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slide" Target="slides/slide42.xml"/><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c1e93b17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c1e93b17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c1e93b17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c1e93b17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c1e93b17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c1e93b17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c1e93b17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c1e93b17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c1e93b17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c1e93b17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c1e93b17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c1e93b17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c1e93b17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c1e93b17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c1e93b17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c1e93b17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c1e93b17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c1e93b17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c1e93b17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c1e93b17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c1e93b17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c1e93b17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c1e93b17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c1e93b17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c1e93b17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c1e93b17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c1e93b17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c1e93b17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c1e93b17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c1e93b17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c1e93b17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c1e93b17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5c1e93b17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5c1e93b17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c1e93b17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c1e93b17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5c1e93b17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5c1e93b17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5c1e93b17a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5c1e93b17a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c1e93b17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c1e93b17a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c1e93b17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c1e93b17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c1e93b17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c1e93b17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5c1e93b17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5c1e93b17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5c1e93b17a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5c1e93b17a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5c1e93b17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5c1e93b17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c1e93b17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c1e93b17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c1e93b17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5c1e93b17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5c1e93b17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5c1e93b17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5c1e93b17a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5c1e93b17a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5c1e93b17a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5c1e93b17a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5c1e93b17a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5c1e93b17a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c1e93b17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c1e93b17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5c1e93b17a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5c1e93b17a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5c1e93b17a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5c1e93b17a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5c1e93b17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5c1e93b17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c1e93b17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c1e93b17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c1e93b17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c1e93b17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c1e93b17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c1e93b17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c1e93b17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c1e93b17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c1e93b17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c1e93b17a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vizhub.com/anith462/00420aa26d1f4fca99c9dc81691568d5?edit=files&amp;file=index.html" TargetMode="External"/><Relationship Id="rId4" Type="http://schemas.openxmlformats.org/officeDocument/2006/relationships/hyperlink" Target="https://gist.githubusercontent.com/anith462/1dd268fd8410696eed9eaad46b0d097e/raw/939e05b17385550ab362de6c8cf4b883740147e4/gistfile1.tx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vizhub.com/anith462/928241283893443e953817198469e340?edit=files&amp;file=index.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vizhub.com/anith462/311bc87fec2b46ffaa92e8a8c25e6489?edit=files&amp;file=index.html" TargetMode="External"/><Relationship Id="rId4" Type="http://schemas.openxmlformats.org/officeDocument/2006/relationships/hyperlink" Target="https://gist.githubusercontent.com/anith462/47fb56e390a6e545283fb553768f8c71/raw/9ae6813787cdebe4642877be92eacce0e51d6e0d/gistfile1.txt" TargetMode="External"/><Relationship Id="rId5" Type="http://schemas.openxmlformats.org/officeDocument/2006/relationships/hyperlink" Target="https://vizhub.com/anith462/9384f41f065d4d79805607e7914d7b9b?edit=files&amp;file=index.html" TargetMode="External"/><Relationship Id="rId6" Type="http://schemas.openxmlformats.org/officeDocument/2006/relationships/hyperlink" Target="https://vizhub.com/anith462/88504b16ede6421b84204f5b4212e4ef?edit=files&amp;file=data.csv"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vizhub.com/anith462/23867e6b78c0471f9ef8e6213d9287a2?edit=files&amp;file=index.js" TargetMode="External"/><Relationship Id="rId4" Type="http://schemas.openxmlformats.org/officeDocument/2006/relationships/hyperlink" Target="https://vizhub.com/anith462/6ccc9cfcf73d437c997f1409984abdff?edit=files&amp;file=index.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github.com/anith462/DataVisualization_Presentatio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st.githubusercontent.com/anith462/93e45b59df4acdc247a4de84874abf98/raw/01b51b7a39f0d483e92bc34cb628c5329dc30f70/gistfile1.tx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171752"/>
            <a:ext cx="8222100" cy="1442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NETFLIX Analysis &amp; Results Based On Ages</a:t>
            </a:r>
            <a:endParaRPr/>
          </a:p>
        </p:txBody>
      </p:sp>
      <p:sp>
        <p:nvSpPr>
          <p:cNvPr id="86" name="Google Shape;86;p13"/>
          <p:cNvSpPr txBox="1"/>
          <p:nvPr>
            <p:ph idx="1" type="subTitle"/>
          </p:nvPr>
        </p:nvSpPr>
        <p:spPr>
          <a:xfrm>
            <a:off x="598100" y="2715939"/>
            <a:ext cx="8222100" cy="938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597"/>
              <a:t>Group 17</a:t>
            </a:r>
            <a:endParaRPr sz="1597"/>
          </a:p>
          <a:p>
            <a:pPr indent="0" lvl="0" marL="0" rtl="0" algn="l">
              <a:lnSpc>
                <a:spcPct val="80000"/>
              </a:lnSpc>
              <a:spcBef>
                <a:spcPts val="0"/>
              </a:spcBef>
              <a:spcAft>
                <a:spcPts val="0"/>
              </a:spcAft>
              <a:buSzPts val="523"/>
              <a:buNone/>
            </a:pPr>
            <a:r>
              <a:rPr lang="en" sz="1597"/>
              <a:t>Anitha Nari</a:t>
            </a:r>
            <a:endParaRPr sz="1597"/>
          </a:p>
          <a:p>
            <a:pPr indent="0" lvl="0" marL="0" rtl="0" algn="l">
              <a:lnSpc>
                <a:spcPct val="80000"/>
              </a:lnSpc>
              <a:spcBef>
                <a:spcPts val="0"/>
              </a:spcBef>
              <a:spcAft>
                <a:spcPts val="0"/>
              </a:spcAft>
              <a:buSzPts val="523"/>
              <a:buNone/>
            </a:pPr>
            <a:r>
              <a:rPr lang="en" sz="1597"/>
              <a:t>11550658</a:t>
            </a:r>
            <a:endParaRPr sz="159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Abstraction:</a:t>
            </a:r>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rPr lang="en" u="sng"/>
              <a:t>By using Python Code:</a:t>
            </a:r>
            <a:endParaRPr u="sng"/>
          </a:p>
          <a:p>
            <a:pPr indent="0" lvl="0" marL="457200" rtl="0" algn="l">
              <a:spcBef>
                <a:spcPts val="1200"/>
              </a:spcBef>
              <a:spcAft>
                <a:spcPts val="0"/>
              </a:spcAft>
              <a:buNone/>
            </a:pPr>
            <a:r>
              <a:rPr lang="en"/>
              <a:t>Questions 1- Questions 3</a:t>
            </a:r>
            <a:endParaRPr/>
          </a:p>
          <a:p>
            <a:pPr indent="-334327" lvl="0" marL="457200" rtl="0" algn="l">
              <a:spcBef>
                <a:spcPts val="1200"/>
              </a:spcBef>
              <a:spcAft>
                <a:spcPts val="0"/>
              </a:spcAft>
              <a:buSzPct val="100000"/>
              <a:buAutoNum type="arabicPeriod"/>
            </a:pPr>
            <a:r>
              <a:rPr lang="en"/>
              <a:t>By using matplotlib of the Netflix Viewers in different countries by determining the number of viewers in each country by using python code</a:t>
            </a:r>
            <a:endParaRPr/>
          </a:p>
          <a:p>
            <a:pPr indent="-334327" lvl="0" marL="457200" rtl="0" algn="l">
              <a:spcBef>
                <a:spcPts val="0"/>
              </a:spcBef>
              <a:spcAft>
                <a:spcPts val="0"/>
              </a:spcAft>
              <a:buSzPct val="100000"/>
              <a:buAutoNum type="arabicPeriod"/>
            </a:pPr>
            <a:r>
              <a:rPr lang="en"/>
              <a:t>Number of Netflix Viewers by TV Shows and Movies </a:t>
            </a:r>
            <a:endParaRPr/>
          </a:p>
          <a:p>
            <a:pPr indent="-334327" lvl="0" marL="457200" rtl="0" algn="l">
              <a:spcBef>
                <a:spcPts val="0"/>
              </a:spcBef>
              <a:spcAft>
                <a:spcPts val="0"/>
              </a:spcAft>
              <a:buSzPct val="100000"/>
              <a:buAutoNum type="arabicPeriod"/>
            </a:pPr>
            <a:r>
              <a:rPr lang="en"/>
              <a:t>Yearly trend for Netflix.</a:t>
            </a:r>
            <a:endParaRPr/>
          </a:p>
          <a:p>
            <a:pPr indent="-334327" lvl="0" marL="457200" rtl="0" algn="l">
              <a:spcBef>
                <a:spcPts val="0"/>
              </a:spcBef>
              <a:spcAft>
                <a:spcPts val="0"/>
              </a:spcAft>
              <a:buSzPct val="100000"/>
              <a:buAutoNum type="arabicPeriod"/>
            </a:pPr>
            <a:r>
              <a:rPr lang="en"/>
              <a:t>By using Altair as the viewer visualizing the Netflix users information.</a:t>
            </a:r>
            <a:endParaRPr/>
          </a:p>
          <a:p>
            <a:pPr indent="0" lvl="0" marL="457200" rtl="0" algn="l">
              <a:spcBef>
                <a:spcPts val="1200"/>
              </a:spcBef>
              <a:spcAft>
                <a:spcPts val="0"/>
              </a:spcAft>
              <a:buNone/>
            </a:pPr>
            <a:r>
              <a:rPr lang="en"/>
              <a:t>Question 11:</a:t>
            </a:r>
            <a:endParaRPr/>
          </a:p>
          <a:p>
            <a:pPr indent="-334327" lvl="0" marL="457200" rtl="0" algn="l">
              <a:spcBef>
                <a:spcPts val="1200"/>
              </a:spcBef>
              <a:spcAft>
                <a:spcPts val="0"/>
              </a:spcAft>
              <a:buSzPct val="100000"/>
              <a:buAutoNum type="arabicPeriod"/>
            </a:pPr>
            <a:r>
              <a:rPr lang="en"/>
              <a:t>Netflix users data displaying based on the high amount of usage all around the world, country wide.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Abstraction:											</a:t>
            </a:r>
            <a:r>
              <a:rPr lang="en" sz="2555"/>
              <a:t>contd…</a:t>
            </a:r>
            <a:endParaRPr sz="2555"/>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lang="en" sz="1085" u="sng"/>
              <a:t>Using d3. Js Viz HUB:</a:t>
            </a:r>
            <a:endParaRPr sz="1085" u="sng"/>
          </a:p>
          <a:p>
            <a:pPr indent="0" lvl="0" marL="0" rtl="0" algn="l">
              <a:lnSpc>
                <a:spcPct val="105000"/>
              </a:lnSpc>
              <a:spcBef>
                <a:spcPts val="1200"/>
              </a:spcBef>
              <a:spcAft>
                <a:spcPts val="0"/>
              </a:spcAft>
              <a:buSzPts val="358"/>
              <a:buNone/>
            </a:pPr>
            <a:r>
              <a:rPr lang="en" sz="1085"/>
              <a:t>Question 4- Question 10:</a:t>
            </a:r>
            <a:endParaRPr sz="1085"/>
          </a:p>
          <a:p>
            <a:pPr indent="0" lvl="0" marL="0" rtl="0" algn="l">
              <a:lnSpc>
                <a:spcPct val="105000"/>
              </a:lnSpc>
              <a:spcBef>
                <a:spcPts val="1200"/>
              </a:spcBef>
              <a:spcAft>
                <a:spcPts val="0"/>
              </a:spcAft>
              <a:buSzPts val="358"/>
              <a:buNone/>
            </a:pPr>
            <a:r>
              <a:rPr lang="en" sz="1085"/>
              <a:t>Question 4:</a:t>
            </a:r>
            <a:endParaRPr sz="1085"/>
          </a:p>
          <a:p>
            <a:pPr indent="0" lvl="0" marL="0" rtl="0" algn="l">
              <a:lnSpc>
                <a:spcPct val="105000"/>
              </a:lnSpc>
              <a:spcBef>
                <a:spcPts val="1200"/>
              </a:spcBef>
              <a:spcAft>
                <a:spcPts val="0"/>
              </a:spcAft>
              <a:buSzPts val="358"/>
              <a:buNone/>
            </a:pPr>
            <a:r>
              <a:rPr lang="en" sz="1085"/>
              <a:t>The number of the Netflix OTT platform users all around the world by using the pie chart.</a:t>
            </a:r>
            <a:endParaRPr sz="1085"/>
          </a:p>
          <a:p>
            <a:pPr indent="0" lvl="0" marL="0" rtl="0" algn="l">
              <a:lnSpc>
                <a:spcPct val="105000"/>
              </a:lnSpc>
              <a:spcBef>
                <a:spcPts val="1200"/>
              </a:spcBef>
              <a:spcAft>
                <a:spcPts val="0"/>
              </a:spcAft>
              <a:buSzPts val="358"/>
              <a:buNone/>
            </a:pPr>
            <a:r>
              <a:rPr lang="en" sz="1085"/>
              <a:t>VIZHUB Source:</a:t>
            </a:r>
            <a:endParaRPr sz="1085"/>
          </a:p>
          <a:p>
            <a:pPr indent="0" lvl="0" marL="0" rtl="0" algn="l">
              <a:lnSpc>
                <a:spcPct val="105000"/>
              </a:lnSpc>
              <a:spcBef>
                <a:spcPts val="1200"/>
              </a:spcBef>
              <a:spcAft>
                <a:spcPts val="0"/>
              </a:spcAft>
              <a:buSzPts val="358"/>
              <a:buNone/>
            </a:pPr>
            <a:r>
              <a:rPr lang="en" sz="1085" u="sng">
                <a:solidFill>
                  <a:schemeClr val="hlink"/>
                </a:solidFill>
                <a:hlinkClick r:id="rId3"/>
              </a:rPr>
              <a:t>https://vizhub.com/anith462/00420aa26d1f4fca99c9dc81691568d5?edit=files&amp;file=index.html</a:t>
            </a:r>
            <a:endParaRPr sz="1085"/>
          </a:p>
          <a:p>
            <a:pPr indent="0" lvl="0" marL="0" rtl="0" algn="l">
              <a:lnSpc>
                <a:spcPct val="105000"/>
              </a:lnSpc>
              <a:spcBef>
                <a:spcPts val="1200"/>
              </a:spcBef>
              <a:spcAft>
                <a:spcPts val="0"/>
              </a:spcAft>
              <a:buSzPts val="358"/>
              <a:buNone/>
            </a:pPr>
            <a:r>
              <a:rPr lang="en" sz="1085"/>
              <a:t>Dataset URL:</a:t>
            </a:r>
            <a:endParaRPr sz="1085"/>
          </a:p>
          <a:p>
            <a:pPr indent="0" lvl="0" marL="0" rtl="0" algn="l">
              <a:lnSpc>
                <a:spcPct val="105000"/>
              </a:lnSpc>
              <a:spcBef>
                <a:spcPts val="1200"/>
              </a:spcBef>
              <a:spcAft>
                <a:spcPts val="0"/>
              </a:spcAft>
              <a:buSzPts val="358"/>
              <a:buNone/>
            </a:pPr>
            <a:r>
              <a:rPr lang="en" sz="1085" u="sng">
                <a:solidFill>
                  <a:schemeClr val="hlink"/>
                </a:solidFill>
                <a:hlinkClick r:id="rId4"/>
              </a:rPr>
              <a:t>https://gist.githubusercontent.com/anith462/1dd268fd8410696eed9eaad46b0d097e/raw/939e05b17385550ab362de6c8cf4b883740147e4/gistfile1.txt</a:t>
            </a:r>
            <a:endParaRPr sz="1085"/>
          </a:p>
          <a:p>
            <a:pPr indent="0" lvl="0" marL="0" rtl="0" algn="l">
              <a:lnSpc>
                <a:spcPct val="105000"/>
              </a:lnSpc>
              <a:spcBef>
                <a:spcPts val="1200"/>
              </a:spcBef>
              <a:spcAft>
                <a:spcPts val="0"/>
              </a:spcAft>
              <a:buSzPts val="358"/>
              <a:buNone/>
            </a:pPr>
            <a:r>
              <a:t/>
            </a:r>
            <a:endParaRPr sz="1285"/>
          </a:p>
          <a:p>
            <a:pPr indent="0" lvl="0" marL="0" rtl="0" algn="l">
              <a:lnSpc>
                <a:spcPct val="105000"/>
              </a:lnSpc>
              <a:spcBef>
                <a:spcPts val="1200"/>
              </a:spcBef>
              <a:spcAft>
                <a:spcPts val="0"/>
              </a:spcAft>
              <a:buSzPts val="358"/>
              <a:buNone/>
            </a:pPr>
            <a:r>
              <a:t/>
            </a:r>
            <a:endParaRPr sz="1085"/>
          </a:p>
          <a:p>
            <a:pPr indent="0" lvl="0" marL="0" rtl="0" algn="l">
              <a:lnSpc>
                <a:spcPct val="105000"/>
              </a:lnSpc>
              <a:spcBef>
                <a:spcPts val="1200"/>
              </a:spcBef>
              <a:spcAft>
                <a:spcPts val="0"/>
              </a:spcAft>
              <a:buSzPts val="358"/>
              <a:buNone/>
            </a:pPr>
            <a:r>
              <a:t/>
            </a:r>
            <a:endParaRPr sz="1085"/>
          </a:p>
          <a:p>
            <a:pPr indent="0" lvl="0" marL="0" rtl="0" algn="l">
              <a:lnSpc>
                <a:spcPct val="105000"/>
              </a:lnSpc>
              <a:spcBef>
                <a:spcPts val="1200"/>
              </a:spcBef>
              <a:spcAft>
                <a:spcPts val="0"/>
              </a:spcAft>
              <a:buSzPts val="358"/>
              <a:buNone/>
            </a:pPr>
            <a:r>
              <a:t/>
            </a:r>
            <a:endParaRPr sz="1085"/>
          </a:p>
          <a:p>
            <a:pPr indent="0" lvl="0" marL="0" rtl="0" algn="l">
              <a:lnSpc>
                <a:spcPct val="105000"/>
              </a:lnSpc>
              <a:spcBef>
                <a:spcPts val="1200"/>
              </a:spcBef>
              <a:spcAft>
                <a:spcPts val="1200"/>
              </a:spcAft>
              <a:buSzPts val="358"/>
              <a:buNone/>
            </a:pPr>
            <a:r>
              <a:t/>
            </a:r>
            <a:endParaRPr sz="108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Abstraction:											</a:t>
            </a:r>
            <a:r>
              <a:rPr lang="en" sz="2555"/>
              <a:t>contd…</a:t>
            </a:r>
            <a:endParaRPr sz="2555"/>
          </a:p>
          <a:p>
            <a:pPr indent="0" lvl="0" marL="0" rtl="0" algn="l">
              <a:spcBef>
                <a:spcPts val="0"/>
              </a:spcBef>
              <a:spcAft>
                <a:spcPts val="0"/>
              </a:spcAft>
              <a:buNone/>
            </a:pPr>
            <a:r>
              <a:t/>
            </a:r>
            <a:endParaRPr/>
          </a:p>
        </p:txBody>
      </p:sp>
      <p:sp>
        <p:nvSpPr>
          <p:cNvPr id="154" name="Google Shape;154;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100"/>
              <a:t>Question 5:</a:t>
            </a:r>
            <a:endParaRPr sz="1100"/>
          </a:p>
          <a:p>
            <a:pPr indent="0" lvl="0" marL="0" rtl="0" algn="l">
              <a:lnSpc>
                <a:spcPct val="105000"/>
              </a:lnSpc>
              <a:spcBef>
                <a:spcPts val="1200"/>
              </a:spcBef>
              <a:spcAft>
                <a:spcPts val="0"/>
              </a:spcAft>
              <a:buNone/>
            </a:pPr>
            <a:r>
              <a:rPr lang="en" sz="1100"/>
              <a:t>Ratings of the Netflix viewers based on the types of shows like Romance, Horror, Documentary, drama, Animation, Action  etc by using a type of Barchart.</a:t>
            </a:r>
            <a:endParaRPr sz="1100"/>
          </a:p>
          <a:p>
            <a:pPr indent="0" lvl="0" marL="0" rtl="0" algn="l">
              <a:lnSpc>
                <a:spcPct val="105000"/>
              </a:lnSpc>
              <a:spcBef>
                <a:spcPts val="1200"/>
              </a:spcBef>
              <a:spcAft>
                <a:spcPts val="0"/>
              </a:spcAft>
              <a:buNone/>
            </a:pPr>
            <a:r>
              <a:rPr lang="en" sz="1100"/>
              <a:t>VIZHUB source:</a:t>
            </a:r>
            <a:endParaRPr sz="1100"/>
          </a:p>
          <a:p>
            <a:pPr indent="0" lvl="0" marL="0" rtl="0" algn="l">
              <a:lnSpc>
                <a:spcPct val="105000"/>
              </a:lnSpc>
              <a:spcBef>
                <a:spcPts val="1200"/>
              </a:spcBef>
              <a:spcAft>
                <a:spcPts val="0"/>
              </a:spcAft>
              <a:buNone/>
            </a:pPr>
            <a:r>
              <a:rPr lang="en" sz="1100" u="sng">
                <a:solidFill>
                  <a:schemeClr val="hlink"/>
                </a:solidFill>
                <a:hlinkClick r:id="rId3"/>
              </a:rPr>
              <a:t>https://vizhub.com/anith462/928241283893443e953817198469e340?edit=files&amp;file=index.html</a:t>
            </a:r>
            <a:endParaRPr sz="1100"/>
          </a:p>
          <a:p>
            <a:pPr indent="0" lvl="0" marL="0" rtl="0" algn="l">
              <a:lnSpc>
                <a:spcPct val="105000"/>
              </a:lnSpc>
              <a:spcBef>
                <a:spcPts val="1200"/>
              </a:spcBef>
              <a:spcAft>
                <a:spcPts val="0"/>
              </a:spcAft>
              <a:buNone/>
            </a:pPr>
            <a:r>
              <a:t/>
            </a:r>
            <a:endParaRPr sz="1100"/>
          </a:p>
          <a:p>
            <a:pPr indent="0" lvl="0" marL="0" rtl="0" algn="l">
              <a:lnSpc>
                <a:spcPct val="105000"/>
              </a:lnSpc>
              <a:spcBef>
                <a:spcPts val="1200"/>
              </a:spcBef>
              <a:spcAft>
                <a:spcPts val="1200"/>
              </a:spcAft>
              <a:buNone/>
            </a:pPr>
            <a:r>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Abstraction:											</a:t>
            </a:r>
            <a:r>
              <a:rPr lang="en" sz="2555"/>
              <a:t>contd…</a:t>
            </a:r>
            <a:endParaRPr sz="2555"/>
          </a:p>
          <a:p>
            <a:pPr indent="0" lvl="0" marL="0" rtl="0" algn="l">
              <a:spcBef>
                <a:spcPts val="0"/>
              </a:spcBef>
              <a:spcAft>
                <a:spcPts val="0"/>
              </a:spcAft>
              <a:buNone/>
            </a:pPr>
            <a:r>
              <a:t/>
            </a:r>
            <a:endParaRPr/>
          </a:p>
        </p:txBody>
      </p:sp>
      <p:sp>
        <p:nvSpPr>
          <p:cNvPr id="160" name="Google Shape;160;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5 Dataset:</a:t>
            </a:r>
            <a:endParaRPr/>
          </a:p>
          <a:p>
            <a:pPr indent="0" lvl="0" marL="0" rtl="0" algn="l">
              <a:spcBef>
                <a:spcPts val="1200"/>
              </a:spcBef>
              <a:spcAft>
                <a:spcPts val="1200"/>
              </a:spcAft>
              <a:buNone/>
            </a:pPr>
            <a:r>
              <a:t/>
            </a:r>
            <a:endParaRPr/>
          </a:p>
        </p:txBody>
      </p:sp>
      <p:pic>
        <p:nvPicPr>
          <p:cNvPr id="161" name="Google Shape;161;p25"/>
          <p:cNvPicPr preferRelativeResize="0"/>
          <p:nvPr/>
        </p:nvPicPr>
        <p:blipFill>
          <a:blip r:embed="rId3">
            <a:alphaModFix/>
          </a:blip>
          <a:stretch>
            <a:fillRect/>
          </a:stretch>
        </p:blipFill>
        <p:spPr>
          <a:xfrm>
            <a:off x="864625" y="2023300"/>
            <a:ext cx="8279374" cy="2359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Abstraction:											</a:t>
            </a:r>
            <a:r>
              <a:rPr lang="en" sz="2555"/>
              <a:t>contd…</a:t>
            </a:r>
            <a:endParaRPr/>
          </a:p>
        </p:txBody>
      </p:sp>
      <p:sp>
        <p:nvSpPr>
          <p:cNvPr id="167" name="Google Shape;167;p26"/>
          <p:cNvSpPr txBox="1"/>
          <p:nvPr>
            <p:ph idx="1" type="body"/>
          </p:nvPr>
        </p:nvSpPr>
        <p:spPr>
          <a:xfrm>
            <a:off x="311700" y="1229875"/>
            <a:ext cx="8520600" cy="372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100"/>
              <a:t>Question 6:</a:t>
            </a:r>
            <a:endParaRPr sz="1100"/>
          </a:p>
          <a:p>
            <a:pPr indent="0" lvl="0" marL="0" rtl="0" algn="l">
              <a:lnSpc>
                <a:spcPct val="95000"/>
              </a:lnSpc>
              <a:spcBef>
                <a:spcPts val="1200"/>
              </a:spcBef>
              <a:spcAft>
                <a:spcPts val="0"/>
              </a:spcAft>
              <a:buSzPts val="770"/>
              <a:buNone/>
            </a:pPr>
            <a:r>
              <a:rPr lang="en" sz="1100"/>
              <a:t>Comparing the Shows watched by the audience Vs Avg Hours by using Bubble chart.</a:t>
            </a:r>
            <a:endParaRPr sz="1100"/>
          </a:p>
          <a:p>
            <a:pPr indent="0" lvl="0" marL="0" rtl="0" algn="l">
              <a:lnSpc>
                <a:spcPct val="95000"/>
              </a:lnSpc>
              <a:spcBef>
                <a:spcPts val="1200"/>
              </a:spcBef>
              <a:spcAft>
                <a:spcPts val="0"/>
              </a:spcAft>
              <a:buSzPts val="770"/>
              <a:buNone/>
            </a:pPr>
            <a:r>
              <a:rPr lang="en" sz="1100" u="sng">
                <a:solidFill>
                  <a:schemeClr val="hlink"/>
                </a:solidFill>
                <a:hlinkClick r:id="rId3"/>
              </a:rPr>
              <a:t>https://vizhub.com/anith462/311bc87fec2b46ffaa92e8a8c25e6489?edit=files&amp;file=index.html</a:t>
            </a:r>
            <a:endParaRPr sz="1100"/>
          </a:p>
          <a:p>
            <a:pPr indent="0" lvl="0" marL="0" rtl="0" algn="l">
              <a:lnSpc>
                <a:spcPct val="95000"/>
              </a:lnSpc>
              <a:spcBef>
                <a:spcPts val="1200"/>
              </a:spcBef>
              <a:spcAft>
                <a:spcPts val="0"/>
              </a:spcAft>
              <a:buSzPts val="770"/>
              <a:buNone/>
            </a:pPr>
            <a:r>
              <a:rPr lang="en" sz="1100"/>
              <a:t>Question 7:</a:t>
            </a:r>
            <a:endParaRPr sz="1100"/>
          </a:p>
          <a:p>
            <a:pPr indent="0" lvl="0" marL="0" rtl="0" algn="l">
              <a:lnSpc>
                <a:spcPct val="95000"/>
              </a:lnSpc>
              <a:spcBef>
                <a:spcPts val="1200"/>
              </a:spcBef>
              <a:spcAft>
                <a:spcPts val="0"/>
              </a:spcAft>
              <a:buSzPts val="770"/>
              <a:buNone/>
            </a:pPr>
            <a:r>
              <a:rPr lang="en" sz="1100"/>
              <a:t>The distribution of the </a:t>
            </a:r>
            <a:r>
              <a:rPr lang="en" sz="1100"/>
              <a:t>viewers</a:t>
            </a:r>
            <a:r>
              <a:rPr lang="en" sz="1100"/>
              <a:t> based on the marital status.</a:t>
            </a:r>
            <a:endParaRPr sz="1100"/>
          </a:p>
          <a:p>
            <a:pPr indent="0" lvl="0" marL="0" rtl="0" algn="l">
              <a:spcBef>
                <a:spcPts val="1200"/>
              </a:spcBef>
              <a:spcAft>
                <a:spcPts val="0"/>
              </a:spcAft>
              <a:buNone/>
            </a:pPr>
            <a:r>
              <a:rPr lang="en" sz="1100" u="sng">
                <a:solidFill>
                  <a:schemeClr val="accent5"/>
                </a:solidFill>
                <a:latin typeface="Arial"/>
                <a:ea typeface="Arial"/>
                <a:cs typeface="Arial"/>
                <a:sym typeface="Arial"/>
                <a:hlinkClick r:id="rId4">
                  <a:extLst>
                    <a:ext uri="{A12FA001-AC4F-418D-AE19-62706E023703}">
                      <ahyp:hlinkClr val="tx"/>
                    </a:ext>
                  </a:extLst>
                </a:hlinkClick>
              </a:rPr>
              <a:t>https://gist.githubusercontent.com/anith462/47fb56e390a6e545283fb553768f8c71/raw/9ae6813787cdebe4642877be92eacce0e51d6e0d/gistfile1.txt</a:t>
            </a:r>
            <a:endParaRPr sz="1100">
              <a:solidFill>
                <a:schemeClr val="accent5"/>
              </a:solidFill>
              <a:latin typeface="Arial"/>
              <a:ea typeface="Arial"/>
              <a:cs typeface="Arial"/>
              <a:sym typeface="Arial"/>
            </a:endParaRPr>
          </a:p>
          <a:p>
            <a:pPr indent="0" lvl="0" marL="0" rtl="0" algn="l">
              <a:spcBef>
                <a:spcPts val="0"/>
              </a:spcBef>
              <a:spcAft>
                <a:spcPts val="0"/>
              </a:spcAft>
              <a:buNone/>
            </a:pPr>
            <a:r>
              <a:t/>
            </a:r>
            <a:endParaRPr sz="1100">
              <a:solidFill>
                <a:schemeClr val="accent5"/>
              </a:solidFill>
              <a:latin typeface="Arial"/>
              <a:ea typeface="Arial"/>
              <a:cs typeface="Arial"/>
              <a:sym typeface="Arial"/>
            </a:endParaRPr>
          </a:p>
          <a:p>
            <a:pPr indent="0" lvl="0" marL="0" rtl="0" algn="l">
              <a:spcBef>
                <a:spcPts val="0"/>
              </a:spcBef>
              <a:spcAft>
                <a:spcPts val="0"/>
              </a:spcAft>
              <a:buNone/>
            </a:pPr>
            <a:r>
              <a:rPr lang="en" sz="1100" u="sng">
                <a:solidFill>
                  <a:schemeClr val="accent5"/>
                </a:solidFill>
                <a:latin typeface="Arial"/>
                <a:ea typeface="Arial"/>
                <a:cs typeface="Arial"/>
                <a:sym typeface="Arial"/>
                <a:hlinkClick r:id="rId5">
                  <a:extLst>
                    <a:ext uri="{A12FA001-AC4F-418D-AE19-62706E023703}">
                      <ahyp:hlinkClr val="tx"/>
                    </a:ext>
                  </a:extLst>
                </a:hlinkClick>
              </a:rPr>
              <a:t>https://vizhub.com/anith462/9384f41f065d4d79805607e7914d7b9b?edit=files&amp;file=index.html</a:t>
            </a:r>
            <a:endParaRPr sz="1100">
              <a:solidFill>
                <a:schemeClr val="accent5"/>
              </a:solidFill>
            </a:endParaRPr>
          </a:p>
          <a:p>
            <a:pPr indent="0" lvl="0" marL="0" rtl="0" algn="l">
              <a:spcBef>
                <a:spcPts val="0"/>
              </a:spcBef>
              <a:spcAft>
                <a:spcPts val="0"/>
              </a:spcAft>
              <a:buNone/>
            </a:pPr>
            <a:r>
              <a:t/>
            </a:r>
            <a:endParaRPr sz="1100">
              <a:solidFill>
                <a:schemeClr val="accent5"/>
              </a:solidFill>
            </a:endParaRPr>
          </a:p>
          <a:p>
            <a:pPr indent="0" lvl="0" marL="0" rtl="0" algn="l">
              <a:lnSpc>
                <a:spcPct val="95000"/>
              </a:lnSpc>
              <a:spcBef>
                <a:spcPts val="0"/>
              </a:spcBef>
              <a:spcAft>
                <a:spcPts val="0"/>
              </a:spcAft>
              <a:buSzPts val="770"/>
              <a:buNone/>
            </a:pPr>
            <a:r>
              <a:rPr lang="en" sz="1100"/>
              <a:t>Question 8:</a:t>
            </a:r>
            <a:endParaRPr sz="1100"/>
          </a:p>
          <a:p>
            <a:pPr indent="0" lvl="0" marL="0" rtl="0" algn="l">
              <a:lnSpc>
                <a:spcPct val="95000"/>
              </a:lnSpc>
              <a:spcBef>
                <a:spcPts val="1200"/>
              </a:spcBef>
              <a:spcAft>
                <a:spcPts val="0"/>
              </a:spcAft>
              <a:buSzPts val="770"/>
              <a:buNone/>
            </a:pPr>
            <a:r>
              <a:rPr lang="en" sz="1100"/>
              <a:t>Adding the dataset (data.csv) to the vizhub, adding a java script file, and subsequently generating java script code to display the average number of hours spent viewing episodes on Netflix by the top most popular nations.</a:t>
            </a:r>
            <a:endParaRPr sz="1100"/>
          </a:p>
          <a:p>
            <a:pPr indent="0" lvl="0" marL="0" rtl="0" algn="l">
              <a:lnSpc>
                <a:spcPct val="95000"/>
              </a:lnSpc>
              <a:spcBef>
                <a:spcPts val="1200"/>
              </a:spcBef>
              <a:spcAft>
                <a:spcPts val="0"/>
              </a:spcAft>
              <a:buSzPts val="770"/>
              <a:buNone/>
            </a:pPr>
            <a:r>
              <a:rPr lang="en" sz="1100" u="sng">
                <a:solidFill>
                  <a:schemeClr val="hlink"/>
                </a:solidFill>
                <a:hlinkClick r:id="rId6"/>
              </a:rPr>
              <a:t>https://vizhub.com/anith462/88504b16ede6421b84204f5b4212e4ef?edit=files&amp;file=data.csv</a:t>
            </a:r>
            <a:endParaRPr sz="1100"/>
          </a:p>
          <a:p>
            <a:pPr indent="0" lvl="0" marL="0" rtl="0" algn="l">
              <a:lnSpc>
                <a:spcPct val="95000"/>
              </a:lnSpc>
              <a:spcBef>
                <a:spcPts val="1200"/>
              </a:spcBef>
              <a:spcAft>
                <a:spcPts val="0"/>
              </a:spcAft>
              <a:buSzPts val="770"/>
              <a:buNone/>
            </a:pPr>
            <a:r>
              <a:t/>
            </a:r>
            <a:endParaRPr sz="1100"/>
          </a:p>
          <a:p>
            <a:pPr indent="0" lvl="0" marL="0" rtl="0" algn="l">
              <a:lnSpc>
                <a:spcPct val="95000"/>
              </a:lnSpc>
              <a:spcBef>
                <a:spcPts val="1200"/>
              </a:spcBef>
              <a:spcAft>
                <a:spcPts val="1200"/>
              </a:spcAft>
              <a:buSzPts val="770"/>
              <a:buNone/>
            </a:pPr>
            <a:r>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Abstraction:											</a:t>
            </a:r>
            <a:r>
              <a:rPr lang="en" sz="2555"/>
              <a:t>contd…</a:t>
            </a:r>
            <a:endParaRPr/>
          </a:p>
        </p:txBody>
      </p:sp>
      <p:sp>
        <p:nvSpPr>
          <p:cNvPr id="173" name="Google Shape;173;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Question 9:</a:t>
            </a:r>
            <a:endParaRPr sz="1100"/>
          </a:p>
          <a:p>
            <a:pPr indent="0" lvl="0" marL="0" rtl="0" algn="l">
              <a:spcBef>
                <a:spcPts val="1200"/>
              </a:spcBef>
              <a:spcAft>
                <a:spcPts val="0"/>
              </a:spcAft>
              <a:buNone/>
            </a:pPr>
            <a:r>
              <a:rPr lang="en" sz="1100"/>
              <a:t>By using Histogram in Vizhub </a:t>
            </a:r>
            <a:r>
              <a:rPr lang="en" sz="1100"/>
              <a:t>displaying</a:t>
            </a:r>
            <a:r>
              <a:rPr lang="en" sz="1100"/>
              <a:t> the hours spent by the teenagers.</a:t>
            </a:r>
            <a:endParaRPr sz="1100"/>
          </a:p>
          <a:p>
            <a:pPr indent="0" lvl="0" marL="0" rtl="0" algn="l">
              <a:spcBef>
                <a:spcPts val="1200"/>
              </a:spcBef>
              <a:spcAft>
                <a:spcPts val="0"/>
              </a:spcAft>
              <a:buNone/>
            </a:pPr>
            <a:r>
              <a:rPr lang="en" sz="1100" u="sng">
                <a:solidFill>
                  <a:schemeClr val="hlink"/>
                </a:solidFill>
                <a:hlinkClick r:id="rId3"/>
              </a:rPr>
              <a:t>https://vizhub.com/anith462/23867e6b78c0471f9ef8e6213d9287a2?edit=files&amp;file=index.js</a:t>
            </a:r>
            <a:endParaRPr sz="1100"/>
          </a:p>
          <a:p>
            <a:pPr indent="0" lvl="0" marL="0" rtl="0" algn="l">
              <a:spcBef>
                <a:spcPts val="1200"/>
              </a:spcBef>
              <a:spcAft>
                <a:spcPts val="0"/>
              </a:spcAft>
              <a:buNone/>
            </a:pPr>
            <a:r>
              <a:rPr lang="en" sz="1100"/>
              <a:t>Question 10:</a:t>
            </a:r>
            <a:endParaRPr sz="1100"/>
          </a:p>
          <a:p>
            <a:pPr indent="0" lvl="0" marL="0" rtl="0" algn="l">
              <a:spcBef>
                <a:spcPts val="1200"/>
              </a:spcBef>
              <a:spcAft>
                <a:spcPts val="0"/>
              </a:spcAft>
              <a:buNone/>
            </a:pPr>
            <a:r>
              <a:rPr lang="en" sz="1100"/>
              <a:t>Displaying the top most country that uses the Netflix around the whole world by using geometrics and d3.js.</a:t>
            </a:r>
            <a:endParaRPr sz="1100"/>
          </a:p>
          <a:p>
            <a:pPr indent="0" lvl="0" marL="0" rtl="0" algn="l">
              <a:spcBef>
                <a:spcPts val="1200"/>
              </a:spcBef>
              <a:spcAft>
                <a:spcPts val="0"/>
              </a:spcAft>
              <a:buNone/>
            </a:pPr>
            <a:r>
              <a:rPr lang="en" sz="1100" u="sng">
                <a:solidFill>
                  <a:schemeClr val="hlink"/>
                </a:solidFill>
                <a:hlinkClick r:id="rId4"/>
              </a:rPr>
              <a:t>https://vizhub.com/anith462/6ccc9cfcf73d437c997f1409984abdff?edit=files&amp;file=index.html</a:t>
            </a:r>
            <a:endParaRPr sz="1100"/>
          </a:p>
          <a:p>
            <a:pPr indent="0" lvl="0" marL="0" rtl="0" algn="l">
              <a:spcBef>
                <a:spcPts val="1200"/>
              </a:spcBef>
              <a:spcAft>
                <a:spcPts val="1200"/>
              </a:spcAft>
              <a:buNone/>
            </a:pPr>
            <a:r>
              <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Abstraction</a:t>
            </a:r>
            <a:endParaRPr/>
          </a:p>
        </p:txBody>
      </p:sp>
      <p:sp>
        <p:nvSpPr>
          <p:cNvPr id="179" name="Google Shape;179;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 source attribution</a:t>
            </a:r>
            <a:endParaRPr/>
          </a:p>
          <a:p>
            <a:pPr indent="0" lvl="0" marL="0" rtl="0" algn="l">
              <a:spcBef>
                <a:spcPts val="1200"/>
              </a:spcBef>
              <a:spcAft>
                <a:spcPts val="0"/>
              </a:spcAft>
              <a:buNone/>
            </a:pPr>
            <a:r>
              <a:rPr lang="en"/>
              <a:t>Personas of the User and Use Cases</a:t>
            </a:r>
            <a:endParaRPr/>
          </a:p>
          <a:p>
            <a:pPr indent="0" lvl="0" marL="0" rtl="0" algn="l">
              <a:spcBef>
                <a:spcPts val="1200"/>
              </a:spcBef>
              <a:spcAft>
                <a:spcPts val="0"/>
              </a:spcAft>
              <a:buNone/>
            </a:pPr>
            <a:r>
              <a:rPr lang="en"/>
              <a:t>Preprocessing and Data Aggregation</a:t>
            </a:r>
            <a:endParaRPr/>
          </a:p>
          <a:p>
            <a:pPr indent="0" lvl="0" marL="0" rtl="0" algn="l">
              <a:spcBef>
                <a:spcPts val="1200"/>
              </a:spcBef>
              <a:spcAft>
                <a:spcPts val="0"/>
              </a:spcAft>
              <a:buNone/>
            </a:pPr>
            <a:r>
              <a:rPr lang="en"/>
              <a:t>Key performance indicators and pertinent metrics </a:t>
            </a:r>
            <a:endParaRPr/>
          </a:p>
          <a:p>
            <a:pPr indent="0" lvl="0" marL="0" rtl="0" algn="l">
              <a:spcBef>
                <a:spcPts val="1200"/>
              </a:spcBef>
              <a:spcAft>
                <a:spcPts val="0"/>
              </a:spcAft>
              <a:buNone/>
            </a:pPr>
            <a:r>
              <a:rPr lang="en"/>
              <a:t>Visualization Strategies</a:t>
            </a:r>
            <a:endParaRPr/>
          </a:p>
          <a:p>
            <a:pPr indent="0" lvl="0" marL="0" rtl="0" algn="l">
              <a:spcBef>
                <a:spcPts val="1200"/>
              </a:spcBef>
              <a:spcAft>
                <a:spcPts val="0"/>
              </a:spcAft>
              <a:buNone/>
            </a:pPr>
            <a:r>
              <a:rPr lang="en"/>
              <a:t>Response Time and Accessibility</a:t>
            </a:r>
            <a:endParaRPr/>
          </a:p>
          <a:p>
            <a:pPr indent="0" lvl="0" marL="0" rtl="0" algn="l">
              <a:spcBef>
                <a:spcPts val="1200"/>
              </a:spcBef>
              <a:spcAft>
                <a:spcPts val="0"/>
              </a:spcAft>
              <a:buNone/>
            </a:pPr>
            <a:r>
              <a:rPr lang="en"/>
              <a:t>Iterative Development</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Results:</a:t>
            </a:r>
            <a:endParaRPr/>
          </a:p>
        </p:txBody>
      </p:sp>
      <p:sp>
        <p:nvSpPr>
          <p:cNvPr id="185" name="Google Shape;185;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rPr lang="en" u="sng"/>
              <a:t>B</a:t>
            </a:r>
            <a:r>
              <a:rPr lang="en" u="sng"/>
              <a:t>y using Python Code:</a:t>
            </a:r>
            <a:endParaRPr u="sng"/>
          </a:p>
          <a:p>
            <a:pPr indent="0" lvl="0" marL="457200" rtl="0" algn="l">
              <a:spcBef>
                <a:spcPts val="1200"/>
              </a:spcBef>
              <a:spcAft>
                <a:spcPts val="0"/>
              </a:spcAft>
              <a:buNone/>
            </a:pPr>
            <a:r>
              <a:rPr lang="en"/>
              <a:t>Questions 1- Questions 3</a:t>
            </a:r>
            <a:endParaRPr/>
          </a:p>
          <a:p>
            <a:pPr indent="-334327" lvl="0" marL="457200" rtl="0" algn="l">
              <a:spcBef>
                <a:spcPts val="1200"/>
              </a:spcBef>
              <a:spcAft>
                <a:spcPts val="0"/>
              </a:spcAft>
              <a:buSzPct val="100000"/>
              <a:buAutoNum type="arabicPeriod"/>
            </a:pPr>
            <a:r>
              <a:rPr lang="en"/>
              <a:t>By using matplotlib of the Netflix Viewers in different countries by determining the number of viewers in each country by using python code</a:t>
            </a:r>
            <a:endParaRPr/>
          </a:p>
          <a:p>
            <a:pPr indent="-334327" lvl="0" marL="457200" rtl="0" algn="l">
              <a:spcBef>
                <a:spcPts val="0"/>
              </a:spcBef>
              <a:spcAft>
                <a:spcPts val="0"/>
              </a:spcAft>
              <a:buSzPct val="100000"/>
              <a:buAutoNum type="arabicPeriod"/>
            </a:pPr>
            <a:r>
              <a:rPr lang="en"/>
              <a:t>Number of Netflix Viewers by TV Shows and Movies </a:t>
            </a:r>
            <a:endParaRPr/>
          </a:p>
          <a:p>
            <a:pPr indent="-334327" lvl="0" marL="457200" rtl="0" algn="l">
              <a:spcBef>
                <a:spcPts val="0"/>
              </a:spcBef>
              <a:spcAft>
                <a:spcPts val="0"/>
              </a:spcAft>
              <a:buSzPct val="100000"/>
              <a:buAutoNum type="arabicPeriod"/>
            </a:pPr>
            <a:r>
              <a:rPr lang="en"/>
              <a:t>Yearly trend for Netflix.</a:t>
            </a:r>
            <a:endParaRPr/>
          </a:p>
          <a:p>
            <a:pPr indent="-334327" lvl="0" marL="457200" rtl="0" algn="l">
              <a:spcBef>
                <a:spcPts val="0"/>
              </a:spcBef>
              <a:spcAft>
                <a:spcPts val="0"/>
              </a:spcAft>
              <a:buSzPct val="100000"/>
              <a:buAutoNum type="arabicPeriod"/>
            </a:pPr>
            <a:r>
              <a:rPr lang="en"/>
              <a:t>By using Altair as the viewer visualizing the Netflix users information.</a:t>
            </a:r>
            <a:endParaRPr/>
          </a:p>
          <a:p>
            <a:pPr indent="0" lvl="0" marL="457200" rtl="0" algn="l">
              <a:spcBef>
                <a:spcPts val="1200"/>
              </a:spcBef>
              <a:spcAft>
                <a:spcPts val="0"/>
              </a:spcAft>
              <a:buNone/>
            </a:pPr>
            <a:r>
              <a:rPr lang="en"/>
              <a:t>Question 11:</a:t>
            </a:r>
            <a:endParaRPr/>
          </a:p>
          <a:p>
            <a:pPr indent="-334327" lvl="0" marL="457200" rtl="0" algn="l">
              <a:spcBef>
                <a:spcPts val="1200"/>
              </a:spcBef>
              <a:spcAft>
                <a:spcPts val="0"/>
              </a:spcAft>
              <a:buSzPct val="100000"/>
              <a:buAutoNum type="arabicPeriod"/>
            </a:pPr>
            <a:r>
              <a:rPr lang="en"/>
              <a:t>Netflix users data displaying based on the high amount of usage all around the world, country wide.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Results:</a:t>
            </a:r>
            <a:endParaRPr/>
          </a:p>
          <a:p>
            <a:pPr indent="0" lvl="0" marL="0" rtl="0" algn="l">
              <a:spcBef>
                <a:spcPts val="0"/>
              </a:spcBef>
              <a:spcAft>
                <a:spcPts val="0"/>
              </a:spcAft>
              <a:buNone/>
            </a:pPr>
            <a:r>
              <a:t/>
            </a:r>
            <a:endParaRPr/>
          </a:p>
        </p:txBody>
      </p:sp>
      <p:sp>
        <p:nvSpPr>
          <p:cNvPr id="191" name="Google Shape;191;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500"/>
              <a:t>6:Comparing the Shows watched by the audience Vs Avg Hours by using Bubble chart.</a:t>
            </a:r>
            <a:endParaRPr sz="1500"/>
          </a:p>
          <a:p>
            <a:pPr indent="0" lvl="0" marL="0" rtl="0" algn="l">
              <a:lnSpc>
                <a:spcPct val="95000"/>
              </a:lnSpc>
              <a:spcBef>
                <a:spcPts val="1200"/>
              </a:spcBef>
              <a:spcAft>
                <a:spcPts val="0"/>
              </a:spcAft>
              <a:buNone/>
            </a:pPr>
            <a:r>
              <a:rPr lang="en" sz="1500"/>
              <a:t>7:The distribution of the viewers based on the marital status.</a:t>
            </a:r>
            <a:endParaRPr sz="1500"/>
          </a:p>
          <a:p>
            <a:pPr indent="0" lvl="0" marL="0" rtl="0" algn="l">
              <a:lnSpc>
                <a:spcPct val="95000"/>
              </a:lnSpc>
              <a:spcBef>
                <a:spcPts val="1200"/>
              </a:spcBef>
              <a:spcAft>
                <a:spcPts val="0"/>
              </a:spcAft>
              <a:buNone/>
            </a:pPr>
            <a:r>
              <a:rPr lang="en" sz="1500"/>
              <a:t>8:Adding the dataset (data.csv) to the vizhub, adding a javascript file, and subsequently generating javascript code to display the average number of hours spent viewing episodes on Netflix by the top most popular nations.</a:t>
            </a:r>
            <a:endParaRPr sz="1500"/>
          </a:p>
          <a:p>
            <a:pPr indent="0" lvl="0" marL="0" rtl="0" algn="l">
              <a:lnSpc>
                <a:spcPct val="95000"/>
              </a:lnSpc>
              <a:spcBef>
                <a:spcPts val="1200"/>
              </a:spcBef>
              <a:spcAft>
                <a:spcPts val="0"/>
              </a:spcAft>
              <a:buNone/>
            </a:pPr>
            <a:r>
              <a:rPr lang="en" sz="1500"/>
              <a:t>9:By using Histogram in Vizhub displaying the hours spent by the teenagers.</a:t>
            </a:r>
            <a:endParaRPr sz="1500"/>
          </a:p>
          <a:p>
            <a:pPr indent="0" lvl="0" marL="0" rtl="0" algn="l">
              <a:lnSpc>
                <a:spcPct val="95000"/>
              </a:lnSpc>
              <a:spcBef>
                <a:spcPts val="1200"/>
              </a:spcBef>
              <a:spcAft>
                <a:spcPts val="0"/>
              </a:spcAft>
              <a:buNone/>
            </a:pPr>
            <a:r>
              <a:rPr lang="en" sz="1500"/>
              <a:t>10:Displaying the top most country that uses the Netflix around the whole world by using geometrics and d3.js.</a:t>
            </a:r>
            <a:endParaRPr sz="1500"/>
          </a:p>
          <a:p>
            <a:pPr indent="0" lvl="0" marL="0" rtl="0" algn="l">
              <a:lnSpc>
                <a:spcPct val="95000"/>
              </a:lnSpc>
              <a:spcBef>
                <a:spcPts val="1200"/>
              </a:spcBef>
              <a:spcAft>
                <a:spcPts val="0"/>
              </a:spcAft>
              <a:buNone/>
            </a:pPr>
            <a:r>
              <a:rPr lang="en" sz="1500"/>
              <a:t>11:Netflix users data displaying based on the high amount of usage all around the world, country wide.</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0"/>
              </a:spcAft>
              <a:buNone/>
            </a:pPr>
            <a:r>
              <a:t/>
            </a:r>
            <a:endParaRPr sz="1500"/>
          </a:p>
          <a:p>
            <a:pPr indent="0" lvl="0" marL="0" rtl="0" algn="l">
              <a:lnSpc>
                <a:spcPct val="95000"/>
              </a:lnSpc>
              <a:spcBef>
                <a:spcPts val="1200"/>
              </a:spcBef>
              <a:spcAft>
                <a:spcPts val="1200"/>
              </a:spcAft>
              <a:buClr>
                <a:srgbClr val="000000"/>
              </a:buClr>
              <a:buSzPts val="770"/>
              <a:buFont typeface="Arial"/>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Results with Screenshots:</a:t>
            </a:r>
            <a:endParaRPr/>
          </a:p>
          <a:p>
            <a:pPr indent="0" lvl="0" marL="0" rtl="0" algn="l">
              <a:spcBef>
                <a:spcPts val="0"/>
              </a:spcBef>
              <a:spcAft>
                <a:spcPts val="0"/>
              </a:spcAft>
              <a:buNone/>
            </a:pPr>
            <a:r>
              <a:t/>
            </a:r>
            <a:endParaRPr/>
          </a:p>
        </p:txBody>
      </p:sp>
      <p:sp>
        <p:nvSpPr>
          <p:cNvPr id="197" name="Google Shape;197;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t/>
            </a:r>
            <a:endParaRPr/>
          </a:p>
        </p:txBody>
      </p:sp>
      <p:pic>
        <p:nvPicPr>
          <p:cNvPr id="198" name="Google Shape;198;p31"/>
          <p:cNvPicPr preferRelativeResize="0"/>
          <p:nvPr/>
        </p:nvPicPr>
        <p:blipFill>
          <a:blip r:embed="rId3">
            <a:alphaModFix/>
          </a:blip>
          <a:stretch>
            <a:fillRect/>
          </a:stretch>
        </p:blipFill>
        <p:spPr>
          <a:xfrm>
            <a:off x="696325" y="1188338"/>
            <a:ext cx="6661875" cy="3422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Domain:</a:t>
            </a:r>
            <a:endParaRPr/>
          </a:p>
          <a:p>
            <a:pPr indent="0" lvl="0" marL="0" rtl="0" algn="l">
              <a:spcBef>
                <a:spcPts val="1200"/>
              </a:spcBef>
              <a:spcAft>
                <a:spcPts val="0"/>
              </a:spcAft>
              <a:buNone/>
            </a:pPr>
            <a:r>
              <a:rPr lang="en"/>
              <a:t>I have taken the </a:t>
            </a:r>
            <a:r>
              <a:rPr lang="en"/>
              <a:t>dataset</a:t>
            </a:r>
            <a:r>
              <a:rPr lang="en"/>
              <a:t> from Kaggle source of the Netflix to </a:t>
            </a:r>
            <a:r>
              <a:rPr lang="en"/>
              <a:t>compare</a:t>
            </a:r>
            <a:r>
              <a:rPr lang="en"/>
              <a:t> the types of Shows seen by the different age groups.</a:t>
            </a:r>
            <a:endParaRPr/>
          </a:p>
          <a:p>
            <a:pPr indent="0" lvl="0" marL="0" rtl="0" algn="l">
              <a:spcBef>
                <a:spcPts val="1200"/>
              </a:spcBef>
              <a:spcAft>
                <a:spcPts val="1200"/>
              </a:spcAft>
              <a:buNone/>
            </a:pPr>
            <a:r>
              <a:rPr lang="en"/>
              <a:t>Dataset has tv shows names, director name, age groups, hours spent by the users, years.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contd…</a:t>
            </a:r>
            <a:endParaRPr/>
          </a:p>
        </p:txBody>
      </p:sp>
      <p:sp>
        <p:nvSpPr>
          <p:cNvPr id="204" name="Google Shape;204;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32"/>
          <p:cNvPicPr preferRelativeResize="0"/>
          <p:nvPr/>
        </p:nvPicPr>
        <p:blipFill>
          <a:blip r:embed="rId3">
            <a:alphaModFix/>
          </a:blip>
          <a:stretch>
            <a:fillRect/>
          </a:stretch>
        </p:blipFill>
        <p:spPr>
          <a:xfrm>
            <a:off x="311700" y="1066550"/>
            <a:ext cx="6667850" cy="3439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contd…</a:t>
            </a:r>
            <a:endParaRPr/>
          </a:p>
        </p:txBody>
      </p:sp>
      <p:sp>
        <p:nvSpPr>
          <p:cNvPr id="211" name="Google Shape;211;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2. </a:t>
            </a:r>
            <a:endParaRPr/>
          </a:p>
        </p:txBody>
      </p:sp>
      <p:pic>
        <p:nvPicPr>
          <p:cNvPr id="212" name="Google Shape;212;p33"/>
          <p:cNvPicPr preferRelativeResize="0"/>
          <p:nvPr/>
        </p:nvPicPr>
        <p:blipFill>
          <a:blip r:embed="rId3">
            <a:alphaModFix/>
          </a:blip>
          <a:stretch>
            <a:fillRect/>
          </a:stretch>
        </p:blipFill>
        <p:spPr>
          <a:xfrm>
            <a:off x="1014925" y="1342038"/>
            <a:ext cx="5943600" cy="3114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contd…</a:t>
            </a:r>
            <a:endParaRPr/>
          </a:p>
        </p:txBody>
      </p:sp>
      <p:sp>
        <p:nvSpPr>
          <p:cNvPr id="218" name="Google Shape;218;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3. </a:t>
            </a:r>
            <a:endParaRPr/>
          </a:p>
        </p:txBody>
      </p:sp>
      <p:pic>
        <p:nvPicPr>
          <p:cNvPr id="219" name="Google Shape;219;p34"/>
          <p:cNvPicPr preferRelativeResize="0"/>
          <p:nvPr/>
        </p:nvPicPr>
        <p:blipFill>
          <a:blip r:embed="rId3">
            <a:alphaModFix/>
          </a:blip>
          <a:stretch>
            <a:fillRect/>
          </a:stretch>
        </p:blipFill>
        <p:spPr>
          <a:xfrm>
            <a:off x="1600200" y="1383050"/>
            <a:ext cx="5943600" cy="2733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contd…</a:t>
            </a:r>
            <a:endParaRPr/>
          </a:p>
        </p:txBody>
      </p:sp>
      <p:sp>
        <p:nvSpPr>
          <p:cNvPr id="225" name="Google Shape;225;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4.</a:t>
            </a:r>
            <a:endParaRPr/>
          </a:p>
        </p:txBody>
      </p:sp>
      <p:pic>
        <p:nvPicPr>
          <p:cNvPr id="226" name="Google Shape;226;p35"/>
          <p:cNvPicPr preferRelativeResize="0"/>
          <p:nvPr/>
        </p:nvPicPr>
        <p:blipFill>
          <a:blip r:embed="rId3">
            <a:alphaModFix/>
          </a:blip>
          <a:stretch>
            <a:fillRect/>
          </a:stretch>
        </p:blipFill>
        <p:spPr>
          <a:xfrm>
            <a:off x="1540825" y="1313463"/>
            <a:ext cx="5943600" cy="3171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contd…</a:t>
            </a:r>
            <a:endParaRPr/>
          </a:p>
        </p:txBody>
      </p:sp>
      <p:sp>
        <p:nvSpPr>
          <p:cNvPr id="232" name="Google Shape;232;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5.</a:t>
            </a:r>
            <a:endParaRPr/>
          </a:p>
        </p:txBody>
      </p:sp>
      <p:pic>
        <p:nvPicPr>
          <p:cNvPr id="233" name="Google Shape;233;p36"/>
          <p:cNvPicPr preferRelativeResize="0"/>
          <p:nvPr/>
        </p:nvPicPr>
        <p:blipFill>
          <a:blip r:embed="rId3">
            <a:alphaModFix/>
          </a:blip>
          <a:stretch>
            <a:fillRect/>
          </a:stretch>
        </p:blipFill>
        <p:spPr>
          <a:xfrm>
            <a:off x="1498775" y="1017800"/>
            <a:ext cx="5943600" cy="3190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contd:</a:t>
            </a:r>
            <a:endParaRPr/>
          </a:p>
        </p:txBody>
      </p:sp>
      <p:sp>
        <p:nvSpPr>
          <p:cNvPr id="239" name="Google Shape;239;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a:t>
            </a:r>
            <a:endParaRPr/>
          </a:p>
          <a:p>
            <a:pPr indent="0" lvl="0" marL="0" rtl="0" algn="l">
              <a:spcBef>
                <a:spcPts val="1200"/>
              </a:spcBef>
              <a:spcAft>
                <a:spcPts val="1200"/>
              </a:spcAft>
              <a:buNone/>
            </a:pPr>
            <a:r>
              <a:t/>
            </a:r>
            <a:endParaRPr/>
          </a:p>
        </p:txBody>
      </p:sp>
      <p:pic>
        <p:nvPicPr>
          <p:cNvPr id="240" name="Google Shape;240;p37"/>
          <p:cNvPicPr preferRelativeResize="0"/>
          <p:nvPr/>
        </p:nvPicPr>
        <p:blipFill>
          <a:blip r:embed="rId3">
            <a:alphaModFix/>
          </a:blip>
          <a:stretch>
            <a:fillRect/>
          </a:stretch>
        </p:blipFill>
        <p:spPr>
          <a:xfrm>
            <a:off x="1214775" y="1130600"/>
            <a:ext cx="5943600" cy="3691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contd…</a:t>
            </a:r>
            <a:endParaRPr/>
          </a:p>
        </p:txBody>
      </p:sp>
      <p:sp>
        <p:nvSpPr>
          <p:cNvPr id="246" name="Google Shape;246;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7.</a:t>
            </a:r>
            <a:endParaRPr/>
          </a:p>
        </p:txBody>
      </p:sp>
      <p:pic>
        <p:nvPicPr>
          <p:cNvPr id="247" name="Google Shape;247;p38"/>
          <p:cNvPicPr preferRelativeResize="0"/>
          <p:nvPr/>
        </p:nvPicPr>
        <p:blipFill>
          <a:blip r:embed="rId3">
            <a:alphaModFix/>
          </a:blip>
          <a:stretch>
            <a:fillRect/>
          </a:stretch>
        </p:blipFill>
        <p:spPr>
          <a:xfrm>
            <a:off x="1035950" y="1319925"/>
            <a:ext cx="5943600" cy="3552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contd…</a:t>
            </a:r>
            <a:endParaRPr/>
          </a:p>
        </p:txBody>
      </p:sp>
      <p:sp>
        <p:nvSpPr>
          <p:cNvPr id="253" name="Google Shape;253;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8.</a:t>
            </a:r>
            <a:endParaRPr/>
          </a:p>
        </p:txBody>
      </p:sp>
      <p:pic>
        <p:nvPicPr>
          <p:cNvPr id="254" name="Google Shape;254;p39"/>
          <p:cNvPicPr preferRelativeResize="0"/>
          <p:nvPr/>
        </p:nvPicPr>
        <p:blipFill>
          <a:blip r:embed="rId3">
            <a:alphaModFix/>
          </a:blip>
          <a:stretch>
            <a:fillRect/>
          </a:stretch>
        </p:blipFill>
        <p:spPr>
          <a:xfrm>
            <a:off x="1277875" y="1075338"/>
            <a:ext cx="5943600" cy="3648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contd…</a:t>
            </a:r>
            <a:endParaRPr/>
          </a:p>
        </p:txBody>
      </p:sp>
      <p:sp>
        <p:nvSpPr>
          <p:cNvPr id="260" name="Google Shape;260;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9. </a:t>
            </a:r>
            <a:endParaRPr/>
          </a:p>
        </p:txBody>
      </p:sp>
      <p:pic>
        <p:nvPicPr>
          <p:cNvPr id="261" name="Google Shape;261;p40"/>
          <p:cNvPicPr preferRelativeResize="0"/>
          <p:nvPr/>
        </p:nvPicPr>
        <p:blipFill>
          <a:blip r:embed="rId3">
            <a:alphaModFix/>
          </a:blip>
          <a:stretch>
            <a:fillRect/>
          </a:stretch>
        </p:blipFill>
        <p:spPr>
          <a:xfrm>
            <a:off x="2108800" y="1140200"/>
            <a:ext cx="5943600" cy="3581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contd…</a:t>
            </a:r>
            <a:endParaRPr/>
          </a:p>
        </p:txBody>
      </p:sp>
      <p:sp>
        <p:nvSpPr>
          <p:cNvPr id="267" name="Google Shape;267;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10.</a:t>
            </a:r>
            <a:endParaRPr/>
          </a:p>
        </p:txBody>
      </p:sp>
      <p:pic>
        <p:nvPicPr>
          <p:cNvPr id="268" name="Google Shape;268;p41"/>
          <p:cNvPicPr preferRelativeResize="0"/>
          <p:nvPr/>
        </p:nvPicPr>
        <p:blipFill>
          <a:blip r:embed="rId3">
            <a:alphaModFix/>
          </a:blip>
          <a:stretch>
            <a:fillRect/>
          </a:stretch>
        </p:blipFill>
        <p:spPr>
          <a:xfrm>
            <a:off x="1372550" y="1229875"/>
            <a:ext cx="5943600" cy="3400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8" name="Google Shape;98;p15"/>
          <p:cNvSpPr txBox="1"/>
          <p:nvPr>
            <p:ph idx="1" type="body"/>
          </p:nvPr>
        </p:nvSpPr>
        <p:spPr>
          <a:xfrm>
            <a:off x="311700" y="1229875"/>
            <a:ext cx="8520600" cy="36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lang="en" sz="1220"/>
              <a:t>A large selection of movies, TV episodes, and original content are available on the well-known streaming service Netflix. The original dataset is available here; this dataset is a cleaned version of it. The data are made up of items that Netflix added between 2008 and 2021. The earliest content is from 1925, while the newest is from 2021. With the aid of PostgreSQL and Tableau, this dataset will be cleansed. My data cleansing and visualization abilities will be put to the test with this dataset. Both the Tableau dashboard and the cleaned data are available below. The dataset has 16k rows of dataset which is provided.</a:t>
            </a:r>
            <a:endParaRPr sz="1220"/>
          </a:p>
          <a:p>
            <a:pPr indent="0" lvl="0" marL="0" rtl="0" algn="l">
              <a:spcBef>
                <a:spcPts val="1200"/>
              </a:spcBef>
              <a:spcAft>
                <a:spcPts val="0"/>
              </a:spcAft>
              <a:buSzPts val="440"/>
              <a:buNone/>
            </a:pPr>
            <a:r>
              <a:rPr lang="en" sz="1220"/>
              <a:t>Organizing Data</a:t>
            </a:r>
            <a:endParaRPr sz="1220"/>
          </a:p>
          <a:p>
            <a:pPr indent="0" lvl="0" marL="0" rtl="0" algn="l">
              <a:spcBef>
                <a:spcPts val="1200"/>
              </a:spcBef>
              <a:spcAft>
                <a:spcPts val="0"/>
              </a:spcAft>
              <a:buSzPts val="440"/>
              <a:buNone/>
            </a:pPr>
            <a:r>
              <a:rPr lang="en" sz="1220"/>
              <a:t>Care for the Nulls</a:t>
            </a:r>
            <a:endParaRPr sz="1220"/>
          </a:p>
          <a:p>
            <a:pPr indent="0" lvl="0" marL="0" rtl="0" algn="l">
              <a:spcBef>
                <a:spcPts val="1200"/>
              </a:spcBef>
              <a:spcAft>
                <a:spcPts val="0"/>
              </a:spcAft>
              <a:buSzPts val="440"/>
              <a:buNone/>
            </a:pPr>
            <a:r>
              <a:rPr lang="en" sz="1220"/>
              <a:t>Deal with the duplicates</a:t>
            </a:r>
            <a:endParaRPr sz="1220"/>
          </a:p>
          <a:p>
            <a:pPr indent="0" lvl="0" marL="0" rtl="0" algn="l">
              <a:spcBef>
                <a:spcPts val="1200"/>
              </a:spcBef>
              <a:spcAft>
                <a:spcPts val="0"/>
              </a:spcAft>
              <a:buSzPts val="440"/>
              <a:buNone/>
            </a:pPr>
            <a:r>
              <a:rPr lang="en" sz="1220"/>
              <a:t>Fill in any missing rows.</a:t>
            </a:r>
            <a:endParaRPr sz="1220"/>
          </a:p>
          <a:p>
            <a:pPr indent="0" lvl="0" marL="0" rtl="0" algn="l">
              <a:spcBef>
                <a:spcPts val="1200"/>
              </a:spcBef>
              <a:spcAft>
                <a:spcPts val="0"/>
              </a:spcAft>
              <a:buSzPts val="440"/>
              <a:buNone/>
            </a:pPr>
            <a:r>
              <a:rPr lang="en" sz="1220"/>
              <a:t>Leave out any columns that are unnecessary.</a:t>
            </a:r>
            <a:endParaRPr sz="1220"/>
          </a:p>
          <a:p>
            <a:pPr indent="0" lvl="0" marL="0" rtl="0" algn="l">
              <a:spcBef>
                <a:spcPts val="1200"/>
              </a:spcBef>
              <a:spcAft>
                <a:spcPts val="0"/>
              </a:spcAft>
              <a:buSzPts val="440"/>
              <a:buNone/>
            </a:pPr>
            <a:r>
              <a:rPr lang="en" sz="1220"/>
              <a:t>Separate columns</a:t>
            </a:r>
            <a:endParaRPr sz="1220"/>
          </a:p>
          <a:p>
            <a:pPr indent="0" lvl="0" marL="0" rtl="0" algn="l">
              <a:spcBef>
                <a:spcPts val="1200"/>
              </a:spcBef>
              <a:spcAft>
                <a:spcPts val="1200"/>
              </a:spcAft>
              <a:buSzPts val="440"/>
              <a:buNone/>
            </a:pPr>
            <a:r>
              <a:t/>
            </a:r>
            <a:endParaRPr sz="12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contd…</a:t>
            </a:r>
            <a:endParaRPr/>
          </a:p>
        </p:txBody>
      </p:sp>
      <p:sp>
        <p:nvSpPr>
          <p:cNvPr id="274" name="Google Shape;274;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11. </a:t>
            </a:r>
            <a:endParaRPr/>
          </a:p>
        </p:txBody>
      </p:sp>
      <p:pic>
        <p:nvPicPr>
          <p:cNvPr id="275" name="Google Shape;275;p42"/>
          <p:cNvPicPr preferRelativeResize="0"/>
          <p:nvPr/>
        </p:nvPicPr>
        <p:blipFill>
          <a:blip r:embed="rId3">
            <a:alphaModFix/>
          </a:blip>
          <a:stretch>
            <a:fillRect/>
          </a:stretch>
        </p:blipFill>
        <p:spPr>
          <a:xfrm>
            <a:off x="1425150" y="1449075"/>
            <a:ext cx="6823399" cy="3193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a:t>
            </a:r>
            <a:endParaRPr/>
          </a:p>
        </p:txBody>
      </p:sp>
      <p:sp>
        <p:nvSpPr>
          <p:cNvPr id="281" name="Google Shape;281;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2" name="Google Shape;282;p43"/>
          <p:cNvPicPr preferRelativeResize="0"/>
          <p:nvPr/>
        </p:nvPicPr>
        <p:blipFill>
          <a:blip r:embed="rId3">
            <a:alphaModFix/>
          </a:blip>
          <a:stretch>
            <a:fillRect/>
          </a:stretch>
        </p:blipFill>
        <p:spPr>
          <a:xfrm>
            <a:off x="252425" y="887873"/>
            <a:ext cx="8639175" cy="41175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a:t>
            </a:r>
            <a:endParaRPr/>
          </a:p>
        </p:txBody>
      </p:sp>
      <p:sp>
        <p:nvSpPr>
          <p:cNvPr id="288" name="Google Shape;288;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filter for the years between 2008 and 2021 is available in the Tableau-hosted dashboard or sheet to determine the annual record.</a:t>
            </a:r>
            <a:endParaRPr/>
          </a:p>
          <a:p>
            <a:pPr indent="0" lvl="0" marL="0" rtl="0" algn="l">
              <a:spcBef>
                <a:spcPts val="1200"/>
              </a:spcBef>
              <a:spcAft>
                <a:spcPts val="0"/>
              </a:spcAft>
              <a:buNone/>
            </a:pPr>
            <a:r>
              <a:rPr lang="en"/>
              <a:t>To present a distinct alternative viewpoint. A bar graph of films and TV series is displayed.</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distribution/Work Management:</a:t>
            </a:r>
            <a:endParaRPr/>
          </a:p>
        </p:txBody>
      </p:sp>
      <p:sp>
        <p:nvSpPr>
          <p:cNvPr id="294" name="Google Shape;294;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I have worked in Group 17 by myself and cleaned the dataset and completed all the visualizations based on D3.js, Geometrics, Altair viewer, python code and vizhub also used html, </a:t>
            </a:r>
            <a:r>
              <a:rPr lang="en"/>
              <a:t>javascript</a:t>
            </a:r>
            <a:r>
              <a:rPr lang="en"/>
              <a:t> codes.</a:t>
            </a:r>
            <a:endParaRPr/>
          </a:p>
          <a:p>
            <a:pPr indent="0" lvl="0" marL="0" rtl="0" algn="l">
              <a:spcBef>
                <a:spcPts val="1200"/>
              </a:spcBef>
              <a:spcAft>
                <a:spcPts val="0"/>
              </a:spcAft>
              <a:buNone/>
            </a:pPr>
            <a:r>
              <a:rPr lang="en"/>
              <a:t>Provided all the screenshots with the results, dataset and code along with vizhub link.</a:t>
            </a:r>
            <a:endParaRPr/>
          </a:p>
          <a:p>
            <a:pPr indent="0" lvl="0" marL="0" rtl="0" algn="l">
              <a:spcBef>
                <a:spcPts val="1200"/>
              </a:spcBef>
              <a:spcAft>
                <a:spcPts val="0"/>
              </a:spcAft>
              <a:buNone/>
            </a:pPr>
            <a:r>
              <a:rPr lang="en"/>
              <a:t>I have worked on this project as 100 % owner.</a:t>
            </a:r>
            <a:endParaRPr/>
          </a:p>
          <a:p>
            <a:pPr indent="-334327" lvl="0" marL="457200" rtl="0" algn="l">
              <a:spcBef>
                <a:spcPts val="1200"/>
              </a:spcBef>
              <a:spcAft>
                <a:spcPts val="0"/>
              </a:spcAft>
              <a:buSzPct val="100000"/>
              <a:buChar char="●"/>
            </a:pPr>
            <a:r>
              <a:rPr lang="en"/>
              <a:t>Created all the visualizations</a:t>
            </a:r>
            <a:endParaRPr/>
          </a:p>
          <a:p>
            <a:pPr indent="-334327" lvl="0" marL="457200" rtl="0" algn="l">
              <a:spcBef>
                <a:spcPts val="0"/>
              </a:spcBef>
              <a:spcAft>
                <a:spcPts val="0"/>
              </a:spcAft>
              <a:buSzPct val="100000"/>
              <a:buChar char="●"/>
            </a:pPr>
            <a:r>
              <a:rPr lang="en"/>
              <a:t>Web Page</a:t>
            </a:r>
            <a:endParaRPr/>
          </a:p>
          <a:p>
            <a:pPr indent="-334327" lvl="0" marL="457200" rtl="0" algn="l">
              <a:spcBef>
                <a:spcPts val="0"/>
              </a:spcBef>
              <a:spcAft>
                <a:spcPts val="0"/>
              </a:spcAft>
              <a:buSzPct val="100000"/>
              <a:buChar char="●"/>
            </a:pPr>
            <a:r>
              <a:rPr lang="en"/>
              <a:t>Executed the code</a:t>
            </a:r>
            <a:endParaRPr/>
          </a:p>
          <a:p>
            <a:pPr indent="-334327" lvl="0" marL="457200" rtl="0" algn="l">
              <a:spcBef>
                <a:spcPts val="0"/>
              </a:spcBef>
              <a:spcAft>
                <a:spcPts val="0"/>
              </a:spcAft>
              <a:buSzPct val="100000"/>
              <a:buChar char="●"/>
            </a:pPr>
            <a:r>
              <a:rPr lang="en"/>
              <a:t>Worked on Short Presentation</a:t>
            </a:r>
            <a:endParaRPr/>
          </a:p>
          <a:p>
            <a:pPr indent="-334327" lvl="0" marL="457200" rtl="0" algn="l">
              <a:spcBef>
                <a:spcPts val="0"/>
              </a:spcBef>
              <a:spcAft>
                <a:spcPts val="0"/>
              </a:spcAft>
              <a:buSzPct val="100000"/>
              <a:buChar char="●"/>
            </a:pPr>
            <a:r>
              <a:rPr lang="en"/>
              <a:t>Done the video Recording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 Diagram</a:t>
            </a:r>
            <a:endParaRPr/>
          </a:p>
        </p:txBody>
      </p:sp>
      <p:sp>
        <p:nvSpPr>
          <p:cNvPr id="300" name="Google Shape;300;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1" name="Google Shape;301;p46"/>
          <p:cNvPicPr preferRelativeResize="0"/>
          <p:nvPr/>
        </p:nvPicPr>
        <p:blipFill>
          <a:blip r:embed="rId3">
            <a:alphaModFix/>
          </a:blip>
          <a:stretch>
            <a:fillRect/>
          </a:stretch>
        </p:blipFill>
        <p:spPr>
          <a:xfrm>
            <a:off x="223000" y="1066575"/>
            <a:ext cx="8921001" cy="3534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 Diagram Explanation:</a:t>
            </a:r>
            <a:endParaRPr/>
          </a:p>
          <a:p>
            <a:pPr indent="0" lvl="0" marL="0" rtl="0" algn="l">
              <a:spcBef>
                <a:spcPts val="0"/>
              </a:spcBef>
              <a:spcAft>
                <a:spcPts val="0"/>
              </a:spcAft>
              <a:buNone/>
            </a:pPr>
            <a:r>
              <a:t/>
            </a:r>
            <a:endParaRPr/>
          </a:p>
        </p:txBody>
      </p:sp>
      <p:sp>
        <p:nvSpPr>
          <p:cNvPr id="307" name="Google Shape;307;p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 workflow diagram shows the steps involved in the Netflix app.</a:t>
            </a:r>
            <a:endParaRPr/>
          </a:p>
          <a:p>
            <a:pPr indent="-342900" lvl="0" marL="457200" rtl="0" algn="l">
              <a:spcBef>
                <a:spcPts val="0"/>
              </a:spcBef>
              <a:spcAft>
                <a:spcPts val="0"/>
              </a:spcAft>
              <a:buSzPts val="1800"/>
              <a:buAutoNum type="arabicPeriod"/>
            </a:pPr>
            <a:r>
              <a:rPr lang="en"/>
              <a:t>First the user has to login to the Netflix portal or an app.</a:t>
            </a:r>
            <a:endParaRPr/>
          </a:p>
          <a:p>
            <a:pPr indent="-342900" lvl="0" marL="457200" rtl="0" algn="l">
              <a:spcBef>
                <a:spcPts val="0"/>
              </a:spcBef>
              <a:spcAft>
                <a:spcPts val="0"/>
              </a:spcAft>
              <a:buSzPts val="1800"/>
              <a:buAutoNum type="arabicPeriod"/>
            </a:pPr>
            <a:r>
              <a:rPr lang="en"/>
              <a:t>So in order to login there should be an account by paying in online monthly or 3 months or yearly or can sign up.</a:t>
            </a:r>
            <a:endParaRPr/>
          </a:p>
          <a:p>
            <a:pPr indent="-342900" lvl="0" marL="457200" rtl="0" algn="l">
              <a:spcBef>
                <a:spcPts val="0"/>
              </a:spcBef>
              <a:spcAft>
                <a:spcPts val="0"/>
              </a:spcAft>
              <a:buSzPts val="1800"/>
              <a:buAutoNum type="arabicPeriod"/>
            </a:pPr>
            <a:r>
              <a:rPr lang="en"/>
              <a:t>Next step after successful login is to search for the TV shows or the movies by the viewers.</a:t>
            </a:r>
            <a:endParaRPr/>
          </a:p>
          <a:p>
            <a:pPr indent="-342900" lvl="0" marL="457200" rtl="0" algn="l">
              <a:spcBef>
                <a:spcPts val="0"/>
              </a:spcBef>
              <a:spcAft>
                <a:spcPts val="0"/>
              </a:spcAft>
              <a:buSzPts val="1800"/>
              <a:buAutoNum type="arabicPeriod"/>
            </a:pPr>
            <a:r>
              <a:rPr lang="en"/>
              <a:t>There are many sections involved in the Netflix OTT </a:t>
            </a:r>
            <a:r>
              <a:rPr lang="en"/>
              <a:t>platforms</a:t>
            </a:r>
            <a:r>
              <a:rPr lang="en"/>
              <a:t> those are TV shows, Movies, Kids shows, Stand up comedy, Drama, Action series, Documentary, Romance.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Source</a:t>
            </a:r>
            <a:endParaRPr/>
          </a:p>
        </p:txBody>
      </p:sp>
      <p:sp>
        <p:nvSpPr>
          <p:cNvPr id="313" name="Google Shape;313;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https://github.com/anith462/DataVisualization_Presentation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a:t>
            </a:r>
            <a:endParaRPr/>
          </a:p>
        </p:txBody>
      </p:sp>
      <p:sp>
        <p:nvSpPr>
          <p:cNvPr id="319" name="Google Shape;319;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0" name="Google Shape;320;p49"/>
          <p:cNvPicPr preferRelativeResize="0"/>
          <p:nvPr/>
        </p:nvPicPr>
        <p:blipFill>
          <a:blip r:embed="rId3">
            <a:alphaModFix/>
          </a:blip>
          <a:stretch>
            <a:fillRect/>
          </a:stretch>
        </p:blipFill>
        <p:spPr>
          <a:xfrm>
            <a:off x="199850" y="1229875"/>
            <a:ext cx="7312402" cy="4076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Files</a:t>
            </a:r>
            <a:endParaRPr/>
          </a:p>
        </p:txBody>
      </p:sp>
      <p:sp>
        <p:nvSpPr>
          <p:cNvPr id="326" name="Google Shape;326;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50"/>
          <p:cNvPicPr preferRelativeResize="0"/>
          <p:nvPr/>
        </p:nvPicPr>
        <p:blipFill>
          <a:blip r:embed="rId3">
            <a:alphaModFix/>
          </a:blip>
          <a:stretch>
            <a:fillRect/>
          </a:stretch>
        </p:blipFill>
        <p:spPr>
          <a:xfrm>
            <a:off x="1198072" y="1127725"/>
            <a:ext cx="6608674" cy="3543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Website</a:t>
            </a:r>
            <a:endParaRPr/>
          </a:p>
        </p:txBody>
      </p:sp>
      <p:sp>
        <p:nvSpPr>
          <p:cNvPr id="333" name="Google Shape;333;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click of the html file the website is open</a:t>
            </a:r>
            <a:endParaRPr/>
          </a:p>
          <a:p>
            <a:pPr indent="0" lvl="0" marL="0" rtl="0" algn="l">
              <a:spcBef>
                <a:spcPts val="1200"/>
              </a:spcBef>
              <a:spcAft>
                <a:spcPts val="0"/>
              </a:spcAft>
              <a:buNone/>
            </a:pPr>
            <a:r>
              <a:rPr lang="en"/>
              <a:t>Number of questions are asked</a:t>
            </a:r>
            <a:endParaRPr/>
          </a:p>
          <a:p>
            <a:pPr indent="0" lvl="0" marL="0" rtl="0" algn="l">
              <a:spcBef>
                <a:spcPts val="1200"/>
              </a:spcBef>
              <a:spcAft>
                <a:spcPts val="1200"/>
              </a:spcAft>
              <a:buNone/>
            </a:pPr>
            <a:r>
              <a:rPr lang="en"/>
              <a:t>On selecting each question corresponding task and Image is displayed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Columns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0" y="887748"/>
            <a:ext cx="9144000" cy="40248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Result</a:t>
            </a:r>
            <a:endParaRPr/>
          </a:p>
        </p:txBody>
      </p:sp>
      <p:sp>
        <p:nvSpPr>
          <p:cNvPr id="339" name="Google Shape;339;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0" name="Google Shape;340;p52"/>
          <p:cNvPicPr preferRelativeResize="0"/>
          <p:nvPr/>
        </p:nvPicPr>
        <p:blipFill>
          <a:blip r:embed="rId3">
            <a:alphaModFix/>
          </a:blip>
          <a:stretch>
            <a:fillRect/>
          </a:stretch>
        </p:blipFill>
        <p:spPr>
          <a:xfrm>
            <a:off x="311700" y="1336550"/>
            <a:ext cx="8620125" cy="35433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Result</a:t>
            </a:r>
            <a:endParaRPr/>
          </a:p>
        </p:txBody>
      </p:sp>
      <p:sp>
        <p:nvSpPr>
          <p:cNvPr id="346" name="Google Shape;346;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7" name="Google Shape;347;p53"/>
          <p:cNvPicPr preferRelativeResize="0"/>
          <p:nvPr/>
        </p:nvPicPr>
        <p:blipFill>
          <a:blip r:embed="rId3">
            <a:alphaModFix/>
          </a:blip>
          <a:stretch>
            <a:fillRect/>
          </a:stretch>
        </p:blipFill>
        <p:spPr>
          <a:xfrm>
            <a:off x="152525" y="1350550"/>
            <a:ext cx="8679775" cy="3860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3" name="Google Shape;353;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4" name="Google Shape;354;p54"/>
          <p:cNvPicPr preferRelativeResize="0"/>
          <p:nvPr/>
        </p:nvPicPr>
        <p:blipFill>
          <a:blip r:embed="rId3">
            <a:alphaModFix/>
          </a:blip>
          <a:stretch>
            <a:fillRect/>
          </a:stretch>
        </p:blipFill>
        <p:spPr>
          <a:xfrm>
            <a:off x="244025" y="456500"/>
            <a:ext cx="8033200" cy="439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columns</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425"/>
              <a:t>show_id	type</a:t>
            </a:r>
            <a:endParaRPr sz="1425"/>
          </a:p>
          <a:p>
            <a:pPr indent="0" lvl="0" marL="0" rtl="0" algn="l">
              <a:lnSpc>
                <a:spcPct val="95000"/>
              </a:lnSpc>
              <a:spcBef>
                <a:spcPts val="1200"/>
              </a:spcBef>
              <a:spcAft>
                <a:spcPts val="0"/>
              </a:spcAft>
              <a:buSzPts val="688"/>
              <a:buNone/>
            </a:pPr>
            <a:r>
              <a:rPr lang="en" sz="1425"/>
              <a:t>title</a:t>
            </a:r>
            <a:endParaRPr sz="1425"/>
          </a:p>
          <a:p>
            <a:pPr indent="0" lvl="0" marL="0" rtl="0" algn="l">
              <a:lnSpc>
                <a:spcPct val="95000"/>
              </a:lnSpc>
              <a:spcBef>
                <a:spcPts val="1200"/>
              </a:spcBef>
              <a:spcAft>
                <a:spcPts val="0"/>
              </a:spcAft>
              <a:buSzPts val="688"/>
              <a:buNone/>
            </a:pPr>
            <a:r>
              <a:rPr lang="en" sz="1425"/>
              <a:t>director</a:t>
            </a:r>
            <a:endParaRPr sz="1425"/>
          </a:p>
          <a:p>
            <a:pPr indent="0" lvl="0" marL="0" rtl="0" algn="l">
              <a:lnSpc>
                <a:spcPct val="95000"/>
              </a:lnSpc>
              <a:spcBef>
                <a:spcPts val="1200"/>
              </a:spcBef>
              <a:spcAft>
                <a:spcPts val="0"/>
              </a:spcAft>
              <a:buSzPts val="688"/>
              <a:buNone/>
            </a:pPr>
            <a:r>
              <a:rPr lang="en" sz="1425"/>
              <a:t>country</a:t>
            </a:r>
            <a:endParaRPr sz="1425"/>
          </a:p>
          <a:p>
            <a:pPr indent="0" lvl="0" marL="0" rtl="0" algn="l">
              <a:lnSpc>
                <a:spcPct val="95000"/>
              </a:lnSpc>
              <a:spcBef>
                <a:spcPts val="1200"/>
              </a:spcBef>
              <a:spcAft>
                <a:spcPts val="0"/>
              </a:spcAft>
              <a:buSzPts val="688"/>
              <a:buNone/>
            </a:pPr>
            <a:r>
              <a:rPr lang="en" sz="1425"/>
              <a:t>date_added</a:t>
            </a:r>
            <a:endParaRPr sz="1425"/>
          </a:p>
          <a:p>
            <a:pPr indent="0" lvl="0" marL="0" rtl="0" algn="l">
              <a:lnSpc>
                <a:spcPct val="95000"/>
              </a:lnSpc>
              <a:spcBef>
                <a:spcPts val="1200"/>
              </a:spcBef>
              <a:spcAft>
                <a:spcPts val="0"/>
              </a:spcAft>
              <a:buSzPts val="688"/>
              <a:buNone/>
            </a:pPr>
            <a:r>
              <a:rPr lang="en" sz="1425"/>
              <a:t>release_year</a:t>
            </a:r>
            <a:endParaRPr sz="1425"/>
          </a:p>
          <a:p>
            <a:pPr indent="0" lvl="0" marL="0" rtl="0" algn="l">
              <a:lnSpc>
                <a:spcPct val="95000"/>
              </a:lnSpc>
              <a:spcBef>
                <a:spcPts val="1200"/>
              </a:spcBef>
              <a:spcAft>
                <a:spcPts val="0"/>
              </a:spcAft>
              <a:buSzPts val="688"/>
              <a:buNone/>
            </a:pPr>
            <a:r>
              <a:rPr lang="en" sz="1425"/>
              <a:t>rating</a:t>
            </a:r>
            <a:endParaRPr sz="1425"/>
          </a:p>
          <a:p>
            <a:pPr indent="0" lvl="0" marL="0" rtl="0" algn="l">
              <a:lnSpc>
                <a:spcPct val="95000"/>
              </a:lnSpc>
              <a:spcBef>
                <a:spcPts val="1200"/>
              </a:spcBef>
              <a:spcAft>
                <a:spcPts val="0"/>
              </a:spcAft>
              <a:buSzPts val="688"/>
              <a:buNone/>
            </a:pPr>
            <a:r>
              <a:rPr lang="en" sz="1425"/>
              <a:t>duration	</a:t>
            </a:r>
            <a:endParaRPr sz="1425"/>
          </a:p>
          <a:p>
            <a:pPr indent="0" lvl="0" marL="0" rtl="0" algn="l">
              <a:lnSpc>
                <a:spcPct val="95000"/>
              </a:lnSpc>
              <a:spcBef>
                <a:spcPts val="1200"/>
              </a:spcBef>
              <a:spcAft>
                <a:spcPts val="0"/>
              </a:spcAft>
              <a:buSzPts val="688"/>
              <a:buNone/>
            </a:pPr>
            <a:r>
              <a:rPr lang="en" sz="1425"/>
              <a:t>listed_in</a:t>
            </a:r>
            <a:endParaRPr sz="1425"/>
          </a:p>
          <a:p>
            <a:pPr indent="0" lvl="0" marL="0" rtl="0" algn="l">
              <a:lnSpc>
                <a:spcPct val="95000"/>
              </a:lnSpc>
              <a:spcBef>
                <a:spcPts val="1200"/>
              </a:spcBef>
              <a:spcAft>
                <a:spcPts val="1200"/>
              </a:spcAft>
              <a:buSzPts val="688"/>
              <a:buNone/>
            </a:pPr>
            <a:r>
              <a:t/>
            </a:r>
            <a:endParaRPr sz="172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link source</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https://gist.githubusercontent.com/anith462/93e45b59df4acdc247a4de84874abf98/raw/01b51b7a39f0d483e92bc34cb628c5329dc30f70/gistfile1.txt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Dataset has tv shows names, director name, age groups, hours spent by the users, </a:t>
            </a:r>
            <a:endParaRPr/>
          </a:p>
          <a:p>
            <a:pPr indent="0" lvl="0" marL="0" rtl="0" algn="l">
              <a:spcBef>
                <a:spcPts val="1200"/>
              </a:spcBef>
              <a:spcAft>
                <a:spcPts val="0"/>
              </a:spcAft>
              <a:buNone/>
            </a:pPr>
            <a:r>
              <a:rPr lang="en"/>
              <a:t>years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Image</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19"/>
          <p:cNvPicPr preferRelativeResize="0"/>
          <p:nvPr/>
        </p:nvPicPr>
        <p:blipFill>
          <a:blip r:embed="rId3">
            <a:alphaModFix/>
          </a:blip>
          <a:stretch>
            <a:fillRect/>
          </a:stretch>
        </p:blipFill>
        <p:spPr>
          <a:xfrm>
            <a:off x="0" y="1017801"/>
            <a:ext cx="9143998" cy="3868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Transformation</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Since we require access to the data in order to show it in the vizhub, So I have created the raw github link for the dataset.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using tools</a:t>
            </a:r>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
            </a:r>
            <a:r>
              <a:rPr lang="en"/>
              <a:t>leaned the dataset and completed all the visualizations based on D3.js, Geometrics, Altair viewer, python code and vizhub also used html, javascript codes.</a:t>
            </a:r>
            <a:endParaRPr/>
          </a:p>
          <a:p>
            <a:pPr indent="0" lvl="0" marL="0" rtl="0" algn="l">
              <a:spcBef>
                <a:spcPts val="1200"/>
              </a:spcBef>
              <a:spcAft>
                <a:spcPts val="1200"/>
              </a:spcAft>
              <a:buNone/>
            </a:pPr>
            <a:r>
              <a:rPr lang="en"/>
              <a:t>Github for storing the source code, Implementation, Python code, Vizhub links and Results Images.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