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Gill Sans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PVLNNE+ArialMT"/>
      <p:regular r:id="rId21"/>
    </p:embeddedFont>
    <p:embeddedFont>
      <p:font typeface="CFRUAJ+EBGaramond-Medium"/>
      <p:regular r:id="rId22"/>
    </p:embeddedFont>
    <p:embeddedFont>
      <p:font typeface="KQGMTU+Arial-BoldMT"/>
      <p:regular r:id="rId23"/>
    </p:embeddedFont>
    <p:embeddedFont>
      <p:font typeface="ILIIOR+EBGaramond-Bold"/>
      <p:regular r:id="rId24"/>
    </p:embeddedFont>
    <p:embeddedFont>
      <p:font typeface="Wingdings 2" pitchFamily="18" charset="2"/>
      <p:regular r:id="rId25"/>
    </p:embeddedFont>
    <p:embeddedFont>
      <p:font typeface="Verdana" pitchFamily="34" charset="0"/>
      <p:regular r:id="rId26"/>
      <p:bold r:id="rId27"/>
      <p:italic r:id="rId28"/>
      <p:boldItalic r:id="rId29"/>
    </p:embeddedFont>
    <p:embeddedFont>
      <p:font typeface="RMKPBC+PublicSans-BoldItalic"/>
      <p:regular r:id="rId30"/>
    </p:embeddedFont>
    <p:embeddedFont>
      <p:font typeface="Arial Black" pitchFamily="34" charset="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9/29/2023</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eshmaselvam/NM-DSCET-GROUP-05.git"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142858"/>
            <a:ext cx="4779466" cy="848933"/>
          </a:xfrm>
        </p:spPr>
        <p:txBody>
          <a:bodyPr>
            <a:normAutofit/>
          </a:bodyPr>
          <a:lstStyle/>
          <a:p>
            <a:r>
              <a:rPr lang="en-IN" sz="3600" b="1" dirty="0" smtClean="0"/>
              <a:t>Class diagram </a:t>
            </a:r>
            <a:endParaRPr lang="en-IN" sz="3600" b="1" dirty="0"/>
          </a:p>
        </p:txBody>
      </p:sp>
      <p:sp>
        <p:nvSpPr>
          <p:cNvPr id="3" name="Text Placeholder 2"/>
          <p:cNvSpPr>
            <a:spLocks noGrp="1"/>
          </p:cNvSpPr>
          <p:nvPr>
            <p:ph type="body" idx="1"/>
          </p:nvPr>
        </p:nvSpPr>
        <p:spPr/>
        <p:txBody>
          <a:bodyPr>
            <a:noAutofit/>
          </a:bodyPr>
          <a:lstStyle/>
          <a:p>
            <a:pPr marL="0" indent="0">
              <a:buNone/>
            </a:pPr>
            <a:r>
              <a:rPr lang="en-US" sz="1400" b="1" dirty="0" smtClean="0"/>
              <a:t>            A class is an abstract, user-defined description of a type of data. It identifies the</a:t>
            </a:r>
          </a:p>
          <a:p>
            <a:pPr marL="0" indent="0">
              <a:buNone/>
            </a:pPr>
            <a:r>
              <a:rPr lang="en-US" sz="1400" b="1" dirty="0" smtClean="0"/>
              <a:t>attributes of the data and the operations that can be performed on instances</a:t>
            </a:r>
          </a:p>
          <a:p>
            <a:pPr marL="0" indent="0">
              <a:buNone/>
            </a:pPr>
            <a:r>
              <a:rPr lang="en-US" sz="1400" b="1" dirty="0" smtClean="0"/>
              <a:t>(</a:t>
            </a:r>
            <a:r>
              <a:rPr lang="en-US" sz="1400" b="1" dirty="0" err="1" smtClean="0"/>
              <a:t>i.e.objects</a:t>
            </a:r>
            <a:r>
              <a:rPr lang="en-US" sz="1400" b="1" dirty="0" smtClean="0"/>
              <a:t>) of the data. A class of data has a name, a set of attributes that describes</a:t>
            </a:r>
          </a:p>
          <a:p>
            <a:pPr marL="0" indent="0">
              <a:buNone/>
            </a:pPr>
            <a:r>
              <a:rPr lang="en-US" sz="1400" b="1" dirty="0" smtClean="0"/>
              <a:t>its characteristics, and a set of operations that can be performed on the objects of that</a:t>
            </a:r>
          </a:p>
          <a:p>
            <a:pPr marL="0" indent="0">
              <a:buNone/>
            </a:pPr>
            <a:r>
              <a:rPr lang="en-US" sz="1400" b="1" dirty="0" smtClean="0"/>
              <a:t>class. The classes’ structure and their relationships to each other frozen in time</a:t>
            </a:r>
          </a:p>
          <a:p>
            <a:pPr marL="0" indent="0">
              <a:buNone/>
            </a:pPr>
            <a:r>
              <a:rPr lang="en-US" sz="1400" b="1" dirty="0" smtClean="0"/>
              <a:t>represent the static model. In this project there are certain main classes which are</a:t>
            </a:r>
          </a:p>
          <a:p>
            <a:pPr marL="0" indent="0">
              <a:buNone/>
            </a:pPr>
            <a:r>
              <a:rPr lang="en-US" sz="1400" b="1" dirty="0" smtClean="0"/>
              <a:t>related to other classes required for their working. There are different kinds of</a:t>
            </a:r>
          </a:p>
          <a:p>
            <a:pPr marL="0" indent="0">
              <a:buNone/>
            </a:pPr>
            <a:r>
              <a:rPr lang="en-US" sz="1400" b="1" dirty="0" smtClean="0"/>
              <a:t>relationships between the classes as shown in the diagram like normal association,</a:t>
            </a:r>
          </a:p>
          <a:p>
            <a:pPr marL="0" indent="0">
              <a:buNone/>
            </a:pPr>
            <a:r>
              <a:rPr lang="en-US" sz="1400" b="1" dirty="0" err="1" smtClean="0"/>
              <a:t>aggregation,and</a:t>
            </a:r>
            <a:r>
              <a:rPr lang="en-US" sz="1400" b="1" dirty="0" smtClean="0"/>
              <a:t> generalization. The relationships are depicted using a role name and</a:t>
            </a:r>
          </a:p>
          <a:p>
            <a:pPr marL="0" indent="0">
              <a:buNone/>
            </a:pPr>
            <a:r>
              <a:rPr lang="en-US" sz="1400" b="1" dirty="0" smtClean="0"/>
              <a:t>multiplicities. Here ‘user’, ‘project’ , ‘Contact form’ and ‘about me’ are the most</a:t>
            </a:r>
          </a:p>
          <a:p>
            <a:pPr marL="0" indent="0">
              <a:buNone/>
            </a:pPr>
            <a:r>
              <a:rPr lang="en-US" sz="1400" b="1" dirty="0" smtClean="0"/>
              <a:t>important classes which are related to other classes</a:t>
            </a:r>
            <a:r>
              <a:rPr lang="en-US" sz="1200" b="1" dirty="0" smtClean="0"/>
              <a:t>.</a:t>
            </a:r>
            <a:endParaRPr lang="en-IN" sz="1400" dirty="0"/>
          </a:p>
        </p:txBody>
      </p:sp>
    </p:spTree>
    <p:extLst>
      <p:ext uri="{BB962C8B-B14F-4D97-AF65-F5344CB8AC3E}">
        <p14:creationId xmlns=""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28728" y="571486"/>
            <a:ext cx="6696744" cy="4121362"/>
          </a:xfrm>
          <a:prstGeom prst="rect">
            <a:avLst/>
          </a:prstGeom>
        </p:spPr>
      </p:pic>
    </p:spTree>
    <p:extLst>
      <p:ext uri="{BB962C8B-B14F-4D97-AF65-F5344CB8AC3E}">
        <p14:creationId xmlns="" xmlns:p14="http://schemas.microsoft.com/office/powerpoint/2010/main"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00496" y="2143122"/>
            <a:ext cx="3071834" cy="615553"/>
          </a:xfrm>
          <a:prstGeom prst="rect">
            <a:avLst/>
          </a:prstGeom>
        </p:spPr>
        <p:txBody>
          <a:bodyPr vert="horz" wrap="square" lIns="0" tIns="0" rIns="0" bIns="0" rtlCol="0">
            <a:spAutoFit/>
          </a:bodyPr>
          <a:lstStyle/>
          <a:p>
            <a:pPr>
              <a:lnSpc>
                <a:spcPts val="1645"/>
              </a:lnSpc>
            </a:pPr>
            <a:r>
              <a:rPr lang="en-IN" sz="700" b="1" dirty="0" smtClean="0">
                <a:solidFill>
                  <a:srgbClr val="BD8738"/>
                </a:solidFill>
                <a:latin typeface="Arial Black" panose="020B0A04020102020204" pitchFamily="34" charset="0"/>
                <a:cs typeface="RMKPBC+PublicSans-BoldItalic"/>
                <a:hlinkClick r:id="rId3"/>
              </a:rPr>
              <a:t>https</a:t>
            </a:r>
            <a:r>
              <a:rPr lang="en-IN" sz="700" b="1" smtClean="0">
                <a:solidFill>
                  <a:srgbClr val="BD8738"/>
                </a:solidFill>
                <a:latin typeface="Arial Black" panose="020B0A04020102020204" pitchFamily="34" charset="0"/>
                <a:cs typeface="RMKPBC+PublicSans-BoldItalic"/>
                <a:hlinkClick r:id="rId3"/>
              </a:rPr>
              <a:t>://</a:t>
            </a:r>
            <a:r>
              <a:rPr lang="en-IN" sz="700" b="1" smtClean="0">
                <a:solidFill>
                  <a:srgbClr val="BD8738"/>
                </a:solidFill>
                <a:latin typeface="Arial Black" panose="020B0A04020102020204" pitchFamily="34" charset="0"/>
                <a:cs typeface="RMKPBC+PublicSans-BoldItalic"/>
                <a:hlinkClick r:id="rId3"/>
              </a:rPr>
              <a:t>github.com/anitha03082002/NM-DSCET-GROUP-5.git</a:t>
            </a:r>
            <a:endParaRPr lang="en-IN" sz="700" b="1" dirty="0" smtClean="0">
              <a:solidFill>
                <a:srgbClr val="BD8738"/>
              </a:solidFill>
              <a:latin typeface="Arial Black" panose="020B0A04020102020204" pitchFamily="34" charset="0"/>
              <a:cs typeface="RMKPBC+PublicSans-BoldItalic"/>
              <a:hlinkClick r:id="rId3"/>
            </a:endParaRPr>
          </a:p>
          <a:p>
            <a:pPr>
              <a:lnSpc>
                <a:spcPts val="1645"/>
              </a:lnSpc>
            </a:pPr>
            <a:endParaRPr lang="en-IN" sz="700" b="1" dirty="0" smtClean="0">
              <a:solidFill>
                <a:srgbClr val="BD8738"/>
              </a:solidFill>
              <a:latin typeface="Arial Black" panose="020B0A04020102020204" pitchFamily="34" charset="0"/>
              <a:cs typeface="RMKPBC+PublicSans-BoldItalic"/>
              <a:hlinkClick r:id="rId3"/>
            </a:endParaRPr>
          </a:p>
          <a:p>
            <a:pPr>
              <a:lnSpc>
                <a:spcPts val="1645"/>
              </a:lnSpc>
            </a:pPr>
            <a:endParaRPr sz="7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214282" y="1000114"/>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428596" y="1000114"/>
            <a:ext cx="2006320" cy="230832"/>
          </a:xfrm>
          <a:prstGeom prst="rect">
            <a:avLst/>
          </a:prstGeom>
        </p:spPr>
        <p:txBody>
          <a:bodyPr vert="horz" wrap="square" lIns="0" tIns="0" rIns="0" bIns="0" rtlCol="0">
            <a:spAutoFit/>
          </a:bodyPr>
          <a:lstStyle/>
          <a:p>
            <a:pPr marL="0" marR="0">
              <a:lnSpc>
                <a:spcPts val="1800"/>
              </a:lnSpc>
              <a:spcBef>
                <a:spcPts val="0"/>
              </a:spcBef>
              <a:spcAft>
                <a:spcPts val="0"/>
              </a:spcAft>
            </a:pPr>
            <a:r>
              <a:rPr sz="1400" smtClean="0">
                <a:solidFill>
                  <a:srgbClr val="FFFFFF"/>
                </a:solidFill>
                <a:latin typeface="CFRUAJ+EBGaramond-Medium"/>
                <a:cs typeface="CFRUAJ+EBGaramond-Medium"/>
              </a:rPr>
              <a:t>ꢀ</a:t>
            </a:r>
            <a:r>
              <a:rPr sz="1400" dirty="0">
                <a:solidFill>
                  <a:srgbClr val="FFFFFF"/>
                </a:solidFill>
                <a:latin typeface="CFRUAJ+EBGaramond-Medium"/>
                <a:cs typeface="CFRUAJ+EBGaramond-Medium"/>
              </a:rPr>
              <a:t>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1" name="Rectangle 10"/>
          <p:cNvSpPr/>
          <p:nvPr/>
        </p:nvSpPr>
        <p:spPr>
          <a:xfrm>
            <a:off x="214282" y="642924"/>
            <a:ext cx="1857388" cy="400110"/>
          </a:xfrm>
          <a:prstGeom prst="rect">
            <a:avLst/>
          </a:prstGeom>
        </p:spPr>
        <p:txBody>
          <a:bodyPr wrap="square">
            <a:spAutoFit/>
          </a:bodyPr>
          <a:lstStyle/>
          <a:p>
            <a:pPr>
              <a:lnSpc>
                <a:spcPts val="2383"/>
              </a:lnSpc>
            </a:pPr>
            <a:r>
              <a:rPr lang="en-US" b="1" spc="-10" dirty="0" smtClean="0">
                <a:solidFill>
                  <a:srgbClr val="C88C32"/>
                </a:solidFill>
                <a:latin typeface="ILIIOR+EBGaramond-Bold"/>
                <a:cs typeface="ILIIOR+EBGaramond-Bold"/>
              </a:rPr>
              <a:t>Portfolio website</a:t>
            </a:r>
            <a:endParaRPr lang="en-US" b="1" spc="-10" dirty="0">
              <a:solidFill>
                <a:srgbClr val="C88C32"/>
              </a:solidFill>
              <a:latin typeface="ILIIOR+EBGaramond-Bold"/>
              <a:cs typeface="ILIIOR+EBGaramond-Bold"/>
            </a:endParaRPr>
          </a:p>
        </p:txBody>
      </p:sp>
      <p:sp>
        <p:nvSpPr>
          <p:cNvPr id="12" name="Rectangle 11"/>
          <p:cNvSpPr/>
          <p:nvPr/>
        </p:nvSpPr>
        <p:spPr>
          <a:xfrm>
            <a:off x="0" y="1285866"/>
            <a:ext cx="5072066" cy="984885"/>
          </a:xfrm>
          <a:prstGeom prst="rect">
            <a:avLst/>
          </a:prstGeom>
        </p:spPr>
        <p:txBody>
          <a:bodyPr wrap="square">
            <a:spAutoFit/>
          </a:bodyPr>
          <a:lstStyle/>
          <a:p>
            <a:r>
              <a:rPr lang="en-GB" sz="1600" b="1" dirty="0" smtClean="0">
                <a:solidFill>
                  <a:srgbClr val="FFC000"/>
                </a:solidFill>
              </a:rPr>
              <a:t> </a:t>
            </a:r>
            <a:r>
              <a:rPr lang="en-GB" sz="1400" b="1" dirty="0" smtClean="0">
                <a:solidFill>
                  <a:srgbClr val="FFC000"/>
                </a:solidFill>
              </a:rPr>
              <a:t>A portfolio website is a </a:t>
            </a:r>
            <a:r>
              <a:rPr lang="en-GB" sz="1400" b="1" dirty="0" err="1" smtClean="0">
                <a:solidFill>
                  <a:srgbClr val="FFC000"/>
                </a:solidFill>
              </a:rPr>
              <a:t>curated</a:t>
            </a:r>
            <a:r>
              <a:rPr lang="en-GB" sz="1400" b="1" dirty="0" smtClean="0">
                <a:solidFill>
                  <a:srgbClr val="FFC000"/>
                </a:solidFill>
              </a:rPr>
              <a:t>, online space that showcases your best work. It's one of the most practical and memorable ways to share your work with press, potential collaborators or employers. </a:t>
            </a:r>
            <a:endParaRPr lang="en-US" sz="1400" dirty="0"/>
          </a:p>
        </p:txBody>
      </p:sp>
      <p:sp>
        <p:nvSpPr>
          <p:cNvPr id="13" name="Rectangle 12"/>
          <p:cNvSpPr/>
          <p:nvPr/>
        </p:nvSpPr>
        <p:spPr>
          <a:xfrm>
            <a:off x="2214546" y="2786064"/>
            <a:ext cx="1062470" cy="400110"/>
          </a:xfrm>
          <a:prstGeom prst="rect">
            <a:avLst/>
          </a:prstGeom>
        </p:spPr>
        <p:txBody>
          <a:bodyPr wrap="none">
            <a:spAutoFit/>
          </a:bodyPr>
          <a:lstStyle/>
          <a:p>
            <a:pPr>
              <a:lnSpc>
                <a:spcPts val="2383"/>
              </a:lnSpc>
            </a:pPr>
            <a:r>
              <a:rPr lang="en-US" b="1" spc="-10" dirty="0" err="1" smtClean="0">
                <a:solidFill>
                  <a:srgbClr val="C88C32"/>
                </a:solidFill>
                <a:latin typeface="ILIIOR+EBGaramond-Bold"/>
                <a:cs typeface="ILIIOR+EBGaramond-Bold"/>
              </a:rPr>
              <a:t>E.Anitha</a:t>
            </a:r>
            <a:endParaRPr lang="en-US" b="1" spc="-10" dirty="0">
              <a:solidFill>
                <a:srgbClr val="C88C32"/>
              </a:solidFill>
              <a:latin typeface="ILIIOR+EBGaramond-Bold"/>
              <a:cs typeface="ILIIOR+EBGaramond-Bold"/>
            </a:endParaRPr>
          </a:p>
        </p:txBody>
      </p:sp>
      <p:sp>
        <p:nvSpPr>
          <p:cNvPr id="14" name="Rectangle 13"/>
          <p:cNvSpPr/>
          <p:nvPr/>
        </p:nvSpPr>
        <p:spPr>
          <a:xfrm>
            <a:off x="2143108" y="3143254"/>
            <a:ext cx="1211870" cy="400110"/>
          </a:xfrm>
          <a:prstGeom prst="rect">
            <a:avLst/>
          </a:prstGeom>
        </p:spPr>
        <p:txBody>
          <a:bodyPr wrap="none">
            <a:spAutoFit/>
          </a:bodyPr>
          <a:lstStyle/>
          <a:p>
            <a:pPr>
              <a:lnSpc>
                <a:spcPts val="2383"/>
              </a:lnSpc>
            </a:pPr>
            <a:r>
              <a:rPr lang="en-US" b="1" spc="-10" dirty="0" err="1" smtClean="0">
                <a:solidFill>
                  <a:srgbClr val="C88C32"/>
                </a:solidFill>
                <a:latin typeface="ILIIOR+EBGaramond-Bold"/>
                <a:cs typeface="ILIIOR+EBGaramond-Bold"/>
              </a:rPr>
              <a:t>R.Deepika</a:t>
            </a:r>
            <a:endParaRPr lang="en-US" b="1" spc="-10" dirty="0">
              <a:solidFill>
                <a:srgbClr val="C88C32"/>
              </a:solidFill>
              <a:latin typeface="ILIIOR+EBGaramond-Bold"/>
              <a:cs typeface="ILIIOR+EBGaramond-Bold"/>
            </a:endParaRPr>
          </a:p>
        </p:txBody>
      </p:sp>
      <p:sp>
        <p:nvSpPr>
          <p:cNvPr id="15" name="Rectangle 14"/>
          <p:cNvSpPr/>
          <p:nvPr/>
        </p:nvSpPr>
        <p:spPr>
          <a:xfrm>
            <a:off x="1857356" y="3571882"/>
            <a:ext cx="1833835" cy="400110"/>
          </a:xfrm>
          <a:prstGeom prst="rect">
            <a:avLst/>
          </a:prstGeom>
        </p:spPr>
        <p:txBody>
          <a:bodyPr wrap="none">
            <a:spAutoFit/>
          </a:bodyPr>
          <a:lstStyle/>
          <a:p>
            <a:pPr>
              <a:lnSpc>
                <a:spcPts val="2383"/>
              </a:lnSpc>
            </a:pPr>
            <a:r>
              <a:rPr lang="en-US" b="1" spc="-10" dirty="0" err="1" smtClean="0">
                <a:solidFill>
                  <a:srgbClr val="C88C32"/>
                </a:solidFill>
                <a:latin typeface="ILIIOR+EBGaramond-Bold"/>
                <a:cs typeface="ILIIOR+EBGaramond-Bold"/>
              </a:rPr>
              <a:t>V.Naveen</a:t>
            </a:r>
            <a:r>
              <a:rPr lang="en-US" b="1" spc="-10" dirty="0" smtClean="0">
                <a:solidFill>
                  <a:srgbClr val="C88C32"/>
                </a:solidFill>
                <a:latin typeface="ILIIOR+EBGaramond-Bold"/>
                <a:cs typeface="ILIIOR+EBGaramond-Bold"/>
              </a:rPr>
              <a:t> </a:t>
            </a:r>
            <a:r>
              <a:rPr lang="en-US" b="1" spc="-10" dirty="0" err="1" smtClean="0">
                <a:solidFill>
                  <a:srgbClr val="C88C32"/>
                </a:solidFill>
                <a:latin typeface="ILIIOR+EBGaramond-Bold"/>
                <a:cs typeface="ILIIOR+EBGaramond-Bold"/>
              </a:rPr>
              <a:t>kumar</a:t>
            </a:r>
            <a:endParaRPr lang="en-US" b="1" spc="-10" dirty="0">
              <a:solidFill>
                <a:srgbClr val="C88C32"/>
              </a:solidFill>
              <a:latin typeface="ILIIOR+EBGaramond-Bold"/>
              <a:cs typeface="ILIIOR+EBGaramond-Bold"/>
            </a:endParaRPr>
          </a:p>
        </p:txBody>
      </p:sp>
      <p:sp>
        <p:nvSpPr>
          <p:cNvPr id="16" name="Rectangle 15"/>
          <p:cNvSpPr/>
          <p:nvPr/>
        </p:nvSpPr>
        <p:spPr>
          <a:xfrm>
            <a:off x="2143108" y="3929072"/>
            <a:ext cx="1131400" cy="400110"/>
          </a:xfrm>
          <a:prstGeom prst="rect">
            <a:avLst/>
          </a:prstGeom>
        </p:spPr>
        <p:txBody>
          <a:bodyPr wrap="none">
            <a:spAutoFit/>
          </a:bodyPr>
          <a:lstStyle/>
          <a:p>
            <a:pPr>
              <a:lnSpc>
                <a:spcPts val="2383"/>
              </a:lnSpc>
            </a:pPr>
            <a:r>
              <a:rPr lang="en-US" b="1" spc="-10" dirty="0" err="1" smtClean="0">
                <a:solidFill>
                  <a:srgbClr val="C88C32"/>
                </a:solidFill>
                <a:latin typeface="ILIIOR+EBGaramond-Bold"/>
                <a:cs typeface="ILIIOR+EBGaramond-Bold"/>
              </a:rPr>
              <a:t>S.Reshma</a:t>
            </a:r>
            <a:endParaRPr lang="en-US" b="1" spc="-10" dirty="0">
              <a:solidFill>
                <a:srgbClr val="C88C32"/>
              </a:solidFill>
              <a:latin typeface="ILIIOR+EBGaramond-Bold"/>
              <a:cs typeface="ILIIOR+EBGaramond-Bold"/>
            </a:endParaRPr>
          </a:p>
        </p:txBody>
      </p:sp>
      <p:sp>
        <p:nvSpPr>
          <p:cNvPr id="17" name="Rectangle 16"/>
          <p:cNvSpPr/>
          <p:nvPr/>
        </p:nvSpPr>
        <p:spPr>
          <a:xfrm>
            <a:off x="3714744" y="2786064"/>
            <a:ext cx="461024" cy="400110"/>
          </a:xfrm>
          <a:prstGeom prst="rect">
            <a:avLst/>
          </a:prstGeom>
        </p:spPr>
        <p:txBody>
          <a:bodyPr wrap="none">
            <a:spAutoFit/>
          </a:bodyPr>
          <a:lstStyle/>
          <a:p>
            <a:pPr>
              <a:lnSpc>
                <a:spcPts val="2383"/>
              </a:lnSpc>
            </a:pPr>
            <a:r>
              <a:rPr lang="en-US" b="1" spc="-10" dirty="0" smtClean="0">
                <a:solidFill>
                  <a:srgbClr val="C88C32"/>
                </a:solidFill>
                <a:latin typeface="ILIIOR+EBGaramond-Bold"/>
                <a:cs typeface="ILIIOR+EBGaramond-Bold"/>
              </a:rPr>
              <a:t>05</a:t>
            </a:r>
            <a:endParaRPr lang="en-US" b="1" spc="-10" dirty="0">
              <a:solidFill>
                <a:srgbClr val="C88C32"/>
              </a:solidFill>
              <a:latin typeface="ILIIOR+EBGaramond-Bold"/>
              <a:cs typeface="ILIIOR+EBGaramond-Bold"/>
            </a:endParaRPr>
          </a:p>
        </p:txBody>
      </p:sp>
      <p:sp>
        <p:nvSpPr>
          <p:cNvPr id="18" name="Rectangle 17"/>
          <p:cNvSpPr/>
          <p:nvPr/>
        </p:nvSpPr>
        <p:spPr>
          <a:xfrm>
            <a:off x="3714744" y="3143254"/>
            <a:ext cx="461024" cy="400110"/>
          </a:xfrm>
          <a:prstGeom prst="rect">
            <a:avLst/>
          </a:prstGeom>
        </p:spPr>
        <p:txBody>
          <a:bodyPr wrap="none">
            <a:spAutoFit/>
          </a:bodyPr>
          <a:lstStyle/>
          <a:p>
            <a:pPr>
              <a:lnSpc>
                <a:spcPts val="2383"/>
              </a:lnSpc>
            </a:pPr>
            <a:r>
              <a:rPr lang="en-US" b="1" spc="-10" dirty="0" smtClean="0">
                <a:solidFill>
                  <a:srgbClr val="C88C32"/>
                </a:solidFill>
                <a:latin typeface="ILIIOR+EBGaramond-Bold"/>
                <a:cs typeface="ILIIOR+EBGaramond-Bold"/>
              </a:rPr>
              <a:t>05</a:t>
            </a:r>
            <a:endParaRPr lang="en-US" b="1" spc="-10" dirty="0">
              <a:solidFill>
                <a:srgbClr val="C88C32"/>
              </a:solidFill>
              <a:latin typeface="ILIIOR+EBGaramond-Bold"/>
              <a:cs typeface="ILIIOR+EBGaramond-Bold"/>
            </a:endParaRPr>
          </a:p>
        </p:txBody>
      </p:sp>
      <p:sp>
        <p:nvSpPr>
          <p:cNvPr id="19" name="Rectangle 18"/>
          <p:cNvSpPr/>
          <p:nvPr/>
        </p:nvSpPr>
        <p:spPr>
          <a:xfrm>
            <a:off x="3714744" y="3571882"/>
            <a:ext cx="461024" cy="400110"/>
          </a:xfrm>
          <a:prstGeom prst="rect">
            <a:avLst/>
          </a:prstGeom>
        </p:spPr>
        <p:txBody>
          <a:bodyPr wrap="none">
            <a:spAutoFit/>
          </a:bodyPr>
          <a:lstStyle/>
          <a:p>
            <a:pPr>
              <a:lnSpc>
                <a:spcPts val="2383"/>
              </a:lnSpc>
            </a:pPr>
            <a:r>
              <a:rPr lang="en-US" b="1" spc="-10" dirty="0" smtClean="0">
                <a:solidFill>
                  <a:srgbClr val="C88C32"/>
                </a:solidFill>
                <a:latin typeface="ILIIOR+EBGaramond-Bold"/>
                <a:cs typeface="ILIIOR+EBGaramond-Bold"/>
              </a:rPr>
              <a:t>05</a:t>
            </a:r>
            <a:endParaRPr lang="en-US" b="1" spc="-10" dirty="0">
              <a:solidFill>
                <a:srgbClr val="C88C32"/>
              </a:solidFill>
              <a:latin typeface="ILIIOR+EBGaramond-Bold"/>
              <a:cs typeface="ILIIOR+EBGaramond-Bold"/>
            </a:endParaRPr>
          </a:p>
        </p:txBody>
      </p:sp>
      <p:sp>
        <p:nvSpPr>
          <p:cNvPr id="20" name="Rectangle 19"/>
          <p:cNvSpPr/>
          <p:nvPr/>
        </p:nvSpPr>
        <p:spPr>
          <a:xfrm>
            <a:off x="3571868" y="3929072"/>
            <a:ext cx="675338" cy="400110"/>
          </a:xfrm>
          <a:prstGeom prst="rect">
            <a:avLst/>
          </a:prstGeom>
        </p:spPr>
        <p:txBody>
          <a:bodyPr wrap="square">
            <a:spAutoFit/>
          </a:bodyPr>
          <a:lstStyle/>
          <a:p>
            <a:pPr>
              <a:lnSpc>
                <a:spcPts val="2383"/>
              </a:lnSpc>
            </a:pPr>
            <a:r>
              <a:rPr lang="en-US" b="1" spc="-10" dirty="0" smtClean="0">
                <a:solidFill>
                  <a:srgbClr val="C88C32"/>
                </a:solidFill>
                <a:latin typeface="ILIIOR+EBGaramond-Bold"/>
                <a:cs typeface="ILIIOR+EBGaramond-Bold"/>
              </a:rPr>
              <a:t>  05</a:t>
            </a:r>
            <a:endParaRPr lang="en-US" b="1" spc="-10" dirty="0">
              <a:solidFill>
                <a:srgbClr val="C88C32"/>
              </a:solidFill>
              <a:latin typeface="ILIIOR+EBGaramond-Bold"/>
              <a:cs typeface="ILIIOR+EBGaramond-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174" y="214296"/>
            <a:ext cx="4226256" cy="500066"/>
          </a:xfrm>
        </p:spPr>
        <p:txBody>
          <a:bodyPr>
            <a:noAutofit/>
          </a:bodyPr>
          <a:lstStyle/>
          <a:p>
            <a:r>
              <a:rPr lang="en-US" sz="3600" b="1" dirty="0" smtClean="0"/>
              <a:t>INTRODUCTION</a:t>
            </a:r>
            <a:endParaRPr lang="en-US" sz="3600" b="1" dirty="0"/>
          </a:p>
        </p:txBody>
      </p:sp>
      <p:sp>
        <p:nvSpPr>
          <p:cNvPr id="3" name="Text Placeholder 2"/>
          <p:cNvSpPr>
            <a:spLocks noGrp="1"/>
          </p:cNvSpPr>
          <p:nvPr>
            <p:ph type="body" idx="1"/>
          </p:nvPr>
        </p:nvSpPr>
        <p:spPr>
          <a:xfrm>
            <a:off x="1071538" y="500048"/>
            <a:ext cx="7862150" cy="4572032"/>
          </a:xfrm>
        </p:spPr>
        <p:txBody>
          <a:bodyPr>
            <a:normAutofit/>
          </a:bodyPr>
          <a:lstStyle/>
          <a:p>
            <a:pPr>
              <a:buNone/>
            </a:pPr>
            <a:r>
              <a:rPr lang="en-US" dirty="0" smtClean="0"/>
              <a:t>    </a:t>
            </a:r>
            <a:r>
              <a:rPr lang="en-US" sz="3800" dirty="0" smtClean="0"/>
              <a:t> </a:t>
            </a:r>
            <a:endParaRPr lang="en-US" dirty="0"/>
          </a:p>
        </p:txBody>
      </p:sp>
      <p:sp>
        <p:nvSpPr>
          <p:cNvPr id="4" name="Rectangle 3"/>
          <p:cNvSpPr/>
          <p:nvPr/>
        </p:nvSpPr>
        <p:spPr>
          <a:xfrm>
            <a:off x="1500166" y="928677"/>
            <a:ext cx="6929486" cy="4524315"/>
          </a:xfrm>
          <a:prstGeom prst="rect">
            <a:avLst/>
          </a:prstGeom>
        </p:spPr>
        <p:txBody>
          <a:bodyPr wrap="square">
            <a:spAutoFit/>
          </a:bodyPr>
          <a:lstStyle/>
          <a:p>
            <a:pPr>
              <a:buNone/>
            </a:pPr>
            <a:r>
              <a:rPr lang="en-US" sz="1600" b="1" dirty="0" smtClean="0">
                <a:latin typeface="Times New Roman" pitchFamily="18" charset="0"/>
                <a:cs typeface="Times New Roman" pitchFamily="18" charset="0"/>
              </a:rPr>
              <a:t>        The portfolio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GB" sz="1600" b="1" dirty="0" smtClean="0">
                <a:latin typeface="Times New Roman" pitchFamily="18" charset="0"/>
                <a:cs typeface="Times New Roman" pitchFamily="18" charset="0"/>
              </a:rPr>
              <a:t>It is not only a way to introduce yourself and your work but also a way to showcase your personality and voice. You want to sound authentic, engaging and confident, not boring, generic, or arrogant. Write in a conversational tone that reflects your brand identity and values.</a:t>
            </a:r>
          </a:p>
          <a:p>
            <a:pPr>
              <a:buNone/>
            </a:pPr>
            <a:endParaRPr lang="en-GB" sz="1600" b="1" dirty="0" smtClean="0"/>
          </a:p>
          <a:p>
            <a:pPr>
              <a:buNone/>
            </a:pPr>
            <a:endParaRPr lang="en-GB" sz="1600" b="1" dirty="0" smtClean="0"/>
          </a:p>
          <a:p>
            <a:pPr>
              <a:buNone/>
            </a:pPr>
            <a:endParaRPr lang="en-GB" sz="1600" b="1" dirty="0" smtClean="0"/>
          </a:p>
          <a:p>
            <a:pPr>
              <a:buNone/>
            </a:pPr>
            <a:endParaRPr lang="en-US" sz="1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08" y="142858"/>
            <a:ext cx="5636722" cy="848933"/>
          </a:xfrm>
        </p:spPr>
        <p:txBody>
          <a:bodyPr/>
          <a:lstStyle/>
          <a:p>
            <a:r>
              <a:rPr lang="en-US" sz="3600" b="1" dirty="0" smtClean="0"/>
              <a:t>Document Conventions</a:t>
            </a:r>
            <a:endParaRPr lang="en-US" sz="3600" dirty="0"/>
          </a:p>
        </p:txBody>
      </p:sp>
      <p:sp>
        <p:nvSpPr>
          <p:cNvPr id="3" name="Text Placeholder 2"/>
          <p:cNvSpPr>
            <a:spLocks noGrp="1"/>
          </p:cNvSpPr>
          <p:nvPr>
            <p:ph type="body" idx="1"/>
          </p:nvPr>
        </p:nvSpPr>
        <p:spPr/>
        <p:txBody>
          <a:bodyPr>
            <a:normAutofit fontScale="62500" lnSpcReduction="20000"/>
          </a:bodyPr>
          <a:lstStyle/>
          <a:p>
            <a:pPr>
              <a:buNone/>
            </a:pPr>
            <a:r>
              <a:rPr lang="en-US" dirty="0" smtClean="0"/>
              <a:t> </a:t>
            </a:r>
            <a:r>
              <a:rPr lang="en-US" sz="2900" b="1" dirty="0" smtClean="0">
                <a:latin typeface="Times New Roman" pitchFamily="18" charset="0"/>
                <a:cs typeface="Times New Roman" pitchFamily="18" charset="0"/>
              </a:rPr>
              <a:t>Entire document should be justified.</a:t>
            </a:r>
          </a:p>
          <a:p>
            <a:pPr>
              <a:buNone/>
            </a:pPr>
            <a:r>
              <a:rPr lang="en-US" sz="2900" b="1" dirty="0" smtClean="0">
                <a:latin typeface="Times New Roman" pitchFamily="18" charset="0"/>
                <a:cs typeface="Times New Roman" pitchFamily="18" charset="0"/>
              </a:rPr>
              <a:t> 1.Convention for Main title </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face:Times</a:t>
            </a:r>
            <a:r>
              <a:rPr lang="en-US" sz="2900" b="1" dirty="0" smtClean="0">
                <a:latin typeface="Times New Roman" pitchFamily="18" charset="0"/>
                <a:cs typeface="Times New Roman" pitchFamily="18" charset="0"/>
              </a:rPr>
              <a:t> New Roman </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style:Bold</a:t>
            </a:r>
            <a:endParaRPr lang="en-US" sz="2900" b="1" dirty="0" smtClean="0">
              <a:latin typeface="Times New Roman" pitchFamily="18" charset="0"/>
              <a:cs typeface="Times New Roman" pitchFamily="18" charset="0"/>
            </a:endParaRPr>
          </a:p>
          <a:p>
            <a:pPr>
              <a:buFont typeface="Wingdings" pitchFamily="2" charset="2"/>
              <a:buChar char="Ø"/>
            </a:pPr>
            <a:r>
              <a:rPr lang="en-US" sz="2900" b="1" dirty="0" smtClean="0">
                <a:latin typeface="Times New Roman" pitchFamily="18" charset="0"/>
                <a:cs typeface="Times New Roman" pitchFamily="18" charset="0"/>
              </a:rPr>
              <a:t> Font Size: 14 </a:t>
            </a:r>
          </a:p>
          <a:p>
            <a:pPr>
              <a:buNone/>
            </a:pPr>
            <a:r>
              <a:rPr lang="en-US" sz="2900" b="1" dirty="0" smtClean="0">
                <a:latin typeface="Times New Roman" pitchFamily="18" charset="0"/>
                <a:cs typeface="Times New Roman" pitchFamily="18" charset="0"/>
              </a:rPr>
              <a:t> 2. Convention for Sub title </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face:Times</a:t>
            </a:r>
            <a:r>
              <a:rPr lang="en-US" sz="2900" b="1" dirty="0" smtClean="0">
                <a:latin typeface="Times New Roman" pitchFamily="18" charset="0"/>
                <a:cs typeface="Times New Roman" pitchFamily="18" charset="0"/>
              </a:rPr>
              <a:t> New Roman</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style:Bold</a:t>
            </a:r>
            <a:r>
              <a:rPr lang="en-US" sz="2900" b="1" dirty="0" smtClean="0">
                <a:latin typeface="Times New Roman" pitchFamily="18" charset="0"/>
                <a:cs typeface="Times New Roman" pitchFamily="18" charset="0"/>
              </a:rPr>
              <a:t> </a:t>
            </a:r>
          </a:p>
          <a:p>
            <a:pPr>
              <a:buFont typeface="Wingdings" pitchFamily="2" charset="2"/>
              <a:buChar char="Ø"/>
            </a:pPr>
            <a:r>
              <a:rPr lang="en-US" sz="2900" b="1" dirty="0" smtClean="0">
                <a:latin typeface="Times New Roman" pitchFamily="18" charset="0"/>
                <a:cs typeface="Times New Roman" pitchFamily="18" charset="0"/>
              </a:rPr>
              <a:t> Font Size: 12 </a:t>
            </a:r>
          </a:p>
          <a:p>
            <a:pPr>
              <a:buNone/>
            </a:pPr>
            <a:r>
              <a:rPr lang="en-US" sz="2900" b="1" dirty="0" smtClean="0">
                <a:latin typeface="Times New Roman" pitchFamily="18" charset="0"/>
                <a:cs typeface="Times New Roman" pitchFamily="18" charset="0"/>
              </a:rPr>
              <a:t> 3.Convention for body </a:t>
            </a:r>
          </a:p>
          <a:p>
            <a:pPr>
              <a:buFont typeface="Wingdings" pitchFamily="2" charset="2"/>
              <a:buChar char="Ø"/>
            </a:pPr>
            <a:r>
              <a:rPr lang="en-US" sz="2900" b="1" dirty="0" smtClean="0">
                <a:latin typeface="Times New Roman" pitchFamily="18" charset="0"/>
                <a:cs typeface="Times New Roman" pitchFamily="18" charset="0"/>
              </a:rPr>
              <a:t>  Font </a:t>
            </a:r>
            <a:r>
              <a:rPr lang="en-US" sz="2900" b="1" dirty="0" err="1" smtClean="0">
                <a:latin typeface="Times New Roman" pitchFamily="18" charset="0"/>
                <a:cs typeface="Times New Roman" pitchFamily="18" charset="0"/>
              </a:rPr>
              <a:t>face:Times</a:t>
            </a:r>
            <a:r>
              <a:rPr lang="en-US" sz="2900" b="1" dirty="0" smtClean="0">
                <a:latin typeface="Times New Roman" pitchFamily="18" charset="0"/>
                <a:cs typeface="Times New Roman" pitchFamily="18" charset="0"/>
              </a:rPr>
              <a:t> New Roman </a:t>
            </a:r>
          </a:p>
          <a:p>
            <a:pPr>
              <a:buFont typeface="Wingdings" pitchFamily="2" charset="2"/>
              <a:buChar char="Ø"/>
            </a:pPr>
            <a:r>
              <a:rPr lang="en-US" sz="2900" b="1" dirty="0" smtClean="0">
                <a:latin typeface="Times New Roman" pitchFamily="18" charset="0"/>
                <a:cs typeface="Times New Roman" pitchFamily="18" charset="0"/>
              </a:rPr>
              <a:t>  Font Size: 12</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smtClean="0"/>
              <a:t>Scope of Development Project</a:t>
            </a:r>
            <a:endParaRPr lang="en-IN" dirty="0"/>
          </a:p>
        </p:txBody>
      </p:sp>
      <p:sp>
        <p:nvSpPr>
          <p:cNvPr id="3" name="Text Placeholder 2"/>
          <p:cNvSpPr>
            <a:spLocks noGrp="1"/>
          </p:cNvSpPr>
          <p:nvPr>
            <p:ph type="body" idx="1"/>
          </p:nvPr>
        </p:nvSpPr>
        <p:spPr>
          <a:xfrm>
            <a:off x="1285852" y="1285866"/>
            <a:ext cx="7498080" cy="3600450"/>
          </a:xfrm>
        </p:spPr>
        <p:txBody>
          <a:bodyPr>
            <a:normAutofit/>
          </a:bodyPr>
          <a:lstStyle/>
          <a:p>
            <a:pPr marL="0" indent="0">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The portfolio website should consists of our main parts such as personal</a:t>
            </a:r>
          </a:p>
          <a:p>
            <a:pPr marL="0" indent="0">
              <a:buNone/>
            </a:pPr>
            <a:r>
              <a:rPr lang="en-US" sz="1600" b="1" dirty="0" err="1" smtClean="0">
                <a:latin typeface="Times New Roman" pitchFamily="18" charset="0"/>
                <a:cs typeface="Times New Roman" pitchFamily="18" charset="0"/>
              </a:rPr>
              <a:t>information,including</a:t>
            </a:r>
            <a:r>
              <a:rPr lang="en-US" sz="1600" b="1" dirty="0" smtClean="0">
                <a:latin typeface="Times New Roman" pitchFamily="18" charset="0"/>
                <a:cs typeface="Times New Roman" pitchFamily="18" charset="0"/>
              </a:rPr>
              <a:t> short </a:t>
            </a:r>
            <a:r>
              <a:rPr lang="en-US" sz="1600" b="1" dirty="0" err="1" smtClean="0">
                <a:latin typeface="Times New Roman" pitchFamily="18" charset="0"/>
                <a:cs typeface="Times New Roman" pitchFamily="18" charset="0"/>
              </a:rPr>
              <a:t>cv</a:t>
            </a:r>
            <a:r>
              <a:rPr lang="en-US" sz="1600" b="1" dirty="0" smtClean="0">
                <a:latin typeface="Times New Roman" pitchFamily="18" charset="0"/>
                <a:cs typeface="Times New Roman" pitchFamily="18" charset="0"/>
              </a:rPr>
              <a:t> and professional skills, portfolio showcase, and</a:t>
            </a:r>
          </a:p>
          <a:p>
            <a:pPr marL="0" indent="0">
              <a:buNone/>
            </a:pPr>
            <a:r>
              <a:rPr lang="en-US" sz="1600" b="1" dirty="0" smtClean="0">
                <a:latin typeface="Times New Roman" pitchFamily="18" charset="0"/>
                <a:cs typeface="Times New Roman" pitchFamily="18" charset="0"/>
              </a:rPr>
              <a:t>contact information including feedback Form . The Parallax effect possible can</a:t>
            </a:r>
          </a:p>
          <a:p>
            <a:pPr marL="0" indent="0">
              <a:buNone/>
            </a:pPr>
            <a:r>
              <a:rPr lang="en-US" sz="1600" b="1" dirty="0" smtClean="0">
                <a:latin typeface="Times New Roman" pitchFamily="18" charset="0"/>
                <a:cs typeface="Times New Roman" pitchFamily="18" charset="0"/>
              </a:rPr>
              <a:t>be implemented in order to bring the visual depth and dynamics to graphical </a:t>
            </a:r>
          </a:p>
          <a:p>
            <a:pPr marL="0" indent="0">
              <a:buNone/>
            </a:pPr>
            <a:r>
              <a:rPr lang="en-US" sz="1600" b="1" dirty="0" err="1" smtClean="0">
                <a:latin typeface="Times New Roman" pitchFamily="18" charset="0"/>
                <a:cs typeface="Times New Roman" pitchFamily="18" charset="0"/>
              </a:rPr>
              <a:t>objects.Parallax</a:t>
            </a:r>
            <a:r>
              <a:rPr lang="en-US" sz="1600" b="1" dirty="0" smtClean="0">
                <a:latin typeface="Times New Roman" pitchFamily="18" charset="0"/>
                <a:cs typeface="Times New Roman" pitchFamily="18" charset="0"/>
              </a:rPr>
              <a:t> is a web design technique that allows components of a web page</a:t>
            </a:r>
          </a:p>
          <a:p>
            <a:pPr marL="0" indent="0">
              <a:buNone/>
            </a:pPr>
            <a:r>
              <a:rPr lang="en-US" sz="1600" b="1" dirty="0" smtClean="0">
                <a:latin typeface="Times New Roman" pitchFamily="18" charset="0"/>
                <a:cs typeface="Times New Roman" pitchFamily="18" charset="0"/>
              </a:rPr>
              <a:t>to move at varying speeds when a user scrolls. In particular, the effect is created</a:t>
            </a:r>
          </a:p>
          <a:p>
            <a:pPr marL="0" indent="0">
              <a:buNone/>
            </a:pPr>
            <a:r>
              <a:rPr lang="en-US" sz="1600" b="1" dirty="0" smtClean="0">
                <a:latin typeface="Times New Roman" pitchFamily="18" charset="0"/>
                <a:cs typeface="Times New Roman" pitchFamily="18" charset="0"/>
              </a:rPr>
              <a:t>when the background of a web page moves at a Different speed from the rest of</a:t>
            </a:r>
          </a:p>
          <a:p>
            <a:pPr marL="0" indent="0">
              <a:buNone/>
            </a:pPr>
            <a:r>
              <a:rPr lang="en-US" sz="1600" b="1" dirty="0" smtClean="0">
                <a:latin typeface="Times New Roman" pitchFamily="18" charset="0"/>
                <a:cs typeface="Times New Roman" pitchFamily="18" charset="0"/>
              </a:rPr>
              <a:t>the elements when you scroll</a:t>
            </a:r>
            <a:r>
              <a:rPr lang="en-US" sz="1600" dirty="0" smtClean="0">
                <a:latin typeface="Times New Roman" pitchFamily="18" charset="0"/>
                <a:cs typeface="Times New Roman" pitchFamily="18" charset="0"/>
              </a:rPr>
              <a:t>.</a:t>
            </a:r>
            <a:r>
              <a:rPr lang="en-GB" sz="1600" dirty="0" smtClean="0">
                <a:latin typeface="Times New Roman" pitchFamily="18" charset="0"/>
                <a:cs typeface="Times New Roman" pitchFamily="18" charset="0"/>
              </a:rPr>
              <a:t> </a:t>
            </a:r>
            <a:r>
              <a:rPr lang="en-GB" sz="1600" b="1" dirty="0" smtClean="0">
                <a:latin typeface="Times New Roman" pitchFamily="18" charset="0"/>
                <a:cs typeface="Times New Roman" pitchFamily="18" charset="0"/>
              </a:rPr>
              <a:t>The scope of a standard portfolio is defined by its</a:t>
            </a:r>
          </a:p>
          <a:p>
            <a:pPr marL="0" indent="0">
              <a:buNone/>
            </a:pPr>
            <a:r>
              <a:rPr lang="en-GB" sz="1600" b="1" dirty="0" smtClean="0">
                <a:latin typeface="Times New Roman" pitchFamily="18" charset="0"/>
                <a:cs typeface="Times New Roman" pitchFamily="18" charset="0"/>
              </a:rPr>
              <a:t>component projects and programmes whereas the scope of a structured portfolio</a:t>
            </a:r>
          </a:p>
          <a:p>
            <a:pPr marL="0" indent="0">
              <a:buNone/>
            </a:pPr>
            <a:r>
              <a:rPr lang="en-GB" sz="1600" b="1" dirty="0" smtClean="0">
                <a:latin typeface="Times New Roman" pitchFamily="18" charset="0"/>
                <a:cs typeface="Times New Roman" pitchFamily="18" charset="0"/>
              </a:rPr>
              <a:t>is defined by the strategic objectives it is designed to achieve</a:t>
            </a:r>
            <a:r>
              <a:rPr lang="en-GB"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214296"/>
            <a:ext cx="6829444" cy="1063590"/>
          </a:xfrm>
        </p:spPr>
        <p:txBody>
          <a:bodyPr>
            <a:normAutofit fontScale="90000"/>
          </a:bodyPr>
          <a:lstStyle/>
          <a:p>
            <a:pPr algn="ctr"/>
            <a:r>
              <a:rPr lang="en-IN" sz="3200" dirty="0" smtClean="0"/>
              <a:t> </a:t>
            </a:r>
            <a:r>
              <a:rPr lang="en-IN" sz="3200" b="1" dirty="0" smtClean="0"/>
              <a:t>Definitions, Acronyms and Abbreviations</a:t>
            </a:r>
            <a:endParaRPr lang="en-IN" sz="3200" b="1" dirty="0"/>
          </a:p>
        </p:txBody>
      </p:sp>
      <p:sp>
        <p:nvSpPr>
          <p:cNvPr id="3" name="Text Placeholder 2"/>
          <p:cNvSpPr>
            <a:spLocks noGrp="1"/>
          </p:cNvSpPr>
          <p:nvPr>
            <p:ph type="body" idx="1"/>
          </p:nvPr>
        </p:nvSpPr>
        <p:spPr>
          <a:xfrm>
            <a:off x="1428728" y="1428742"/>
            <a:ext cx="7300906" cy="2531740"/>
          </a:xfrm>
        </p:spPr>
        <p:txBody>
          <a:bodyPr>
            <a:normAutofit fontScale="62500" lnSpcReduction="20000"/>
          </a:bodyPr>
          <a:lstStyle/>
          <a:p>
            <a:r>
              <a:rPr lang="en-US" sz="2900" b="1" dirty="0" smtClean="0">
                <a:latin typeface="Times New Roman" pitchFamily="18" charset="0"/>
                <a:cs typeface="Times New Roman" pitchFamily="18" charset="0"/>
              </a:rPr>
              <a:t>JAVA -&gt; platform independence</a:t>
            </a:r>
          </a:p>
          <a:p>
            <a:pPr lvl="1">
              <a:buFont typeface="Wingdings" pitchFamily="2" charset="2"/>
              <a:buChar char="v"/>
            </a:pPr>
            <a:r>
              <a:rPr lang="en-GB" sz="2900" b="1" dirty="0" smtClean="0">
                <a:latin typeface="Times New Roman" pitchFamily="18" charset="0"/>
                <a:cs typeface="Times New Roman" pitchFamily="18" charset="0"/>
              </a:rPr>
              <a:t> </a:t>
            </a:r>
            <a:r>
              <a:rPr lang="en-GB" sz="2900" dirty="0" smtClean="0">
                <a:latin typeface="Times New Roman" pitchFamily="18" charset="0"/>
                <a:cs typeface="Times New Roman" pitchFamily="18" charset="0"/>
              </a:rPr>
              <a:t>It is used to develop computer-based applications</a:t>
            </a:r>
            <a:r>
              <a:rPr lang="en-GB" sz="2900" b="1" dirty="0" smtClean="0">
                <a:latin typeface="Times New Roman" pitchFamily="18" charset="0"/>
                <a:cs typeface="Times New Roman" pitchFamily="18" charset="0"/>
              </a:rPr>
              <a:t>.</a:t>
            </a:r>
            <a:endParaRPr lang="en-US" sz="2900" b="1" dirty="0" smtClean="0">
              <a:latin typeface="Times New Roman" pitchFamily="18" charset="0"/>
              <a:cs typeface="Times New Roman" pitchFamily="18" charset="0"/>
            </a:endParaRPr>
          </a:p>
          <a:p>
            <a:r>
              <a:rPr lang="en-US" sz="2900" b="1" dirty="0" smtClean="0">
                <a:latin typeface="Times New Roman" pitchFamily="18" charset="0"/>
                <a:cs typeface="Times New Roman" pitchFamily="18" charset="0"/>
              </a:rPr>
              <a:t>SQL  -&gt; Structured query Language</a:t>
            </a:r>
          </a:p>
          <a:p>
            <a:pPr lvl="1">
              <a:buFont typeface="Wingdings" pitchFamily="2" charset="2"/>
              <a:buChar char="v"/>
            </a:pPr>
            <a:r>
              <a:rPr lang="en-GB" sz="2500" b="1" dirty="0" smtClean="0">
                <a:latin typeface="Times New Roman" pitchFamily="18" charset="0"/>
                <a:cs typeface="Times New Roman" pitchFamily="18" charset="0"/>
              </a:rPr>
              <a:t> It is used to communicate with a database. </a:t>
            </a:r>
            <a:endParaRPr lang="en-US" sz="2500" b="1" dirty="0" smtClean="0">
              <a:latin typeface="Times New Roman" pitchFamily="18" charset="0"/>
              <a:cs typeface="Times New Roman" pitchFamily="18" charset="0"/>
            </a:endParaRPr>
          </a:p>
          <a:p>
            <a:r>
              <a:rPr lang="en-US" sz="2900" b="1" dirty="0" smtClean="0">
                <a:latin typeface="Times New Roman" pitchFamily="18" charset="0"/>
                <a:cs typeface="Times New Roman" pitchFamily="18" charset="0"/>
              </a:rPr>
              <a:t>IDE   -&gt; Integrated Development Environment</a:t>
            </a:r>
          </a:p>
          <a:p>
            <a:pPr lvl="1">
              <a:buFont typeface="Wingdings" pitchFamily="2" charset="2"/>
              <a:buChar char="v"/>
            </a:pPr>
            <a:r>
              <a:rPr lang="en-GB" sz="2500" b="1" dirty="0" smtClean="0">
                <a:latin typeface="Times New Roman" pitchFamily="18" charset="0"/>
                <a:cs typeface="Times New Roman" pitchFamily="18" charset="0"/>
              </a:rPr>
              <a:t> It is used to develop software code efficiently.</a:t>
            </a:r>
            <a:endParaRPr lang="en-US" sz="2500" b="1" dirty="0" smtClean="0">
              <a:latin typeface="Times New Roman" pitchFamily="18" charset="0"/>
              <a:cs typeface="Times New Roman" pitchFamily="18" charset="0"/>
            </a:endParaRPr>
          </a:p>
          <a:p>
            <a:r>
              <a:rPr lang="en-US" sz="2900" b="1" dirty="0" smtClean="0">
                <a:latin typeface="Times New Roman" pitchFamily="18" charset="0"/>
                <a:cs typeface="Times New Roman" pitchFamily="18" charset="0"/>
              </a:rPr>
              <a:t>SRS   -&gt; Software Requirement Specification</a:t>
            </a:r>
          </a:p>
          <a:p>
            <a:pPr lvl="1">
              <a:buFont typeface="Wingdings" pitchFamily="2" charset="2"/>
              <a:buChar char="v"/>
            </a:pPr>
            <a:r>
              <a:rPr lang="en-US" sz="2500" b="1" dirty="0" smtClean="0">
                <a:latin typeface="Times New Roman" pitchFamily="18" charset="0"/>
                <a:cs typeface="Times New Roman" pitchFamily="18" charset="0"/>
              </a:rPr>
              <a:t>  It is used to </a:t>
            </a:r>
            <a:r>
              <a:rPr lang="en-GB" sz="2500" b="1" dirty="0" smtClean="0">
                <a:latin typeface="Times New Roman" pitchFamily="18" charset="0"/>
                <a:cs typeface="Times New Roman" pitchFamily="18" charset="0"/>
              </a:rPr>
              <a:t> perform particular functions in a specific environment.</a:t>
            </a:r>
            <a:endParaRPr lang="en-IN" sz="2500" b="1"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12" y="214296"/>
            <a:ext cx="3357586" cy="785812"/>
          </a:xfrm>
        </p:spPr>
        <p:txBody>
          <a:bodyPr>
            <a:normAutofit/>
          </a:bodyPr>
          <a:lstStyle/>
          <a:p>
            <a:r>
              <a:rPr lang="en-IN" sz="3600" b="1" dirty="0" smtClean="0"/>
              <a:t>References</a:t>
            </a:r>
            <a:endParaRPr lang="en-IN" sz="3600" b="1" dirty="0"/>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sz="2800" b="1" dirty="0" smtClean="0"/>
              <a:t>Books</a:t>
            </a:r>
          </a:p>
          <a:p>
            <a:pPr marL="274320" lvl="1" indent="0">
              <a:buNone/>
            </a:pPr>
            <a:r>
              <a:rPr lang="en-US" sz="1600" dirty="0" smtClean="0"/>
              <a:t>       ○ </a:t>
            </a:r>
            <a:r>
              <a:rPr lang="en-US" sz="1600" dirty="0" err="1" smtClean="0"/>
              <a:t>Airey</a:t>
            </a:r>
            <a:r>
              <a:rPr lang="en-US" sz="1600" dirty="0" smtClean="0"/>
              <a:t>, D., 2010. Logo Design Love: A Guide to Creating Iconic Brand Identities</a:t>
            </a:r>
          </a:p>
          <a:p>
            <a:pPr marL="274320" lvl="1" indent="0">
              <a:buNone/>
            </a:pPr>
            <a:r>
              <a:rPr lang="en-US" sz="1600" dirty="0" smtClean="0"/>
              <a:t>       ○ Berkeley</a:t>
            </a:r>
            <a:r>
              <a:rPr lang="en-US" sz="1600" dirty="0"/>
              <a:t>, CA: New </a:t>
            </a:r>
            <a:r>
              <a:rPr lang="en-US" sz="1600" dirty="0" smtClean="0"/>
              <a:t>Riders</a:t>
            </a:r>
          </a:p>
          <a:p>
            <a:pPr lvl="1">
              <a:buFont typeface="Wingdings" panose="05000000000000000000" pitchFamily="2" charset="2"/>
              <a:buChar char="Ø"/>
            </a:pPr>
            <a:r>
              <a:rPr lang="en-US" b="1" dirty="0" smtClean="0"/>
              <a:t>Websites</a:t>
            </a:r>
          </a:p>
          <a:p>
            <a:pPr marL="0" indent="0">
              <a:buNone/>
            </a:pPr>
            <a:r>
              <a:rPr lang="en-US" sz="2000" dirty="0" smtClean="0"/>
              <a:t>          </a:t>
            </a:r>
            <a:r>
              <a:rPr lang="en-US" sz="1600" dirty="0" smtClean="0"/>
              <a:t>○   </a:t>
            </a:r>
            <a:r>
              <a:rPr lang="en-US" sz="1600" dirty="0" smtClean="0">
                <a:hlinkClick r:id="rId2"/>
              </a:rPr>
              <a:t>http://www.smashingmagazine.com/2013/06/workflow-design-develop-modern-portfolio-website/</a:t>
            </a:r>
            <a:endParaRPr lang="en-US" sz="1600" dirty="0" smtClean="0"/>
          </a:p>
          <a:p>
            <a:pPr marL="0" indent="0">
              <a:buNone/>
            </a:pPr>
            <a:r>
              <a:rPr lang="en-IN" sz="1600" dirty="0" smtClean="0"/>
              <a:t>            </a:t>
            </a:r>
            <a:r>
              <a:rPr lang="en-US" sz="1600" dirty="0" smtClean="0"/>
              <a:t>○ </a:t>
            </a:r>
            <a:r>
              <a:rPr lang="en-IN" sz="1600" dirty="0" smtClean="0"/>
              <a:t>  </a:t>
            </a:r>
            <a:r>
              <a:rPr lang="en-IN" sz="1600" dirty="0">
                <a:hlinkClick r:id="rId3"/>
              </a:rPr>
              <a:t>http://</a:t>
            </a:r>
            <a:r>
              <a:rPr lang="en-IN" sz="1600" dirty="0" smtClean="0">
                <a:hlinkClick r:id="rId3"/>
              </a:rPr>
              <a:t>business.tutsplus.com/articles/the-secret-to-getting-a-lot-of-web-design-work-</a:t>
            </a:r>
            <a:r>
              <a:rPr lang="en-IN" sz="1600" dirty="0">
                <a:hlinkClick r:id="rId3"/>
              </a:rPr>
              <a:t>-fsw-390            </a:t>
            </a:r>
            <a:endParaRPr lang="en-IN" sz="1600" dirty="0"/>
          </a:p>
        </p:txBody>
      </p:sp>
    </p:spTree>
    <p:extLst>
      <p:ext uri="{BB962C8B-B14F-4D97-AF65-F5344CB8AC3E}">
        <p14:creationId xmlns=""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142858"/>
            <a:ext cx="4136524" cy="634619"/>
          </a:xfrm>
        </p:spPr>
        <p:txBody>
          <a:bodyPr>
            <a:normAutofit fontScale="90000"/>
          </a:bodyPr>
          <a:lstStyle/>
          <a:p>
            <a:r>
              <a:rPr lang="en-US" sz="3600" b="1" dirty="0" smtClean="0"/>
              <a:t>Overall description </a:t>
            </a:r>
            <a:endParaRPr lang="en-IN" sz="3600" b="1" dirty="0"/>
          </a:p>
        </p:txBody>
      </p:sp>
      <p:sp>
        <p:nvSpPr>
          <p:cNvPr id="3" name="Text Placeholder 2"/>
          <p:cNvSpPr>
            <a:spLocks noGrp="1"/>
          </p:cNvSpPr>
          <p:nvPr>
            <p:ph type="body" idx="1"/>
          </p:nvPr>
        </p:nvSpPr>
        <p:spPr>
          <a:xfrm>
            <a:off x="1500166" y="928676"/>
            <a:ext cx="7498080" cy="3600450"/>
          </a:xfrm>
        </p:spPr>
        <p:txBody>
          <a:bodyPr/>
          <a:lstStyle/>
          <a:p>
            <a:r>
              <a:rPr lang="en-US" sz="2000" b="1" dirty="0" smtClean="0"/>
              <a:t>Product perspective</a:t>
            </a:r>
            <a:endParaRPr lang="en-IN" sz="2000" b="1" dirty="0"/>
          </a:p>
          <a:p>
            <a:pPr marL="0" indent="0">
              <a:buNone/>
            </a:pPr>
            <a:r>
              <a:rPr lang="en-US" sz="1800" dirty="0" smtClean="0"/>
              <a:t>   </a:t>
            </a:r>
            <a:r>
              <a:rPr lang="en-US" sz="1600" dirty="0" err="1" smtClean="0"/>
              <a:t>Usecase</a:t>
            </a:r>
            <a:r>
              <a:rPr lang="en-US" sz="1600" dirty="0" smtClean="0"/>
              <a:t> diagram of portfolio website</a:t>
            </a:r>
          </a:p>
          <a:p>
            <a:endParaRPr lang="en-IN" dirty="0"/>
          </a:p>
        </p:txBody>
      </p:sp>
      <p:pic>
        <p:nvPicPr>
          <p:cNvPr id="5" name="Picture 4"/>
          <p:cNvPicPr>
            <a:picLocks noChangeAspect="1"/>
          </p:cNvPicPr>
          <p:nvPr/>
        </p:nvPicPr>
        <p:blipFill>
          <a:blip r:embed="rId2"/>
          <a:stretch>
            <a:fillRect/>
          </a:stretch>
        </p:blipFill>
        <p:spPr>
          <a:xfrm>
            <a:off x="1128874" y="1857370"/>
            <a:ext cx="7064000" cy="3214710"/>
          </a:xfrm>
          <a:prstGeom prst="rect">
            <a:avLst/>
          </a:prstGeom>
        </p:spPr>
      </p:pic>
    </p:spTree>
    <p:extLst>
      <p:ext uri="{BB962C8B-B14F-4D97-AF65-F5344CB8AC3E}">
        <p14:creationId xmlns=""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142858"/>
            <a:ext cx="4286280" cy="574924"/>
          </a:xfrm>
        </p:spPr>
        <p:txBody>
          <a:bodyPr>
            <a:noAutofit/>
          </a:bodyPr>
          <a:lstStyle/>
          <a:p>
            <a:r>
              <a:rPr lang="en-IN" sz="3600" b="1" dirty="0" smtClean="0"/>
              <a:t>Product function</a:t>
            </a:r>
            <a:endParaRPr lang="en-IN" sz="3600" b="1" dirty="0"/>
          </a:p>
        </p:txBody>
      </p:sp>
      <p:sp>
        <p:nvSpPr>
          <p:cNvPr id="3" name="Text Placeholder 2"/>
          <p:cNvSpPr>
            <a:spLocks noGrp="1"/>
          </p:cNvSpPr>
          <p:nvPr>
            <p:ph type="body" idx="1"/>
          </p:nvPr>
        </p:nvSpPr>
        <p:spPr>
          <a:xfrm>
            <a:off x="1000100" y="928676"/>
            <a:ext cx="8229600" cy="3744416"/>
          </a:xfrm>
        </p:spPr>
        <p:txBody>
          <a:bodyPr>
            <a:normAutofit/>
          </a:bodyPr>
          <a:lstStyle/>
          <a:p>
            <a:r>
              <a:rPr lang="en-US" sz="1600" dirty="0"/>
              <a:t>Entity Relationship Diagram </a:t>
            </a:r>
            <a:r>
              <a:rPr lang="en-US" sz="1600"/>
              <a:t>of </a:t>
            </a:r>
            <a:r>
              <a:rPr lang="en-US" sz="1600" smtClean="0"/>
              <a:t>Portfolio </a:t>
            </a:r>
            <a:endParaRPr lang="en-IN" sz="16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71538" y="1571618"/>
            <a:ext cx="7361372" cy="3219822"/>
          </a:xfrm>
          <a:prstGeom prst="rect">
            <a:avLst/>
          </a:prstGeom>
        </p:spPr>
      </p:pic>
    </p:spTree>
    <p:extLst>
      <p:ext uri="{BB962C8B-B14F-4D97-AF65-F5344CB8AC3E}">
        <p14:creationId xmlns=""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834</TotalTime>
  <Words>614</Words>
  <Application>Microsoft Office PowerPoint</Application>
  <PresentationFormat>On-screen Show (16:9)</PresentationFormat>
  <Paragraphs>81</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Gill Sans MT</vt:lpstr>
      <vt:lpstr>CFJCTS+PublicSans-Bold</vt:lpstr>
      <vt:lpstr>Arial Rounded MT Bold</vt:lpstr>
      <vt:lpstr>Times New Roman</vt:lpstr>
      <vt:lpstr>PVLNNE+ArialMT</vt:lpstr>
      <vt:lpstr>CFRUAJ+EBGaramond-Medium</vt:lpstr>
      <vt:lpstr>KQGMTU+Arial-BoldMT</vt:lpstr>
      <vt:lpstr>ILIIOR+EBGaramond-Bold</vt:lpstr>
      <vt:lpstr>Wingdings 2</vt:lpstr>
      <vt:lpstr>Wingdings</vt:lpstr>
      <vt:lpstr>Verdana</vt:lpstr>
      <vt:lpstr>RMKPBC+PublicSans-BoldItalic</vt:lpstr>
      <vt:lpstr>Arial Black</vt:lpstr>
      <vt:lpstr>Solstice</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48</cp:revision>
  <dcterms:modified xsi:type="dcterms:W3CDTF">2023-09-29T08:06:30Z</dcterms:modified>
</cp:coreProperties>
</file>