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70"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888AD-81B3-4CCB-8DEC-3D60DDA35740}" v="895" dt="2025-08-25T16:23:06.844"/>
    <p1510:client id="{8361BDC4-2B8E-42C1-A7CA-2551A6CFC518}" v="83" dt="2025-08-25T16:35:13.4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318089" y="2624037"/>
            <a:ext cx="8610600" cy="2677656"/>
          </a:xfrm>
          <a:prstGeom prst="rect">
            <a:avLst/>
          </a:prstGeom>
          <a:noFill/>
        </p:spPr>
        <p:txBody>
          <a:bodyPr wrap="square" lIns="91440" tIns="45720" rIns="91440" bIns="45720" rtlCol="0" anchor="t">
            <a:spAutoFit/>
          </a:bodyPr>
          <a:lstStyle/>
          <a:p>
            <a:r>
              <a:rPr lang="en-US" sz="2400" b="1" dirty="0"/>
              <a:t>STUDENT NAME: </a:t>
            </a:r>
            <a:r>
              <a:rPr lang="en-US" sz="2400" b="1" dirty="0" err="1"/>
              <a:t>A.Anitha</a:t>
            </a:r>
            <a:endParaRPr lang="en-US" sz="2400" b="1" dirty="0" err="1">
              <a:ea typeface="Calibri"/>
              <a:cs typeface="Calibri"/>
            </a:endParaRPr>
          </a:p>
          <a:p>
            <a:r>
              <a:rPr lang="en-US" sz="2400" b="1" dirty="0"/>
              <a:t>REGISTER NO AND NMID: 24132231802522006</a:t>
            </a:r>
            <a:endParaRPr lang="en-US" sz="2400" b="1" dirty="0">
              <a:ea typeface="Calibri"/>
              <a:cs typeface="Calibri"/>
            </a:endParaRPr>
          </a:p>
          <a:p>
            <a:r>
              <a:rPr lang="en-US" sz="2400" b="1" dirty="0">
                <a:ea typeface="Calibri"/>
                <a:cs typeface="Calibri"/>
              </a:rPr>
              <a:t>                                                </a:t>
            </a:r>
            <a:r>
              <a:rPr lang="en-US" sz="2400" b="1" dirty="0">
                <a:ea typeface="Calibri"/>
                <a:cs typeface="Calibri"/>
              </a:rPr>
              <a:t>FF4106DA12FB0D49F7E4A84E900C5CF0</a:t>
            </a:r>
            <a:r>
              <a:rPr lang="en-US" sz="2400" b="1" dirty="0" smtClean="0"/>
              <a:t>DEPARTMENT</a:t>
            </a:r>
            <a:r>
              <a:rPr lang="en-US" sz="2400" b="1" dirty="0"/>
              <a:t>: </a:t>
            </a:r>
            <a:r>
              <a:rPr lang="en-US" sz="2400" b="1" dirty="0" err="1"/>
              <a:t>B.Sc</a:t>
            </a:r>
            <a:r>
              <a:rPr lang="en-US" sz="2400" b="1" dirty="0"/>
              <a:t> Computer Science </a:t>
            </a:r>
            <a:endParaRPr lang="en-US" sz="2400" b="1" dirty="0">
              <a:ea typeface="Calibri"/>
              <a:cs typeface="Calibri"/>
            </a:endParaRPr>
          </a:p>
          <a:p>
            <a:r>
              <a:rPr lang="en-US" sz="2400" b="1" dirty="0"/>
              <a:t>COLLEGE: </a:t>
            </a:r>
            <a:r>
              <a:rPr lang="en-US" sz="2400" b="1" dirty="0" err="1"/>
              <a:t>Dr.M.G.R</a:t>
            </a:r>
            <a:r>
              <a:rPr lang="en-US" sz="2400" b="1" dirty="0"/>
              <a:t> Government Arts And Science College  For  Women ,Annamalai University</a:t>
            </a:r>
            <a:endParaRPr lang="en-US" sz="2400" b="1" dirty="0">
              <a:ea typeface="Calibri"/>
              <a:cs typeface="Calibri"/>
            </a:endParaRPr>
          </a:p>
          <a:p>
            <a:r>
              <a:rPr lang="en-US" sz="2400" b="1" dirty="0"/>
              <a:t>           </a:t>
            </a:r>
            <a:endParaRPr lang="en-IN" sz="2400" b="1" dirty="0">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5" name="TextBox 4">
            <a:extLst>
              <a:ext uri="{FF2B5EF4-FFF2-40B4-BE49-F238E27FC236}">
                <a16:creationId xmlns:a16="http://schemas.microsoft.com/office/drawing/2014/main" xmlns="" id="{0F15DBBB-72F5-A647-B25C-EA1A2A9855A8}"/>
              </a:ext>
            </a:extLst>
          </p:cNvPr>
          <p:cNvSpPr txBox="1"/>
          <p:nvPr/>
        </p:nvSpPr>
        <p:spPr>
          <a:xfrm>
            <a:off x="756249" y="1316966"/>
            <a:ext cx="974497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404040"/>
                </a:solidFill>
                <a:latin typeface="quote-cjk-patch"/>
              </a:rPr>
              <a:t>Core Features:</a:t>
            </a:r>
          </a:p>
          <a:p>
            <a:pPr marL="228600" indent="-228600">
              <a:buFont typeface=""/>
              <a:buChar char="•"/>
            </a:pPr>
            <a:r>
              <a:rPr lang="en-US" sz="2000" dirty="0">
                <a:solidFill>
                  <a:srgbClr val="404040"/>
                </a:solidFill>
                <a:latin typeface="quote-cjk-patch"/>
              </a:rPr>
              <a:t>Responsive design optimized for all devices (desktop, tablet, mobile)</a:t>
            </a:r>
          </a:p>
          <a:p>
            <a:pPr marL="228600" indent="-228600">
              <a:buFont typeface=""/>
              <a:buChar char="•"/>
            </a:pPr>
            <a:r>
              <a:rPr lang="en-US" sz="2000" dirty="0">
                <a:solidFill>
                  <a:srgbClr val="404040"/>
                </a:solidFill>
                <a:latin typeface="quote-cjk-patch"/>
              </a:rPr>
              <a:t>Professional service showcase with detailed marketing specialties</a:t>
            </a:r>
          </a:p>
          <a:p>
            <a:pPr marL="228600" indent="-228600">
              <a:buFont typeface=""/>
              <a:buChar char="•"/>
            </a:pPr>
            <a:r>
              <a:rPr lang="en-US" sz="2000" dirty="0">
                <a:solidFill>
                  <a:srgbClr val="404040"/>
                </a:solidFill>
                <a:latin typeface="quote-cjk-patch"/>
              </a:rPr>
              <a:t>Interactive portfolio section with case studies and measurable results</a:t>
            </a:r>
          </a:p>
          <a:p>
            <a:pPr marL="228600" indent="-228600">
              <a:buFont typeface=""/>
              <a:buChar char="•"/>
            </a:pPr>
            <a:r>
              <a:rPr lang="en-US" sz="2000" dirty="0">
                <a:solidFill>
                  <a:srgbClr val="404040"/>
                </a:solidFill>
                <a:latin typeface="quote-cjk-patch"/>
              </a:rPr>
              <a:t>Client testimonial carousel for social proof and credibility</a:t>
            </a:r>
          </a:p>
          <a:p>
            <a:pPr marL="228600" indent="-228600">
              <a:buFont typeface=""/>
              <a:buChar char="•"/>
            </a:pPr>
            <a:r>
              <a:rPr lang="en-US" sz="2000" dirty="0">
                <a:solidFill>
                  <a:srgbClr val="404040"/>
                </a:solidFill>
                <a:latin typeface="quote-cjk-patch"/>
              </a:rPr>
              <a:t>Contact form with validation for lead generation</a:t>
            </a:r>
          </a:p>
        </p:txBody>
      </p:sp>
      <p:sp>
        <p:nvSpPr>
          <p:cNvPr id="6" name="TextBox 5">
            <a:extLst>
              <a:ext uri="{FF2B5EF4-FFF2-40B4-BE49-F238E27FC236}">
                <a16:creationId xmlns:a16="http://schemas.microsoft.com/office/drawing/2014/main" xmlns="" id="{A7BC8C15-DA4D-AD93-4840-B7EA55D46B04}"/>
              </a:ext>
            </a:extLst>
          </p:cNvPr>
          <p:cNvSpPr txBox="1"/>
          <p:nvPr/>
        </p:nvSpPr>
        <p:spPr>
          <a:xfrm>
            <a:off x="756249" y="3574211"/>
            <a:ext cx="850851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404040"/>
                </a:solidFill>
                <a:latin typeface="quote-cjk-patch"/>
              </a:rPr>
              <a:t>Functional Components:</a:t>
            </a:r>
          </a:p>
          <a:p>
            <a:pPr marL="228600" indent="-228600">
              <a:buFont typeface=""/>
              <a:buChar char="•"/>
            </a:pPr>
            <a:r>
              <a:rPr lang="en-US" sz="2000" dirty="0">
                <a:solidFill>
                  <a:srgbClr val="404040"/>
                </a:solidFill>
                <a:latin typeface="quote-cjk-patch"/>
              </a:rPr>
              <a:t>Smooth navigation with fixed header for easy browsing</a:t>
            </a:r>
          </a:p>
          <a:p>
            <a:pPr marL="228600" indent="-228600">
              <a:buFont typeface=""/>
              <a:buChar char="•"/>
            </a:pPr>
            <a:r>
              <a:rPr lang="en-US" sz="2000" dirty="0">
                <a:solidFill>
                  <a:srgbClr val="404040"/>
                </a:solidFill>
                <a:latin typeface="quote-cjk-patch"/>
              </a:rPr>
              <a:t>Animated elements and transitions for enhanced user engagement</a:t>
            </a:r>
          </a:p>
          <a:p>
            <a:pPr marL="228600" indent="-228600">
              <a:buFont typeface=""/>
              <a:buChar char="•"/>
            </a:pPr>
            <a:r>
              <a:rPr lang="en-US" sz="2000" dirty="0">
                <a:solidFill>
                  <a:srgbClr val="404040"/>
                </a:solidFill>
                <a:latin typeface="quote-cjk-patch"/>
              </a:rPr>
              <a:t>SEO-optimized structure with proper semantic markup</a:t>
            </a:r>
          </a:p>
          <a:p>
            <a:pPr marL="228600" indent="-228600">
              <a:buFont typeface=""/>
              <a:buChar char="•"/>
            </a:pPr>
            <a:r>
              <a:rPr lang="en-US" sz="2000" dirty="0">
                <a:solidFill>
                  <a:srgbClr val="404040"/>
                </a:solidFill>
                <a:latin typeface="quote-cjk-patch"/>
              </a:rPr>
              <a:t>Social media integration and sharing capabilities</a:t>
            </a:r>
          </a:p>
          <a:p>
            <a:pPr marL="228600" indent="-228600">
              <a:buFont typeface=""/>
              <a:buChar char="•"/>
            </a:pPr>
            <a:r>
              <a:rPr lang="en-US" sz="2000" dirty="0">
                <a:solidFill>
                  <a:srgbClr val="404040"/>
                </a:solidFill>
                <a:latin typeface="quote-cjk-patch"/>
              </a:rPr>
              <a:t>Fast loading times with optimized images and assets</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8260" y="343888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A screenshot of a computer&#10;&#10;AI-generated content may be incorrect.">
            <a:extLst>
              <a:ext uri="{FF2B5EF4-FFF2-40B4-BE49-F238E27FC236}">
                <a16:creationId xmlns:a16="http://schemas.microsoft.com/office/drawing/2014/main" xmlns="" id="{7E48142E-BF3E-77FA-FF4A-6F20C821CD3E}"/>
              </a:ext>
            </a:extLst>
          </p:cNvPr>
          <p:cNvPicPr>
            <a:picLocks noChangeAspect="1"/>
          </p:cNvPicPr>
          <p:nvPr/>
        </p:nvPicPr>
        <p:blipFill>
          <a:blip r:embed="rId3"/>
          <a:stretch>
            <a:fillRect/>
          </a:stretch>
        </p:blipFill>
        <p:spPr>
          <a:xfrm>
            <a:off x="747624" y="1439407"/>
            <a:ext cx="8151962" cy="48993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99924" y="60277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a:extLst>
              <a:ext uri="{FF2B5EF4-FFF2-40B4-BE49-F238E27FC236}">
                <a16:creationId xmlns:a16="http://schemas.microsoft.com/office/drawing/2014/main" xmlns="" id="{C2E3AD16-5719-B1F9-DA5B-EA1A9B78E43C}"/>
              </a:ext>
            </a:extLst>
          </p:cNvPr>
          <p:cNvSpPr txBox="1"/>
          <p:nvPr/>
        </p:nvSpPr>
        <p:spPr>
          <a:xfrm>
            <a:off x="828135" y="1532629"/>
            <a:ext cx="901172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04040"/>
                </a:solidFill>
                <a:latin typeface="quote-cjk-patch"/>
              </a:rPr>
              <a:t>In conclusion, this project successfully resulted in the development of a comprehensive and professional digital marketing portfolio website. It effectively serves its dual purpose as both a functional academic submission and a practical tool for professional advancement. The portfolio adeptly showcases a wide range of digital marketing skills, from SEO and social media strategy to content creation and data analytics, through real-world case studies and measurable results. By implementing a responsive, user-centric design and integrating key functionalities like a contact form and testimonial section, the project demonstrates a strong understanding of modern web development principles and strategic marketing presentation. This portfolio establishes a powerful online presence, providing a solid foundation for attracting potential clients and employers while offering a scalable platform for future enhancements and continued professional growth.</a:t>
            </a:r>
            <a:endParaRPr lang="en-US" sz="2000">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a:cs typeface="Times New Roman"/>
              </a:rPr>
              <a:t>              </a:t>
            </a:r>
          </a:p>
          <a:p>
            <a:endParaRPr lang="en-US" sz="3600" dirty="0">
              <a:latin typeface="Times New Roman"/>
              <a:cs typeface="Times New Roman"/>
            </a:endParaRPr>
          </a:p>
          <a:p>
            <a:r>
              <a:rPr lang="en-US" sz="3600" dirty="0">
                <a:latin typeface="Times New Roman"/>
                <a:cs typeface="Times New Roman"/>
              </a:rPr>
              <a:t>     </a:t>
            </a:r>
            <a:r>
              <a:rPr lang="en-US" sz="4800" b="1" i="1" dirty="0">
                <a:solidFill>
                  <a:srgbClr val="404040"/>
                </a:solidFill>
                <a:latin typeface="Calibri"/>
                <a:ea typeface="Calibri"/>
                <a:cs typeface="Calibri"/>
              </a:rPr>
              <a:t>Digital Marketing Portfolio - </a:t>
            </a:r>
            <a:r>
              <a:rPr lang="en-US" sz="4800" b="1" i="1" dirty="0" err="1">
                <a:solidFill>
                  <a:srgbClr val="404040"/>
                </a:solidFill>
                <a:latin typeface="Calibri"/>
                <a:ea typeface="Calibri"/>
                <a:cs typeface="Calibri"/>
              </a:rPr>
              <a:t>Anitha.A</a:t>
            </a:r>
            <a:endParaRPr lang="en-US" sz="4800" i="1" dirty="0">
              <a:latin typeface="Times New Roman" panose="02020603050405020304" pitchFamily="18" charset="0"/>
              <a:cs typeface="Times New Roman" panose="02020603050405020304" pitchFamily="18" charset="0"/>
            </a:endParaRPr>
          </a:p>
          <a:p>
            <a:endParaRPr lang="en-US" sz="4000" i="1"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pPr marL="285750" indent="-285750">
              <a:buFont typeface="Arial"/>
              <a:buChar char="•"/>
            </a:pPr>
            <a:r>
              <a:rPr lang="en-US" sz="3600" dirty="0">
                <a:latin typeface="Times New Roman"/>
                <a:cs typeface="Times New Roman"/>
              </a:rPr>
              <a:t>                                    </a:t>
            </a:r>
            <a:endParaRPr lang="en-US" sz="3600" b="1" dirty="0">
              <a:solidFill>
                <a:srgbClr val="404040"/>
              </a:solidFill>
              <a:latin typeface="Calibri"/>
              <a:ea typeface="Calibri"/>
              <a:cs typeface="Calibri"/>
            </a:endParaRPr>
          </a:p>
          <a:p>
            <a:endParaRPr lang="en-US" sz="3600" dirty="0">
              <a:latin typeface="Times New Roman"/>
              <a:cs typeface="Times New Roman"/>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nchor="t">
            <a:spAutoFit/>
          </a:bodyPr>
          <a:lstStyle/>
          <a:p>
            <a:pPr marL="12700">
              <a:spcBef>
                <a:spcPts val="130"/>
              </a:spcBef>
            </a:pPr>
            <a:r>
              <a:rPr lang="en-US" sz="4250" spc="5" dirty="0"/>
              <a:t>PROJECT</a:t>
            </a:r>
            <a:r>
              <a:rPr lang="en-US" sz="4250" spc="-85" dirty="0"/>
              <a:t> </a:t>
            </a:r>
            <a:r>
              <a:rPr lang="en-US" sz="4250" spc="25" dirty="0"/>
              <a:t>TITLE</a:t>
            </a:r>
            <a:br>
              <a:rPr lang="en-US" sz="4250" spc="25" dirty="0"/>
            </a:br>
            <a:r>
              <a:rPr lang="en-US" sz="4250" spc="25" dirty="0"/>
              <a:t/>
            </a:r>
            <a:br>
              <a:rPr lang="en-US" sz="4250" spc="25" dirty="0"/>
            </a:br>
            <a:endParaRPr lang="en-US" sz="4250" spc="25" dirty="0" err="1"/>
          </a:p>
        </p:txBody>
      </p:sp>
      <p:grpSp>
        <p:nvGrpSpPr>
          <p:cNvPr id="18" name="object 18"/>
          <p:cNvGrpSpPr/>
          <p:nvPr/>
        </p:nvGrpSpPr>
        <p:grpSpPr>
          <a:xfrm>
            <a:off x="739895" y="491507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795169" y="9190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nchor="t">
            <a:spAutoFit/>
          </a:bodyPr>
          <a:lstStyle/>
          <a:p>
            <a:pPr marL="12700">
              <a:spcBef>
                <a:spcPts val="130"/>
              </a:spcBef>
              <a:tabLst>
                <a:tab pos="2727960" algn="l"/>
              </a:tabLst>
            </a:pPr>
            <a:r>
              <a:rPr lang="en-US" sz="4250" spc="-20" dirty="0"/>
              <a:t>P</a:t>
            </a:r>
            <a:r>
              <a:rPr lang="en-US" sz="4250" spc="15" dirty="0"/>
              <a:t>ROB</a:t>
            </a:r>
            <a:r>
              <a:rPr lang="en-US" sz="4250" spc="55" dirty="0"/>
              <a:t>L</a:t>
            </a:r>
            <a:r>
              <a:rPr lang="en-US" sz="4250" spc="-20" dirty="0"/>
              <a:t>E</a:t>
            </a:r>
            <a:r>
              <a:rPr lang="en-US"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lang="en-US"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8B162CC4-1544-4F72-078F-E0AFD8800B58}"/>
              </a:ext>
            </a:extLst>
          </p:cNvPr>
          <p:cNvSpPr txBox="1"/>
          <p:nvPr/>
        </p:nvSpPr>
        <p:spPr>
          <a:xfrm rot="-10800000" flipV="1">
            <a:off x="1000664" y="1619939"/>
            <a:ext cx="717142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404040"/>
                </a:solidFill>
                <a:latin typeface="quote-cjk-patch"/>
              </a:rPr>
              <a:t>Digital marketers often face challenges in presenting their work in an organized and impactful way. Traditional resumes and LinkedIn profiles are insufficient for demonstrating the full scope of digital marketing capabilities, such as SEO, social media campaigns, content marketing, and data analytics. There is a need for a centralized platform where professionals can:</a:t>
            </a:r>
          </a:p>
          <a:p>
            <a:pPr marL="228600" indent="-228600">
              <a:buFont typeface=""/>
              <a:buChar char="•"/>
            </a:pPr>
            <a:r>
              <a:rPr lang="en-US" sz="2000">
                <a:solidFill>
                  <a:srgbClr val="404040"/>
                </a:solidFill>
                <a:latin typeface="quote-cjk-patch"/>
              </a:rPr>
              <a:t>Display their projects with detailed case studies.</a:t>
            </a:r>
          </a:p>
          <a:p>
            <a:pPr marL="228600" indent="-228600">
              <a:buFont typeface=""/>
              <a:buChar char="•"/>
            </a:pPr>
            <a:r>
              <a:rPr lang="en-US" sz="2000">
                <a:solidFill>
                  <a:srgbClr val="404040"/>
                </a:solidFill>
                <a:latin typeface="quote-cjk-patch"/>
              </a:rPr>
              <a:t>Highlight measurable results and ROI.</a:t>
            </a:r>
          </a:p>
          <a:p>
            <a:pPr marL="228600" indent="-228600">
              <a:buFont typeface=""/>
              <a:buChar char="•"/>
            </a:pPr>
            <a:r>
              <a:rPr lang="en-US" sz="2000">
                <a:solidFill>
                  <a:srgbClr val="404040"/>
                </a:solidFill>
                <a:latin typeface="quote-cjk-patch"/>
              </a:rPr>
              <a:t>Provide an easy way for potential clients or employers to contact them.</a:t>
            </a:r>
          </a:p>
          <a:p>
            <a:pPr marL="228600" indent="-228600">
              <a:buFont typeface=""/>
              <a:buChar char="•"/>
            </a:pPr>
            <a:r>
              <a:rPr lang="en-US" sz="2000">
                <a:solidFill>
                  <a:srgbClr val="404040"/>
                </a:solidFill>
                <a:latin typeface="quote-cjk-patch"/>
              </a:rPr>
              <a:t>Ensure accessibility and responsiveness across all devices.</a:t>
            </a:r>
          </a:p>
          <a:p>
            <a:pPr marL="228600" indent="-228600">
              <a:buFont typeface=""/>
              <a:buChar char="•"/>
            </a:pPr>
            <a:endParaRPr lang="en-US" sz="2000">
              <a:solidFill>
                <a:srgbClr val="404040"/>
              </a:solidFill>
              <a:latin typeface="quote-cjk-patc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226264" y="10053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3955A320-45CA-EFE6-15EB-F8B3C6AD52EB}"/>
              </a:ext>
            </a:extLst>
          </p:cNvPr>
          <p:cNvSpPr txBox="1"/>
          <p:nvPr/>
        </p:nvSpPr>
        <p:spPr>
          <a:xfrm>
            <a:off x="669986" y="1892061"/>
            <a:ext cx="8407878" cy="68941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04040"/>
                </a:solidFill>
                <a:latin typeface="quote-cjk-patch"/>
              </a:rPr>
              <a:t>This project is a responsive digital marketing portfolio website designed to showcase expertise and services. It effectively demonstrates skills in SEO, social media marketing, and content strategy through real-world case studies. The site features a modern, professional design that is optimized for all devices. It includes detailed service offerings, a portfolio of successful campaigns, and authentic client testimonials to build credibility. A functional contact form facilitates lead generation and client inquiries. The portfolio itself serves as a primary example of the creator's ability to drive online engagement and growth. It highlights measurable results and data-driven strategies to potential employers or clients. Ultimately, the website acts as a comprehensive personal branding and professional networking tool. This project successfully merges technical web development with strategic digital marketing principles.</a:t>
            </a:r>
          </a:p>
          <a:p>
            <a:endParaRPr lang="en-US" sz="2000" dirty="0">
              <a:solidFill>
                <a:srgbClr val="404040"/>
              </a:solidFill>
              <a:latin typeface="quote-cjk-patch"/>
            </a:endParaRPr>
          </a:p>
          <a:p>
            <a:endParaRPr lang="en-US" sz="2000" dirty="0">
              <a:solidFill>
                <a:srgbClr val="404040"/>
              </a:solidFill>
              <a:latin typeface="quote-cjk-patch"/>
            </a:endParaRPr>
          </a:p>
          <a:p>
            <a:endParaRPr lang="en-US">
              <a:solidFill>
                <a:srgbClr val="909090"/>
              </a:solidFill>
              <a:latin typeface="quote-cjk-patch"/>
            </a:endParaRPr>
          </a:p>
          <a:p>
            <a:endParaRPr lang="en-US">
              <a:solidFill>
                <a:srgbClr val="909090"/>
              </a:solidFill>
              <a:latin typeface="quote-cjk-patch"/>
            </a:endParaRPr>
          </a:p>
          <a:p>
            <a:endParaRPr lang="en-US">
              <a:solidFill>
                <a:srgbClr val="909090"/>
              </a:solidFill>
              <a:latin typeface="quote-cjk-patch"/>
            </a:endParaRPr>
          </a:p>
          <a:p>
            <a:endParaRPr lang="en-US">
              <a:solidFill>
                <a:srgbClr val="909090"/>
              </a:solidFill>
              <a:latin typeface="quote-cjk-patch"/>
            </a:endParaRPr>
          </a:p>
          <a:p>
            <a:endParaRPr lang="en-US">
              <a:solidFill>
                <a:srgbClr val="404040"/>
              </a:solidFill>
              <a:latin typeface="quote-cjk-patch"/>
            </a:endParaRPr>
          </a:p>
          <a:p>
            <a:endParaRPr lang="en-US">
              <a:solidFill>
                <a:srgbClr val="404040"/>
              </a:solidFill>
              <a:latin typeface="quote-cjk-patch"/>
            </a:endParaRPr>
          </a:p>
          <a:p>
            <a:endParaRPr lang="en-US">
              <a:solidFill>
                <a:srgbClr val="404040"/>
              </a:solidFill>
              <a:latin typeface="quote-cjk-patch"/>
            </a:endParaRPr>
          </a:p>
          <a:p>
            <a:endParaRPr lang="en-US">
              <a:solidFill>
                <a:srgbClr val="404040"/>
              </a:solidFill>
              <a:latin typeface="quote-cjk-patch"/>
            </a:endParaRPr>
          </a:p>
          <a:p>
            <a:endParaRPr lang="en-US">
              <a:solidFill>
                <a:srgbClr val="800080"/>
              </a:solidFill>
              <a:latin typeface="quote-cjk-patch"/>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38566" y="8903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xmlns="" id="{E57BFCCA-DB59-ACCB-858F-B6B7F81B2765}"/>
              </a:ext>
            </a:extLst>
          </p:cNvPr>
          <p:cNvSpPr txBox="1"/>
          <p:nvPr/>
        </p:nvSpPr>
        <p:spPr>
          <a:xfrm>
            <a:off x="1029419" y="2122097"/>
            <a:ext cx="10133162"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04040"/>
                </a:solidFill>
                <a:latin typeface="quote-cjk-patch"/>
              </a:rPr>
              <a:t>Primary End Users:</a:t>
            </a:r>
          </a:p>
          <a:p>
            <a:r>
              <a:rPr lang="en-US" sz="2000" b="1" dirty="0">
                <a:solidFill>
                  <a:srgbClr val="404040"/>
                </a:solidFill>
                <a:latin typeface="quote-cjk-patch"/>
              </a:rPr>
              <a:t>  Potential Employers</a:t>
            </a:r>
            <a:r>
              <a:rPr lang="en-US" sz="2000" dirty="0">
                <a:solidFill>
                  <a:srgbClr val="404040"/>
                </a:solidFill>
                <a:latin typeface="quote-cjk-patch"/>
              </a:rPr>
              <a:t> - Hiring managers and agencies looking for digital marketing talent</a:t>
            </a:r>
          </a:p>
          <a:p>
            <a:r>
              <a:rPr lang="en-US" sz="2000" b="1" dirty="0">
                <a:solidFill>
                  <a:srgbClr val="404040"/>
                </a:solidFill>
                <a:latin typeface="quote-cjk-patch"/>
              </a:rPr>
              <a:t>  Potential Clients</a:t>
            </a:r>
            <a:r>
              <a:rPr lang="en-US" sz="2000" dirty="0">
                <a:solidFill>
                  <a:srgbClr val="404040"/>
                </a:solidFill>
                <a:latin typeface="quote-cjk-patch"/>
              </a:rPr>
              <a:t> - Businesses seeking digital marketing services</a:t>
            </a:r>
          </a:p>
          <a:p>
            <a:r>
              <a:rPr lang="en-US" sz="2000" b="1" dirty="0">
                <a:solidFill>
                  <a:srgbClr val="404040"/>
                </a:solidFill>
                <a:latin typeface="quote-cjk-patch"/>
              </a:rPr>
              <a:t>  Academic Evaluators</a:t>
            </a:r>
            <a:r>
              <a:rPr lang="en-US" sz="2000" dirty="0">
                <a:solidFill>
                  <a:srgbClr val="404040"/>
                </a:solidFill>
                <a:latin typeface="quote-cjk-patch"/>
              </a:rPr>
              <a:t> - Professors and college assessment committees</a:t>
            </a:r>
          </a:p>
          <a:p>
            <a:r>
              <a:rPr lang="en-US" sz="2000" dirty="0">
                <a:solidFill>
                  <a:srgbClr val="404040"/>
                </a:solidFill>
                <a:latin typeface="quote-cjk-patch"/>
              </a:rPr>
              <a:t>Secondary End Users:</a:t>
            </a:r>
          </a:p>
          <a:p>
            <a:r>
              <a:rPr lang="en-US" sz="2000" b="1" dirty="0">
                <a:solidFill>
                  <a:srgbClr val="404040"/>
                </a:solidFill>
                <a:latin typeface="quote-cjk-patch"/>
              </a:rPr>
              <a:t>  Industry Peers</a:t>
            </a:r>
            <a:r>
              <a:rPr lang="en-US" sz="2000" dirty="0">
                <a:solidFill>
                  <a:srgbClr val="404040"/>
                </a:solidFill>
                <a:latin typeface="quote-cjk-patch"/>
              </a:rPr>
              <a:t> - Other digital marketers for networking and collaboration</a:t>
            </a:r>
          </a:p>
          <a:p>
            <a:r>
              <a:rPr lang="en-US" sz="2000" b="1" dirty="0">
                <a:solidFill>
                  <a:srgbClr val="404040"/>
                </a:solidFill>
                <a:latin typeface="quote-cjk-patch"/>
              </a:rPr>
              <a:t>  Students</a:t>
            </a:r>
            <a:r>
              <a:rPr lang="en-US" sz="2000" dirty="0">
                <a:solidFill>
                  <a:srgbClr val="404040"/>
                </a:solidFill>
                <a:latin typeface="quote-cjk-patch"/>
              </a:rPr>
              <a:t> - Those learning about digital marketing portfolios</a:t>
            </a:r>
          </a:p>
          <a:p>
            <a:r>
              <a:rPr lang="en-US" sz="2000" dirty="0">
                <a:solidFill>
                  <a:srgbClr val="404040"/>
                </a:solidFill>
                <a:latin typeface="quote-cjk-patch"/>
              </a:rPr>
              <a:t>Indirect Users:</a:t>
            </a:r>
          </a:p>
          <a:p>
            <a:r>
              <a:rPr lang="en-US" sz="2000" b="1" dirty="0">
                <a:solidFill>
                  <a:srgbClr val="404040"/>
                </a:solidFill>
                <a:latin typeface="quote-cjk-patch"/>
              </a:rPr>
              <a:t>  Website Visitors</a:t>
            </a:r>
            <a:r>
              <a:rPr lang="en-US" sz="2000" dirty="0">
                <a:solidFill>
                  <a:srgbClr val="404040"/>
                </a:solidFill>
                <a:latin typeface="quote-cjk-patch"/>
              </a:rPr>
              <a:t> - Anyone interested in digital marketing strategies</a:t>
            </a:r>
          </a:p>
          <a:p>
            <a:r>
              <a:rPr lang="en-US" sz="2000" b="1" dirty="0">
                <a:solidFill>
                  <a:srgbClr val="404040"/>
                </a:solidFill>
                <a:latin typeface="quote-cjk-patch"/>
              </a:rPr>
              <a:t>  Future Clients</a:t>
            </a:r>
            <a:r>
              <a:rPr lang="en-US" sz="2000" dirty="0">
                <a:solidFill>
                  <a:srgbClr val="404040"/>
                </a:solidFill>
                <a:latin typeface="quote-cjk-patch"/>
              </a:rPr>
              <a:t> - Businesses that may need services later</a:t>
            </a:r>
          </a:p>
          <a:p>
            <a:endParaRPr lang="en-US" sz="2000" dirty="0">
              <a:solidFill>
                <a:srgbClr val="800080"/>
              </a:solidFill>
              <a:latin typeface="quote-cjk-patch"/>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38226" y="200833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10452" y="8615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5EB15DED-FAF6-CCEF-677C-741660C21E7D}"/>
              </a:ext>
            </a:extLst>
          </p:cNvPr>
          <p:cNvSpPr txBox="1"/>
          <p:nvPr/>
        </p:nvSpPr>
        <p:spPr>
          <a:xfrm>
            <a:off x="986288" y="1575761"/>
            <a:ext cx="698451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04040"/>
                </a:solidFill>
              </a:rPr>
              <a:t>Development Tools &amp; Technologies:</a:t>
            </a:r>
            <a:endParaRPr lang="en-US" sz="2000" dirty="0">
              <a:ea typeface="Calibri"/>
              <a:cs typeface="Calibri"/>
            </a:endParaRPr>
          </a:p>
          <a:p>
            <a:pPr marL="285750" indent="-285750">
              <a:buFont typeface="Arial"/>
              <a:buChar char="•"/>
            </a:pPr>
            <a:r>
              <a:rPr lang="en-US" sz="2000" b="1" dirty="0">
                <a:solidFill>
                  <a:srgbClr val="404040"/>
                </a:solidFill>
                <a:ea typeface="+mn-lt"/>
                <a:cs typeface="+mn-lt"/>
              </a:rPr>
              <a:t>HTML5</a:t>
            </a:r>
            <a:r>
              <a:rPr lang="en-US" sz="2000" dirty="0">
                <a:solidFill>
                  <a:srgbClr val="404040"/>
                </a:solidFill>
                <a:ea typeface="+mn-lt"/>
                <a:cs typeface="+mn-lt"/>
              </a:rPr>
              <a:t> - For website structure and semantic markup</a:t>
            </a:r>
            <a:endParaRPr lang="en-US" sz="2000">
              <a:ea typeface="Calibri"/>
              <a:cs typeface="Calibri"/>
            </a:endParaRPr>
          </a:p>
          <a:p>
            <a:pPr marL="285750" indent="-285750">
              <a:buFont typeface="Arial"/>
              <a:buChar char="•"/>
            </a:pPr>
            <a:r>
              <a:rPr lang="en-US" sz="2000" b="1" dirty="0">
                <a:solidFill>
                  <a:srgbClr val="404040"/>
                </a:solidFill>
                <a:ea typeface="+mn-lt"/>
                <a:cs typeface="+mn-lt"/>
              </a:rPr>
              <a:t>CSS3</a:t>
            </a:r>
            <a:r>
              <a:rPr lang="en-US" sz="2000" dirty="0">
                <a:solidFill>
                  <a:srgbClr val="404040"/>
                </a:solidFill>
                <a:ea typeface="+mn-lt"/>
                <a:cs typeface="+mn-lt"/>
              </a:rPr>
              <a:t> - For styling, layout, and responsive design</a:t>
            </a:r>
            <a:endParaRPr lang="en-US" sz="2000">
              <a:ea typeface="Calibri"/>
              <a:cs typeface="Calibri"/>
            </a:endParaRPr>
          </a:p>
          <a:p>
            <a:pPr marL="285750" indent="-285750">
              <a:buFont typeface="Arial"/>
              <a:buChar char="•"/>
            </a:pPr>
            <a:r>
              <a:rPr lang="en-US" sz="2000" b="1" dirty="0">
                <a:solidFill>
                  <a:srgbClr val="404040"/>
                </a:solidFill>
                <a:ea typeface="+mn-lt"/>
                <a:cs typeface="+mn-lt"/>
              </a:rPr>
              <a:t>JavaScript</a:t>
            </a:r>
            <a:r>
              <a:rPr lang="en-US" sz="2000" dirty="0">
                <a:solidFill>
                  <a:srgbClr val="404040"/>
                </a:solidFill>
                <a:ea typeface="+mn-lt"/>
                <a:cs typeface="+mn-lt"/>
              </a:rPr>
              <a:t> - For interactivity and dynamic elements</a:t>
            </a:r>
            <a:endParaRPr lang="en-US" sz="2000">
              <a:ea typeface="Calibri"/>
              <a:cs typeface="Calibri"/>
            </a:endParaRPr>
          </a:p>
          <a:p>
            <a:pPr marL="285750" indent="-285750">
              <a:buFont typeface="Arial"/>
              <a:buChar char="•"/>
            </a:pPr>
            <a:r>
              <a:rPr lang="en-US" sz="2000" b="1" dirty="0">
                <a:solidFill>
                  <a:srgbClr val="404040"/>
                </a:solidFill>
                <a:ea typeface="+mn-lt"/>
                <a:cs typeface="+mn-lt"/>
              </a:rPr>
              <a:t>Font Awesome</a:t>
            </a:r>
            <a:r>
              <a:rPr lang="en-US" sz="2000" dirty="0">
                <a:solidFill>
                  <a:srgbClr val="404040"/>
                </a:solidFill>
                <a:ea typeface="+mn-lt"/>
                <a:cs typeface="+mn-lt"/>
              </a:rPr>
              <a:t> - For icons and visual elements</a:t>
            </a:r>
            <a:endParaRPr lang="en-US" sz="2000">
              <a:ea typeface="Calibri"/>
              <a:cs typeface="Calibri"/>
            </a:endParaRPr>
          </a:p>
          <a:p>
            <a:pPr marL="285750" indent="-285750">
              <a:buFont typeface="Arial"/>
              <a:buChar char="•"/>
            </a:pPr>
            <a:r>
              <a:rPr lang="en-US" sz="2000" b="1" dirty="0">
                <a:solidFill>
                  <a:srgbClr val="404040"/>
                </a:solidFill>
                <a:ea typeface="+mn-lt"/>
                <a:cs typeface="+mn-lt"/>
              </a:rPr>
              <a:t>Google Fonts</a:t>
            </a:r>
            <a:r>
              <a:rPr lang="en-US" sz="2000">
                <a:solidFill>
                  <a:srgbClr val="404040"/>
                </a:solidFill>
                <a:ea typeface="+mn-lt"/>
                <a:cs typeface="+mn-lt"/>
              </a:rPr>
              <a:t> - For typography (Segoe UI font family)</a:t>
            </a:r>
            <a:endParaRPr lang="en-US" sz="2000">
              <a:ea typeface="Calibri"/>
              <a:cs typeface="Calibri"/>
            </a:endParaRPr>
          </a:p>
          <a:p>
            <a:endParaRPr lang="en-US" sz="2000" dirty="0">
              <a:solidFill>
                <a:srgbClr val="404040"/>
              </a:solidFill>
              <a:ea typeface="Calibri"/>
              <a:cs typeface="Calibri"/>
            </a:endParaRPr>
          </a:p>
        </p:txBody>
      </p:sp>
      <p:sp>
        <p:nvSpPr>
          <p:cNvPr id="10" name="TextBox 9">
            <a:extLst>
              <a:ext uri="{FF2B5EF4-FFF2-40B4-BE49-F238E27FC236}">
                <a16:creationId xmlns:a16="http://schemas.microsoft.com/office/drawing/2014/main" xmlns="" id="{321C0895-4B37-185B-B117-8E19A82BC55D}"/>
              </a:ext>
            </a:extLst>
          </p:cNvPr>
          <p:cNvSpPr txBox="1"/>
          <p:nvPr/>
        </p:nvSpPr>
        <p:spPr>
          <a:xfrm>
            <a:off x="986289" y="3430437"/>
            <a:ext cx="75596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404040"/>
                </a:solidFill>
                <a:latin typeface="quote-cjk-patch"/>
              </a:rPr>
              <a:t>Design Techniques:</a:t>
            </a:r>
          </a:p>
          <a:p>
            <a:pPr marL="228600" indent="-228600">
              <a:buFont typeface=""/>
              <a:buChar char="•"/>
            </a:pPr>
            <a:r>
              <a:rPr lang="en-US" sz="2000" b="1" dirty="0">
                <a:solidFill>
                  <a:srgbClr val="404040"/>
                </a:solidFill>
                <a:latin typeface="quote-cjk-patch"/>
              </a:rPr>
              <a:t>Responsive Web Design</a:t>
            </a:r>
            <a:r>
              <a:rPr lang="en-US" sz="2000" dirty="0">
                <a:solidFill>
                  <a:srgbClr val="404040"/>
                </a:solidFill>
                <a:latin typeface="quote-cjk-patch"/>
              </a:rPr>
              <a:t> - Media queries and flexible layouts</a:t>
            </a:r>
          </a:p>
          <a:p>
            <a:pPr marL="228600" indent="-228600">
              <a:buFont typeface=""/>
              <a:buChar char="•"/>
            </a:pPr>
            <a:r>
              <a:rPr lang="en-US" sz="2000" b="1" dirty="0">
                <a:solidFill>
                  <a:srgbClr val="404040"/>
                </a:solidFill>
                <a:latin typeface="quote-cjk-patch"/>
              </a:rPr>
              <a:t>CSS Flexbox/Grid</a:t>
            </a:r>
            <a:r>
              <a:rPr lang="en-US" sz="2000" dirty="0">
                <a:solidFill>
                  <a:srgbClr val="404040"/>
                </a:solidFill>
                <a:latin typeface="quote-cjk-patch"/>
              </a:rPr>
              <a:t> - For modern layout management</a:t>
            </a:r>
          </a:p>
          <a:p>
            <a:pPr marL="228600" indent="-228600">
              <a:buFont typeface=""/>
              <a:buChar char="•"/>
            </a:pPr>
            <a:r>
              <a:rPr lang="en-US" sz="2000" b="1" dirty="0">
                <a:solidFill>
                  <a:srgbClr val="404040"/>
                </a:solidFill>
                <a:latin typeface="quote-cjk-patch"/>
              </a:rPr>
              <a:t>UI/UX Design Principles</a:t>
            </a:r>
            <a:r>
              <a:rPr lang="en-US" sz="2000" dirty="0">
                <a:solidFill>
                  <a:srgbClr val="404040"/>
                </a:solidFill>
                <a:latin typeface="quote-cjk-patch"/>
              </a:rPr>
              <a:t> - User-centered design approach</a:t>
            </a:r>
          </a:p>
          <a:p>
            <a:pPr marL="228600" indent="-228600">
              <a:buFont typeface=""/>
              <a:buChar char="•"/>
            </a:pPr>
            <a:r>
              <a:rPr lang="en-US" sz="2000" b="1" dirty="0">
                <a:solidFill>
                  <a:srgbClr val="404040"/>
                </a:solidFill>
                <a:latin typeface="quote-cjk-patch"/>
              </a:rPr>
              <a:t>Color Theory Application</a:t>
            </a:r>
            <a:r>
              <a:rPr lang="en-US" sz="2000" dirty="0">
                <a:solidFill>
                  <a:srgbClr val="404040"/>
                </a:solidFill>
                <a:latin typeface="quote-cjk-patch"/>
              </a:rPr>
              <a:t> - Cohesive color scheme with primary/secondary colors</a:t>
            </a:r>
          </a:p>
          <a:p>
            <a:pPr marL="228600" indent="-228600">
              <a:buFont typeface=""/>
              <a:buChar char="•"/>
            </a:pPr>
            <a:r>
              <a:rPr lang="en-US" sz="2000" b="1" dirty="0">
                <a:solidFill>
                  <a:srgbClr val="404040"/>
                </a:solidFill>
                <a:latin typeface="quote-cjk-patch"/>
              </a:rPr>
              <a:t>Visual Hierarchy</a:t>
            </a:r>
            <a:r>
              <a:rPr lang="en-US" sz="2000" dirty="0">
                <a:solidFill>
                  <a:srgbClr val="404040"/>
                </a:solidFill>
                <a:latin typeface="quote-cjk-patch"/>
              </a:rPr>
              <a:t> - Strategic content organization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xmlns="" id="{EAB0861F-6EA9-079C-3149-7E86242A2D4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TextBox 3">
            <a:extLst>
              <a:ext uri="{FF2B5EF4-FFF2-40B4-BE49-F238E27FC236}">
                <a16:creationId xmlns:a16="http://schemas.microsoft.com/office/drawing/2014/main" xmlns="" id="{407BDB5F-F28D-8984-36B9-3945CC3F1EEB}"/>
              </a:ext>
            </a:extLst>
          </p:cNvPr>
          <p:cNvSpPr txBox="1"/>
          <p:nvPr/>
        </p:nvSpPr>
        <p:spPr>
          <a:xfrm>
            <a:off x="1230703" y="1503873"/>
            <a:ext cx="7027652" cy="163121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404040"/>
                </a:solidFill>
                <a:latin typeface="quote-cjk-patch"/>
              </a:rPr>
              <a:t>Design Philosophy:</a:t>
            </a:r>
          </a:p>
          <a:p>
            <a:pPr marL="228600" indent="-228600">
              <a:buFont typeface=""/>
              <a:buChar char="•"/>
            </a:pPr>
            <a:r>
              <a:rPr lang="en-US" sz="2000" dirty="0">
                <a:solidFill>
                  <a:srgbClr val="404040"/>
                </a:solidFill>
                <a:latin typeface="quote-cjk-patch"/>
              </a:rPr>
              <a:t>Clean, modern aesthetic with professional presentation</a:t>
            </a:r>
          </a:p>
          <a:p>
            <a:pPr marL="228600" indent="-228600">
              <a:buFont typeface=""/>
              <a:buChar char="•"/>
            </a:pPr>
            <a:r>
              <a:rPr lang="en-US" sz="2000" dirty="0">
                <a:solidFill>
                  <a:srgbClr val="404040"/>
                </a:solidFill>
                <a:latin typeface="quote-cjk-patch"/>
              </a:rPr>
              <a:t>User-centered design focusing on intuitive navigation</a:t>
            </a:r>
          </a:p>
          <a:p>
            <a:pPr marL="228600" indent="-228600">
              <a:buFont typeface=""/>
              <a:buChar char="•"/>
            </a:pPr>
            <a:r>
              <a:rPr lang="en-US" sz="2000" dirty="0">
                <a:solidFill>
                  <a:srgbClr val="404040"/>
                </a:solidFill>
                <a:latin typeface="quote-cjk-patch"/>
              </a:rPr>
              <a:t>Visual hierarchy that guides visitors through key content</a:t>
            </a:r>
          </a:p>
          <a:p>
            <a:pPr marL="228600" indent="-228600">
              <a:buFont typeface=""/>
              <a:buChar char="•"/>
            </a:pPr>
            <a:r>
              <a:rPr lang="en-US" sz="2000" dirty="0">
                <a:solidFill>
                  <a:srgbClr val="404040"/>
                </a:solidFill>
                <a:latin typeface="quote-cjk-patch"/>
              </a:rPr>
              <a:t>Mobile-first responsive design approach</a:t>
            </a:r>
          </a:p>
        </p:txBody>
      </p:sp>
      <p:sp>
        <p:nvSpPr>
          <p:cNvPr id="13" name="TextBox 9">
            <a:extLst>
              <a:ext uri="{FF2B5EF4-FFF2-40B4-BE49-F238E27FC236}">
                <a16:creationId xmlns:a16="http://schemas.microsoft.com/office/drawing/2014/main" xmlns="" id="{0BE79075-D2A7-4267-85FE-5255640C9C3D}"/>
              </a:ext>
            </a:extLst>
          </p:cNvPr>
          <p:cNvSpPr txBox="1"/>
          <p:nvPr/>
        </p:nvSpPr>
        <p:spPr>
          <a:xfrm>
            <a:off x="1230703" y="3602966"/>
            <a:ext cx="7573991" cy="163121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404040"/>
                </a:solidFill>
                <a:latin typeface="quote-cjk-patch"/>
              </a:rPr>
              <a:t>Layout Structure:</a:t>
            </a:r>
          </a:p>
          <a:p>
            <a:pPr marL="228600" indent="-228600">
              <a:buFont typeface=""/>
              <a:buAutoNum type="arabicPeriod"/>
            </a:pPr>
            <a:r>
              <a:rPr lang="en-US" sz="2000" b="1" dirty="0">
                <a:solidFill>
                  <a:srgbClr val="404040"/>
                </a:solidFill>
                <a:latin typeface="quote-cjk-patch"/>
              </a:rPr>
              <a:t>Header/Navigation:</a:t>
            </a:r>
            <a:r>
              <a:rPr lang="en-US" sz="2000" dirty="0">
                <a:solidFill>
                  <a:srgbClr val="404040"/>
                </a:solidFill>
                <a:latin typeface="quote-cjk-patch"/>
              </a:rPr>
              <a:t> Fixed position with logo and menu items</a:t>
            </a:r>
          </a:p>
          <a:p>
            <a:pPr marL="228600" indent="-228600">
              <a:buFont typeface=""/>
              <a:buAutoNum type="arabicPeriod"/>
            </a:pPr>
            <a:r>
              <a:rPr lang="en-US" sz="2000" b="1" dirty="0">
                <a:solidFill>
                  <a:srgbClr val="404040"/>
                </a:solidFill>
                <a:latin typeface="quote-cjk-patch"/>
              </a:rPr>
              <a:t>Hero Section:</a:t>
            </a:r>
            <a:r>
              <a:rPr lang="en-US" sz="2000" dirty="0">
                <a:solidFill>
                  <a:srgbClr val="404040"/>
                </a:solidFill>
                <a:latin typeface="quote-cjk-patch"/>
              </a:rPr>
              <a:t> Bold introduction with value proposition</a:t>
            </a:r>
          </a:p>
          <a:p>
            <a:pPr marL="228600" indent="-228600">
              <a:buFont typeface=""/>
              <a:buAutoNum type="arabicPeriod"/>
            </a:pPr>
            <a:r>
              <a:rPr lang="en-US" sz="2000" b="1" dirty="0">
                <a:solidFill>
                  <a:srgbClr val="404040"/>
                </a:solidFill>
                <a:latin typeface="quote-cjk-patch"/>
              </a:rPr>
              <a:t>Services Overview:</a:t>
            </a:r>
            <a:r>
              <a:rPr lang="en-US" sz="2000" dirty="0">
                <a:solidFill>
                  <a:srgbClr val="404040"/>
                </a:solidFill>
                <a:latin typeface="quote-cjk-patch"/>
              </a:rPr>
              <a:t> Grid layout showcasing marketing specialties</a:t>
            </a:r>
          </a:p>
          <a:p>
            <a:pPr marL="228600" indent="-228600">
              <a:buFont typeface=""/>
              <a:buAutoNum type="arabicPeriod"/>
            </a:pPr>
            <a:r>
              <a:rPr lang="en-US" sz="2000" b="1" dirty="0">
                <a:solidFill>
                  <a:srgbClr val="404040"/>
                </a:solidFill>
                <a:latin typeface="quote-cjk-patch"/>
              </a:rPr>
              <a:t>Portfolio Showcase:</a:t>
            </a:r>
            <a:r>
              <a:rPr lang="en-US" sz="2000" dirty="0">
                <a:solidFill>
                  <a:srgbClr val="404040"/>
                </a:solidFill>
                <a:latin typeface="quote-cjk-patch"/>
              </a:rPr>
              <a:t> Card-based design with project case studies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F305BC-1EC5-02B4-1F86-0E5664B4FD6B}"/>
              </a:ext>
            </a:extLst>
          </p:cNvPr>
          <p:cNvSpPr txBox="1"/>
          <p:nvPr/>
        </p:nvSpPr>
        <p:spPr>
          <a:xfrm>
            <a:off x="957533" y="1503872"/>
            <a:ext cx="768901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404040"/>
                </a:solidFill>
                <a:latin typeface="quote-cjk-patch"/>
              </a:rPr>
              <a:t>5.Testimonials:</a:t>
            </a:r>
            <a:r>
              <a:rPr lang="en-US" sz="2000" dirty="0">
                <a:solidFill>
                  <a:srgbClr val="404040"/>
                </a:solidFill>
                <a:latin typeface="quote-cjk-patch"/>
              </a:rPr>
              <a:t> Social proof section with client feedback</a:t>
            </a:r>
            <a:endParaRPr lang="en-US" sz="2000">
              <a:ea typeface="Calibri"/>
              <a:cs typeface="Calibri"/>
            </a:endParaRPr>
          </a:p>
          <a:p>
            <a:r>
              <a:rPr lang="en-US" sz="2000" b="1" dirty="0">
                <a:solidFill>
                  <a:srgbClr val="404040"/>
                </a:solidFill>
                <a:latin typeface="quote-cjk-patch"/>
              </a:rPr>
              <a:t>6.Contact Section:</a:t>
            </a:r>
            <a:r>
              <a:rPr lang="en-US" sz="2000" dirty="0">
                <a:solidFill>
                  <a:srgbClr val="404040"/>
                </a:solidFill>
                <a:latin typeface="quote-cjk-patch"/>
              </a:rPr>
              <a:t> Clean form with multiple contact options</a:t>
            </a:r>
          </a:p>
          <a:p>
            <a:r>
              <a:rPr lang="en-US" sz="2000" b="1" dirty="0">
                <a:solidFill>
                  <a:srgbClr val="404040"/>
                </a:solidFill>
                <a:latin typeface="quote-cjk-patch"/>
              </a:rPr>
              <a:t>7.Footer:</a:t>
            </a:r>
            <a:r>
              <a:rPr lang="en-US" sz="2000" dirty="0">
                <a:solidFill>
                  <a:srgbClr val="404040"/>
                </a:solidFill>
                <a:latin typeface="quote-cjk-patch"/>
              </a:rPr>
              <a:t> Additional navigation and copyright information</a:t>
            </a:r>
          </a:p>
          <a:p>
            <a:endParaRPr lang="en-US" sz="2000" dirty="0">
              <a:solidFill>
                <a:srgbClr val="404040"/>
              </a:solidFill>
              <a:latin typeface="quote-cjk-patch"/>
            </a:endParaRPr>
          </a:p>
        </p:txBody>
      </p:sp>
      <p:sp>
        <p:nvSpPr>
          <p:cNvPr id="3" name="TextBox 2">
            <a:extLst>
              <a:ext uri="{FF2B5EF4-FFF2-40B4-BE49-F238E27FC236}">
                <a16:creationId xmlns:a16="http://schemas.microsoft.com/office/drawing/2014/main" xmlns="" id="{CE05647C-9B66-9045-9723-A9724B61E38A}"/>
              </a:ext>
            </a:extLst>
          </p:cNvPr>
          <p:cNvSpPr txBox="1"/>
          <p:nvPr/>
        </p:nvSpPr>
        <p:spPr>
          <a:xfrm>
            <a:off x="957532" y="2826590"/>
            <a:ext cx="964432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404040"/>
                </a:solidFill>
                <a:latin typeface="quote-cjk-patch"/>
              </a:rPr>
              <a:t>Visual Design Elements:</a:t>
            </a:r>
          </a:p>
          <a:p>
            <a:pPr marL="228600" indent="-228600">
              <a:buFont typeface=""/>
              <a:buChar char="•"/>
            </a:pPr>
            <a:r>
              <a:rPr lang="en-US" sz="2000" dirty="0">
                <a:solidFill>
                  <a:srgbClr val="404040"/>
                </a:solidFill>
                <a:latin typeface="quote-cjk-patch"/>
              </a:rPr>
              <a:t>Color Scheme: Professional blue and purple palette (#4a6cf7, #6f42c1)</a:t>
            </a:r>
          </a:p>
          <a:p>
            <a:pPr marL="228600" indent="-228600">
              <a:buFont typeface=""/>
              <a:buChar char="•"/>
            </a:pPr>
            <a:r>
              <a:rPr lang="en-US" sz="2000" dirty="0">
                <a:solidFill>
                  <a:srgbClr val="404040"/>
                </a:solidFill>
                <a:latin typeface="quote-cjk-patch"/>
              </a:rPr>
              <a:t>Typography: Clean, readable Segoe UI font family</a:t>
            </a:r>
          </a:p>
          <a:p>
            <a:pPr marL="228600" indent="-228600">
              <a:buFont typeface=""/>
              <a:buChar char="•"/>
            </a:pPr>
            <a:r>
              <a:rPr lang="en-US" sz="2000" dirty="0">
                <a:solidFill>
                  <a:srgbClr val="404040"/>
                </a:solidFill>
                <a:latin typeface="quote-cjk-patch"/>
              </a:rPr>
              <a:t>Imagery: High-quality, relevant marketing visuals</a:t>
            </a:r>
          </a:p>
          <a:p>
            <a:pPr marL="228600" indent="-228600">
              <a:buFont typeface=""/>
              <a:buChar char="•"/>
            </a:pPr>
            <a:r>
              <a:rPr lang="en-US" sz="2000" dirty="0">
                <a:solidFill>
                  <a:srgbClr val="404040"/>
                </a:solidFill>
                <a:latin typeface="quote-cjk-patch"/>
              </a:rPr>
              <a:t>Icons: Font Awesome icons for visual interest</a:t>
            </a:r>
          </a:p>
          <a:p>
            <a:pPr marL="228600" indent="-228600">
              <a:buFont typeface=""/>
              <a:buChar char="•"/>
            </a:pPr>
            <a:r>
              <a:rPr lang="en-US" sz="2000" dirty="0">
                <a:solidFill>
                  <a:srgbClr val="404040"/>
                </a:solidFill>
                <a:latin typeface="quote-cjk-patch"/>
              </a:rPr>
              <a:t>White Space: Ample spacing for content breathing room</a:t>
            </a:r>
          </a:p>
        </p:txBody>
      </p:sp>
    </p:spTree>
    <p:extLst>
      <p:ext uri="{BB962C8B-B14F-4D97-AF65-F5344CB8AC3E}">
        <p14:creationId xmlns:p14="http://schemas.microsoft.com/office/powerpoint/2010/main" val="3316845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TotalTime>
  <Words>642</Words>
  <Application>Microsoft Office PowerPoint</Application>
  <PresentationFormat>Widescreen</PresentationFormat>
  <Paragraphs>128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quote-cjk-patch</vt:lpstr>
      <vt:lpstr>Roboto</vt:lpstr>
      <vt:lpstr>Times New Roman</vt:lpstr>
      <vt:lpstr>Trebuchet MS</vt:lpstr>
      <vt:lpstr>Office Theme</vt:lpstr>
      <vt:lpstr>Digital Portfolio  </vt:lpstr>
      <vt:lpstr>PROJECT TITLE  </vt:lpstr>
      <vt:lpstr>AGENDA</vt:lpstr>
      <vt:lpstr>PROBLEM STATEMENT</vt:lpstr>
      <vt:lpstr>PROJECT OVERVIEW</vt:lpstr>
      <vt:lpstr>WHO ARE THE END USERS?</vt:lpstr>
      <vt:lpstr>TOOLS AND TECHNIQUES</vt:lpstr>
      <vt:lpstr>PowerPoint Presentation</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Murugavel</cp:lastModifiedBy>
  <cp:revision>341</cp:revision>
  <dcterms:created xsi:type="dcterms:W3CDTF">2024-03-29T15:07:22Z</dcterms:created>
  <dcterms:modified xsi:type="dcterms:W3CDTF">2025-08-28T14:41:55Z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