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8" r:id="rId3"/>
    <p:sldId id="272" r:id="rId4"/>
    <p:sldId id="271" r:id="rId5"/>
    <p:sldId id="257" r:id="rId6"/>
    <p:sldId id="259" r:id="rId7"/>
    <p:sldId id="263" r:id="rId8"/>
    <p:sldId id="260" r:id="rId9"/>
    <p:sldId id="267" r:id="rId10"/>
    <p:sldId id="268" r:id="rId11"/>
    <p:sldId id="287" r:id="rId12"/>
    <p:sldId id="269" r:id="rId13"/>
    <p:sldId id="265" r:id="rId14"/>
    <p:sldId id="274" r:id="rId15"/>
    <p:sldId id="275" r:id="rId16"/>
    <p:sldId id="303" r:id="rId17"/>
    <p:sldId id="276" r:id="rId18"/>
    <p:sldId id="277" r:id="rId19"/>
    <p:sldId id="278" r:id="rId20"/>
    <p:sldId id="279" r:id="rId21"/>
    <p:sldId id="304" r:id="rId22"/>
    <p:sldId id="280" r:id="rId23"/>
    <p:sldId id="290" r:id="rId24"/>
    <p:sldId id="291" r:id="rId25"/>
    <p:sldId id="292" r:id="rId26"/>
    <p:sldId id="293" r:id="rId27"/>
    <p:sldId id="294" r:id="rId28"/>
    <p:sldId id="296" r:id="rId29"/>
    <p:sldId id="298" r:id="rId30"/>
    <p:sldId id="297" r:id="rId31"/>
    <p:sldId id="295" r:id="rId32"/>
    <p:sldId id="299" r:id="rId33"/>
    <p:sldId id="300" r:id="rId34"/>
    <p:sldId id="301" r:id="rId35"/>
    <p:sldId id="305" r:id="rId36"/>
    <p:sldId id="30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tha Shreyas" initials="AS" lastIdx="1" clrIdx="0">
    <p:extLst>
      <p:ext uri="{19B8F6BF-5375-455C-9EA6-DF929625EA0E}">
        <p15:presenceInfo xmlns:p15="http://schemas.microsoft.com/office/powerpoint/2012/main" userId="019f8948f8adf7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FF7D"/>
    <a:srgbClr val="D9D9D9"/>
    <a:srgbClr val="F3E7E9"/>
    <a:srgbClr val="E6CCCF"/>
    <a:srgbClr val="F8766D"/>
    <a:srgbClr val="C77CFF"/>
    <a:srgbClr val="00BFC4"/>
    <a:srgbClr val="7CAE00"/>
    <a:srgbClr val="F42B1C"/>
    <a:srgbClr val="007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67" d="100"/>
          <a:sy n="67" d="100"/>
        </p:scale>
        <p:origin x="576" y="44"/>
      </p:cViewPr>
      <p:guideLst/>
    </p:cSldViewPr>
  </p:slideViewPr>
  <p:notesTextViewPr>
    <p:cViewPr>
      <p:scale>
        <a:sx n="1" d="1"/>
        <a:sy n="1" d="1"/>
      </p:scale>
      <p:origin x="0" y="0"/>
    </p:cViewPr>
  </p:notesTextViewPr>
  <p:sorterViewPr>
    <p:cViewPr>
      <p:scale>
        <a:sx n="100" d="100"/>
        <a:sy n="100" d="100"/>
      </p:scale>
      <p:origin x="0" y="-2720"/>
    </p:cViewPr>
  </p:sorter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431205967675083E-2"/>
          <c:y val="4.8637680729485551E-2"/>
          <c:w val="0.89825885251185711"/>
          <c:h val="0.86135445516705655"/>
        </c:manualLayout>
      </c:layout>
      <c:barChart>
        <c:barDir val="col"/>
        <c:grouping val="clustered"/>
        <c:varyColors val="0"/>
        <c:ser>
          <c:idx val="0"/>
          <c:order val="0"/>
          <c:tx>
            <c:strRef>
              <c:f>Sheet1!$B$1</c:f>
              <c:strCache>
                <c:ptCount val="1"/>
                <c:pt idx="0">
                  <c:v>Series 1</c:v>
                </c:pt>
              </c:strCache>
            </c:strRef>
          </c:tx>
          <c:spPr>
            <a:solidFill>
              <a:srgbClr val="C77CFF"/>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3591-48CB-9389-7382D5703D41}"/>
              </c:ext>
            </c:extLst>
          </c:dPt>
          <c:dPt>
            <c:idx val="2"/>
            <c:invertIfNegative val="0"/>
            <c:bubble3D val="0"/>
            <c:spPr>
              <a:solidFill>
                <a:srgbClr val="007376"/>
              </a:solidFill>
              <a:ln>
                <a:noFill/>
              </a:ln>
              <a:effectLst/>
            </c:spPr>
            <c:extLst>
              <c:ext xmlns:c16="http://schemas.microsoft.com/office/drawing/2014/chart" uri="{C3380CC4-5D6E-409C-BE32-E72D297353CC}">
                <c16:uniqueId val="{00000003-3591-48CB-9389-7382D5703D41}"/>
              </c:ext>
            </c:extLst>
          </c:dPt>
          <c:dPt>
            <c:idx val="3"/>
            <c:invertIfNegative val="0"/>
            <c:bubble3D val="0"/>
            <c:spPr>
              <a:solidFill>
                <a:srgbClr val="F42B1C"/>
              </a:solidFill>
              <a:ln>
                <a:noFill/>
              </a:ln>
              <a:effectLst/>
            </c:spPr>
            <c:extLst>
              <c:ext xmlns:c16="http://schemas.microsoft.com/office/drawing/2014/chart" uri="{C3380CC4-5D6E-409C-BE32-E72D297353CC}">
                <c16:uniqueId val="{00000005-3591-48CB-9389-7382D5703D41}"/>
              </c:ext>
            </c:extLst>
          </c:dPt>
          <c:dPt>
            <c:idx val="5"/>
            <c:invertIfNegative val="0"/>
            <c:bubble3D val="0"/>
            <c:spPr>
              <a:solidFill>
                <a:srgbClr val="F8766D"/>
              </a:solidFill>
              <a:ln>
                <a:noFill/>
              </a:ln>
              <a:effectLst/>
            </c:spPr>
            <c:extLst>
              <c:ext xmlns:c16="http://schemas.microsoft.com/office/drawing/2014/chart" uri="{C3380CC4-5D6E-409C-BE32-E72D297353CC}">
                <c16:uniqueId val="{00000007-3591-48CB-9389-7382D5703D41}"/>
              </c:ext>
            </c:extLst>
          </c:dPt>
          <c:dPt>
            <c:idx val="6"/>
            <c:invertIfNegative val="0"/>
            <c:bubble3D val="0"/>
            <c:spPr>
              <a:solidFill>
                <a:srgbClr val="7CAE00"/>
              </a:solidFill>
              <a:ln>
                <a:noFill/>
              </a:ln>
              <a:effectLst/>
            </c:spPr>
            <c:extLst>
              <c:ext xmlns:c16="http://schemas.microsoft.com/office/drawing/2014/chart" uri="{C3380CC4-5D6E-409C-BE32-E72D297353CC}">
                <c16:uniqueId val="{00000009-3591-48CB-9389-7382D5703D41}"/>
              </c:ext>
            </c:extLst>
          </c:dPt>
          <c:dPt>
            <c:idx val="7"/>
            <c:invertIfNegative val="0"/>
            <c:bubble3D val="0"/>
            <c:spPr>
              <a:solidFill>
                <a:srgbClr val="00BFC4"/>
              </a:solidFill>
              <a:ln>
                <a:noFill/>
              </a:ln>
              <a:effectLst/>
            </c:spPr>
            <c:extLst>
              <c:ext xmlns:c16="http://schemas.microsoft.com/office/drawing/2014/chart" uri="{C3380CC4-5D6E-409C-BE32-E72D297353CC}">
                <c16:uniqueId val="{0000000B-3591-48CB-9389-7382D5703D41}"/>
              </c:ext>
            </c:extLst>
          </c:dPt>
          <c:dPt>
            <c:idx val="8"/>
            <c:invertIfNegative val="0"/>
            <c:bubble3D val="0"/>
            <c:extLst>
              <c:ext xmlns:c16="http://schemas.microsoft.com/office/drawing/2014/chart" uri="{C3380CC4-5D6E-409C-BE32-E72D297353CC}">
                <c16:uniqueId val="{0000000D-3591-48CB-9389-7382D5703D41}"/>
              </c:ext>
            </c:extLst>
          </c:dPt>
          <c:dPt>
            <c:idx val="10"/>
            <c:invertIfNegative val="0"/>
            <c:bubble3D val="0"/>
            <c:spPr>
              <a:solidFill>
                <a:srgbClr val="00B050"/>
              </a:solidFill>
              <a:ln>
                <a:noFill/>
              </a:ln>
              <a:effectLst/>
            </c:spPr>
            <c:extLst>
              <c:ext xmlns:c16="http://schemas.microsoft.com/office/drawing/2014/chart" uri="{C3380CC4-5D6E-409C-BE32-E72D297353CC}">
                <c16:uniqueId val="{0000000F-C9A7-478A-B004-E19356DD0DAD}"/>
              </c:ext>
            </c:extLst>
          </c:dPt>
          <c:dPt>
            <c:idx val="11"/>
            <c:invertIfNegative val="0"/>
            <c:bubble3D val="0"/>
            <c:extLst>
              <c:ext xmlns:c16="http://schemas.microsoft.com/office/drawing/2014/chart" uri="{C3380CC4-5D6E-409C-BE32-E72D297353CC}">
                <c16:uniqueId val="{00000015-3591-48CB-9389-7382D5703D41}"/>
              </c:ext>
            </c:extLst>
          </c:dPt>
          <c:dPt>
            <c:idx val="12"/>
            <c:invertIfNegative val="0"/>
            <c:bubble3D val="0"/>
            <c:extLst>
              <c:ext xmlns:c16="http://schemas.microsoft.com/office/drawing/2014/chart" uri="{C3380CC4-5D6E-409C-BE32-E72D297353CC}">
                <c16:uniqueId val="{00000017-3591-48CB-9389-7382D5703D41}"/>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Sheet1!$A$2:$A$14</c:f>
              <c:strCache>
                <c:ptCount val="11"/>
                <c:pt idx="0">
                  <c:v>Total</c:v>
                </c:pt>
                <c:pt idx="2">
                  <c:v>Male</c:v>
                </c:pt>
                <c:pt idx="3">
                  <c:v>Female</c:v>
                </c:pt>
                <c:pt idx="5">
                  <c:v>9th</c:v>
                </c:pt>
                <c:pt idx="6">
                  <c:v>10th</c:v>
                </c:pt>
                <c:pt idx="7">
                  <c:v>11th</c:v>
                </c:pt>
                <c:pt idx="8">
                  <c:v>12th</c:v>
                </c:pt>
                <c:pt idx="10">
                  <c:v>Total</c:v>
                </c:pt>
              </c:strCache>
            </c:strRef>
          </c:cat>
          <c:val>
            <c:numRef>
              <c:f>Sheet1!$B$2:$B$14</c:f>
              <c:numCache>
                <c:formatCode>General</c:formatCode>
                <c:ptCount val="11"/>
                <c:pt idx="0">
                  <c:v>41.9</c:v>
                </c:pt>
                <c:pt idx="2">
                  <c:v>52.2</c:v>
                </c:pt>
                <c:pt idx="3">
                  <c:v>47.8</c:v>
                </c:pt>
                <c:pt idx="5">
                  <c:v>20.8</c:v>
                </c:pt>
                <c:pt idx="6">
                  <c:v>22.8</c:v>
                </c:pt>
                <c:pt idx="7">
                  <c:v>27</c:v>
                </c:pt>
                <c:pt idx="8">
                  <c:v>29.4</c:v>
                </c:pt>
                <c:pt idx="10">
                  <c:v>57</c:v>
                </c:pt>
              </c:numCache>
            </c:numRef>
          </c:val>
          <c:extLst>
            <c:ext xmlns:c16="http://schemas.microsoft.com/office/drawing/2014/chart" uri="{C3380CC4-5D6E-409C-BE32-E72D297353CC}">
              <c16:uniqueId val="{00000018-3591-48CB-9389-7382D5703D41}"/>
            </c:ext>
          </c:extLst>
        </c:ser>
        <c:dLbls>
          <c:showLegendKey val="0"/>
          <c:showVal val="0"/>
          <c:showCatName val="0"/>
          <c:showSerName val="0"/>
          <c:showPercent val="0"/>
          <c:showBubbleSize val="0"/>
        </c:dLbls>
        <c:gapWidth val="80"/>
        <c:overlap val="25"/>
        <c:axId val="281755768"/>
        <c:axId val="361585616"/>
      </c:barChart>
      <c:catAx>
        <c:axId val="281755768"/>
        <c:scaling>
          <c:orientation val="minMax"/>
        </c:scaling>
        <c:delete val="0"/>
        <c:axPos val="b"/>
        <c:numFmt formatCode="General" sourceLinked="0"/>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61585616"/>
        <c:crosses val="autoZero"/>
        <c:auto val="1"/>
        <c:lblAlgn val="ctr"/>
        <c:lblOffset val="100"/>
        <c:noMultiLvlLbl val="0"/>
      </c:catAx>
      <c:valAx>
        <c:axId val="361585616"/>
        <c:scaling>
          <c:orientation val="minMax"/>
          <c:max val="100"/>
          <c:min val="0"/>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Percent</a:t>
                </a:r>
              </a:p>
            </c:rich>
          </c:tx>
          <c:layout>
            <c:manualLayout>
              <c:xMode val="edge"/>
              <c:yMode val="edge"/>
              <c:x val="1.6115676642697339E-2"/>
              <c:y val="0.38642630557751345"/>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8175576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8CC2-4B57-8DAC-B5BD779A1131}"/>
              </c:ext>
            </c:extLst>
          </c:dPt>
          <c:dPt>
            <c:idx val="2"/>
            <c:invertIfNegative val="0"/>
            <c:bubble3D val="0"/>
            <c:spPr>
              <a:solidFill>
                <a:srgbClr val="007376"/>
              </a:solidFill>
              <a:ln>
                <a:noFill/>
              </a:ln>
              <a:effectLst/>
            </c:spPr>
            <c:extLst>
              <c:ext xmlns:c16="http://schemas.microsoft.com/office/drawing/2014/chart" uri="{C3380CC4-5D6E-409C-BE32-E72D297353CC}">
                <c16:uniqueId val="{00000003-8CC2-4B57-8DAC-B5BD779A1131}"/>
              </c:ext>
            </c:extLst>
          </c:dPt>
          <c:dPt>
            <c:idx val="3"/>
            <c:invertIfNegative val="0"/>
            <c:bubble3D val="0"/>
            <c:spPr>
              <a:solidFill>
                <a:srgbClr val="F42B1C"/>
              </a:solidFill>
              <a:ln>
                <a:noFill/>
              </a:ln>
              <a:effectLst/>
            </c:spPr>
            <c:extLst>
              <c:ext xmlns:c16="http://schemas.microsoft.com/office/drawing/2014/chart" uri="{C3380CC4-5D6E-409C-BE32-E72D297353CC}">
                <c16:uniqueId val="{00000005-8CC2-4B57-8DAC-B5BD779A1131}"/>
              </c:ext>
            </c:extLst>
          </c:dPt>
          <c:dPt>
            <c:idx val="5"/>
            <c:invertIfNegative val="0"/>
            <c:bubble3D val="0"/>
            <c:spPr>
              <a:solidFill>
                <a:srgbClr val="F8766D"/>
              </a:solidFill>
              <a:ln>
                <a:noFill/>
              </a:ln>
              <a:effectLst/>
            </c:spPr>
            <c:extLst>
              <c:ext xmlns:c16="http://schemas.microsoft.com/office/drawing/2014/chart" uri="{C3380CC4-5D6E-409C-BE32-E72D297353CC}">
                <c16:uniqueId val="{00000007-8CC2-4B57-8DAC-B5BD779A1131}"/>
              </c:ext>
            </c:extLst>
          </c:dPt>
          <c:dPt>
            <c:idx val="6"/>
            <c:invertIfNegative val="0"/>
            <c:bubble3D val="0"/>
            <c:spPr>
              <a:solidFill>
                <a:srgbClr val="7CAE00"/>
              </a:solidFill>
              <a:ln>
                <a:noFill/>
              </a:ln>
              <a:effectLst/>
            </c:spPr>
            <c:extLst>
              <c:ext xmlns:c16="http://schemas.microsoft.com/office/drawing/2014/chart" uri="{C3380CC4-5D6E-409C-BE32-E72D297353CC}">
                <c16:uniqueId val="{00000009-8CC2-4B57-8DAC-B5BD779A1131}"/>
              </c:ext>
            </c:extLst>
          </c:dPt>
          <c:dPt>
            <c:idx val="7"/>
            <c:invertIfNegative val="0"/>
            <c:bubble3D val="0"/>
            <c:spPr>
              <a:solidFill>
                <a:srgbClr val="00BFC4"/>
              </a:solidFill>
              <a:ln>
                <a:noFill/>
              </a:ln>
              <a:effectLst/>
            </c:spPr>
            <c:extLst>
              <c:ext xmlns:c16="http://schemas.microsoft.com/office/drawing/2014/chart" uri="{C3380CC4-5D6E-409C-BE32-E72D297353CC}">
                <c16:uniqueId val="{0000000B-8CC2-4B57-8DAC-B5BD779A1131}"/>
              </c:ext>
            </c:extLst>
          </c:dPt>
          <c:dPt>
            <c:idx val="8"/>
            <c:invertIfNegative val="0"/>
            <c:bubble3D val="0"/>
            <c:spPr>
              <a:solidFill>
                <a:srgbClr val="C77CFF"/>
              </a:solidFill>
              <a:ln>
                <a:noFill/>
              </a:ln>
              <a:effectLst/>
            </c:spPr>
            <c:extLst>
              <c:ext xmlns:c16="http://schemas.microsoft.com/office/drawing/2014/chart" uri="{C3380CC4-5D6E-409C-BE32-E72D297353CC}">
                <c16:uniqueId val="{0000000D-8CC2-4B57-8DAC-B5BD779A1131}"/>
              </c:ext>
            </c:extLst>
          </c:dPt>
          <c:dPt>
            <c:idx val="10"/>
            <c:invertIfNegative val="0"/>
            <c:bubble3D val="0"/>
            <c:spPr>
              <a:solidFill>
                <a:srgbClr val="00B050"/>
              </a:solidFill>
              <a:ln>
                <a:noFill/>
              </a:ln>
              <a:effectLst/>
            </c:spPr>
            <c:extLst>
              <c:ext xmlns:c16="http://schemas.microsoft.com/office/drawing/2014/chart" uri="{C3380CC4-5D6E-409C-BE32-E72D297353CC}">
                <c16:uniqueId val="{00000010-3218-425E-A04F-9720829E8CE4}"/>
              </c:ext>
            </c:extLst>
          </c:dPt>
          <c:dPt>
            <c:idx val="11"/>
            <c:invertIfNegative val="0"/>
            <c:bubble3D val="0"/>
            <c:extLst>
              <c:ext xmlns:c16="http://schemas.microsoft.com/office/drawing/2014/chart" uri="{C3380CC4-5D6E-409C-BE32-E72D297353CC}">
                <c16:uniqueId val="{00000015-8CC2-4B57-8DAC-B5BD779A1131}"/>
              </c:ext>
            </c:extLst>
          </c:dPt>
          <c:dPt>
            <c:idx val="12"/>
            <c:invertIfNegative val="0"/>
            <c:bubble3D val="0"/>
            <c:extLst>
              <c:ext xmlns:c16="http://schemas.microsoft.com/office/drawing/2014/chart" uri="{C3380CC4-5D6E-409C-BE32-E72D297353CC}">
                <c16:uniqueId val="{00000017-8CC2-4B57-8DAC-B5BD779A1131}"/>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1"/>
                <c:pt idx="0">
                  <c:v>Total</c:v>
                </c:pt>
                <c:pt idx="2">
                  <c:v>Male</c:v>
                </c:pt>
                <c:pt idx="3">
                  <c:v>Female</c:v>
                </c:pt>
                <c:pt idx="5">
                  <c:v>9th</c:v>
                </c:pt>
                <c:pt idx="6">
                  <c:v>10th</c:v>
                </c:pt>
                <c:pt idx="7">
                  <c:v>11th</c:v>
                </c:pt>
                <c:pt idx="8">
                  <c:v>12th</c:v>
                </c:pt>
                <c:pt idx="10">
                  <c:v>Total</c:v>
                </c:pt>
              </c:strCache>
            </c:strRef>
          </c:cat>
          <c:val>
            <c:numRef>
              <c:f>Sheet1!$B$2:$B$14</c:f>
              <c:numCache>
                <c:formatCode>General</c:formatCode>
                <c:ptCount val="11"/>
                <c:pt idx="0">
                  <c:v>41</c:v>
                </c:pt>
                <c:pt idx="2">
                  <c:v>51.1</c:v>
                </c:pt>
                <c:pt idx="3">
                  <c:v>48.9</c:v>
                </c:pt>
                <c:pt idx="5">
                  <c:v>21.8</c:v>
                </c:pt>
                <c:pt idx="6">
                  <c:v>23.5</c:v>
                </c:pt>
                <c:pt idx="7">
                  <c:v>26.9</c:v>
                </c:pt>
                <c:pt idx="8">
                  <c:v>27.7</c:v>
                </c:pt>
                <c:pt idx="10">
                  <c:v>70</c:v>
                </c:pt>
              </c:numCache>
            </c:numRef>
          </c:val>
          <c:extLst>
            <c:ext xmlns:c16="http://schemas.microsoft.com/office/drawing/2014/chart" uri="{C3380CC4-5D6E-409C-BE32-E72D297353CC}">
              <c16:uniqueId val="{00000018-8CC2-4B57-8DAC-B5BD779A1131}"/>
            </c:ext>
          </c:extLst>
        </c:ser>
        <c:dLbls>
          <c:showLegendKey val="0"/>
          <c:showVal val="0"/>
          <c:showCatName val="0"/>
          <c:showSerName val="0"/>
          <c:showPercent val="0"/>
          <c:showBubbleSize val="0"/>
        </c:dLbls>
        <c:gapWidth val="80"/>
        <c:overlap val="25"/>
        <c:axId val="281755768"/>
        <c:axId val="361585616"/>
      </c:barChart>
      <c:catAx>
        <c:axId val="281755768"/>
        <c:scaling>
          <c:orientation val="minMax"/>
        </c:scaling>
        <c:delete val="0"/>
        <c:axPos val="b"/>
        <c:numFmt formatCode="General" sourceLinked="0"/>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61585616"/>
        <c:crosses val="autoZero"/>
        <c:auto val="1"/>
        <c:lblAlgn val="ctr"/>
        <c:lblOffset val="100"/>
        <c:noMultiLvlLbl val="0"/>
      </c:catAx>
      <c:valAx>
        <c:axId val="361585616"/>
        <c:scaling>
          <c:orientation val="minMax"/>
          <c:max val="100"/>
          <c:min val="0"/>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Percent</a:t>
                </a:r>
              </a:p>
            </c:rich>
          </c:tx>
          <c:layout>
            <c:manualLayout>
              <c:xMode val="edge"/>
              <c:yMode val="edge"/>
              <c:x val="1.6115676642697339E-2"/>
              <c:y val="0.38642630557751345"/>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8175576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0"/>
            <c:invertIfNegative val="0"/>
            <c:bubble3D val="0"/>
            <c:extLst>
              <c:ext xmlns:c16="http://schemas.microsoft.com/office/drawing/2014/chart" uri="{C3380CC4-5D6E-409C-BE32-E72D297353CC}">
                <c16:uniqueId val="{00000001-F20E-4160-9AB7-68A2CAED796A}"/>
              </c:ext>
            </c:extLst>
          </c:dPt>
          <c:dPt>
            <c:idx val="2"/>
            <c:invertIfNegative val="0"/>
            <c:bubble3D val="0"/>
            <c:spPr>
              <a:solidFill>
                <a:srgbClr val="007376"/>
              </a:solidFill>
              <a:ln>
                <a:noFill/>
              </a:ln>
              <a:effectLst/>
            </c:spPr>
            <c:extLst>
              <c:ext xmlns:c16="http://schemas.microsoft.com/office/drawing/2014/chart" uri="{C3380CC4-5D6E-409C-BE32-E72D297353CC}">
                <c16:uniqueId val="{00000003-F20E-4160-9AB7-68A2CAED796A}"/>
              </c:ext>
            </c:extLst>
          </c:dPt>
          <c:dPt>
            <c:idx val="3"/>
            <c:invertIfNegative val="0"/>
            <c:bubble3D val="0"/>
            <c:spPr>
              <a:solidFill>
                <a:srgbClr val="F42B1C"/>
              </a:solidFill>
              <a:ln>
                <a:noFill/>
              </a:ln>
              <a:effectLst/>
            </c:spPr>
            <c:extLst>
              <c:ext xmlns:c16="http://schemas.microsoft.com/office/drawing/2014/chart" uri="{C3380CC4-5D6E-409C-BE32-E72D297353CC}">
                <c16:uniqueId val="{00000005-F20E-4160-9AB7-68A2CAED796A}"/>
              </c:ext>
            </c:extLst>
          </c:dPt>
          <c:dPt>
            <c:idx val="5"/>
            <c:invertIfNegative val="0"/>
            <c:bubble3D val="0"/>
            <c:spPr>
              <a:solidFill>
                <a:srgbClr val="F8766D"/>
              </a:solidFill>
              <a:ln>
                <a:noFill/>
              </a:ln>
              <a:effectLst/>
            </c:spPr>
            <c:extLst>
              <c:ext xmlns:c16="http://schemas.microsoft.com/office/drawing/2014/chart" uri="{C3380CC4-5D6E-409C-BE32-E72D297353CC}">
                <c16:uniqueId val="{00000007-F20E-4160-9AB7-68A2CAED796A}"/>
              </c:ext>
            </c:extLst>
          </c:dPt>
          <c:dPt>
            <c:idx val="6"/>
            <c:invertIfNegative val="0"/>
            <c:bubble3D val="0"/>
            <c:spPr>
              <a:solidFill>
                <a:srgbClr val="7CAE00"/>
              </a:solidFill>
              <a:ln>
                <a:noFill/>
              </a:ln>
              <a:effectLst/>
            </c:spPr>
            <c:extLst>
              <c:ext xmlns:c16="http://schemas.microsoft.com/office/drawing/2014/chart" uri="{C3380CC4-5D6E-409C-BE32-E72D297353CC}">
                <c16:uniqueId val="{00000009-F20E-4160-9AB7-68A2CAED796A}"/>
              </c:ext>
            </c:extLst>
          </c:dPt>
          <c:dPt>
            <c:idx val="7"/>
            <c:invertIfNegative val="0"/>
            <c:bubble3D val="0"/>
            <c:spPr>
              <a:solidFill>
                <a:srgbClr val="00BFC4"/>
              </a:solidFill>
              <a:ln>
                <a:noFill/>
              </a:ln>
              <a:effectLst/>
            </c:spPr>
            <c:extLst>
              <c:ext xmlns:c16="http://schemas.microsoft.com/office/drawing/2014/chart" uri="{C3380CC4-5D6E-409C-BE32-E72D297353CC}">
                <c16:uniqueId val="{0000000B-F20E-4160-9AB7-68A2CAED796A}"/>
              </c:ext>
            </c:extLst>
          </c:dPt>
          <c:dPt>
            <c:idx val="8"/>
            <c:invertIfNegative val="0"/>
            <c:bubble3D val="0"/>
            <c:spPr>
              <a:solidFill>
                <a:srgbClr val="C77CFF"/>
              </a:solidFill>
              <a:ln>
                <a:noFill/>
              </a:ln>
              <a:effectLst/>
            </c:spPr>
            <c:extLst>
              <c:ext xmlns:c16="http://schemas.microsoft.com/office/drawing/2014/chart" uri="{C3380CC4-5D6E-409C-BE32-E72D297353CC}">
                <c16:uniqueId val="{0000000D-F20E-4160-9AB7-68A2CAED796A}"/>
              </c:ext>
            </c:extLst>
          </c:dPt>
          <c:dPt>
            <c:idx val="10"/>
            <c:invertIfNegative val="0"/>
            <c:bubble3D val="0"/>
            <c:spPr>
              <a:solidFill>
                <a:srgbClr val="00B050"/>
              </a:solidFill>
              <a:ln>
                <a:noFill/>
              </a:ln>
              <a:effectLst/>
            </c:spPr>
            <c:extLst>
              <c:ext xmlns:c16="http://schemas.microsoft.com/office/drawing/2014/chart" uri="{C3380CC4-5D6E-409C-BE32-E72D297353CC}">
                <c16:uniqueId val="{00000015-F20E-4160-9AB7-68A2CAED796A}"/>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1"/>
                <c:pt idx="0">
                  <c:v>Total</c:v>
                </c:pt>
                <c:pt idx="2">
                  <c:v>Male</c:v>
                </c:pt>
                <c:pt idx="3">
                  <c:v>Female</c:v>
                </c:pt>
                <c:pt idx="5">
                  <c:v>9th</c:v>
                </c:pt>
                <c:pt idx="6">
                  <c:v>10th</c:v>
                </c:pt>
                <c:pt idx="7">
                  <c:v>11th</c:v>
                </c:pt>
                <c:pt idx="8">
                  <c:v>12th</c:v>
                </c:pt>
                <c:pt idx="10">
                  <c:v>Total</c:v>
                </c:pt>
              </c:strCache>
            </c:strRef>
          </c:cat>
          <c:val>
            <c:numRef>
              <c:f>Sheet1!$B$2:$B$14</c:f>
              <c:numCache>
                <c:formatCode>General</c:formatCode>
                <c:ptCount val="11"/>
                <c:pt idx="0">
                  <c:v>60</c:v>
                </c:pt>
                <c:pt idx="2">
                  <c:v>51.3</c:v>
                </c:pt>
                <c:pt idx="3">
                  <c:v>48.7</c:v>
                </c:pt>
                <c:pt idx="5">
                  <c:v>21.1</c:v>
                </c:pt>
                <c:pt idx="6">
                  <c:v>23.5</c:v>
                </c:pt>
                <c:pt idx="7">
                  <c:v>27.2</c:v>
                </c:pt>
                <c:pt idx="8">
                  <c:v>28.2</c:v>
                </c:pt>
                <c:pt idx="10">
                  <c:v>83</c:v>
                </c:pt>
              </c:numCache>
            </c:numRef>
          </c:val>
          <c:extLst>
            <c:ext xmlns:c16="http://schemas.microsoft.com/office/drawing/2014/chart" uri="{C3380CC4-5D6E-409C-BE32-E72D297353CC}">
              <c16:uniqueId val="{00000018-F20E-4160-9AB7-68A2CAED796A}"/>
            </c:ext>
          </c:extLst>
        </c:ser>
        <c:dLbls>
          <c:showLegendKey val="0"/>
          <c:showVal val="0"/>
          <c:showCatName val="0"/>
          <c:showSerName val="0"/>
          <c:showPercent val="0"/>
          <c:showBubbleSize val="0"/>
        </c:dLbls>
        <c:gapWidth val="80"/>
        <c:overlap val="25"/>
        <c:axId val="281755768"/>
        <c:axId val="361585616"/>
      </c:barChart>
      <c:catAx>
        <c:axId val="281755768"/>
        <c:scaling>
          <c:orientation val="minMax"/>
        </c:scaling>
        <c:delete val="0"/>
        <c:axPos val="b"/>
        <c:numFmt formatCode="General" sourceLinked="0"/>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61585616"/>
        <c:crosses val="autoZero"/>
        <c:auto val="1"/>
        <c:lblAlgn val="ctr"/>
        <c:lblOffset val="100"/>
        <c:noMultiLvlLbl val="0"/>
      </c:catAx>
      <c:valAx>
        <c:axId val="361585616"/>
        <c:scaling>
          <c:orientation val="minMax"/>
          <c:max val="100"/>
          <c:min val="0"/>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Percent</a:t>
                </a:r>
              </a:p>
            </c:rich>
          </c:tx>
          <c:layout>
            <c:manualLayout>
              <c:xMode val="edge"/>
              <c:yMode val="edge"/>
              <c:x val="1.6115676642697339E-2"/>
              <c:y val="0.38642630557751345"/>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8175576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DB635-9720-4288-BDA6-5C9F0E677394}" type="datetimeFigureOut">
              <a:rPr lang="en-GB" smtClean="0"/>
              <a:t>01/03/2020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311D9-6C42-4CF0-8A96-F72605A97435}" type="slidenum">
              <a:rPr lang="en-GB" smtClean="0"/>
              <a:t>‹#›</a:t>
            </a:fld>
            <a:endParaRPr lang="en-GB"/>
          </a:p>
        </p:txBody>
      </p:sp>
    </p:spTree>
    <p:extLst>
      <p:ext uri="{BB962C8B-B14F-4D97-AF65-F5344CB8AC3E}">
        <p14:creationId xmlns:p14="http://schemas.microsoft.com/office/powerpoint/2010/main" val="180149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01-Mar-20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a:cxnSpLocks/>
          </p:cNvCxnSpPr>
          <p:nvPr/>
        </p:nvCxnSpPr>
        <p:spPr>
          <a:xfrm>
            <a:off x="876300" y="4513117"/>
            <a:ext cx="101772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01-Mar-20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51579" y="3182007"/>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01-Mar-20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1579" y="141846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79897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7493-9A34-4DDA-AFDA-ACF079D3180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0545C9-B711-4371-AC81-5E3AE0A61391}"/>
              </a:ext>
            </a:extLst>
          </p:cNvPr>
          <p:cNvSpPr>
            <a:spLocks noGrp="1"/>
          </p:cNvSpPr>
          <p:nvPr>
            <p:ph type="dt" sz="half" idx="10"/>
          </p:nvPr>
        </p:nvSpPr>
        <p:spPr/>
        <p:txBody>
          <a:bodyPr/>
          <a:lstStyle/>
          <a:p>
            <a:fld id="{48A87A34-81AB-432B-8DAE-1953F412C126}" type="datetimeFigureOut">
              <a:rPr lang="en-US" smtClean="0"/>
              <a:pPr/>
              <a:t>01-Mar-20</a:t>
            </a:fld>
            <a:endParaRPr lang="en-US" dirty="0"/>
          </a:p>
        </p:txBody>
      </p:sp>
      <p:sp>
        <p:nvSpPr>
          <p:cNvPr id="4" name="Footer Placeholder 3">
            <a:extLst>
              <a:ext uri="{FF2B5EF4-FFF2-40B4-BE49-F238E27FC236}">
                <a16:creationId xmlns:a16="http://schemas.microsoft.com/office/drawing/2014/main" id="{0BAFF10F-89D6-476D-99D0-14F15A5BCA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27F79E-8069-4FDF-B62F-72CD566BF73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081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B64E-3D44-4119-945A-51170824A8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BBD895-033B-42FD-BC06-2B49358809ED}"/>
              </a:ext>
            </a:extLst>
          </p:cNvPr>
          <p:cNvSpPr>
            <a:spLocks noGrp="1"/>
          </p:cNvSpPr>
          <p:nvPr>
            <p:ph type="dt" sz="half" idx="10"/>
          </p:nvPr>
        </p:nvSpPr>
        <p:spPr/>
        <p:txBody>
          <a:bodyPr/>
          <a:lstStyle/>
          <a:p>
            <a:fld id="{48A87A34-81AB-432B-8DAE-1953F412C126}" type="datetimeFigureOut">
              <a:rPr lang="en-US" smtClean="0"/>
              <a:pPr/>
              <a:t>01-Mar-20</a:t>
            </a:fld>
            <a:endParaRPr lang="en-US" dirty="0"/>
          </a:p>
        </p:txBody>
      </p:sp>
      <p:sp>
        <p:nvSpPr>
          <p:cNvPr id="4" name="Footer Placeholder 3">
            <a:extLst>
              <a:ext uri="{FF2B5EF4-FFF2-40B4-BE49-F238E27FC236}">
                <a16:creationId xmlns:a16="http://schemas.microsoft.com/office/drawing/2014/main" id="{FC0A16D9-6177-43C7-BB86-DD30EE784A0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F91709F-E5FC-48D9-9468-5B315EB95AE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682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a:cxnSpLocks/>
          </p:cNvCxnSpPr>
          <p:nvPr/>
        </p:nvCxnSpPr>
        <p:spPr>
          <a:xfrm>
            <a:off x="557213" y="3806195"/>
            <a:ext cx="11077575"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0060" y="339222"/>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01-Mar-20</a:t>
            </a:fld>
            <a:endParaRPr lang="en-US" dirty="0"/>
          </a:p>
        </p:txBody>
      </p:sp>
      <p:sp>
        <p:nvSpPr>
          <p:cNvPr id="6" name="Footer Placeholder 5"/>
          <p:cNvSpPr>
            <a:spLocks noGrp="1"/>
          </p:cNvSpPr>
          <p:nvPr>
            <p:ph type="ftr" sz="quarter" idx="11"/>
          </p:nvPr>
        </p:nvSpPr>
        <p:spPr>
          <a:xfrm>
            <a:off x="1451579" y="291207"/>
            <a:ext cx="5938836" cy="30920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480060" y="79897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01-Mar-20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01-Mar-20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1579" y="1427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01-Mar-20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01-Mar-20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dc.gov/healthyyouth/data/yrbs/data.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8136-32EA-4FEA-B037-FA3EDB20B7D1}"/>
              </a:ext>
            </a:extLst>
          </p:cNvPr>
          <p:cNvSpPr>
            <a:spLocks noGrp="1"/>
          </p:cNvSpPr>
          <p:nvPr>
            <p:ph type="ctrTitle"/>
          </p:nvPr>
        </p:nvSpPr>
        <p:spPr>
          <a:xfrm>
            <a:off x="1161265" y="874981"/>
            <a:ext cx="10059970" cy="3579201"/>
          </a:xfrm>
        </p:spPr>
        <p:txBody>
          <a:bodyPr anchor="ctr">
            <a:noAutofit/>
          </a:bodyPr>
          <a:lstStyle/>
          <a:p>
            <a:pPr algn="ctr"/>
            <a:br>
              <a:rPr lang="en-GB" sz="4400" b="1" dirty="0"/>
            </a:br>
            <a:r>
              <a:rPr lang="en-GB" sz="4000" b="1" dirty="0"/>
              <a:t>Tobacco alcohol and other drug use</a:t>
            </a:r>
            <a:r>
              <a:rPr lang="en-US" sz="4000" b="1" dirty="0"/>
              <a:t> (TAD)</a:t>
            </a:r>
            <a:r>
              <a:rPr lang="en-US" sz="4000" dirty="0"/>
              <a:t> </a:t>
            </a:r>
            <a:br>
              <a:rPr lang="en-GB" sz="4000" b="1" dirty="0"/>
            </a:br>
            <a:r>
              <a:rPr lang="en-GB" sz="3200" b="1" dirty="0"/>
              <a:t>2007 - 2017</a:t>
            </a:r>
            <a:endParaRPr lang="en-GB" sz="4400" dirty="0"/>
          </a:p>
        </p:txBody>
      </p:sp>
      <p:sp>
        <p:nvSpPr>
          <p:cNvPr id="3" name="Subtitle 2">
            <a:extLst>
              <a:ext uri="{FF2B5EF4-FFF2-40B4-BE49-F238E27FC236}">
                <a16:creationId xmlns:a16="http://schemas.microsoft.com/office/drawing/2014/main" id="{C807D42B-4F92-44C5-9C6D-11B8CD59E613}"/>
              </a:ext>
            </a:extLst>
          </p:cNvPr>
          <p:cNvSpPr>
            <a:spLocks noGrp="1"/>
          </p:cNvSpPr>
          <p:nvPr>
            <p:ph type="subTitle" idx="1"/>
          </p:nvPr>
        </p:nvSpPr>
        <p:spPr>
          <a:xfrm>
            <a:off x="1179530" y="4548181"/>
            <a:ext cx="10059970" cy="529895"/>
          </a:xfrm>
        </p:spPr>
        <p:txBody>
          <a:bodyPr>
            <a:noAutofit/>
          </a:bodyPr>
          <a:lstStyle/>
          <a:p>
            <a:r>
              <a:rPr lang="en-US" dirty="0"/>
              <a:t>Final Capstone presentation 	</a:t>
            </a:r>
          </a:p>
          <a:p>
            <a:pPr>
              <a:lnSpc>
                <a:spcPct val="110000"/>
              </a:lnSpc>
            </a:pPr>
            <a:r>
              <a:rPr lang="en-US" dirty="0"/>
              <a:t>							</a:t>
            </a:r>
            <a:endParaRPr lang="en-GB" dirty="0"/>
          </a:p>
        </p:txBody>
      </p:sp>
      <p:sp>
        <p:nvSpPr>
          <p:cNvPr id="4" name="TextBox 3">
            <a:extLst>
              <a:ext uri="{FF2B5EF4-FFF2-40B4-BE49-F238E27FC236}">
                <a16:creationId xmlns:a16="http://schemas.microsoft.com/office/drawing/2014/main" id="{39F50B9F-E8D5-4EB7-A0DB-C2A9F3AF1F9C}"/>
              </a:ext>
            </a:extLst>
          </p:cNvPr>
          <p:cNvSpPr txBox="1"/>
          <p:nvPr/>
        </p:nvSpPr>
        <p:spPr>
          <a:xfrm>
            <a:off x="314325" y="333375"/>
            <a:ext cx="11753850" cy="1446550"/>
          </a:xfrm>
          <a:prstGeom prst="rect">
            <a:avLst/>
          </a:prstGeom>
          <a:noFill/>
        </p:spPr>
        <p:txBody>
          <a:bodyPr wrap="square" rtlCol="0">
            <a:spAutoFit/>
          </a:bodyPr>
          <a:lstStyle/>
          <a:p>
            <a:pPr algn="ctr"/>
            <a:r>
              <a:rPr lang="en-GB" sz="4400" b="1" cap="all" dirty="0">
                <a:solidFill>
                  <a:prstClr val="black"/>
                </a:solidFill>
                <a:ea typeface="+mj-ea"/>
                <a:cs typeface="+mj-cs"/>
              </a:rPr>
              <a:t>Youth Risk Behavior Surveillance System (YRBSS):</a:t>
            </a:r>
            <a:endParaRPr lang="en-GB" dirty="0"/>
          </a:p>
        </p:txBody>
      </p:sp>
      <p:sp>
        <p:nvSpPr>
          <p:cNvPr id="6" name="TextBox 5">
            <a:extLst>
              <a:ext uri="{FF2B5EF4-FFF2-40B4-BE49-F238E27FC236}">
                <a16:creationId xmlns:a16="http://schemas.microsoft.com/office/drawing/2014/main" id="{C3C8BBA1-D1FA-4E1A-920A-B2048B25BE17}"/>
              </a:ext>
            </a:extLst>
          </p:cNvPr>
          <p:cNvSpPr txBox="1"/>
          <p:nvPr/>
        </p:nvSpPr>
        <p:spPr>
          <a:xfrm>
            <a:off x="8667750" y="4673638"/>
            <a:ext cx="2867025" cy="808876"/>
          </a:xfrm>
          <a:prstGeom prst="rect">
            <a:avLst/>
          </a:prstGeom>
          <a:noFill/>
        </p:spPr>
        <p:txBody>
          <a:bodyPr wrap="square" rtlCol="0">
            <a:spAutoFit/>
          </a:bodyPr>
          <a:lstStyle/>
          <a:p>
            <a:pPr lvl="0" algn="ctr" defTabSz="914400">
              <a:buClr>
                <a:srgbClr val="B71E42"/>
              </a:buClr>
              <a:buSzPct val="100000"/>
            </a:pPr>
            <a:r>
              <a:rPr lang="en-US" cap="all" dirty="0">
                <a:solidFill>
                  <a:prstClr val="black"/>
                </a:solidFill>
              </a:rPr>
              <a:t>Anitha  Pissay</a:t>
            </a:r>
          </a:p>
          <a:p>
            <a:pPr lvl="0" algn="ctr" defTabSz="914400">
              <a:lnSpc>
                <a:spcPct val="110000"/>
              </a:lnSpc>
              <a:spcBef>
                <a:spcPts val="1000"/>
              </a:spcBef>
              <a:buClr>
                <a:srgbClr val="B71E42"/>
              </a:buClr>
              <a:buSzPct val="100000"/>
            </a:pPr>
            <a:r>
              <a:rPr lang="en-US" cap="all" dirty="0">
                <a:solidFill>
                  <a:prstClr val="black"/>
                </a:solidFill>
              </a:rPr>
              <a:t>March 2020</a:t>
            </a:r>
          </a:p>
        </p:txBody>
      </p:sp>
    </p:spTree>
    <p:extLst>
      <p:ext uri="{BB962C8B-B14F-4D97-AF65-F5344CB8AC3E}">
        <p14:creationId xmlns:p14="http://schemas.microsoft.com/office/powerpoint/2010/main" val="366227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597ED-A336-4A18-8B7A-B7D20F9E56C1}"/>
              </a:ext>
            </a:extLst>
          </p:cNvPr>
          <p:cNvSpPr>
            <a:spLocks noGrp="1"/>
          </p:cNvSpPr>
          <p:nvPr>
            <p:ph type="title"/>
          </p:nvPr>
        </p:nvSpPr>
        <p:spPr/>
        <p:txBody>
          <a:bodyPr/>
          <a:lstStyle/>
          <a:p>
            <a:r>
              <a:rPr lang="en-GB" dirty="0"/>
              <a:t>Tobacco use: grouped by Grade</a:t>
            </a:r>
          </a:p>
        </p:txBody>
      </p:sp>
      <p:pic>
        <p:nvPicPr>
          <p:cNvPr id="10" name="Picture 9">
            <a:extLst>
              <a:ext uri="{FF2B5EF4-FFF2-40B4-BE49-F238E27FC236}">
                <a16:creationId xmlns:a16="http://schemas.microsoft.com/office/drawing/2014/main" id="{B5D26896-5C0A-4C68-A1CB-8EBB04442AD0}"/>
              </a:ext>
            </a:extLst>
          </p:cNvPr>
          <p:cNvPicPr/>
          <p:nvPr/>
        </p:nvPicPr>
        <p:blipFill>
          <a:blip r:embed="rId2"/>
          <a:stretch>
            <a:fillRect/>
          </a:stretch>
        </p:blipFill>
        <p:spPr>
          <a:xfrm>
            <a:off x="4981363" y="1364288"/>
            <a:ext cx="4381500" cy="3784600"/>
          </a:xfrm>
          <a:prstGeom prst="rect">
            <a:avLst/>
          </a:prstGeom>
        </p:spPr>
      </p:pic>
      <p:graphicFrame>
        <p:nvGraphicFramePr>
          <p:cNvPr id="9" name="Table 10">
            <a:extLst>
              <a:ext uri="{FF2B5EF4-FFF2-40B4-BE49-F238E27FC236}">
                <a16:creationId xmlns:a16="http://schemas.microsoft.com/office/drawing/2014/main" id="{C1E89004-0500-420A-A621-D7C87C6FAB9D}"/>
              </a:ext>
            </a:extLst>
          </p:cNvPr>
          <p:cNvGraphicFramePr>
            <a:graphicFrameLocks/>
          </p:cNvGraphicFramePr>
          <p:nvPr>
            <p:extLst>
              <p:ext uri="{D42A27DB-BD31-4B8C-83A1-F6EECF244321}">
                <p14:modId xmlns:p14="http://schemas.microsoft.com/office/powerpoint/2010/main" val="2064245102"/>
              </p:ext>
            </p:extLst>
          </p:nvPr>
        </p:nvGraphicFramePr>
        <p:xfrm>
          <a:off x="8639174" y="0"/>
          <a:ext cx="3552826" cy="1599718"/>
        </p:xfrm>
        <a:graphic>
          <a:graphicData uri="http://schemas.openxmlformats.org/drawingml/2006/table">
            <a:tbl>
              <a:tblPr firstRow="1" bandRow="1">
                <a:tableStyleId>{5C22544A-7EE6-4342-B048-85BDC9FD1C3A}</a:tableStyleId>
              </a:tblPr>
              <a:tblGrid>
                <a:gridCol w="1121945">
                  <a:extLst>
                    <a:ext uri="{9D8B030D-6E8A-4147-A177-3AD203B41FA5}">
                      <a16:colId xmlns:a16="http://schemas.microsoft.com/office/drawing/2014/main" val="658631172"/>
                    </a:ext>
                  </a:extLst>
                </a:gridCol>
                <a:gridCol w="1478118">
                  <a:extLst>
                    <a:ext uri="{9D8B030D-6E8A-4147-A177-3AD203B41FA5}">
                      <a16:colId xmlns:a16="http://schemas.microsoft.com/office/drawing/2014/main" val="614791971"/>
                    </a:ext>
                  </a:extLst>
                </a:gridCol>
                <a:gridCol w="952763">
                  <a:extLst>
                    <a:ext uri="{9D8B030D-6E8A-4147-A177-3AD203B41FA5}">
                      <a16:colId xmlns:a16="http://schemas.microsoft.com/office/drawing/2014/main" val="2243088671"/>
                    </a:ext>
                  </a:extLst>
                </a:gridCol>
              </a:tblGrid>
              <a:tr h="294793">
                <a:tc>
                  <a:txBody>
                    <a:bodyPr/>
                    <a:lstStyle/>
                    <a:p>
                      <a:pPr algn="ctr"/>
                      <a:r>
                        <a:rPr lang="en-US" dirty="0"/>
                        <a:t>GRADE</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19558">
                <a:tc>
                  <a:txBody>
                    <a:bodyPr/>
                    <a:lstStyle/>
                    <a:p>
                      <a:pPr algn="ctr"/>
                      <a:r>
                        <a:rPr lang="en-US" sz="1400" dirty="0"/>
                        <a:t>9th</a:t>
                      </a:r>
                    </a:p>
                  </a:txBody>
                  <a:tcPr anchor="ctr">
                    <a:solidFill>
                      <a:srgbClr val="F8766D"/>
                    </a:solidFill>
                  </a:tcPr>
                </a:tc>
                <a:tc>
                  <a:txBody>
                    <a:bodyPr/>
                    <a:lstStyle/>
                    <a:p>
                      <a:pPr algn="ctr"/>
                      <a:r>
                        <a:rPr lang="en-GB" sz="1400" kern="1200" dirty="0">
                          <a:solidFill>
                            <a:schemeClr val="dk1"/>
                          </a:solidFill>
                          <a:effectLst/>
                          <a:latin typeface="+mn-lt"/>
                          <a:ea typeface="+mn-ea"/>
                          <a:cs typeface="+mn-cs"/>
                        </a:rPr>
                        <a:t>7045</a:t>
                      </a:r>
                      <a:endParaRPr lang="en-GB" sz="1400" dirty="0"/>
                    </a:p>
                  </a:txBody>
                  <a:tcPr anchor="ctr"/>
                </a:tc>
                <a:tc>
                  <a:txBody>
                    <a:bodyPr/>
                    <a:lstStyle/>
                    <a:p>
                      <a:pPr algn="ctr"/>
                      <a:r>
                        <a:rPr lang="en-GB" sz="1400" kern="1200" dirty="0">
                          <a:solidFill>
                            <a:schemeClr val="dk1"/>
                          </a:solidFill>
                          <a:effectLst/>
                          <a:latin typeface="+mn-lt"/>
                          <a:ea typeface="+mn-ea"/>
                          <a:cs typeface="+mn-cs"/>
                        </a:rPr>
                        <a:t>20.8</a:t>
                      </a:r>
                      <a:endParaRPr lang="en-GB" sz="1400" dirty="0"/>
                    </a:p>
                  </a:txBody>
                  <a:tcPr anchor="ctr"/>
                </a:tc>
                <a:extLst>
                  <a:ext uri="{0D108BD9-81ED-4DB2-BD59-A6C34878D82A}">
                    <a16:rowId xmlns:a16="http://schemas.microsoft.com/office/drawing/2014/main" val="3565468100"/>
                  </a:ext>
                </a:extLst>
              </a:tr>
              <a:tr h="294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a:t>
                      </a:r>
                      <a:r>
                        <a:rPr lang="en-US" sz="1400" baseline="30000" dirty="0"/>
                        <a:t>th</a:t>
                      </a:r>
                      <a:endParaRPr lang="en-US" sz="1400" dirty="0"/>
                    </a:p>
                  </a:txBody>
                  <a:tcPr anchor="ctr">
                    <a:solidFill>
                      <a:srgbClr val="7CAE00"/>
                    </a:solidFill>
                  </a:tcPr>
                </a:tc>
                <a:tc>
                  <a:txBody>
                    <a:bodyPr/>
                    <a:lstStyle/>
                    <a:p>
                      <a:pPr algn="ctr"/>
                      <a:r>
                        <a:rPr lang="en-GB" sz="1400" kern="1200" dirty="0">
                          <a:solidFill>
                            <a:schemeClr val="dk1"/>
                          </a:solidFill>
                          <a:effectLst/>
                          <a:latin typeface="+mn-lt"/>
                          <a:ea typeface="+mn-ea"/>
                          <a:cs typeface="+mn-cs"/>
                        </a:rPr>
                        <a:t>7750 </a:t>
                      </a:r>
                      <a:endParaRPr lang="en-GB" sz="1400" dirty="0"/>
                    </a:p>
                  </a:txBody>
                  <a:tcPr anchor="ctr"/>
                </a:tc>
                <a:tc>
                  <a:txBody>
                    <a:bodyPr/>
                    <a:lstStyle/>
                    <a:p>
                      <a:pPr algn="ctr"/>
                      <a:r>
                        <a:rPr lang="en-GB" sz="1400" kern="1200" dirty="0">
                          <a:solidFill>
                            <a:schemeClr val="dk1"/>
                          </a:solidFill>
                          <a:effectLst/>
                          <a:latin typeface="+mn-lt"/>
                          <a:ea typeface="+mn-ea"/>
                          <a:cs typeface="+mn-cs"/>
                        </a:rPr>
                        <a:t>22.8</a:t>
                      </a:r>
                      <a:endParaRPr lang="en-GB" sz="1400" dirty="0"/>
                    </a:p>
                  </a:txBody>
                  <a:tcPr anchor="ctr"/>
                </a:tc>
                <a:extLst>
                  <a:ext uri="{0D108BD9-81ED-4DB2-BD59-A6C34878D82A}">
                    <a16:rowId xmlns:a16="http://schemas.microsoft.com/office/drawing/2014/main" val="1671119431"/>
                  </a:ext>
                </a:extLst>
              </a:tr>
              <a:tr h="294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11</a:t>
                      </a:r>
                      <a:r>
                        <a:rPr lang="en-US" sz="1400" baseline="30000" dirty="0"/>
                        <a:t>th</a:t>
                      </a:r>
                      <a:endParaRPr lang="en-US" sz="1400" dirty="0"/>
                    </a:p>
                  </a:txBody>
                  <a:tcPr anchor="ctr">
                    <a:solidFill>
                      <a:srgbClr val="00BFC4"/>
                    </a:solidFill>
                  </a:tcPr>
                </a:tc>
                <a:tc>
                  <a:txBody>
                    <a:bodyPr/>
                    <a:lstStyle/>
                    <a:p>
                      <a:pPr algn="ctr"/>
                      <a:r>
                        <a:rPr lang="en-GB" sz="1400" kern="1200" dirty="0">
                          <a:solidFill>
                            <a:schemeClr val="dk1"/>
                          </a:solidFill>
                          <a:effectLst/>
                          <a:latin typeface="+mn-lt"/>
                          <a:ea typeface="+mn-ea"/>
                          <a:cs typeface="+mn-cs"/>
                        </a:rPr>
                        <a:t>9151</a:t>
                      </a:r>
                      <a:endParaRPr lang="en-US" sz="1400" dirty="0"/>
                    </a:p>
                  </a:txBody>
                  <a:tcPr anchor="ctr"/>
                </a:tc>
                <a:tc>
                  <a:txBody>
                    <a:bodyPr/>
                    <a:lstStyle/>
                    <a:p>
                      <a:pPr algn="ctr"/>
                      <a:r>
                        <a:rPr lang="en-GB" sz="1400" kern="1200" dirty="0">
                          <a:solidFill>
                            <a:schemeClr val="dk1"/>
                          </a:solidFill>
                          <a:effectLst/>
                          <a:latin typeface="+mn-lt"/>
                          <a:ea typeface="+mn-ea"/>
                          <a:cs typeface="+mn-cs"/>
                        </a:rPr>
                        <a:t>27.0</a:t>
                      </a:r>
                      <a:endParaRPr lang="en-GB" sz="1400" dirty="0"/>
                    </a:p>
                  </a:txBody>
                  <a:tcPr anchor="ctr"/>
                </a:tc>
                <a:extLst>
                  <a:ext uri="{0D108BD9-81ED-4DB2-BD59-A6C34878D82A}">
                    <a16:rowId xmlns:a16="http://schemas.microsoft.com/office/drawing/2014/main" val="1013732177"/>
                  </a:ext>
                </a:extLst>
              </a:tr>
              <a:tr h="294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12</a:t>
                      </a:r>
                      <a:r>
                        <a:rPr lang="en-US" sz="1400" baseline="30000" dirty="0"/>
                        <a:t>th</a:t>
                      </a:r>
                      <a:endParaRPr lang="en-US" sz="1400" dirty="0"/>
                    </a:p>
                  </a:txBody>
                  <a:tcPr anchor="ctr">
                    <a:solidFill>
                      <a:srgbClr val="C77CFF"/>
                    </a:solidFill>
                  </a:tcPr>
                </a:tc>
                <a:tc>
                  <a:txBody>
                    <a:bodyPr/>
                    <a:lstStyle/>
                    <a:p>
                      <a:pPr algn="ctr"/>
                      <a:r>
                        <a:rPr lang="en-GB" sz="1400" kern="1200" dirty="0">
                          <a:solidFill>
                            <a:schemeClr val="dk1"/>
                          </a:solidFill>
                          <a:effectLst/>
                          <a:latin typeface="+mn-lt"/>
                          <a:ea typeface="+mn-ea"/>
                          <a:cs typeface="+mn-cs"/>
                        </a:rPr>
                        <a:t>9991</a:t>
                      </a:r>
                      <a:endParaRPr lang="en-GB" sz="1400" dirty="0"/>
                    </a:p>
                  </a:txBody>
                  <a:tcPr anchor="ctr"/>
                </a:tc>
                <a:tc>
                  <a:txBody>
                    <a:bodyPr/>
                    <a:lstStyle/>
                    <a:p>
                      <a:pPr algn="ctr"/>
                      <a:r>
                        <a:rPr lang="en-GB" sz="1400" kern="1200" dirty="0">
                          <a:solidFill>
                            <a:schemeClr val="dk1"/>
                          </a:solidFill>
                          <a:effectLst/>
                          <a:latin typeface="+mn-lt"/>
                          <a:ea typeface="+mn-ea"/>
                          <a:cs typeface="+mn-cs"/>
                        </a:rPr>
                        <a:t>29.4</a:t>
                      </a:r>
                      <a:endParaRPr lang="en-GB" sz="1400" dirty="0"/>
                    </a:p>
                  </a:txBody>
                  <a:tcPr anchor="ctr"/>
                </a:tc>
                <a:extLst>
                  <a:ext uri="{0D108BD9-81ED-4DB2-BD59-A6C34878D82A}">
                    <a16:rowId xmlns:a16="http://schemas.microsoft.com/office/drawing/2014/main" val="3167467698"/>
                  </a:ext>
                </a:extLst>
              </a:tr>
            </a:tbl>
          </a:graphicData>
        </a:graphic>
      </p:graphicFrame>
      <p:pic>
        <p:nvPicPr>
          <p:cNvPr id="14" name="Picture 13">
            <a:extLst>
              <a:ext uri="{FF2B5EF4-FFF2-40B4-BE49-F238E27FC236}">
                <a16:creationId xmlns:a16="http://schemas.microsoft.com/office/drawing/2014/main" id="{D76215DB-22A7-4D01-908B-38F01A35649E}"/>
              </a:ext>
            </a:extLst>
          </p:cNvPr>
          <p:cNvPicPr/>
          <p:nvPr/>
        </p:nvPicPr>
        <p:blipFill>
          <a:blip r:embed="rId3"/>
          <a:stretch>
            <a:fillRect/>
          </a:stretch>
        </p:blipFill>
        <p:spPr>
          <a:xfrm>
            <a:off x="480060" y="1366027"/>
            <a:ext cx="4381500" cy="3784600"/>
          </a:xfrm>
          <a:prstGeom prst="rect">
            <a:avLst/>
          </a:prstGeom>
        </p:spPr>
      </p:pic>
      <p:sp>
        <p:nvSpPr>
          <p:cNvPr id="15" name="Rectangle 14">
            <a:extLst>
              <a:ext uri="{FF2B5EF4-FFF2-40B4-BE49-F238E27FC236}">
                <a16:creationId xmlns:a16="http://schemas.microsoft.com/office/drawing/2014/main" id="{EB9A2C8A-1AEB-4614-A9D1-B27716278EF0}"/>
              </a:ext>
            </a:extLst>
          </p:cNvPr>
          <p:cNvSpPr/>
          <p:nvPr/>
        </p:nvSpPr>
        <p:spPr>
          <a:xfrm>
            <a:off x="391047" y="5148888"/>
            <a:ext cx="11800953" cy="923330"/>
          </a:xfrm>
          <a:prstGeom prst="rect">
            <a:avLst/>
          </a:prstGeom>
        </p:spPr>
        <p:txBody>
          <a:bodyPr wrap="square">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Mangal" panose="02040503050203030202" pitchFamily="18" charset="0"/>
              </a:rPr>
              <a:t>As the grade increases the gap between </a:t>
            </a:r>
            <a:r>
              <a:rPr lang="en-GB" dirty="0">
                <a:highlight>
                  <a:srgbClr val="00BFC4"/>
                </a:highlight>
              </a:rPr>
              <a:t>Smokers</a:t>
            </a:r>
            <a:r>
              <a:rPr lang="en-GB" dirty="0"/>
              <a:t> and </a:t>
            </a:r>
            <a:r>
              <a:rPr lang="en-GB" dirty="0">
                <a:highlight>
                  <a:srgbClr val="F8766D"/>
                </a:highlight>
              </a:rPr>
              <a:t>Non-Smokers</a:t>
            </a:r>
            <a:r>
              <a:rPr lang="en-GB" dirty="0"/>
              <a:t> in each grade</a:t>
            </a:r>
            <a:r>
              <a:rPr lang="en-GB" dirty="0">
                <a:latin typeface="Calibri" panose="020F0502020204030204" pitchFamily="34" charset="0"/>
                <a:ea typeface="Calibri" panose="020F0502020204030204" pitchFamily="34" charset="0"/>
                <a:cs typeface="Mangal" panose="02040503050203030202" pitchFamily="18" charset="0"/>
              </a:rPr>
              <a:t> is decreasing eventually </a:t>
            </a:r>
            <a:br>
              <a:rPr lang="en-GB" dirty="0">
                <a:latin typeface="Calibri" panose="020F0502020204030204" pitchFamily="34" charset="0"/>
                <a:ea typeface="Calibri" panose="020F0502020204030204" pitchFamily="34" charset="0"/>
                <a:cs typeface="Mangal" panose="02040503050203030202" pitchFamily="18" charset="0"/>
              </a:rPr>
            </a:br>
            <a:r>
              <a:rPr lang="en-GB" dirty="0">
                <a:latin typeface="Calibri" panose="020F0502020204030204" pitchFamily="34" charset="0"/>
                <a:ea typeface="Calibri" panose="020F0502020204030204" pitchFamily="34" charset="0"/>
                <a:cs typeface="Mangal" panose="02040503050203030202" pitchFamily="18" charset="0"/>
              </a:rPr>
              <a:t>with almost no difference</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Mangal" panose="02040503050203030202" pitchFamily="18" charset="0"/>
              </a:rPr>
              <a:t>11</a:t>
            </a:r>
            <a:r>
              <a:rPr lang="en-GB" baseline="30000" dirty="0">
                <a:latin typeface="Calibri" panose="020F0502020204030204" pitchFamily="34" charset="0"/>
                <a:ea typeface="Calibri" panose="020F0502020204030204" pitchFamily="34" charset="0"/>
                <a:cs typeface="Mangal" panose="02040503050203030202" pitchFamily="18" charset="0"/>
              </a:rPr>
              <a:t>th</a:t>
            </a:r>
            <a:r>
              <a:rPr lang="en-GB" dirty="0">
                <a:latin typeface="Calibri" panose="020F0502020204030204" pitchFamily="34" charset="0"/>
                <a:ea typeface="Calibri" panose="020F0502020204030204" pitchFamily="34" charset="0"/>
                <a:cs typeface="Mangal" panose="02040503050203030202" pitchFamily="18" charset="0"/>
              </a:rPr>
              <a:t> and 12th Graders % of Smokers were significantly higher compared to 9</a:t>
            </a:r>
            <a:r>
              <a:rPr lang="en-GB" baseline="30000" dirty="0">
                <a:latin typeface="Calibri" panose="020F0502020204030204" pitchFamily="34" charset="0"/>
                <a:ea typeface="Calibri" panose="020F0502020204030204" pitchFamily="34" charset="0"/>
                <a:cs typeface="Mangal" panose="02040503050203030202" pitchFamily="18" charset="0"/>
              </a:rPr>
              <a:t>th</a:t>
            </a:r>
            <a:r>
              <a:rPr lang="en-GB" dirty="0">
                <a:latin typeface="Calibri" panose="020F0502020204030204" pitchFamily="34" charset="0"/>
                <a:ea typeface="Calibri" panose="020F0502020204030204" pitchFamily="34" charset="0"/>
                <a:cs typeface="Mangal" panose="02040503050203030202" pitchFamily="18" charset="0"/>
              </a:rPr>
              <a:t> and 10</a:t>
            </a:r>
            <a:r>
              <a:rPr lang="en-GB" baseline="30000" dirty="0">
                <a:latin typeface="Calibri" panose="020F0502020204030204" pitchFamily="34" charset="0"/>
                <a:ea typeface="Calibri" panose="020F0502020204030204" pitchFamily="34" charset="0"/>
                <a:cs typeface="Mangal" panose="02040503050203030202" pitchFamily="18" charset="0"/>
              </a:rPr>
              <a:t>th</a:t>
            </a:r>
            <a:r>
              <a:rPr lang="en-GB" dirty="0">
                <a:latin typeface="Calibri" panose="020F0502020204030204" pitchFamily="34" charset="0"/>
                <a:ea typeface="Calibri" panose="020F0502020204030204" pitchFamily="34" charset="0"/>
                <a:cs typeface="Mangal" panose="02040503050203030202" pitchFamily="18" charset="0"/>
              </a:rPr>
              <a:t> Graders</a:t>
            </a:r>
          </a:p>
        </p:txBody>
      </p:sp>
      <p:sp>
        <p:nvSpPr>
          <p:cNvPr id="20" name="TextBox 19">
            <a:extLst>
              <a:ext uri="{FF2B5EF4-FFF2-40B4-BE49-F238E27FC236}">
                <a16:creationId xmlns:a16="http://schemas.microsoft.com/office/drawing/2014/main" id="{9F22AD67-A476-49B9-BDEB-FD8FB34ACD0C}"/>
              </a:ext>
            </a:extLst>
          </p:cNvPr>
          <p:cNvSpPr txBox="1"/>
          <p:nvPr/>
        </p:nvSpPr>
        <p:spPr>
          <a:xfrm>
            <a:off x="5785316" y="1054081"/>
            <a:ext cx="3697350" cy="369332"/>
          </a:xfrm>
          <a:prstGeom prst="rect">
            <a:avLst/>
          </a:prstGeom>
          <a:noFill/>
        </p:spPr>
        <p:txBody>
          <a:bodyPr wrap="square" rtlCol="0">
            <a:spAutoFit/>
          </a:bodyPr>
          <a:lstStyle/>
          <a:p>
            <a:r>
              <a:rPr lang="en-US" dirty="0"/>
              <a:t>% Smokers across Grade</a:t>
            </a:r>
            <a:endParaRPr lang="en-GB" dirty="0"/>
          </a:p>
        </p:txBody>
      </p:sp>
      <p:sp>
        <p:nvSpPr>
          <p:cNvPr id="21" name="TextBox 20">
            <a:extLst>
              <a:ext uri="{FF2B5EF4-FFF2-40B4-BE49-F238E27FC236}">
                <a16:creationId xmlns:a16="http://schemas.microsoft.com/office/drawing/2014/main" id="{344F960D-C220-43CC-BDDF-2192246C79CA}"/>
              </a:ext>
            </a:extLst>
          </p:cNvPr>
          <p:cNvSpPr txBox="1"/>
          <p:nvPr/>
        </p:nvSpPr>
        <p:spPr>
          <a:xfrm>
            <a:off x="480060" y="1036284"/>
            <a:ext cx="5886449" cy="369332"/>
          </a:xfrm>
          <a:prstGeom prst="rect">
            <a:avLst/>
          </a:prstGeom>
          <a:noFill/>
        </p:spPr>
        <p:txBody>
          <a:bodyPr wrap="square" rtlCol="0">
            <a:spAutoFit/>
          </a:bodyPr>
          <a:lstStyle/>
          <a:p>
            <a:r>
              <a:rPr lang="en-US" dirty="0"/>
              <a:t>% of Non-Smokers vs Smokers across Grades</a:t>
            </a:r>
            <a:endParaRPr lang="en-GB" dirty="0"/>
          </a:p>
        </p:txBody>
      </p:sp>
    </p:spTree>
    <p:extLst>
      <p:ext uri="{BB962C8B-B14F-4D97-AF65-F5344CB8AC3E}">
        <p14:creationId xmlns:p14="http://schemas.microsoft.com/office/powerpoint/2010/main" val="335708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2D37-F0B4-4359-89A6-27B575CAB479}"/>
              </a:ext>
            </a:extLst>
          </p:cNvPr>
          <p:cNvSpPr>
            <a:spLocks noGrp="1"/>
          </p:cNvSpPr>
          <p:nvPr>
            <p:ph type="title"/>
          </p:nvPr>
        </p:nvSpPr>
        <p:spPr>
          <a:xfrm>
            <a:off x="627906" y="218784"/>
            <a:ext cx="9052807" cy="546529"/>
          </a:xfrm>
        </p:spPr>
        <p:txBody>
          <a:bodyPr vert="horz" lIns="91440" tIns="45720" rIns="91440" bIns="45720" rtlCol="0" anchor="t">
            <a:normAutofit/>
          </a:bodyPr>
          <a:lstStyle/>
          <a:p>
            <a:r>
              <a:rPr lang="en-US" dirty="0"/>
              <a:t>Tobacco Use:  Aged 13 years and below</a:t>
            </a:r>
          </a:p>
        </p:txBody>
      </p:sp>
      <p:sp>
        <p:nvSpPr>
          <p:cNvPr id="10" name="Content Placeholder 9">
            <a:extLst>
              <a:ext uri="{FF2B5EF4-FFF2-40B4-BE49-F238E27FC236}">
                <a16:creationId xmlns:a16="http://schemas.microsoft.com/office/drawing/2014/main" id="{74041865-E30A-4AC5-BE09-ED6D4CF23358}"/>
              </a:ext>
            </a:extLst>
          </p:cNvPr>
          <p:cNvSpPr>
            <a:spLocks noGrp="1"/>
          </p:cNvSpPr>
          <p:nvPr>
            <p:ph sz="half" idx="1"/>
          </p:nvPr>
        </p:nvSpPr>
        <p:spPr>
          <a:xfrm>
            <a:off x="6531505" y="2067744"/>
            <a:ext cx="5550357" cy="3450613"/>
          </a:xfrm>
        </p:spPr>
        <p:txBody>
          <a:bodyPr vert="horz" lIns="91440" tIns="45720" rIns="91440" bIns="45720" rtlCol="0" anchor="t">
            <a:normAutofit fontScale="92500" lnSpcReduction="20000"/>
          </a:bodyPr>
          <a:lstStyle/>
          <a:p>
            <a:pPr>
              <a:lnSpc>
                <a:spcPct val="110000"/>
              </a:lnSpc>
            </a:pPr>
            <a:r>
              <a:rPr lang="en-US" dirty="0"/>
              <a:t>When grouped for Smokers and Non-Smokers below the age of 13, there is an alarmingly higher percentage of Smokers in this age group</a:t>
            </a:r>
          </a:p>
          <a:p>
            <a:pPr>
              <a:lnSpc>
                <a:spcPct val="110000"/>
              </a:lnSpc>
            </a:pPr>
            <a:r>
              <a:rPr lang="en-US" dirty="0"/>
              <a:t>When Smokers and Non-Smokers below the age of 13 are grouped for sex, there is a higher percentage of male Smokers compared to female Smokers. </a:t>
            </a:r>
          </a:p>
          <a:p>
            <a:pPr>
              <a:lnSpc>
                <a:spcPct val="110000"/>
              </a:lnSpc>
            </a:pPr>
            <a:r>
              <a:rPr lang="en-US" dirty="0"/>
              <a:t>The number of data collected is low, hence distinct conclusions would not be ideal</a:t>
            </a:r>
          </a:p>
          <a:p>
            <a:pPr>
              <a:lnSpc>
                <a:spcPct val="110000"/>
              </a:lnSpc>
            </a:pPr>
            <a:r>
              <a:rPr lang="en-US" dirty="0"/>
              <a:t>Although, more preventive actions by educating the adverse effects should be carried out at the early age.</a:t>
            </a:r>
          </a:p>
          <a:p>
            <a:pPr>
              <a:lnSpc>
                <a:spcPct val="110000"/>
              </a:lnSpc>
            </a:pPr>
            <a:endParaRPr lang="en-US" dirty="0"/>
          </a:p>
          <a:p>
            <a:pPr>
              <a:lnSpc>
                <a:spcPct val="110000"/>
              </a:lnSpc>
            </a:pPr>
            <a:endParaRPr lang="en-US" sz="1400" dirty="0"/>
          </a:p>
        </p:txBody>
      </p:sp>
      <p:pic>
        <p:nvPicPr>
          <p:cNvPr id="6" name="Content Placeholder 5" descr="A screenshot of a cell phone&#10;&#10;Description automatically generated">
            <a:extLst>
              <a:ext uri="{FF2B5EF4-FFF2-40B4-BE49-F238E27FC236}">
                <a16:creationId xmlns:a16="http://schemas.microsoft.com/office/drawing/2014/main" id="{7DA945ED-1838-4B9B-A1FE-74B64EE8B028}"/>
              </a:ext>
            </a:extLst>
          </p:cNvPr>
          <p:cNvPicPr>
            <a:picLocks noGrp="1"/>
          </p:cNvPicPr>
          <p:nvPr>
            <p:ph sz="half" idx="2"/>
          </p:nvPr>
        </p:nvPicPr>
        <p:blipFill>
          <a:blip r:embed="rId3"/>
          <a:stretch>
            <a:fillRect/>
          </a:stretch>
        </p:blipFill>
        <p:spPr>
          <a:xfrm>
            <a:off x="212741" y="1566519"/>
            <a:ext cx="2880816" cy="3711159"/>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B05BB337-947D-40C5-9D8B-748F5A7945EF}"/>
              </a:ext>
            </a:extLst>
          </p:cNvPr>
          <p:cNvPicPr>
            <a:picLocks/>
          </p:cNvPicPr>
          <p:nvPr/>
        </p:nvPicPr>
        <p:blipFill>
          <a:blip r:embed="rId4"/>
          <a:stretch>
            <a:fillRect/>
          </a:stretch>
        </p:blipFill>
        <p:spPr>
          <a:xfrm>
            <a:off x="3358107" y="1566519"/>
            <a:ext cx="2880817" cy="3711160"/>
          </a:xfrm>
          <a:prstGeom prst="rect">
            <a:avLst/>
          </a:prstGeom>
        </p:spPr>
      </p:pic>
      <p:sp>
        <p:nvSpPr>
          <p:cNvPr id="51" name="TextBox 50">
            <a:extLst>
              <a:ext uri="{FF2B5EF4-FFF2-40B4-BE49-F238E27FC236}">
                <a16:creationId xmlns:a16="http://schemas.microsoft.com/office/drawing/2014/main" id="{317373E1-21F1-4280-B1AF-A03DC55734EC}"/>
              </a:ext>
            </a:extLst>
          </p:cNvPr>
          <p:cNvSpPr txBox="1"/>
          <p:nvPr/>
        </p:nvSpPr>
        <p:spPr>
          <a:xfrm>
            <a:off x="274135" y="925068"/>
            <a:ext cx="2758029" cy="646331"/>
          </a:xfrm>
          <a:prstGeom prst="rect">
            <a:avLst/>
          </a:prstGeom>
          <a:noFill/>
        </p:spPr>
        <p:txBody>
          <a:bodyPr wrap="square" rtlCol="0">
            <a:spAutoFit/>
          </a:bodyPr>
          <a:lstStyle/>
          <a:p>
            <a:pPr algn="ctr"/>
            <a:r>
              <a:rPr lang="en-US" dirty="0"/>
              <a:t>% of Non-Smokers vs Smokers</a:t>
            </a:r>
            <a:endParaRPr lang="en-GB" dirty="0"/>
          </a:p>
        </p:txBody>
      </p:sp>
      <p:graphicFrame>
        <p:nvGraphicFramePr>
          <p:cNvPr id="70" name="Table 10">
            <a:extLst>
              <a:ext uri="{FF2B5EF4-FFF2-40B4-BE49-F238E27FC236}">
                <a16:creationId xmlns:a16="http://schemas.microsoft.com/office/drawing/2014/main" id="{D3E94572-0781-4A33-919B-D8E4A4B4B7D8}"/>
              </a:ext>
            </a:extLst>
          </p:cNvPr>
          <p:cNvGraphicFramePr>
            <a:graphicFrameLocks/>
          </p:cNvGraphicFramePr>
          <p:nvPr>
            <p:extLst>
              <p:ext uri="{D42A27DB-BD31-4B8C-83A1-F6EECF244321}">
                <p14:modId xmlns:p14="http://schemas.microsoft.com/office/powerpoint/2010/main" val="170808948"/>
              </p:ext>
            </p:extLst>
          </p:nvPr>
        </p:nvGraphicFramePr>
        <p:xfrm>
          <a:off x="7454070" y="914359"/>
          <a:ext cx="3705225" cy="1104054"/>
        </p:xfrm>
        <a:graphic>
          <a:graphicData uri="http://schemas.openxmlformats.org/drawingml/2006/table">
            <a:tbl>
              <a:tblPr firstRow="1" bandRow="1">
                <a:tableStyleId>{5C22544A-7EE6-4342-B048-85BDC9FD1C3A}</a:tableStyleId>
              </a:tblPr>
              <a:tblGrid>
                <a:gridCol w="1202675">
                  <a:extLst>
                    <a:ext uri="{9D8B030D-6E8A-4147-A177-3AD203B41FA5}">
                      <a16:colId xmlns:a16="http://schemas.microsoft.com/office/drawing/2014/main" val="658631172"/>
                    </a:ext>
                  </a:extLst>
                </a:gridCol>
                <a:gridCol w="1531000">
                  <a:extLst>
                    <a:ext uri="{9D8B030D-6E8A-4147-A177-3AD203B41FA5}">
                      <a16:colId xmlns:a16="http://schemas.microsoft.com/office/drawing/2014/main" val="614791971"/>
                    </a:ext>
                  </a:extLst>
                </a:gridCol>
                <a:gridCol w="971550">
                  <a:extLst>
                    <a:ext uri="{9D8B030D-6E8A-4147-A177-3AD203B41FA5}">
                      <a16:colId xmlns:a16="http://schemas.microsoft.com/office/drawing/2014/main" val="2243088671"/>
                    </a:ext>
                  </a:extLst>
                </a:gridCol>
              </a:tblGrid>
              <a:tr h="369147">
                <a:tc>
                  <a:txBody>
                    <a:bodyPr/>
                    <a:lstStyle/>
                    <a:p>
                      <a:pPr algn="ctr"/>
                      <a:r>
                        <a:rPr lang="en-US" dirty="0"/>
                        <a:t>SMOKER</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69147">
                <a:tc>
                  <a:txBody>
                    <a:bodyPr/>
                    <a:lstStyle/>
                    <a:p>
                      <a:pPr algn="ctr"/>
                      <a:r>
                        <a:rPr lang="en-US" dirty="0"/>
                        <a:t>No</a:t>
                      </a:r>
                    </a:p>
                  </a:txBody>
                  <a:tcPr anchor="ctr">
                    <a:solidFill>
                      <a:srgbClr val="F8766D"/>
                    </a:solidFill>
                  </a:tcPr>
                </a:tc>
                <a:tc>
                  <a:txBody>
                    <a:bodyPr/>
                    <a:lstStyle/>
                    <a:p>
                      <a:pPr algn="ctr"/>
                      <a:r>
                        <a:rPr lang="en-US" dirty="0"/>
                        <a:t>39</a:t>
                      </a:r>
                      <a:endParaRPr lang="en-GB" dirty="0"/>
                    </a:p>
                  </a:txBody>
                  <a:tcPr anchor="ctr"/>
                </a:tc>
                <a:tc>
                  <a:txBody>
                    <a:bodyPr/>
                    <a:lstStyle/>
                    <a:p>
                      <a:pPr algn="ctr"/>
                      <a:r>
                        <a:rPr lang="en-GB" sz="1800" kern="1200" dirty="0">
                          <a:solidFill>
                            <a:schemeClr val="dk1"/>
                          </a:solidFill>
                          <a:effectLst/>
                          <a:latin typeface="+mn-lt"/>
                          <a:ea typeface="+mn-ea"/>
                          <a:cs typeface="+mn-cs"/>
                        </a:rPr>
                        <a:t>43</a:t>
                      </a:r>
                      <a:endParaRPr lang="en-GB" dirty="0"/>
                    </a:p>
                  </a:txBody>
                  <a:tcPr anchor="ctr"/>
                </a:tc>
                <a:extLst>
                  <a:ext uri="{0D108BD9-81ED-4DB2-BD59-A6C34878D82A}">
                    <a16:rowId xmlns:a16="http://schemas.microsoft.com/office/drawing/2014/main" val="3565468100"/>
                  </a:ext>
                </a:extLst>
              </a:tr>
              <a:tr h="316371">
                <a:tc>
                  <a:txBody>
                    <a:bodyPr/>
                    <a:lstStyle/>
                    <a:p>
                      <a:pPr algn="ctr"/>
                      <a:r>
                        <a:rPr lang="en-US" dirty="0"/>
                        <a:t>Yes</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51</a:t>
                      </a:r>
                      <a:endParaRPr lang="en-GB" dirty="0"/>
                    </a:p>
                  </a:txBody>
                  <a:tcPr anchor="ctr"/>
                </a:tc>
                <a:tc>
                  <a:txBody>
                    <a:bodyPr/>
                    <a:lstStyle/>
                    <a:p>
                      <a:pPr algn="ctr"/>
                      <a:r>
                        <a:rPr lang="en-GB" sz="1800" kern="1200" dirty="0">
                          <a:solidFill>
                            <a:schemeClr val="dk1"/>
                          </a:solidFill>
                          <a:effectLst/>
                          <a:latin typeface="+mn-lt"/>
                          <a:ea typeface="+mn-ea"/>
                          <a:cs typeface="+mn-cs"/>
                        </a:rPr>
                        <a:t>57</a:t>
                      </a:r>
                      <a:endParaRPr lang="en-GB" dirty="0"/>
                    </a:p>
                  </a:txBody>
                  <a:tcPr anchor="ctr"/>
                </a:tc>
                <a:extLst>
                  <a:ext uri="{0D108BD9-81ED-4DB2-BD59-A6C34878D82A}">
                    <a16:rowId xmlns:a16="http://schemas.microsoft.com/office/drawing/2014/main" val="1671119431"/>
                  </a:ext>
                </a:extLst>
              </a:tr>
            </a:tbl>
          </a:graphicData>
        </a:graphic>
      </p:graphicFrame>
      <p:sp>
        <p:nvSpPr>
          <p:cNvPr id="72" name="TextBox 71">
            <a:extLst>
              <a:ext uri="{FF2B5EF4-FFF2-40B4-BE49-F238E27FC236}">
                <a16:creationId xmlns:a16="http://schemas.microsoft.com/office/drawing/2014/main" id="{4949726B-8AF5-45B9-954A-BB5D4E4CF06C}"/>
              </a:ext>
            </a:extLst>
          </p:cNvPr>
          <p:cNvSpPr txBox="1"/>
          <p:nvPr/>
        </p:nvSpPr>
        <p:spPr>
          <a:xfrm>
            <a:off x="3419501" y="957656"/>
            <a:ext cx="2758029" cy="646331"/>
          </a:xfrm>
          <a:prstGeom prst="rect">
            <a:avLst/>
          </a:prstGeom>
          <a:noFill/>
        </p:spPr>
        <p:txBody>
          <a:bodyPr wrap="square" rtlCol="0">
            <a:spAutoFit/>
          </a:bodyPr>
          <a:lstStyle/>
          <a:p>
            <a:pPr algn="ctr"/>
            <a:r>
              <a:rPr lang="en-US" dirty="0"/>
              <a:t>% of Non-Smokers vs Smokers by sex</a:t>
            </a:r>
            <a:endParaRPr lang="en-GB" dirty="0"/>
          </a:p>
        </p:txBody>
      </p:sp>
    </p:spTree>
    <p:extLst>
      <p:ext uri="{BB962C8B-B14F-4D97-AF65-F5344CB8AC3E}">
        <p14:creationId xmlns:p14="http://schemas.microsoft.com/office/powerpoint/2010/main" val="121597363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A30D-5952-4386-99F6-47B8F67C7215}"/>
              </a:ext>
            </a:extLst>
          </p:cNvPr>
          <p:cNvSpPr>
            <a:spLocks noGrp="1"/>
          </p:cNvSpPr>
          <p:nvPr>
            <p:ph type="title"/>
          </p:nvPr>
        </p:nvSpPr>
        <p:spPr>
          <a:xfrm>
            <a:off x="397192" y="270890"/>
            <a:ext cx="11918633" cy="1060134"/>
          </a:xfrm>
        </p:spPr>
        <p:txBody>
          <a:bodyPr>
            <a:noAutofit/>
          </a:bodyPr>
          <a:lstStyle/>
          <a:p>
            <a:pPr>
              <a:lnSpc>
                <a:spcPct val="100000"/>
              </a:lnSpc>
              <a:spcAft>
                <a:spcPts val="600"/>
              </a:spcAft>
            </a:pPr>
            <a:r>
              <a:rPr lang="en-GB" dirty="0"/>
              <a:t>Overall summary of tobacco use </a:t>
            </a:r>
            <a:br>
              <a:rPr lang="en-GB" dirty="0"/>
            </a:br>
            <a:r>
              <a:rPr lang="en-GB" dirty="0"/>
              <a:t>in High School Students</a:t>
            </a:r>
          </a:p>
        </p:txBody>
      </p:sp>
      <p:grpSp>
        <p:nvGrpSpPr>
          <p:cNvPr id="5" name="Group 4">
            <a:extLst>
              <a:ext uri="{FF2B5EF4-FFF2-40B4-BE49-F238E27FC236}">
                <a16:creationId xmlns:a16="http://schemas.microsoft.com/office/drawing/2014/main" id="{C26176EA-F1F4-41AA-BF9C-024694FE3D3B}"/>
              </a:ext>
            </a:extLst>
          </p:cNvPr>
          <p:cNvGrpSpPr/>
          <p:nvPr/>
        </p:nvGrpSpPr>
        <p:grpSpPr>
          <a:xfrm>
            <a:off x="929952" y="1676207"/>
            <a:ext cx="8940569" cy="4262775"/>
            <a:chOff x="929952" y="1676207"/>
            <a:chExt cx="8940569" cy="4262775"/>
          </a:xfrm>
        </p:grpSpPr>
        <p:graphicFrame>
          <p:nvGraphicFramePr>
            <p:cNvPr id="6" name="Chart Placeholder 8">
              <a:extLst>
                <a:ext uri="{FF2B5EF4-FFF2-40B4-BE49-F238E27FC236}">
                  <a16:creationId xmlns:a16="http://schemas.microsoft.com/office/drawing/2014/main" id="{19E265F1-1F28-43B3-86F8-5E7161932F41}"/>
                </a:ext>
              </a:extLst>
            </p:cNvPr>
            <p:cNvGraphicFramePr>
              <a:graphicFrameLocks/>
            </p:cNvGraphicFramePr>
            <p:nvPr>
              <p:extLst>
                <p:ext uri="{D42A27DB-BD31-4B8C-83A1-F6EECF244321}">
                  <p14:modId xmlns:p14="http://schemas.microsoft.com/office/powerpoint/2010/main" val="2874137447"/>
                </p:ext>
              </p:extLst>
            </p:nvPr>
          </p:nvGraphicFramePr>
          <p:xfrm>
            <a:off x="929952" y="1676207"/>
            <a:ext cx="8686800" cy="3640593"/>
          </p:xfrm>
          <a:graphic>
            <a:graphicData uri="http://schemas.openxmlformats.org/drawingml/2006/chart">
              <c:chart xmlns:c="http://schemas.openxmlformats.org/drawingml/2006/chart" xmlns:r="http://schemas.openxmlformats.org/officeDocument/2006/relationships" r:id="rId2"/>
            </a:graphicData>
          </a:graphic>
        </p:graphicFrame>
        <p:sp>
          <p:nvSpPr>
            <p:cNvPr id="16" name="Rectangle 15">
              <a:extLst>
                <a:ext uri="{FF2B5EF4-FFF2-40B4-BE49-F238E27FC236}">
                  <a16:creationId xmlns:a16="http://schemas.microsoft.com/office/drawing/2014/main" id="{061417D8-5FE9-4410-A508-3B3DAB5C4F8A}"/>
                </a:ext>
              </a:extLst>
            </p:cNvPr>
            <p:cNvSpPr/>
            <p:nvPr/>
          </p:nvSpPr>
          <p:spPr>
            <a:xfrm>
              <a:off x="3454819" y="5292651"/>
              <a:ext cx="811441" cy="369332"/>
            </a:xfrm>
            <a:prstGeom prst="rect">
              <a:avLst/>
            </a:prstGeom>
          </p:spPr>
          <p:txBody>
            <a:bodyPr wrap="square">
              <a:spAutoFit/>
            </a:bodyPr>
            <a:lstStyle/>
            <a:p>
              <a:r>
                <a:rPr lang="en-GB" dirty="0"/>
                <a:t>By Sex</a:t>
              </a:r>
            </a:p>
          </p:txBody>
        </p:sp>
        <p:sp>
          <p:nvSpPr>
            <p:cNvPr id="18" name="Rectangle 17">
              <a:extLst>
                <a:ext uri="{FF2B5EF4-FFF2-40B4-BE49-F238E27FC236}">
                  <a16:creationId xmlns:a16="http://schemas.microsoft.com/office/drawing/2014/main" id="{255C0B4B-C17C-43D9-8964-341E82008536}"/>
                </a:ext>
              </a:extLst>
            </p:cNvPr>
            <p:cNvSpPr/>
            <p:nvPr/>
          </p:nvSpPr>
          <p:spPr>
            <a:xfrm>
              <a:off x="6267450" y="5292651"/>
              <a:ext cx="1067921" cy="369332"/>
            </a:xfrm>
            <a:prstGeom prst="rect">
              <a:avLst/>
            </a:prstGeom>
          </p:spPr>
          <p:txBody>
            <a:bodyPr wrap="square">
              <a:spAutoFit/>
            </a:bodyPr>
            <a:lstStyle/>
            <a:p>
              <a:r>
                <a:rPr lang="en-GB" dirty="0"/>
                <a:t>By Grade</a:t>
              </a:r>
            </a:p>
          </p:txBody>
        </p:sp>
        <p:sp>
          <p:nvSpPr>
            <p:cNvPr id="20" name="Rectangle 19">
              <a:extLst>
                <a:ext uri="{FF2B5EF4-FFF2-40B4-BE49-F238E27FC236}">
                  <a16:creationId xmlns:a16="http://schemas.microsoft.com/office/drawing/2014/main" id="{61A2ADB4-84D1-4E3F-9167-6BD4F61D5B19}"/>
                </a:ext>
              </a:extLst>
            </p:cNvPr>
            <p:cNvSpPr/>
            <p:nvPr/>
          </p:nvSpPr>
          <p:spPr>
            <a:xfrm>
              <a:off x="1522953" y="5292651"/>
              <a:ext cx="988925" cy="369332"/>
            </a:xfrm>
            <a:prstGeom prst="rect">
              <a:avLst/>
            </a:prstGeom>
          </p:spPr>
          <p:txBody>
            <a:bodyPr wrap="square">
              <a:spAutoFit/>
            </a:bodyPr>
            <a:lstStyle/>
            <a:p>
              <a:r>
                <a:rPr lang="en-GB" dirty="0"/>
                <a:t>Smokers</a:t>
              </a:r>
            </a:p>
          </p:txBody>
        </p:sp>
        <p:sp>
          <p:nvSpPr>
            <p:cNvPr id="8" name="Rectangle 7">
              <a:extLst>
                <a:ext uri="{FF2B5EF4-FFF2-40B4-BE49-F238E27FC236}">
                  <a16:creationId xmlns:a16="http://schemas.microsoft.com/office/drawing/2014/main" id="{C6950FA3-B214-4279-92F6-E2B651866C6D}"/>
                </a:ext>
              </a:extLst>
            </p:cNvPr>
            <p:cNvSpPr/>
            <p:nvPr/>
          </p:nvSpPr>
          <p:spPr>
            <a:xfrm>
              <a:off x="8802600" y="5292651"/>
              <a:ext cx="1067921" cy="646331"/>
            </a:xfrm>
            <a:prstGeom prst="rect">
              <a:avLst/>
            </a:prstGeom>
          </p:spPr>
          <p:txBody>
            <a:bodyPr wrap="square">
              <a:spAutoFit/>
            </a:bodyPr>
            <a:lstStyle/>
            <a:p>
              <a:r>
                <a:rPr lang="en-GB" dirty="0"/>
                <a:t>13 Years &amp; below</a:t>
              </a:r>
            </a:p>
          </p:txBody>
        </p:sp>
      </p:grpSp>
    </p:spTree>
    <p:extLst>
      <p:ext uri="{BB962C8B-B14F-4D97-AF65-F5344CB8AC3E}">
        <p14:creationId xmlns:p14="http://schemas.microsoft.com/office/powerpoint/2010/main" val="247592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E68FA-5FF9-4F14-A053-5488BDDFB954}"/>
              </a:ext>
            </a:extLst>
          </p:cNvPr>
          <p:cNvSpPr>
            <a:spLocks noGrp="1"/>
          </p:cNvSpPr>
          <p:nvPr>
            <p:ph type="title"/>
          </p:nvPr>
        </p:nvSpPr>
        <p:spPr>
          <a:xfrm>
            <a:off x="111695" y="251214"/>
            <a:ext cx="3657680" cy="1147406"/>
          </a:xfrm>
        </p:spPr>
        <p:txBody>
          <a:bodyPr>
            <a:normAutofit/>
          </a:bodyPr>
          <a:lstStyle/>
          <a:p>
            <a:pPr algn="ctr"/>
            <a:r>
              <a:rPr lang="en-US" dirty="0">
                <a:solidFill>
                  <a:srgbClr val="FFFFFF"/>
                </a:solidFill>
              </a:rPr>
              <a:t>alcohol use</a:t>
            </a:r>
            <a:br>
              <a:rPr lang="en-US" dirty="0">
                <a:solidFill>
                  <a:srgbClr val="FFFFFF"/>
                </a:solidFill>
              </a:rPr>
            </a:br>
            <a:r>
              <a:rPr lang="en-US" dirty="0">
                <a:solidFill>
                  <a:srgbClr val="FFFFFF"/>
                </a:solidFill>
              </a:rPr>
              <a:t>(2007 – 2017)</a:t>
            </a:r>
            <a:endParaRPr lang="en-GB" dirty="0">
              <a:solidFill>
                <a:srgbClr val="FFFFFF"/>
              </a:solidFill>
            </a:endParaRPr>
          </a:p>
        </p:txBody>
      </p:sp>
      <p:grpSp>
        <p:nvGrpSpPr>
          <p:cNvPr id="24" name="Group 23">
            <a:extLst>
              <a:ext uri="{FF2B5EF4-FFF2-40B4-BE49-F238E27FC236}">
                <a16:creationId xmlns:a16="http://schemas.microsoft.com/office/drawing/2014/main" id="{F6F70278-583B-4D55-8595-665A9183307B}"/>
              </a:ext>
            </a:extLst>
          </p:cNvPr>
          <p:cNvGrpSpPr/>
          <p:nvPr/>
        </p:nvGrpSpPr>
        <p:grpSpPr>
          <a:xfrm>
            <a:off x="4062127" y="335201"/>
            <a:ext cx="8129873" cy="1174886"/>
            <a:chOff x="3509295" y="504826"/>
            <a:chExt cx="7725729" cy="1174886"/>
          </a:xfrm>
        </p:grpSpPr>
        <p:sp>
          <p:nvSpPr>
            <p:cNvPr id="20" name="Title 1">
              <a:extLst>
                <a:ext uri="{FF2B5EF4-FFF2-40B4-BE49-F238E27FC236}">
                  <a16:creationId xmlns:a16="http://schemas.microsoft.com/office/drawing/2014/main" id="{E46E988B-991D-4A95-BFBA-72E3E8980801}"/>
                </a:ext>
              </a:extLst>
            </p:cNvPr>
            <p:cNvSpPr txBox="1">
              <a:spLocks/>
            </p:cNvSpPr>
            <p:nvPr/>
          </p:nvSpPr>
          <p:spPr>
            <a:xfrm>
              <a:off x="3509295" y="504826"/>
              <a:ext cx="7725729" cy="117488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GB" sz="3000" dirty="0"/>
                <a:t>Alcoholics </a:t>
              </a:r>
              <a:r>
                <a:rPr lang="en-GB" sz="3000" cap="none" dirty="0"/>
                <a:t>vs</a:t>
              </a:r>
              <a:r>
                <a:rPr lang="en-GB" sz="3000" dirty="0"/>
                <a:t> Non-Alcoholics</a:t>
              </a:r>
              <a:br>
                <a:rPr lang="en-GB" dirty="0"/>
              </a:br>
              <a:endParaRPr lang="en-GB" dirty="0"/>
            </a:p>
          </p:txBody>
        </p:sp>
        <p:cxnSp>
          <p:nvCxnSpPr>
            <p:cNvPr id="13" name="Straight Connector 12">
              <a:extLst>
                <a:ext uri="{FF2B5EF4-FFF2-40B4-BE49-F238E27FC236}">
                  <a16:creationId xmlns:a16="http://schemas.microsoft.com/office/drawing/2014/main" id="{B51986BB-F829-40BF-A245-6A61D3D6FE49}"/>
                </a:ext>
              </a:extLst>
            </p:cNvPr>
            <p:cNvCxnSpPr>
              <a:cxnSpLocks/>
              <a:stCxn id="20" idx="1"/>
              <a:endCxn id="20" idx="3"/>
            </p:cNvCxnSpPr>
            <p:nvPr/>
          </p:nvCxnSpPr>
          <p:spPr>
            <a:xfrm>
              <a:off x="3509295" y="1092269"/>
              <a:ext cx="7725729"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E07C8171-91F7-41AA-A210-0E0AFCD1B0DA}"/>
              </a:ext>
            </a:extLst>
          </p:cNvPr>
          <p:cNvSpPr/>
          <p:nvPr/>
        </p:nvSpPr>
        <p:spPr>
          <a:xfrm>
            <a:off x="250847" y="4286994"/>
            <a:ext cx="3379376" cy="1258678"/>
          </a:xfrm>
          <a:prstGeom prst="rect">
            <a:avLst/>
          </a:prstGeom>
        </p:spPr>
        <p:txBody>
          <a:bodyPr wrap="square">
            <a:spAutoFit/>
          </a:bodyPr>
          <a:lstStyle/>
          <a:p>
            <a:pPr>
              <a:lnSpc>
                <a:spcPct val="107000"/>
              </a:lnSpc>
            </a:pPr>
            <a:r>
              <a:rPr lang="en-GB" sz="2400" dirty="0">
                <a:solidFill>
                  <a:schemeClr val="bg1"/>
                </a:solidFill>
              </a:rPr>
              <a:t>Similar to Tobacco use, 2 in 5 students are Alcoholics</a:t>
            </a:r>
            <a:endParaRPr lang="en-GB" sz="4000" dirty="0">
              <a:solidFill>
                <a:schemeClr val="bg1"/>
              </a:solidFill>
              <a:latin typeface="Calibri" panose="020F0502020204030204" pitchFamily="34" charset="0"/>
              <a:ea typeface="Calibri" panose="020F0502020204030204" pitchFamily="34" charset="0"/>
              <a:cs typeface="Mangal" panose="02040503050203030202" pitchFamily="18" charset="0"/>
            </a:endParaRPr>
          </a:p>
        </p:txBody>
      </p:sp>
      <p:pic>
        <p:nvPicPr>
          <p:cNvPr id="16" name="Picture 15">
            <a:extLst>
              <a:ext uri="{FF2B5EF4-FFF2-40B4-BE49-F238E27FC236}">
                <a16:creationId xmlns:a16="http://schemas.microsoft.com/office/drawing/2014/main" id="{D348E21B-9816-4B30-92EC-1DC68637B860}"/>
              </a:ext>
            </a:extLst>
          </p:cNvPr>
          <p:cNvPicPr/>
          <p:nvPr/>
        </p:nvPicPr>
        <p:blipFill>
          <a:blip r:embed="rId2"/>
          <a:stretch>
            <a:fillRect/>
          </a:stretch>
        </p:blipFill>
        <p:spPr>
          <a:xfrm>
            <a:off x="5252751" y="1398620"/>
            <a:ext cx="5596224" cy="5316501"/>
          </a:xfrm>
          <a:prstGeom prst="rect">
            <a:avLst/>
          </a:prstGeom>
        </p:spPr>
      </p:pic>
      <p:graphicFrame>
        <p:nvGraphicFramePr>
          <p:cNvPr id="19" name="Table 10">
            <a:extLst>
              <a:ext uri="{FF2B5EF4-FFF2-40B4-BE49-F238E27FC236}">
                <a16:creationId xmlns:a16="http://schemas.microsoft.com/office/drawing/2014/main" id="{AB0DC375-72BB-4CC5-A8E7-DF64250F136D}"/>
              </a:ext>
            </a:extLst>
          </p:cNvPr>
          <p:cNvGraphicFramePr>
            <a:graphicFrameLocks noGrp="1"/>
          </p:cNvGraphicFramePr>
          <p:nvPr>
            <p:ph idx="1"/>
            <p:extLst>
              <p:ext uri="{D42A27DB-BD31-4B8C-83A1-F6EECF244321}">
                <p14:modId xmlns:p14="http://schemas.microsoft.com/office/powerpoint/2010/main" val="2943860866"/>
              </p:ext>
            </p:extLst>
          </p:nvPr>
        </p:nvGraphicFramePr>
        <p:xfrm>
          <a:off x="66675" y="2744250"/>
          <a:ext cx="3905250" cy="1107441"/>
        </p:xfrm>
        <a:graphic>
          <a:graphicData uri="http://schemas.openxmlformats.org/drawingml/2006/table">
            <a:tbl>
              <a:tblPr firstRow="1" bandRow="1">
                <a:tableStyleId>{5C22544A-7EE6-4342-B048-85BDC9FD1C3A}</a:tableStyleId>
              </a:tblPr>
              <a:tblGrid>
                <a:gridCol w="1657350">
                  <a:extLst>
                    <a:ext uri="{9D8B030D-6E8A-4147-A177-3AD203B41FA5}">
                      <a16:colId xmlns:a16="http://schemas.microsoft.com/office/drawing/2014/main" val="658631172"/>
                    </a:ext>
                  </a:extLst>
                </a:gridCol>
                <a:gridCol w="1427698">
                  <a:extLst>
                    <a:ext uri="{9D8B030D-6E8A-4147-A177-3AD203B41FA5}">
                      <a16:colId xmlns:a16="http://schemas.microsoft.com/office/drawing/2014/main" val="614791971"/>
                    </a:ext>
                  </a:extLst>
                </a:gridCol>
                <a:gridCol w="820202">
                  <a:extLst>
                    <a:ext uri="{9D8B030D-6E8A-4147-A177-3AD203B41FA5}">
                      <a16:colId xmlns:a16="http://schemas.microsoft.com/office/drawing/2014/main" val="2243088671"/>
                    </a:ext>
                  </a:extLst>
                </a:gridCol>
              </a:tblGrid>
              <a:tr h="369147">
                <a:tc>
                  <a:txBody>
                    <a:bodyPr/>
                    <a:lstStyle/>
                    <a:p>
                      <a:pPr algn="ctr"/>
                      <a:r>
                        <a:rPr lang="en-US" sz="1600" dirty="0"/>
                        <a:t>ALCOHOLIC</a:t>
                      </a:r>
                      <a:endParaRPr lang="en-GB" sz="1600"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69147">
                <a:tc>
                  <a:txBody>
                    <a:bodyPr/>
                    <a:lstStyle/>
                    <a:p>
                      <a:pPr algn="ctr"/>
                      <a:r>
                        <a:rPr lang="en-US" dirty="0"/>
                        <a:t>No</a:t>
                      </a:r>
                    </a:p>
                  </a:txBody>
                  <a:tcPr anchor="ctr">
                    <a:solidFill>
                      <a:srgbClr val="F8766D"/>
                    </a:solidFill>
                  </a:tcPr>
                </a:tc>
                <a:tc>
                  <a:txBody>
                    <a:bodyPr/>
                    <a:lstStyle/>
                    <a:p>
                      <a:pPr algn="ctr"/>
                      <a:r>
                        <a:rPr lang="en-GB" sz="1800" kern="1200" dirty="0">
                          <a:solidFill>
                            <a:schemeClr val="dk1"/>
                          </a:solidFill>
                          <a:effectLst/>
                          <a:latin typeface="+mn-lt"/>
                          <a:ea typeface="+mn-ea"/>
                          <a:cs typeface="+mn-cs"/>
                        </a:rPr>
                        <a:t>50469</a:t>
                      </a:r>
                      <a:endParaRPr lang="en-GB" dirty="0"/>
                    </a:p>
                  </a:txBody>
                  <a:tcPr anchor="ctr"/>
                </a:tc>
                <a:tc>
                  <a:txBody>
                    <a:bodyPr/>
                    <a:lstStyle/>
                    <a:p>
                      <a:pPr algn="ctr"/>
                      <a:r>
                        <a:rPr lang="en-GB" sz="1800" kern="1200" dirty="0">
                          <a:solidFill>
                            <a:schemeClr val="dk1"/>
                          </a:solidFill>
                          <a:effectLst/>
                          <a:latin typeface="+mn-lt"/>
                          <a:ea typeface="+mn-ea"/>
                          <a:cs typeface="+mn-cs"/>
                        </a:rPr>
                        <a:t>59  </a:t>
                      </a:r>
                      <a:endParaRPr lang="en-GB" dirty="0"/>
                    </a:p>
                  </a:txBody>
                  <a:tcPr anchor="ctr"/>
                </a:tc>
                <a:extLst>
                  <a:ext uri="{0D108BD9-81ED-4DB2-BD59-A6C34878D82A}">
                    <a16:rowId xmlns:a16="http://schemas.microsoft.com/office/drawing/2014/main" val="3565468100"/>
                  </a:ext>
                </a:extLst>
              </a:tr>
              <a:tr h="369147">
                <a:tc>
                  <a:txBody>
                    <a:bodyPr/>
                    <a:lstStyle/>
                    <a:p>
                      <a:pPr algn="ctr"/>
                      <a:r>
                        <a:rPr lang="en-US" dirty="0"/>
                        <a:t>Yes</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35062</a:t>
                      </a:r>
                      <a:endParaRPr lang="en-GB" dirty="0"/>
                    </a:p>
                  </a:txBody>
                  <a:tcPr anchor="ctr"/>
                </a:tc>
                <a:tc>
                  <a:txBody>
                    <a:bodyPr/>
                    <a:lstStyle/>
                    <a:p>
                      <a:pPr algn="ctr"/>
                      <a:r>
                        <a:rPr lang="en-GB" sz="1800" kern="1200" dirty="0">
                          <a:solidFill>
                            <a:schemeClr val="dk1"/>
                          </a:solidFill>
                          <a:effectLst/>
                          <a:latin typeface="+mn-lt"/>
                          <a:ea typeface="+mn-ea"/>
                          <a:cs typeface="+mn-cs"/>
                        </a:rPr>
                        <a:t>41</a:t>
                      </a:r>
                      <a:endParaRPr lang="en-GB" dirty="0"/>
                    </a:p>
                  </a:txBody>
                  <a:tcPr anchor="ctr"/>
                </a:tc>
                <a:extLst>
                  <a:ext uri="{0D108BD9-81ED-4DB2-BD59-A6C34878D82A}">
                    <a16:rowId xmlns:a16="http://schemas.microsoft.com/office/drawing/2014/main" val="1671119431"/>
                  </a:ext>
                </a:extLst>
              </a:tr>
            </a:tbl>
          </a:graphicData>
        </a:graphic>
      </p:graphicFrame>
    </p:spTree>
    <p:extLst>
      <p:ext uri="{BB962C8B-B14F-4D97-AF65-F5344CB8AC3E}">
        <p14:creationId xmlns:p14="http://schemas.microsoft.com/office/powerpoint/2010/main" val="326188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597ED-A336-4A18-8B7A-B7D20F9E56C1}"/>
              </a:ext>
            </a:extLst>
          </p:cNvPr>
          <p:cNvSpPr>
            <a:spLocks noGrp="1"/>
          </p:cNvSpPr>
          <p:nvPr>
            <p:ph type="title"/>
          </p:nvPr>
        </p:nvSpPr>
        <p:spPr>
          <a:xfrm>
            <a:off x="449092" y="272030"/>
            <a:ext cx="9605635" cy="1059305"/>
          </a:xfrm>
        </p:spPr>
        <p:txBody>
          <a:bodyPr/>
          <a:lstStyle/>
          <a:p>
            <a:r>
              <a:rPr lang="en-GB" dirty="0"/>
              <a:t>Alcohol use: grouped by Sex</a:t>
            </a:r>
          </a:p>
        </p:txBody>
      </p:sp>
      <p:graphicFrame>
        <p:nvGraphicFramePr>
          <p:cNvPr id="9" name="Table 10">
            <a:extLst>
              <a:ext uri="{FF2B5EF4-FFF2-40B4-BE49-F238E27FC236}">
                <a16:creationId xmlns:a16="http://schemas.microsoft.com/office/drawing/2014/main" id="{C1E89004-0500-420A-A621-D7C87C6FAB9D}"/>
              </a:ext>
            </a:extLst>
          </p:cNvPr>
          <p:cNvGraphicFramePr>
            <a:graphicFrameLocks/>
          </p:cNvGraphicFramePr>
          <p:nvPr>
            <p:extLst>
              <p:ext uri="{D42A27DB-BD31-4B8C-83A1-F6EECF244321}">
                <p14:modId xmlns:p14="http://schemas.microsoft.com/office/powerpoint/2010/main" val="1949759013"/>
              </p:ext>
            </p:extLst>
          </p:nvPr>
        </p:nvGraphicFramePr>
        <p:xfrm>
          <a:off x="8494649" y="-6677"/>
          <a:ext cx="3697351" cy="1107441"/>
        </p:xfrm>
        <a:graphic>
          <a:graphicData uri="http://schemas.openxmlformats.org/drawingml/2006/table">
            <a:tbl>
              <a:tblPr firstRow="1" bandRow="1">
                <a:tableStyleId>{5C22544A-7EE6-4342-B048-85BDC9FD1C3A}</a:tableStyleId>
              </a:tblPr>
              <a:tblGrid>
                <a:gridCol w="893826">
                  <a:extLst>
                    <a:ext uri="{9D8B030D-6E8A-4147-A177-3AD203B41FA5}">
                      <a16:colId xmlns:a16="http://schemas.microsoft.com/office/drawing/2014/main" val="658631172"/>
                    </a:ext>
                  </a:extLst>
                </a:gridCol>
                <a:gridCol w="1831975">
                  <a:extLst>
                    <a:ext uri="{9D8B030D-6E8A-4147-A177-3AD203B41FA5}">
                      <a16:colId xmlns:a16="http://schemas.microsoft.com/office/drawing/2014/main" val="614791971"/>
                    </a:ext>
                  </a:extLst>
                </a:gridCol>
                <a:gridCol w="971550">
                  <a:extLst>
                    <a:ext uri="{9D8B030D-6E8A-4147-A177-3AD203B41FA5}">
                      <a16:colId xmlns:a16="http://schemas.microsoft.com/office/drawing/2014/main" val="2243088671"/>
                    </a:ext>
                  </a:extLst>
                </a:gridCol>
              </a:tblGrid>
              <a:tr h="369147">
                <a:tc>
                  <a:txBody>
                    <a:bodyPr/>
                    <a:lstStyle/>
                    <a:p>
                      <a:pPr algn="ctr"/>
                      <a:r>
                        <a:rPr lang="en-US" dirty="0"/>
                        <a:t>SEX</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69147">
                <a:tc>
                  <a:txBody>
                    <a:bodyPr/>
                    <a:lstStyle/>
                    <a:p>
                      <a:pPr algn="ctr"/>
                      <a:r>
                        <a:rPr lang="en-US" dirty="0"/>
                        <a:t>Female</a:t>
                      </a:r>
                    </a:p>
                  </a:txBody>
                  <a:tcPr anchor="ctr">
                    <a:solidFill>
                      <a:srgbClr val="F8766D"/>
                    </a:solidFill>
                  </a:tcPr>
                </a:tc>
                <a:tc>
                  <a:txBody>
                    <a:bodyPr/>
                    <a:lstStyle/>
                    <a:p>
                      <a:pPr algn="ctr"/>
                      <a:r>
                        <a:rPr lang="en-GB" sz="1800" kern="1200" dirty="0">
                          <a:solidFill>
                            <a:schemeClr val="dk1"/>
                          </a:solidFill>
                          <a:effectLst/>
                          <a:latin typeface="+mn-lt"/>
                          <a:ea typeface="+mn-ea"/>
                          <a:cs typeface="+mn-cs"/>
                        </a:rPr>
                        <a:t>25684 </a:t>
                      </a:r>
                      <a:endParaRPr lang="en-GB" dirty="0"/>
                    </a:p>
                  </a:txBody>
                  <a:tcPr anchor="ctr"/>
                </a:tc>
                <a:tc>
                  <a:txBody>
                    <a:bodyPr/>
                    <a:lstStyle/>
                    <a:p>
                      <a:pPr algn="ctr"/>
                      <a:r>
                        <a:rPr lang="en-GB" sz="1800" kern="1200" dirty="0">
                          <a:solidFill>
                            <a:schemeClr val="dk1"/>
                          </a:solidFill>
                          <a:effectLst/>
                          <a:latin typeface="+mn-lt"/>
                          <a:ea typeface="+mn-ea"/>
                          <a:cs typeface="+mn-cs"/>
                        </a:rPr>
                        <a:t>51.1  </a:t>
                      </a:r>
                      <a:endParaRPr lang="en-GB" dirty="0"/>
                    </a:p>
                  </a:txBody>
                  <a:tcPr anchor="ctr"/>
                </a:tc>
                <a:extLst>
                  <a:ext uri="{0D108BD9-81ED-4DB2-BD59-A6C34878D82A}">
                    <a16:rowId xmlns:a16="http://schemas.microsoft.com/office/drawing/2014/main" val="3565468100"/>
                  </a:ext>
                </a:extLst>
              </a:tr>
              <a:tr h="369147">
                <a:tc>
                  <a:txBody>
                    <a:bodyPr/>
                    <a:lstStyle/>
                    <a:p>
                      <a:pPr algn="ctr"/>
                      <a:r>
                        <a:rPr lang="en-US" dirty="0"/>
                        <a:t>Male</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24566 </a:t>
                      </a:r>
                      <a:endParaRPr lang="en-GB"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48.9   </a:t>
                      </a:r>
                      <a:endParaRPr lang="en-GB" dirty="0"/>
                    </a:p>
                  </a:txBody>
                  <a:tcPr anchor="ctr"/>
                </a:tc>
                <a:extLst>
                  <a:ext uri="{0D108BD9-81ED-4DB2-BD59-A6C34878D82A}">
                    <a16:rowId xmlns:a16="http://schemas.microsoft.com/office/drawing/2014/main" val="1671119431"/>
                  </a:ext>
                </a:extLst>
              </a:tr>
            </a:tbl>
          </a:graphicData>
        </a:graphic>
      </p:graphicFrame>
      <p:sp>
        <p:nvSpPr>
          <p:cNvPr id="11" name="TextBox 10">
            <a:extLst>
              <a:ext uri="{FF2B5EF4-FFF2-40B4-BE49-F238E27FC236}">
                <a16:creationId xmlns:a16="http://schemas.microsoft.com/office/drawing/2014/main" id="{C298695D-40C0-481E-AC78-FCDF24E65812}"/>
              </a:ext>
            </a:extLst>
          </p:cNvPr>
          <p:cNvSpPr txBox="1"/>
          <p:nvPr/>
        </p:nvSpPr>
        <p:spPr>
          <a:xfrm>
            <a:off x="449092" y="5161260"/>
            <a:ext cx="10167092" cy="830997"/>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400" dirty="0"/>
              <a:t>There is no significant difference seen in Alcoholic habits withing sex, although number of female Alcohol users are higher</a:t>
            </a:r>
            <a:endParaRPr lang="en-GB" sz="2400" dirty="0"/>
          </a:p>
        </p:txBody>
      </p:sp>
      <p:pic>
        <p:nvPicPr>
          <p:cNvPr id="10" name="Picture 9">
            <a:extLst>
              <a:ext uri="{FF2B5EF4-FFF2-40B4-BE49-F238E27FC236}">
                <a16:creationId xmlns:a16="http://schemas.microsoft.com/office/drawing/2014/main" id="{B4F695C2-5A4C-4205-B43C-83807D5EBBA5}"/>
              </a:ext>
            </a:extLst>
          </p:cNvPr>
          <p:cNvPicPr/>
          <p:nvPr/>
        </p:nvPicPr>
        <p:blipFill>
          <a:blip r:embed="rId2"/>
          <a:stretch>
            <a:fillRect/>
          </a:stretch>
        </p:blipFill>
        <p:spPr>
          <a:xfrm>
            <a:off x="530942" y="1434410"/>
            <a:ext cx="4152899" cy="3623775"/>
          </a:xfrm>
          <a:prstGeom prst="rect">
            <a:avLst/>
          </a:prstGeom>
        </p:spPr>
      </p:pic>
      <p:pic>
        <p:nvPicPr>
          <p:cNvPr id="13" name="Picture 12">
            <a:extLst>
              <a:ext uri="{FF2B5EF4-FFF2-40B4-BE49-F238E27FC236}">
                <a16:creationId xmlns:a16="http://schemas.microsoft.com/office/drawing/2014/main" id="{5DCBE7BC-2B9A-4331-991A-753D653A37EC}"/>
              </a:ext>
            </a:extLst>
          </p:cNvPr>
          <p:cNvPicPr/>
          <p:nvPr/>
        </p:nvPicPr>
        <p:blipFill>
          <a:blip r:embed="rId3"/>
          <a:stretch>
            <a:fillRect/>
          </a:stretch>
        </p:blipFill>
        <p:spPr>
          <a:xfrm>
            <a:off x="5251888" y="1432463"/>
            <a:ext cx="4992188" cy="3584825"/>
          </a:xfrm>
          <a:prstGeom prst="rect">
            <a:avLst/>
          </a:prstGeom>
        </p:spPr>
      </p:pic>
      <p:sp>
        <p:nvSpPr>
          <p:cNvPr id="14" name="TextBox 13">
            <a:extLst>
              <a:ext uri="{FF2B5EF4-FFF2-40B4-BE49-F238E27FC236}">
                <a16:creationId xmlns:a16="http://schemas.microsoft.com/office/drawing/2014/main" id="{5E6E38F2-95B8-46C3-9BB6-01007BF49ED7}"/>
              </a:ext>
            </a:extLst>
          </p:cNvPr>
          <p:cNvSpPr txBox="1"/>
          <p:nvPr/>
        </p:nvSpPr>
        <p:spPr>
          <a:xfrm>
            <a:off x="676867" y="1015017"/>
            <a:ext cx="3697350" cy="369332"/>
          </a:xfrm>
          <a:prstGeom prst="rect">
            <a:avLst/>
          </a:prstGeom>
          <a:noFill/>
        </p:spPr>
        <p:txBody>
          <a:bodyPr wrap="square" rtlCol="0">
            <a:spAutoFit/>
          </a:bodyPr>
          <a:lstStyle/>
          <a:p>
            <a:r>
              <a:rPr lang="en-US" dirty="0"/>
              <a:t>% of male and female Alcoholics</a:t>
            </a:r>
            <a:endParaRPr lang="en-GB" dirty="0"/>
          </a:p>
        </p:txBody>
      </p:sp>
      <p:sp>
        <p:nvSpPr>
          <p:cNvPr id="15" name="TextBox 14">
            <a:extLst>
              <a:ext uri="{FF2B5EF4-FFF2-40B4-BE49-F238E27FC236}">
                <a16:creationId xmlns:a16="http://schemas.microsoft.com/office/drawing/2014/main" id="{47AA4447-72BE-4AF0-A4FE-5068603B4D5A}"/>
              </a:ext>
            </a:extLst>
          </p:cNvPr>
          <p:cNvSpPr txBox="1"/>
          <p:nvPr/>
        </p:nvSpPr>
        <p:spPr>
          <a:xfrm>
            <a:off x="5387509" y="1061732"/>
            <a:ext cx="5886449" cy="369332"/>
          </a:xfrm>
          <a:prstGeom prst="rect">
            <a:avLst/>
          </a:prstGeom>
          <a:noFill/>
        </p:spPr>
        <p:txBody>
          <a:bodyPr wrap="square" rtlCol="0">
            <a:spAutoFit/>
          </a:bodyPr>
          <a:lstStyle/>
          <a:p>
            <a:r>
              <a:rPr lang="en-US" dirty="0"/>
              <a:t>% of male and female Non-Alcoholics vs Alcoholics</a:t>
            </a:r>
            <a:endParaRPr lang="en-GB" dirty="0"/>
          </a:p>
        </p:txBody>
      </p:sp>
    </p:spTree>
    <p:extLst>
      <p:ext uri="{BB962C8B-B14F-4D97-AF65-F5344CB8AC3E}">
        <p14:creationId xmlns:p14="http://schemas.microsoft.com/office/powerpoint/2010/main" val="79290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597ED-A336-4A18-8B7A-B7D20F9E56C1}"/>
              </a:ext>
            </a:extLst>
          </p:cNvPr>
          <p:cNvSpPr>
            <a:spLocks noGrp="1"/>
          </p:cNvSpPr>
          <p:nvPr>
            <p:ph type="title"/>
          </p:nvPr>
        </p:nvSpPr>
        <p:spPr/>
        <p:txBody>
          <a:bodyPr/>
          <a:lstStyle/>
          <a:p>
            <a:r>
              <a:rPr lang="en-GB" dirty="0"/>
              <a:t>Alcohol use: grouped by Grade</a:t>
            </a:r>
          </a:p>
        </p:txBody>
      </p:sp>
      <p:sp>
        <p:nvSpPr>
          <p:cNvPr id="15" name="Rectangle 14">
            <a:extLst>
              <a:ext uri="{FF2B5EF4-FFF2-40B4-BE49-F238E27FC236}">
                <a16:creationId xmlns:a16="http://schemas.microsoft.com/office/drawing/2014/main" id="{EB9A2C8A-1AEB-4614-A9D1-B27716278EF0}"/>
              </a:ext>
            </a:extLst>
          </p:cNvPr>
          <p:cNvSpPr/>
          <p:nvPr/>
        </p:nvSpPr>
        <p:spPr>
          <a:xfrm>
            <a:off x="371997" y="5392613"/>
            <a:ext cx="11981928" cy="707886"/>
          </a:xfrm>
          <a:prstGeom prst="rect">
            <a:avLst/>
          </a:prstGeom>
        </p:spPr>
        <p:txBody>
          <a:bodyPr wrap="square">
            <a:spAutoFit/>
          </a:bodyPr>
          <a:lstStyle/>
          <a:p>
            <a:pPr marL="285750" indent="-285750">
              <a:buFont typeface="Arial" panose="020B0604020202020204" pitchFamily="34" charset="0"/>
              <a:buChar char="•"/>
            </a:pPr>
            <a:r>
              <a:rPr lang="en-GB" sz="2000" dirty="0"/>
              <a:t>Higher the Grade, Higher the percentage of Alcoholics.</a:t>
            </a:r>
          </a:p>
          <a:p>
            <a:pPr marL="285750" indent="-285750">
              <a:buFont typeface="Arial" panose="020B0604020202020204" pitchFamily="34" charset="0"/>
              <a:buChar char="•"/>
            </a:pPr>
            <a:r>
              <a:rPr lang="en-GB" sz="2000" dirty="0"/>
              <a:t>As the grade increases the gap between </a:t>
            </a:r>
            <a:r>
              <a:rPr lang="en-GB" sz="2000" dirty="0">
                <a:highlight>
                  <a:srgbClr val="00BFC4"/>
                </a:highlight>
              </a:rPr>
              <a:t>Alcoholics</a:t>
            </a:r>
            <a:r>
              <a:rPr lang="en-GB" sz="2000" dirty="0"/>
              <a:t> and </a:t>
            </a:r>
            <a:r>
              <a:rPr lang="en-GB" sz="2000" dirty="0">
                <a:highlight>
                  <a:srgbClr val="F8766D"/>
                </a:highlight>
              </a:rPr>
              <a:t>Non-Alcoholics</a:t>
            </a:r>
            <a:r>
              <a:rPr lang="en-GB" sz="2000" dirty="0"/>
              <a:t> in each grade is increasing </a:t>
            </a:r>
          </a:p>
        </p:txBody>
      </p:sp>
      <p:pic>
        <p:nvPicPr>
          <p:cNvPr id="12" name="Picture 11">
            <a:extLst>
              <a:ext uri="{FF2B5EF4-FFF2-40B4-BE49-F238E27FC236}">
                <a16:creationId xmlns:a16="http://schemas.microsoft.com/office/drawing/2014/main" id="{966D5379-3E4D-4844-9888-A0606049F870}"/>
              </a:ext>
            </a:extLst>
          </p:cNvPr>
          <p:cNvPicPr/>
          <p:nvPr/>
        </p:nvPicPr>
        <p:blipFill>
          <a:blip r:embed="rId2"/>
          <a:stretch>
            <a:fillRect/>
          </a:stretch>
        </p:blipFill>
        <p:spPr>
          <a:xfrm>
            <a:off x="5139692" y="1496441"/>
            <a:ext cx="4381500" cy="3784600"/>
          </a:xfrm>
          <a:prstGeom prst="rect">
            <a:avLst/>
          </a:prstGeom>
        </p:spPr>
      </p:pic>
      <p:graphicFrame>
        <p:nvGraphicFramePr>
          <p:cNvPr id="9" name="Table 10">
            <a:extLst>
              <a:ext uri="{FF2B5EF4-FFF2-40B4-BE49-F238E27FC236}">
                <a16:creationId xmlns:a16="http://schemas.microsoft.com/office/drawing/2014/main" id="{C1E89004-0500-420A-A621-D7C87C6FAB9D}"/>
              </a:ext>
            </a:extLst>
          </p:cNvPr>
          <p:cNvGraphicFramePr>
            <a:graphicFrameLocks/>
          </p:cNvGraphicFramePr>
          <p:nvPr>
            <p:extLst>
              <p:ext uri="{D42A27DB-BD31-4B8C-83A1-F6EECF244321}">
                <p14:modId xmlns:p14="http://schemas.microsoft.com/office/powerpoint/2010/main" val="2049110469"/>
              </p:ext>
            </p:extLst>
          </p:nvPr>
        </p:nvGraphicFramePr>
        <p:xfrm>
          <a:off x="8639174" y="0"/>
          <a:ext cx="3552826" cy="1599718"/>
        </p:xfrm>
        <a:graphic>
          <a:graphicData uri="http://schemas.openxmlformats.org/drawingml/2006/table">
            <a:tbl>
              <a:tblPr firstRow="1" bandRow="1">
                <a:tableStyleId>{5C22544A-7EE6-4342-B048-85BDC9FD1C3A}</a:tableStyleId>
              </a:tblPr>
              <a:tblGrid>
                <a:gridCol w="1121945">
                  <a:extLst>
                    <a:ext uri="{9D8B030D-6E8A-4147-A177-3AD203B41FA5}">
                      <a16:colId xmlns:a16="http://schemas.microsoft.com/office/drawing/2014/main" val="658631172"/>
                    </a:ext>
                  </a:extLst>
                </a:gridCol>
                <a:gridCol w="1478118">
                  <a:extLst>
                    <a:ext uri="{9D8B030D-6E8A-4147-A177-3AD203B41FA5}">
                      <a16:colId xmlns:a16="http://schemas.microsoft.com/office/drawing/2014/main" val="614791971"/>
                    </a:ext>
                  </a:extLst>
                </a:gridCol>
                <a:gridCol w="952763">
                  <a:extLst>
                    <a:ext uri="{9D8B030D-6E8A-4147-A177-3AD203B41FA5}">
                      <a16:colId xmlns:a16="http://schemas.microsoft.com/office/drawing/2014/main" val="2243088671"/>
                    </a:ext>
                  </a:extLst>
                </a:gridCol>
              </a:tblGrid>
              <a:tr h="294793">
                <a:tc>
                  <a:txBody>
                    <a:bodyPr/>
                    <a:lstStyle/>
                    <a:p>
                      <a:pPr algn="ctr"/>
                      <a:r>
                        <a:rPr lang="en-US" dirty="0"/>
                        <a:t>GRADE</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19558">
                <a:tc>
                  <a:txBody>
                    <a:bodyPr/>
                    <a:lstStyle/>
                    <a:p>
                      <a:pPr algn="ctr"/>
                      <a:r>
                        <a:rPr lang="en-US" sz="1400" dirty="0"/>
                        <a:t>9th</a:t>
                      </a:r>
                    </a:p>
                  </a:txBody>
                  <a:tcPr anchor="ctr">
                    <a:solidFill>
                      <a:srgbClr val="F8766D"/>
                    </a:solidFill>
                  </a:tcPr>
                </a:tc>
                <a:tc>
                  <a:txBody>
                    <a:bodyPr/>
                    <a:lstStyle/>
                    <a:p>
                      <a:pPr marL="0" algn="ctr" defTabSz="914400" rtl="0" eaLnBrk="1" latinLnBrk="0" hangingPunct="1"/>
                      <a:r>
                        <a:rPr lang="en-GB" sz="1400" kern="1200" dirty="0">
                          <a:solidFill>
                            <a:schemeClr val="dk1"/>
                          </a:solidFill>
                          <a:effectLst/>
                          <a:latin typeface="+mn-lt"/>
                          <a:ea typeface="+mn-ea"/>
                          <a:cs typeface="+mn-cs"/>
                        </a:rPr>
                        <a:t>10919</a:t>
                      </a:r>
                    </a:p>
                  </a:txBody>
                  <a:tcPr anchor="ctr"/>
                </a:tc>
                <a:tc>
                  <a:txBody>
                    <a:bodyPr/>
                    <a:lstStyle/>
                    <a:p>
                      <a:pPr algn="ctr"/>
                      <a:r>
                        <a:rPr lang="en-GB" sz="1400" kern="1200" dirty="0">
                          <a:solidFill>
                            <a:schemeClr val="dk1"/>
                          </a:solidFill>
                          <a:effectLst/>
                          <a:latin typeface="+mn-lt"/>
                          <a:ea typeface="+mn-ea"/>
                          <a:cs typeface="+mn-cs"/>
                        </a:rPr>
                        <a:t>21.8</a:t>
                      </a:r>
                      <a:endParaRPr lang="en-GB" sz="1400" dirty="0"/>
                    </a:p>
                  </a:txBody>
                  <a:tcPr anchor="ctr"/>
                </a:tc>
                <a:extLst>
                  <a:ext uri="{0D108BD9-81ED-4DB2-BD59-A6C34878D82A}">
                    <a16:rowId xmlns:a16="http://schemas.microsoft.com/office/drawing/2014/main" val="3565468100"/>
                  </a:ext>
                </a:extLst>
              </a:tr>
              <a:tr h="294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a:t>
                      </a:r>
                      <a:r>
                        <a:rPr lang="en-US" sz="1400" baseline="30000" dirty="0"/>
                        <a:t>th</a:t>
                      </a:r>
                      <a:endParaRPr lang="en-US" sz="1400" dirty="0"/>
                    </a:p>
                  </a:txBody>
                  <a:tcPr anchor="ctr">
                    <a:solidFill>
                      <a:srgbClr val="7CAE00"/>
                    </a:solidFill>
                  </a:tcPr>
                </a:tc>
                <a:tc>
                  <a:txBody>
                    <a:bodyPr/>
                    <a:lstStyle/>
                    <a:p>
                      <a:pPr algn="ctr"/>
                      <a:r>
                        <a:rPr lang="en-GB" sz="1400" kern="1200" dirty="0">
                          <a:solidFill>
                            <a:schemeClr val="dk1"/>
                          </a:solidFill>
                          <a:effectLst/>
                          <a:latin typeface="+mn-lt"/>
                          <a:ea typeface="+mn-ea"/>
                          <a:cs typeface="+mn-cs"/>
                        </a:rPr>
                        <a:t>11785 </a:t>
                      </a:r>
                      <a:endParaRPr lang="en-GB" sz="1400" dirty="0"/>
                    </a:p>
                  </a:txBody>
                  <a:tcPr anchor="ctr"/>
                </a:tc>
                <a:tc>
                  <a:txBody>
                    <a:bodyPr/>
                    <a:lstStyle/>
                    <a:p>
                      <a:pPr algn="ctr"/>
                      <a:r>
                        <a:rPr lang="en-GB" sz="1400" kern="1200" dirty="0">
                          <a:solidFill>
                            <a:schemeClr val="dk1"/>
                          </a:solidFill>
                          <a:effectLst/>
                          <a:latin typeface="+mn-lt"/>
                          <a:ea typeface="+mn-ea"/>
                          <a:cs typeface="+mn-cs"/>
                        </a:rPr>
                        <a:t>23.5</a:t>
                      </a:r>
                      <a:endParaRPr lang="en-GB" sz="1400" dirty="0"/>
                    </a:p>
                  </a:txBody>
                  <a:tcPr anchor="ctr"/>
                </a:tc>
                <a:extLst>
                  <a:ext uri="{0D108BD9-81ED-4DB2-BD59-A6C34878D82A}">
                    <a16:rowId xmlns:a16="http://schemas.microsoft.com/office/drawing/2014/main" val="1671119431"/>
                  </a:ext>
                </a:extLst>
              </a:tr>
              <a:tr h="294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11</a:t>
                      </a:r>
                      <a:r>
                        <a:rPr lang="en-US" sz="1400" baseline="30000" dirty="0"/>
                        <a:t>th</a:t>
                      </a:r>
                      <a:endParaRPr lang="en-US" sz="1400" dirty="0"/>
                    </a:p>
                  </a:txBody>
                  <a:tcPr anchor="ctr">
                    <a:solidFill>
                      <a:srgbClr val="00BFC4"/>
                    </a:solidFill>
                  </a:tcPr>
                </a:tc>
                <a:tc>
                  <a:txBody>
                    <a:bodyPr/>
                    <a:lstStyle/>
                    <a:p>
                      <a:pPr algn="ctr"/>
                      <a:r>
                        <a:rPr lang="en-GB" sz="1400" kern="1200" dirty="0">
                          <a:solidFill>
                            <a:schemeClr val="dk1"/>
                          </a:solidFill>
                          <a:effectLst/>
                          <a:latin typeface="+mn-lt"/>
                          <a:ea typeface="+mn-ea"/>
                          <a:cs typeface="+mn-cs"/>
                        </a:rPr>
                        <a:t>13483</a:t>
                      </a:r>
                      <a:endParaRPr lang="en-US" sz="1400" dirty="0"/>
                    </a:p>
                  </a:txBody>
                  <a:tcPr anchor="ctr"/>
                </a:tc>
                <a:tc>
                  <a:txBody>
                    <a:bodyPr/>
                    <a:lstStyle/>
                    <a:p>
                      <a:pPr algn="ctr"/>
                      <a:r>
                        <a:rPr lang="en-GB" sz="1400" kern="1200" dirty="0">
                          <a:solidFill>
                            <a:schemeClr val="dk1"/>
                          </a:solidFill>
                          <a:effectLst/>
                          <a:latin typeface="+mn-lt"/>
                          <a:ea typeface="+mn-ea"/>
                          <a:cs typeface="+mn-cs"/>
                        </a:rPr>
                        <a:t>26.9</a:t>
                      </a:r>
                      <a:endParaRPr lang="en-GB" sz="1400" dirty="0"/>
                    </a:p>
                  </a:txBody>
                  <a:tcPr anchor="ctr"/>
                </a:tc>
                <a:extLst>
                  <a:ext uri="{0D108BD9-81ED-4DB2-BD59-A6C34878D82A}">
                    <a16:rowId xmlns:a16="http://schemas.microsoft.com/office/drawing/2014/main" val="1013732177"/>
                  </a:ext>
                </a:extLst>
              </a:tr>
              <a:tr h="294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12</a:t>
                      </a:r>
                      <a:r>
                        <a:rPr lang="en-US" sz="1400" baseline="30000" dirty="0"/>
                        <a:t>th</a:t>
                      </a:r>
                      <a:endParaRPr lang="en-US" sz="1400" dirty="0"/>
                    </a:p>
                  </a:txBody>
                  <a:tcPr anchor="ctr">
                    <a:solidFill>
                      <a:srgbClr val="C77CFF"/>
                    </a:solidFill>
                  </a:tcPr>
                </a:tc>
                <a:tc>
                  <a:txBody>
                    <a:bodyPr/>
                    <a:lstStyle/>
                    <a:p>
                      <a:pPr algn="ctr"/>
                      <a:r>
                        <a:rPr lang="en-GB" sz="1400" kern="1200" dirty="0">
                          <a:solidFill>
                            <a:schemeClr val="dk1"/>
                          </a:solidFill>
                          <a:effectLst/>
                          <a:latin typeface="+mn-lt"/>
                          <a:ea typeface="+mn-ea"/>
                          <a:cs typeface="+mn-cs"/>
                        </a:rPr>
                        <a:t>13892</a:t>
                      </a:r>
                      <a:endParaRPr lang="en-GB" sz="1400" dirty="0"/>
                    </a:p>
                  </a:txBody>
                  <a:tcPr anchor="ctr"/>
                </a:tc>
                <a:tc>
                  <a:txBody>
                    <a:bodyPr/>
                    <a:lstStyle/>
                    <a:p>
                      <a:pPr algn="ctr"/>
                      <a:r>
                        <a:rPr lang="en-GB" sz="1400" kern="1200" dirty="0">
                          <a:solidFill>
                            <a:schemeClr val="dk1"/>
                          </a:solidFill>
                          <a:effectLst/>
                          <a:latin typeface="+mn-lt"/>
                          <a:ea typeface="+mn-ea"/>
                          <a:cs typeface="+mn-cs"/>
                        </a:rPr>
                        <a:t>27.7</a:t>
                      </a:r>
                      <a:endParaRPr lang="en-GB" sz="1400" dirty="0"/>
                    </a:p>
                  </a:txBody>
                  <a:tcPr anchor="ctr"/>
                </a:tc>
                <a:extLst>
                  <a:ext uri="{0D108BD9-81ED-4DB2-BD59-A6C34878D82A}">
                    <a16:rowId xmlns:a16="http://schemas.microsoft.com/office/drawing/2014/main" val="3167467698"/>
                  </a:ext>
                </a:extLst>
              </a:tr>
            </a:tbl>
          </a:graphicData>
        </a:graphic>
      </p:graphicFrame>
      <p:pic>
        <p:nvPicPr>
          <p:cNvPr id="17" name="Picture 16">
            <a:extLst>
              <a:ext uri="{FF2B5EF4-FFF2-40B4-BE49-F238E27FC236}">
                <a16:creationId xmlns:a16="http://schemas.microsoft.com/office/drawing/2014/main" id="{99C425A6-366E-47E3-9F0A-DC680A2B8AF9}"/>
              </a:ext>
            </a:extLst>
          </p:cNvPr>
          <p:cNvPicPr/>
          <p:nvPr/>
        </p:nvPicPr>
        <p:blipFill>
          <a:blip r:embed="rId3"/>
          <a:stretch>
            <a:fillRect/>
          </a:stretch>
        </p:blipFill>
        <p:spPr>
          <a:xfrm>
            <a:off x="317183" y="1536700"/>
            <a:ext cx="4381500" cy="3784600"/>
          </a:xfrm>
          <a:prstGeom prst="rect">
            <a:avLst/>
          </a:prstGeom>
        </p:spPr>
      </p:pic>
      <p:sp>
        <p:nvSpPr>
          <p:cNvPr id="20" name="TextBox 19">
            <a:extLst>
              <a:ext uri="{FF2B5EF4-FFF2-40B4-BE49-F238E27FC236}">
                <a16:creationId xmlns:a16="http://schemas.microsoft.com/office/drawing/2014/main" id="{4BDD898B-5C78-4DA0-88F2-9943962D4BE0}"/>
              </a:ext>
            </a:extLst>
          </p:cNvPr>
          <p:cNvSpPr txBox="1"/>
          <p:nvPr/>
        </p:nvSpPr>
        <p:spPr>
          <a:xfrm>
            <a:off x="5139692" y="1127109"/>
            <a:ext cx="3697350" cy="369332"/>
          </a:xfrm>
          <a:prstGeom prst="rect">
            <a:avLst/>
          </a:prstGeom>
          <a:noFill/>
        </p:spPr>
        <p:txBody>
          <a:bodyPr wrap="square" rtlCol="0">
            <a:spAutoFit/>
          </a:bodyPr>
          <a:lstStyle/>
          <a:p>
            <a:r>
              <a:rPr lang="en-US" dirty="0"/>
              <a:t>% Alcoholics across Grade</a:t>
            </a:r>
            <a:endParaRPr lang="en-GB" dirty="0"/>
          </a:p>
        </p:txBody>
      </p:sp>
      <p:sp>
        <p:nvSpPr>
          <p:cNvPr id="21" name="TextBox 20">
            <a:extLst>
              <a:ext uri="{FF2B5EF4-FFF2-40B4-BE49-F238E27FC236}">
                <a16:creationId xmlns:a16="http://schemas.microsoft.com/office/drawing/2014/main" id="{A7821B53-BBB4-4CA6-9C5E-5EE5287EB3B8}"/>
              </a:ext>
            </a:extLst>
          </p:cNvPr>
          <p:cNvSpPr txBox="1"/>
          <p:nvPr/>
        </p:nvSpPr>
        <p:spPr>
          <a:xfrm>
            <a:off x="209551" y="1127109"/>
            <a:ext cx="5886449" cy="369332"/>
          </a:xfrm>
          <a:prstGeom prst="rect">
            <a:avLst/>
          </a:prstGeom>
          <a:noFill/>
        </p:spPr>
        <p:txBody>
          <a:bodyPr wrap="square" rtlCol="0">
            <a:spAutoFit/>
          </a:bodyPr>
          <a:lstStyle/>
          <a:p>
            <a:r>
              <a:rPr lang="en-US" dirty="0"/>
              <a:t>% of Non-Alcoholics vs Alcoholics across Grades</a:t>
            </a:r>
            <a:endParaRPr lang="en-GB" dirty="0"/>
          </a:p>
        </p:txBody>
      </p:sp>
    </p:spTree>
    <p:extLst>
      <p:ext uri="{BB962C8B-B14F-4D97-AF65-F5344CB8AC3E}">
        <p14:creationId xmlns:p14="http://schemas.microsoft.com/office/powerpoint/2010/main" val="205461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2D37-F0B4-4359-89A6-27B575CAB479}"/>
              </a:ext>
            </a:extLst>
          </p:cNvPr>
          <p:cNvSpPr>
            <a:spLocks noGrp="1"/>
          </p:cNvSpPr>
          <p:nvPr>
            <p:ph type="title"/>
          </p:nvPr>
        </p:nvSpPr>
        <p:spPr>
          <a:xfrm>
            <a:off x="308591" y="257868"/>
            <a:ext cx="9024252" cy="785742"/>
          </a:xfrm>
        </p:spPr>
        <p:txBody>
          <a:bodyPr vert="horz" lIns="91440" tIns="45720" rIns="91440" bIns="45720" rtlCol="0" anchor="t">
            <a:normAutofit/>
          </a:bodyPr>
          <a:lstStyle/>
          <a:p>
            <a:r>
              <a:rPr lang="en-US" dirty="0"/>
              <a:t>ALCOHOL Use:  Aged 13 years and below</a:t>
            </a:r>
          </a:p>
        </p:txBody>
      </p:sp>
      <p:sp>
        <p:nvSpPr>
          <p:cNvPr id="51" name="TextBox 50">
            <a:extLst>
              <a:ext uri="{FF2B5EF4-FFF2-40B4-BE49-F238E27FC236}">
                <a16:creationId xmlns:a16="http://schemas.microsoft.com/office/drawing/2014/main" id="{317373E1-21F1-4280-B1AF-A03DC55734EC}"/>
              </a:ext>
            </a:extLst>
          </p:cNvPr>
          <p:cNvSpPr txBox="1"/>
          <p:nvPr/>
        </p:nvSpPr>
        <p:spPr>
          <a:xfrm>
            <a:off x="202954" y="1043610"/>
            <a:ext cx="2758029" cy="646331"/>
          </a:xfrm>
          <a:prstGeom prst="rect">
            <a:avLst/>
          </a:prstGeom>
          <a:noFill/>
        </p:spPr>
        <p:txBody>
          <a:bodyPr wrap="square" rtlCol="0">
            <a:spAutoFit/>
          </a:bodyPr>
          <a:lstStyle/>
          <a:p>
            <a:pPr lvl="0" algn="ct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of Non-Alcoholics </a:t>
            </a:r>
            <a:r>
              <a:rPr lang="en-US" dirty="0">
                <a:solidFill>
                  <a:prstClr val="black"/>
                </a:solidFill>
              </a:rPr>
              <a:t>vs Alcoholics</a:t>
            </a: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aphicFrame>
        <p:nvGraphicFramePr>
          <p:cNvPr id="70" name="Table 10">
            <a:extLst>
              <a:ext uri="{FF2B5EF4-FFF2-40B4-BE49-F238E27FC236}">
                <a16:creationId xmlns:a16="http://schemas.microsoft.com/office/drawing/2014/main" id="{D3E94572-0781-4A33-919B-D8E4A4B4B7D8}"/>
              </a:ext>
            </a:extLst>
          </p:cNvPr>
          <p:cNvGraphicFramePr>
            <a:graphicFrameLocks/>
          </p:cNvGraphicFramePr>
          <p:nvPr>
            <p:extLst>
              <p:ext uri="{D42A27DB-BD31-4B8C-83A1-F6EECF244321}">
                <p14:modId xmlns:p14="http://schemas.microsoft.com/office/powerpoint/2010/main" val="4121590842"/>
              </p:ext>
            </p:extLst>
          </p:nvPr>
        </p:nvGraphicFramePr>
        <p:xfrm>
          <a:off x="7239845" y="977291"/>
          <a:ext cx="4219972" cy="1107441"/>
        </p:xfrm>
        <a:graphic>
          <a:graphicData uri="http://schemas.openxmlformats.org/drawingml/2006/table">
            <a:tbl>
              <a:tblPr firstRow="1" bandRow="1">
                <a:tableStyleId>{5C22544A-7EE6-4342-B048-85BDC9FD1C3A}</a:tableStyleId>
              </a:tblPr>
              <a:tblGrid>
                <a:gridCol w="1685494">
                  <a:extLst>
                    <a:ext uri="{9D8B030D-6E8A-4147-A177-3AD203B41FA5}">
                      <a16:colId xmlns:a16="http://schemas.microsoft.com/office/drawing/2014/main" val="658631172"/>
                    </a:ext>
                  </a:extLst>
                </a:gridCol>
                <a:gridCol w="1361661">
                  <a:extLst>
                    <a:ext uri="{9D8B030D-6E8A-4147-A177-3AD203B41FA5}">
                      <a16:colId xmlns:a16="http://schemas.microsoft.com/office/drawing/2014/main" val="614791971"/>
                    </a:ext>
                  </a:extLst>
                </a:gridCol>
                <a:gridCol w="1172817">
                  <a:extLst>
                    <a:ext uri="{9D8B030D-6E8A-4147-A177-3AD203B41FA5}">
                      <a16:colId xmlns:a16="http://schemas.microsoft.com/office/drawing/2014/main" val="2243088671"/>
                    </a:ext>
                  </a:extLst>
                </a:gridCol>
              </a:tblGrid>
              <a:tr h="369147">
                <a:tc>
                  <a:txBody>
                    <a:bodyPr/>
                    <a:lstStyle/>
                    <a:p>
                      <a:pPr algn="ctr"/>
                      <a:r>
                        <a:rPr lang="en-US" dirty="0"/>
                        <a:t>ALCOHOLIC</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69147">
                <a:tc>
                  <a:txBody>
                    <a:bodyPr/>
                    <a:lstStyle/>
                    <a:p>
                      <a:pPr algn="ctr"/>
                      <a:r>
                        <a:rPr lang="en-US" dirty="0"/>
                        <a:t>No</a:t>
                      </a:r>
                    </a:p>
                  </a:txBody>
                  <a:tcPr anchor="ctr">
                    <a:solidFill>
                      <a:srgbClr val="F8766D"/>
                    </a:solidFill>
                  </a:tcPr>
                </a:tc>
                <a:tc>
                  <a:txBody>
                    <a:bodyPr/>
                    <a:lstStyle/>
                    <a:p>
                      <a:pPr algn="ctr"/>
                      <a:r>
                        <a:rPr lang="en-US" dirty="0"/>
                        <a:t>38</a:t>
                      </a:r>
                      <a:endParaRPr lang="en-GB" dirty="0"/>
                    </a:p>
                  </a:txBody>
                  <a:tcPr anchor="ctr"/>
                </a:tc>
                <a:tc>
                  <a:txBody>
                    <a:bodyPr/>
                    <a:lstStyle/>
                    <a:p>
                      <a:pPr algn="ctr"/>
                      <a:r>
                        <a:rPr lang="en-GB" sz="1800" kern="1200" dirty="0">
                          <a:solidFill>
                            <a:schemeClr val="dk1"/>
                          </a:solidFill>
                          <a:effectLst/>
                          <a:latin typeface="+mn-lt"/>
                          <a:ea typeface="+mn-ea"/>
                          <a:cs typeface="+mn-cs"/>
                        </a:rPr>
                        <a:t>30</a:t>
                      </a:r>
                      <a:endParaRPr lang="en-GB" dirty="0"/>
                    </a:p>
                  </a:txBody>
                  <a:tcPr anchor="ctr"/>
                </a:tc>
                <a:extLst>
                  <a:ext uri="{0D108BD9-81ED-4DB2-BD59-A6C34878D82A}">
                    <a16:rowId xmlns:a16="http://schemas.microsoft.com/office/drawing/2014/main" val="3565468100"/>
                  </a:ext>
                </a:extLst>
              </a:tr>
              <a:tr h="369147">
                <a:tc>
                  <a:txBody>
                    <a:bodyPr/>
                    <a:lstStyle/>
                    <a:p>
                      <a:pPr algn="ctr"/>
                      <a:r>
                        <a:rPr lang="en-US" dirty="0"/>
                        <a:t>Yes</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89</a:t>
                      </a:r>
                      <a:endParaRPr lang="en-GB" dirty="0"/>
                    </a:p>
                  </a:txBody>
                  <a:tcPr anchor="ctr"/>
                </a:tc>
                <a:tc>
                  <a:txBody>
                    <a:bodyPr/>
                    <a:lstStyle/>
                    <a:p>
                      <a:pPr algn="ctr"/>
                      <a:r>
                        <a:rPr lang="en-GB" sz="1800" kern="1200" dirty="0">
                          <a:solidFill>
                            <a:schemeClr val="dk1"/>
                          </a:solidFill>
                          <a:effectLst/>
                          <a:latin typeface="+mn-lt"/>
                          <a:ea typeface="+mn-ea"/>
                          <a:cs typeface="+mn-cs"/>
                        </a:rPr>
                        <a:t>70</a:t>
                      </a:r>
                      <a:endParaRPr lang="en-GB" dirty="0"/>
                    </a:p>
                  </a:txBody>
                  <a:tcPr anchor="ctr"/>
                </a:tc>
                <a:extLst>
                  <a:ext uri="{0D108BD9-81ED-4DB2-BD59-A6C34878D82A}">
                    <a16:rowId xmlns:a16="http://schemas.microsoft.com/office/drawing/2014/main" val="1671119431"/>
                  </a:ext>
                </a:extLst>
              </a:tr>
            </a:tbl>
          </a:graphicData>
        </a:graphic>
      </p:graphicFrame>
      <p:sp>
        <p:nvSpPr>
          <p:cNvPr id="72" name="TextBox 71">
            <a:extLst>
              <a:ext uri="{FF2B5EF4-FFF2-40B4-BE49-F238E27FC236}">
                <a16:creationId xmlns:a16="http://schemas.microsoft.com/office/drawing/2014/main" id="{4949726B-8AF5-45B9-954A-BB5D4E4CF06C}"/>
              </a:ext>
            </a:extLst>
          </p:cNvPr>
          <p:cNvSpPr txBox="1"/>
          <p:nvPr/>
        </p:nvSpPr>
        <p:spPr>
          <a:xfrm>
            <a:off x="3386784" y="1043610"/>
            <a:ext cx="2758029" cy="646331"/>
          </a:xfrm>
          <a:prstGeom prst="rect">
            <a:avLst/>
          </a:prstGeom>
          <a:noFill/>
        </p:spPr>
        <p:txBody>
          <a:bodyPr wrap="square" rtlCol="0">
            <a:spAutoFit/>
          </a:bodyPr>
          <a:lstStyle/>
          <a:p>
            <a:pPr lvl="0" algn="ct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a:t>
            </a:r>
            <a:r>
              <a:rPr lang="en-US" dirty="0">
                <a:solidFill>
                  <a:prstClr val="black"/>
                </a:solidFill>
              </a:rPr>
              <a:t>of Non-Alcoholics vs Alcoholics</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by sex</a:t>
            </a: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9" name="Content Placeholder 9">
            <a:extLst>
              <a:ext uri="{FF2B5EF4-FFF2-40B4-BE49-F238E27FC236}">
                <a16:creationId xmlns:a16="http://schemas.microsoft.com/office/drawing/2014/main" id="{CF21B383-C4D8-418E-9874-E4F711349EF3}"/>
              </a:ext>
            </a:extLst>
          </p:cNvPr>
          <p:cNvSpPr txBox="1">
            <a:spLocks/>
          </p:cNvSpPr>
          <p:nvPr/>
        </p:nvSpPr>
        <p:spPr>
          <a:xfrm>
            <a:off x="6557664" y="2248530"/>
            <a:ext cx="5550357" cy="345061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0000"/>
              </a:lnSpc>
            </a:pPr>
            <a:r>
              <a:rPr lang="en-US" dirty="0"/>
              <a:t>When grouped for Alcoholics and Non-Alcoholics below the age of 13, there is an alarmingly higher percentage of Alcoholics of 70% in this age group</a:t>
            </a:r>
          </a:p>
          <a:p>
            <a:pPr>
              <a:lnSpc>
                <a:spcPct val="110000"/>
              </a:lnSpc>
            </a:pPr>
            <a:r>
              <a:rPr lang="en-US" dirty="0"/>
              <a:t>When Alcoholics and Non-Alcoholics below the age of 13 are grouped for sex, there is a higher percentage of male Alcoholics compared to female Alcoholics. </a:t>
            </a:r>
          </a:p>
          <a:p>
            <a:pPr>
              <a:lnSpc>
                <a:spcPct val="110000"/>
              </a:lnSpc>
            </a:pPr>
            <a:r>
              <a:rPr lang="en-US" dirty="0"/>
              <a:t>The number of data collected is low, hence distinct conclusions would not be ideal</a:t>
            </a:r>
          </a:p>
          <a:p>
            <a:r>
              <a:rPr lang="en-GB" dirty="0"/>
              <a:t>This behavior needs to be nipped at the bud to see positive change at a higher age group.</a:t>
            </a:r>
          </a:p>
          <a:p>
            <a:pPr marL="0" indent="0">
              <a:lnSpc>
                <a:spcPct val="110000"/>
              </a:lnSpc>
              <a:buFont typeface="Arial" panose="020B0604020202020204" pitchFamily="34" charset="0"/>
              <a:buNone/>
            </a:pPr>
            <a:endParaRPr lang="en-US" dirty="0"/>
          </a:p>
          <a:p>
            <a:pPr>
              <a:lnSpc>
                <a:spcPct val="110000"/>
              </a:lnSpc>
            </a:pPr>
            <a:endParaRPr lang="en-US" sz="1400" dirty="0"/>
          </a:p>
        </p:txBody>
      </p:sp>
      <p:pic>
        <p:nvPicPr>
          <p:cNvPr id="14" name="Picture 13">
            <a:extLst>
              <a:ext uri="{FF2B5EF4-FFF2-40B4-BE49-F238E27FC236}">
                <a16:creationId xmlns:a16="http://schemas.microsoft.com/office/drawing/2014/main" id="{8F7A9231-E44E-4E08-B6F5-9901C58857C7}"/>
              </a:ext>
            </a:extLst>
          </p:cNvPr>
          <p:cNvPicPr/>
          <p:nvPr/>
        </p:nvPicPr>
        <p:blipFill>
          <a:blip r:embed="rId2"/>
          <a:stretch>
            <a:fillRect/>
          </a:stretch>
        </p:blipFill>
        <p:spPr>
          <a:xfrm>
            <a:off x="202954" y="1829351"/>
            <a:ext cx="2758029" cy="3869791"/>
          </a:xfrm>
          <a:prstGeom prst="rect">
            <a:avLst/>
          </a:prstGeom>
        </p:spPr>
      </p:pic>
      <p:pic>
        <p:nvPicPr>
          <p:cNvPr id="15" name="Picture 14">
            <a:extLst>
              <a:ext uri="{FF2B5EF4-FFF2-40B4-BE49-F238E27FC236}">
                <a16:creationId xmlns:a16="http://schemas.microsoft.com/office/drawing/2014/main" id="{F977D430-24AE-4126-BBA8-5AE0C25CA976}"/>
              </a:ext>
            </a:extLst>
          </p:cNvPr>
          <p:cNvPicPr/>
          <p:nvPr/>
        </p:nvPicPr>
        <p:blipFill>
          <a:blip r:embed="rId3"/>
          <a:stretch>
            <a:fillRect/>
          </a:stretch>
        </p:blipFill>
        <p:spPr>
          <a:xfrm>
            <a:off x="3331866" y="1829351"/>
            <a:ext cx="2867865" cy="3869790"/>
          </a:xfrm>
          <a:prstGeom prst="rect">
            <a:avLst/>
          </a:prstGeom>
        </p:spPr>
      </p:pic>
    </p:spTree>
    <p:extLst>
      <p:ext uri="{BB962C8B-B14F-4D97-AF65-F5344CB8AC3E}">
        <p14:creationId xmlns:p14="http://schemas.microsoft.com/office/powerpoint/2010/main" val="338938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A30D-5952-4386-99F6-47B8F67C7215}"/>
              </a:ext>
            </a:extLst>
          </p:cNvPr>
          <p:cNvSpPr>
            <a:spLocks noGrp="1"/>
          </p:cNvSpPr>
          <p:nvPr>
            <p:ph type="title"/>
          </p:nvPr>
        </p:nvSpPr>
        <p:spPr>
          <a:xfrm>
            <a:off x="397192" y="270890"/>
            <a:ext cx="11918633" cy="1060134"/>
          </a:xfrm>
        </p:spPr>
        <p:txBody>
          <a:bodyPr>
            <a:noAutofit/>
          </a:bodyPr>
          <a:lstStyle/>
          <a:p>
            <a:pPr>
              <a:lnSpc>
                <a:spcPct val="100000"/>
              </a:lnSpc>
              <a:spcAft>
                <a:spcPts val="600"/>
              </a:spcAft>
            </a:pPr>
            <a:r>
              <a:rPr lang="en-GB" dirty="0"/>
              <a:t>Overall summary of ALCOHOL USE</a:t>
            </a:r>
            <a:br>
              <a:rPr lang="en-GB" dirty="0"/>
            </a:br>
            <a:r>
              <a:rPr lang="en-GB" dirty="0"/>
              <a:t>in High School Students</a:t>
            </a:r>
          </a:p>
        </p:txBody>
      </p:sp>
      <p:graphicFrame>
        <p:nvGraphicFramePr>
          <p:cNvPr id="7" name="Chart Placeholder 8">
            <a:extLst>
              <a:ext uri="{FF2B5EF4-FFF2-40B4-BE49-F238E27FC236}">
                <a16:creationId xmlns:a16="http://schemas.microsoft.com/office/drawing/2014/main" id="{E624B8EE-5CFD-4553-AB0B-79A6ECFB8460}"/>
              </a:ext>
            </a:extLst>
          </p:cNvPr>
          <p:cNvGraphicFramePr>
            <a:graphicFrameLocks/>
          </p:cNvGraphicFramePr>
          <p:nvPr>
            <p:extLst>
              <p:ext uri="{D42A27DB-BD31-4B8C-83A1-F6EECF244321}">
                <p14:modId xmlns:p14="http://schemas.microsoft.com/office/powerpoint/2010/main" val="2611361131"/>
              </p:ext>
            </p:extLst>
          </p:nvPr>
        </p:nvGraphicFramePr>
        <p:xfrm>
          <a:off x="1015677" y="1466021"/>
          <a:ext cx="8686800" cy="3640593"/>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a:extLst>
              <a:ext uri="{FF2B5EF4-FFF2-40B4-BE49-F238E27FC236}">
                <a16:creationId xmlns:a16="http://schemas.microsoft.com/office/drawing/2014/main" id="{0E0B2E51-0D29-409C-91D7-DC6CDFEEAF01}"/>
              </a:ext>
            </a:extLst>
          </p:cNvPr>
          <p:cNvGrpSpPr/>
          <p:nvPr/>
        </p:nvGrpSpPr>
        <p:grpSpPr>
          <a:xfrm>
            <a:off x="1597860" y="5060801"/>
            <a:ext cx="8263136" cy="646331"/>
            <a:chOff x="1359735" y="5284639"/>
            <a:chExt cx="8263136" cy="646331"/>
          </a:xfrm>
        </p:grpSpPr>
        <p:sp>
          <p:nvSpPr>
            <p:cNvPr id="12" name="Rectangle 11">
              <a:extLst>
                <a:ext uri="{FF2B5EF4-FFF2-40B4-BE49-F238E27FC236}">
                  <a16:creationId xmlns:a16="http://schemas.microsoft.com/office/drawing/2014/main" id="{E2243FF2-40F6-4252-AEC0-43F6F90605BD}"/>
                </a:ext>
              </a:extLst>
            </p:cNvPr>
            <p:cNvSpPr/>
            <p:nvPr/>
          </p:nvSpPr>
          <p:spPr>
            <a:xfrm>
              <a:off x="3454819" y="5292651"/>
              <a:ext cx="811441" cy="369332"/>
            </a:xfrm>
            <a:prstGeom prst="rect">
              <a:avLst/>
            </a:prstGeom>
          </p:spPr>
          <p:txBody>
            <a:bodyPr wrap="square">
              <a:spAutoFit/>
            </a:bodyPr>
            <a:lstStyle/>
            <a:p>
              <a:r>
                <a:rPr lang="en-GB" dirty="0"/>
                <a:t>By Sex</a:t>
              </a:r>
            </a:p>
          </p:txBody>
        </p:sp>
        <p:sp>
          <p:nvSpPr>
            <p:cNvPr id="13" name="Rectangle 12">
              <a:extLst>
                <a:ext uri="{FF2B5EF4-FFF2-40B4-BE49-F238E27FC236}">
                  <a16:creationId xmlns:a16="http://schemas.microsoft.com/office/drawing/2014/main" id="{33BC99AA-C58D-48F8-9660-FE2C31997DD9}"/>
                </a:ext>
              </a:extLst>
            </p:cNvPr>
            <p:cNvSpPr/>
            <p:nvPr/>
          </p:nvSpPr>
          <p:spPr>
            <a:xfrm>
              <a:off x="6267450" y="5292651"/>
              <a:ext cx="1067921" cy="369332"/>
            </a:xfrm>
            <a:prstGeom prst="rect">
              <a:avLst/>
            </a:prstGeom>
          </p:spPr>
          <p:txBody>
            <a:bodyPr wrap="square">
              <a:spAutoFit/>
            </a:bodyPr>
            <a:lstStyle/>
            <a:p>
              <a:r>
                <a:rPr lang="en-GB" dirty="0"/>
                <a:t>By Grade</a:t>
              </a:r>
            </a:p>
          </p:txBody>
        </p:sp>
        <p:sp>
          <p:nvSpPr>
            <p:cNvPr id="14" name="Rectangle 13">
              <a:extLst>
                <a:ext uri="{FF2B5EF4-FFF2-40B4-BE49-F238E27FC236}">
                  <a16:creationId xmlns:a16="http://schemas.microsoft.com/office/drawing/2014/main" id="{2854D240-6E63-4FC9-9BBE-7F49CE5618E6}"/>
                </a:ext>
              </a:extLst>
            </p:cNvPr>
            <p:cNvSpPr/>
            <p:nvPr/>
          </p:nvSpPr>
          <p:spPr>
            <a:xfrm>
              <a:off x="1359735" y="5292651"/>
              <a:ext cx="1296447" cy="369332"/>
            </a:xfrm>
            <a:prstGeom prst="rect">
              <a:avLst/>
            </a:prstGeom>
          </p:spPr>
          <p:txBody>
            <a:bodyPr wrap="square">
              <a:spAutoFit/>
            </a:bodyPr>
            <a:lstStyle/>
            <a:p>
              <a:r>
                <a:rPr lang="en-GB" dirty="0"/>
                <a:t>Alcoholics</a:t>
              </a:r>
            </a:p>
          </p:txBody>
        </p:sp>
        <p:sp>
          <p:nvSpPr>
            <p:cNvPr id="15" name="Rectangle 14">
              <a:extLst>
                <a:ext uri="{FF2B5EF4-FFF2-40B4-BE49-F238E27FC236}">
                  <a16:creationId xmlns:a16="http://schemas.microsoft.com/office/drawing/2014/main" id="{4D089A44-DEA6-4F1F-9965-FE571B37F6C9}"/>
                </a:ext>
              </a:extLst>
            </p:cNvPr>
            <p:cNvSpPr/>
            <p:nvPr/>
          </p:nvSpPr>
          <p:spPr>
            <a:xfrm>
              <a:off x="8554950" y="5284639"/>
              <a:ext cx="1067921" cy="646331"/>
            </a:xfrm>
            <a:prstGeom prst="rect">
              <a:avLst/>
            </a:prstGeom>
          </p:spPr>
          <p:txBody>
            <a:bodyPr wrap="square">
              <a:spAutoFit/>
            </a:bodyPr>
            <a:lstStyle/>
            <a:p>
              <a:r>
                <a:rPr lang="en-GB" dirty="0"/>
                <a:t>13 Years &amp; below</a:t>
              </a:r>
            </a:p>
          </p:txBody>
        </p:sp>
      </p:grpSp>
    </p:spTree>
    <p:extLst>
      <p:ext uri="{BB962C8B-B14F-4D97-AF65-F5344CB8AC3E}">
        <p14:creationId xmlns:p14="http://schemas.microsoft.com/office/powerpoint/2010/main" val="392948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BDE68FA-5FF9-4F14-A053-5488BDDFB954}"/>
              </a:ext>
            </a:extLst>
          </p:cNvPr>
          <p:cNvSpPr>
            <a:spLocks noGrp="1"/>
          </p:cNvSpPr>
          <p:nvPr>
            <p:ph type="title"/>
          </p:nvPr>
        </p:nvSpPr>
        <p:spPr>
          <a:xfrm>
            <a:off x="111695" y="251214"/>
            <a:ext cx="3657680" cy="1147406"/>
          </a:xfrm>
        </p:spPr>
        <p:txBody>
          <a:bodyPr>
            <a:normAutofit/>
          </a:bodyPr>
          <a:lstStyle/>
          <a:p>
            <a:pPr algn="ctr"/>
            <a:r>
              <a:rPr lang="en-US" dirty="0">
                <a:solidFill>
                  <a:srgbClr val="FFFFFF"/>
                </a:solidFill>
              </a:rPr>
              <a:t>drug use</a:t>
            </a:r>
            <a:br>
              <a:rPr lang="en-US" dirty="0">
                <a:solidFill>
                  <a:srgbClr val="FFFFFF"/>
                </a:solidFill>
              </a:rPr>
            </a:br>
            <a:r>
              <a:rPr lang="en-US" dirty="0">
                <a:solidFill>
                  <a:srgbClr val="FFFFFF"/>
                </a:solidFill>
              </a:rPr>
              <a:t>(2007 – 2017)</a:t>
            </a:r>
            <a:endParaRPr lang="en-GB" dirty="0">
              <a:solidFill>
                <a:srgbClr val="FFFFFF"/>
              </a:solidFill>
            </a:endParaRPr>
          </a:p>
        </p:txBody>
      </p:sp>
      <p:grpSp>
        <p:nvGrpSpPr>
          <p:cNvPr id="24" name="Group 23">
            <a:extLst>
              <a:ext uri="{FF2B5EF4-FFF2-40B4-BE49-F238E27FC236}">
                <a16:creationId xmlns:a16="http://schemas.microsoft.com/office/drawing/2014/main" id="{F6F70278-583B-4D55-8595-665A9183307B}"/>
              </a:ext>
            </a:extLst>
          </p:cNvPr>
          <p:cNvGrpSpPr/>
          <p:nvPr/>
        </p:nvGrpSpPr>
        <p:grpSpPr>
          <a:xfrm>
            <a:off x="4062127" y="335201"/>
            <a:ext cx="8129873" cy="1174886"/>
            <a:chOff x="3509295" y="504826"/>
            <a:chExt cx="7725729" cy="1174886"/>
          </a:xfrm>
        </p:grpSpPr>
        <p:sp>
          <p:nvSpPr>
            <p:cNvPr id="20" name="Title 1">
              <a:extLst>
                <a:ext uri="{FF2B5EF4-FFF2-40B4-BE49-F238E27FC236}">
                  <a16:creationId xmlns:a16="http://schemas.microsoft.com/office/drawing/2014/main" id="{E46E988B-991D-4A95-BFBA-72E3E8980801}"/>
                </a:ext>
              </a:extLst>
            </p:cNvPr>
            <p:cNvSpPr txBox="1">
              <a:spLocks/>
            </p:cNvSpPr>
            <p:nvPr/>
          </p:nvSpPr>
          <p:spPr>
            <a:xfrm>
              <a:off x="3509295" y="504826"/>
              <a:ext cx="7725729" cy="117488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3000" b="0" i="0" u="none" strike="noStrike" kern="1200" cap="all" spc="0" normalizeH="0" baseline="0" noProof="0" dirty="0">
                  <a:ln>
                    <a:noFill/>
                  </a:ln>
                  <a:solidFill>
                    <a:prstClr val="black"/>
                  </a:solidFill>
                  <a:effectLst/>
                  <a:uLnTx/>
                  <a:uFillTx/>
                  <a:latin typeface="Gill Sans MT" panose="020B0502020104020203"/>
                  <a:ea typeface="+mj-ea"/>
                  <a:cs typeface="+mj-cs"/>
                </a:rPr>
                <a:t>Drug Users </a:t>
              </a:r>
              <a:r>
                <a:rPr kumimoji="0" lang="en-GB" sz="3000" b="0" i="0" u="none" strike="noStrike" kern="1200" cap="none" spc="0" normalizeH="0" baseline="0" noProof="0" dirty="0">
                  <a:ln>
                    <a:noFill/>
                  </a:ln>
                  <a:solidFill>
                    <a:prstClr val="black"/>
                  </a:solidFill>
                  <a:effectLst/>
                  <a:uLnTx/>
                  <a:uFillTx/>
                  <a:latin typeface="Gill Sans MT" panose="020B0502020104020203"/>
                  <a:ea typeface="+mj-ea"/>
                  <a:cs typeface="+mj-cs"/>
                </a:rPr>
                <a:t>vs</a:t>
              </a:r>
              <a:r>
                <a:rPr kumimoji="0" lang="en-GB" sz="3000" b="0" i="0" u="none" strike="noStrike" kern="1200" cap="all" spc="0" normalizeH="0" baseline="0" noProof="0" dirty="0">
                  <a:ln>
                    <a:noFill/>
                  </a:ln>
                  <a:solidFill>
                    <a:prstClr val="black"/>
                  </a:solidFill>
                  <a:effectLst/>
                  <a:uLnTx/>
                  <a:uFillTx/>
                  <a:latin typeface="Gill Sans MT" panose="020B0502020104020203"/>
                  <a:ea typeface="+mj-ea"/>
                  <a:cs typeface="+mj-cs"/>
                </a:rPr>
                <a:t> Non-drug Users</a:t>
              </a:r>
              <a:br>
                <a:rPr kumimoji="0" lang="en-GB" sz="3200" b="0" i="0" u="none" strike="noStrike" kern="1200" cap="all" spc="0" normalizeH="0" baseline="0" noProof="0" dirty="0">
                  <a:ln>
                    <a:noFill/>
                  </a:ln>
                  <a:solidFill>
                    <a:prstClr val="black"/>
                  </a:solidFill>
                  <a:effectLst/>
                  <a:uLnTx/>
                  <a:uFillTx/>
                  <a:latin typeface="Gill Sans MT" panose="020B0502020104020203"/>
                  <a:ea typeface="+mj-ea"/>
                  <a:cs typeface="+mj-cs"/>
                </a:rPr>
              </a:br>
              <a:endParaRPr kumimoji="0" lang="en-GB" sz="3200" b="0" i="0" u="none" strike="noStrike" kern="1200" cap="all" spc="0" normalizeH="0" baseline="0" noProof="0" dirty="0">
                <a:ln>
                  <a:noFill/>
                </a:ln>
                <a:solidFill>
                  <a:prstClr val="black"/>
                </a:solidFill>
                <a:effectLst/>
                <a:uLnTx/>
                <a:uFillTx/>
                <a:latin typeface="Gill Sans MT" panose="020B0502020104020203"/>
                <a:ea typeface="+mj-ea"/>
                <a:cs typeface="+mj-cs"/>
              </a:endParaRPr>
            </a:p>
          </p:txBody>
        </p:sp>
        <p:cxnSp>
          <p:nvCxnSpPr>
            <p:cNvPr id="13" name="Straight Connector 12">
              <a:extLst>
                <a:ext uri="{FF2B5EF4-FFF2-40B4-BE49-F238E27FC236}">
                  <a16:creationId xmlns:a16="http://schemas.microsoft.com/office/drawing/2014/main" id="{B51986BB-F829-40BF-A245-6A61D3D6FE49}"/>
                </a:ext>
              </a:extLst>
            </p:cNvPr>
            <p:cNvCxnSpPr>
              <a:cxnSpLocks/>
              <a:stCxn id="20" idx="1"/>
              <a:endCxn id="20" idx="3"/>
            </p:cNvCxnSpPr>
            <p:nvPr/>
          </p:nvCxnSpPr>
          <p:spPr>
            <a:xfrm>
              <a:off x="3509295" y="1092269"/>
              <a:ext cx="7725729"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E07C8171-91F7-41AA-A210-0E0AFCD1B0DA}"/>
              </a:ext>
            </a:extLst>
          </p:cNvPr>
          <p:cNvSpPr/>
          <p:nvPr/>
        </p:nvSpPr>
        <p:spPr>
          <a:xfrm>
            <a:off x="173892" y="4231247"/>
            <a:ext cx="3798033" cy="1647695"/>
          </a:xfrm>
          <a:prstGeom prst="rect">
            <a:avLst/>
          </a:prstGeom>
        </p:spPr>
        <p:txBody>
          <a:bodyPr wrap="square">
            <a:spAutoFit/>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Gill Sans MT" panose="020B0502020104020203"/>
                <a:ea typeface="+mn-ea"/>
                <a:cs typeface="+mn-cs"/>
              </a:rPr>
              <a:t>The percentage of Drug Users are significantly higher when compared to Non-Drug Users.</a:t>
            </a:r>
          </a:p>
        </p:txBody>
      </p:sp>
      <p:graphicFrame>
        <p:nvGraphicFramePr>
          <p:cNvPr id="19" name="Table 10">
            <a:extLst>
              <a:ext uri="{FF2B5EF4-FFF2-40B4-BE49-F238E27FC236}">
                <a16:creationId xmlns:a16="http://schemas.microsoft.com/office/drawing/2014/main" id="{AB0DC375-72BB-4CC5-A8E7-DF64250F136D}"/>
              </a:ext>
            </a:extLst>
          </p:cNvPr>
          <p:cNvGraphicFramePr>
            <a:graphicFrameLocks noGrp="1"/>
          </p:cNvGraphicFramePr>
          <p:nvPr>
            <p:ph idx="1"/>
            <p:extLst>
              <p:ext uri="{D42A27DB-BD31-4B8C-83A1-F6EECF244321}">
                <p14:modId xmlns:p14="http://schemas.microsoft.com/office/powerpoint/2010/main" val="1145217235"/>
              </p:ext>
            </p:extLst>
          </p:nvPr>
        </p:nvGraphicFramePr>
        <p:xfrm>
          <a:off x="66675" y="2150904"/>
          <a:ext cx="3905250" cy="1107441"/>
        </p:xfrm>
        <a:graphic>
          <a:graphicData uri="http://schemas.openxmlformats.org/drawingml/2006/table">
            <a:tbl>
              <a:tblPr firstRow="1" bandRow="1">
                <a:tableStyleId>{5C22544A-7EE6-4342-B048-85BDC9FD1C3A}</a:tableStyleId>
              </a:tblPr>
              <a:tblGrid>
                <a:gridCol w="1657350">
                  <a:extLst>
                    <a:ext uri="{9D8B030D-6E8A-4147-A177-3AD203B41FA5}">
                      <a16:colId xmlns:a16="http://schemas.microsoft.com/office/drawing/2014/main" val="658631172"/>
                    </a:ext>
                  </a:extLst>
                </a:gridCol>
                <a:gridCol w="1427698">
                  <a:extLst>
                    <a:ext uri="{9D8B030D-6E8A-4147-A177-3AD203B41FA5}">
                      <a16:colId xmlns:a16="http://schemas.microsoft.com/office/drawing/2014/main" val="614791971"/>
                    </a:ext>
                  </a:extLst>
                </a:gridCol>
                <a:gridCol w="820202">
                  <a:extLst>
                    <a:ext uri="{9D8B030D-6E8A-4147-A177-3AD203B41FA5}">
                      <a16:colId xmlns:a16="http://schemas.microsoft.com/office/drawing/2014/main" val="2243088671"/>
                    </a:ext>
                  </a:extLst>
                </a:gridCol>
              </a:tblGrid>
              <a:tr h="369147">
                <a:tc>
                  <a:txBody>
                    <a:bodyPr/>
                    <a:lstStyle/>
                    <a:p>
                      <a:pPr algn="ctr"/>
                      <a:r>
                        <a:rPr lang="en-US" sz="1600" dirty="0"/>
                        <a:t>USED DRUG</a:t>
                      </a:r>
                      <a:endParaRPr lang="en-GB" sz="1600"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69147">
                <a:tc>
                  <a:txBody>
                    <a:bodyPr/>
                    <a:lstStyle/>
                    <a:p>
                      <a:pPr algn="ctr"/>
                      <a:r>
                        <a:rPr lang="en-US" dirty="0"/>
                        <a:t>No</a:t>
                      </a:r>
                    </a:p>
                  </a:txBody>
                  <a:tcPr anchor="ctr">
                    <a:solidFill>
                      <a:srgbClr val="F8766D"/>
                    </a:solidFill>
                  </a:tcPr>
                </a:tc>
                <a:tc>
                  <a:txBody>
                    <a:bodyPr/>
                    <a:lstStyle/>
                    <a:p>
                      <a:pPr algn="ctr"/>
                      <a:r>
                        <a:rPr lang="en-US" sz="1800" kern="1200" dirty="0">
                          <a:solidFill>
                            <a:schemeClr val="dk1"/>
                          </a:solidFill>
                          <a:effectLst/>
                          <a:latin typeface="+mn-lt"/>
                          <a:ea typeface="+mn-ea"/>
                          <a:cs typeface="+mn-cs"/>
                        </a:rPr>
                        <a:t>3</a:t>
                      </a:r>
                      <a:r>
                        <a:rPr lang="en-GB" sz="1800" kern="1200" dirty="0">
                          <a:solidFill>
                            <a:schemeClr val="dk1"/>
                          </a:solidFill>
                          <a:effectLst/>
                          <a:latin typeface="+mn-lt"/>
                          <a:ea typeface="+mn-ea"/>
                          <a:cs typeface="+mn-cs"/>
                        </a:rPr>
                        <a:t>1116</a:t>
                      </a:r>
                      <a:endParaRPr lang="en-GB" dirty="0"/>
                    </a:p>
                  </a:txBody>
                  <a:tcPr anchor="ctr"/>
                </a:tc>
                <a:tc>
                  <a:txBody>
                    <a:bodyPr/>
                    <a:lstStyle/>
                    <a:p>
                      <a:pPr algn="ctr"/>
                      <a:r>
                        <a:rPr lang="en-US" sz="1800" kern="1200" dirty="0">
                          <a:solidFill>
                            <a:schemeClr val="dk1"/>
                          </a:solidFill>
                          <a:effectLst/>
                          <a:latin typeface="+mn-lt"/>
                          <a:ea typeface="+mn-ea"/>
                          <a:cs typeface="+mn-cs"/>
                        </a:rPr>
                        <a:t>4</a:t>
                      </a:r>
                      <a:r>
                        <a:rPr lang="en-GB" sz="1800" kern="1200" dirty="0">
                          <a:solidFill>
                            <a:schemeClr val="dk1"/>
                          </a:solidFill>
                          <a:effectLst/>
                          <a:latin typeface="+mn-lt"/>
                          <a:ea typeface="+mn-ea"/>
                          <a:cs typeface="+mn-cs"/>
                        </a:rPr>
                        <a:t>0</a:t>
                      </a:r>
                      <a:endParaRPr lang="en-GB" dirty="0"/>
                    </a:p>
                  </a:txBody>
                  <a:tcPr anchor="ctr"/>
                </a:tc>
                <a:extLst>
                  <a:ext uri="{0D108BD9-81ED-4DB2-BD59-A6C34878D82A}">
                    <a16:rowId xmlns:a16="http://schemas.microsoft.com/office/drawing/2014/main" val="3565468100"/>
                  </a:ext>
                </a:extLst>
              </a:tr>
              <a:tr h="369147">
                <a:tc>
                  <a:txBody>
                    <a:bodyPr/>
                    <a:lstStyle/>
                    <a:p>
                      <a:pPr algn="ctr"/>
                      <a:r>
                        <a:rPr lang="en-US" dirty="0"/>
                        <a:t>Yes</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46215</a:t>
                      </a:r>
                      <a:endParaRPr lang="en-GB" dirty="0"/>
                    </a:p>
                  </a:txBody>
                  <a:tcPr anchor="ctr"/>
                </a:tc>
                <a:tc>
                  <a:txBody>
                    <a:bodyPr/>
                    <a:lstStyle/>
                    <a:p>
                      <a:pPr algn="ctr"/>
                      <a:r>
                        <a:rPr lang="en-GB" sz="1800" kern="1200" dirty="0">
                          <a:solidFill>
                            <a:schemeClr val="dk1"/>
                          </a:solidFill>
                          <a:effectLst/>
                          <a:latin typeface="+mn-lt"/>
                          <a:ea typeface="+mn-ea"/>
                          <a:cs typeface="+mn-cs"/>
                        </a:rPr>
                        <a:t>60</a:t>
                      </a:r>
                      <a:endParaRPr lang="en-GB" dirty="0"/>
                    </a:p>
                  </a:txBody>
                  <a:tcPr anchor="ctr"/>
                </a:tc>
                <a:extLst>
                  <a:ext uri="{0D108BD9-81ED-4DB2-BD59-A6C34878D82A}">
                    <a16:rowId xmlns:a16="http://schemas.microsoft.com/office/drawing/2014/main" val="1671119431"/>
                  </a:ext>
                </a:extLst>
              </a:tr>
            </a:tbl>
          </a:graphicData>
        </a:graphic>
      </p:graphicFrame>
      <p:pic>
        <p:nvPicPr>
          <p:cNvPr id="11" name="Picture 10">
            <a:extLst>
              <a:ext uri="{FF2B5EF4-FFF2-40B4-BE49-F238E27FC236}">
                <a16:creationId xmlns:a16="http://schemas.microsoft.com/office/drawing/2014/main" id="{D91659C8-DA0D-4626-9DD4-69A763DD6209}"/>
              </a:ext>
            </a:extLst>
          </p:cNvPr>
          <p:cNvPicPr/>
          <p:nvPr/>
        </p:nvPicPr>
        <p:blipFill>
          <a:blip r:embed="rId2"/>
          <a:stretch>
            <a:fillRect/>
          </a:stretch>
        </p:blipFill>
        <p:spPr>
          <a:xfrm>
            <a:off x="5410200" y="1398620"/>
            <a:ext cx="5596224" cy="5202183"/>
          </a:xfrm>
          <a:prstGeom prst="rect">
            <a:avLst/>
          </a:prstGeom>
        </p:spPr>
      </p:pic>
    </p:spTree>
    <p:extLst>
      <p:ext uri="{BB962C8B-B14F-4D97-AF65-F5344CB8AC3E}">
        <p14:creationId xmlns:p14="http://schemas.microsoft.com/office/powerpoint/2010/main" val="1194470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597ED-A336-4A18-8B7A-B7D20F9E56C1}"/>
              </a:ext>
            </a:extLst>
          </p:cNvPr>
          <p:cNvSpPr>
            <a:spLocks noGrp="1"/>
          </p:cNvSpPr>
          <p:nvPr>
            <p:ph type="title"/>
          </p:nvPr>
        </p:nvSpPr>
        <p:spPr>
          <a:xfrm>
            <a:off x="449092" y="272030"/>
            <a:ext cx="9605635" cy="1059305"/>
          </a:xfrm>
        </p:spPr>
        <p:txBody>
          <a:bodyPr/>
          <a:lstStyle/>
          <a:p>
            <a:r>
              <a:rPr lang="en-GB" dirty="0"/>
              <a:t>drug use: grouped by Sex</a:t>
            </a:r>
          </a:p>
        </p:txBody>
      </p:sp>
      <p:sp>
        <p:nvSpPr>
          <p:cNvPr id="11" name="TextBox 10">
            <a:extLst>
              <a:ext uri="{FF2B5EF4-FFF2-40B4-BE49-F238E27FC236}">
                <a16:creationId xmlns:a16="http://schemas.microsoft.com/office/drawing/2014/main" id="{C298695D-40C0-481E-AC78-FCDF24E65812}"/>
              </a:ext>
            </a:extLst>
          </p:cNvPr>
          <p:cNvSpPr txBox="1"/>
          <p:nvPr/>
        </p:nvSpPr>
        <p:spPr>
          <a:xfrm>
            <a:off x="486951" y="5398439"/>
            <a:ext cx="9713134" cy="707886"/>
          </a:xfrm>
          <a:prstGeom prst="rect">
            <a:avLst/>
          </a:prstGeom>
        </p:spPr>
        <p:txBody>
          <a:bodyPr wrap="square">
            <a:spAutoFit/>
          </a:bodyPr>
          <a:lstStyle>
            <a:defPPr>
              <a:defRPr lang="en-US"/>
            </a:defPPr>
            <a:lvl1pPr marL="285750" indent="-285750">
              <a:buFont typeface="Arial" panose="020B0604020202020204" pitchFamily="34" charset="0"/>
              <a:buChar char="•"/>
              <a:defRPr sz="2000">
                <a:solidFill>
                  <a:prstClr val="black"/>
                </a:solidFill>
              </a:defRPr>
            </a:lvl1pPr>
          </a:lstStyle>
          <a:p>
            <a:r>
              <a:rPr lang="en-GB" dirty="0"/>
              <a:t>There is no difference in the proportions of Male and Female Non-Drug Users. </a:t>
            </a:r>
          </a:p>
          <a:p>
            <a:r>
              <a:rPr lang="en-GB" dirty="0"/>
              <a:t>The percentage of Drug Users are almost the same in both sex</a:t>
            </a:r>
          </a:p>
        </p:txBody>
      </p:sp>
      <p:pic>
        <p:nvPicPr>
          <p:cNvPr id="7" name="Picture 6">
            <a:extLst>
              <a:ext uri="{FF2B5EF4-FFF2-40B4-BE49-F238E27FC236}">
                <a16:creationId xmlns:a16="http://schemas.microsoft.com/office/drawing/2014/main" id="{D545CF59-9065-4639-A474-BD5D51FD38C4}"/>
              </a:ext>
            </a:extLst>
          </p:cNvPr>
          <p:cNvPicPr/>
          <p:nvPr/>
        </p:nvPicPr>
        <p:blipFill>
          <a:blip r:embed="rId2"/>
          <a:stretch>
            <a:fillRect/>
          </a:stretch>
        </p:blipFill>
        <p:spPr>
          <a:xfrm>
            <a:off x="730981" y="1329361"/>
            <a:ext cx="4368560" cy="3784600"/>
          </a:xfrm>
          <a:prstGeom prst="rect">
            <a:avLst/>
          </a:prstGeom>
        </p:spPr>
      </p:pic>
      <p:graphicFrame>
        <p:nvGraphicFramePr>
          <p:cNvPr id="9" name="Table 10">
            <a:extLst>
              <a:ext uri="{FF2B5EF4-FFF2-40B4-BE49-F238E27FC236}">
                <a16:creationId xmlns:a16="http://schemas.microsoft.com/office/drawing/2014/main" id="{C1E89004-0500-420A-A621-D7C87C6FAB9D}"/>
              </a:ext>
            </a:extLst>
          </p:cNvPr>
          <p:cNvGraphicFramePr>
            <a:graphicFrameLocks/>
          </p:cNvGraphicFramePr>
          <p:nvPr>
            <p:extLst>
              <p:ext uri="{D42A27DB-BD31-4B8C-83A1-F6EECF244321}">
                <p14:modId xmlns:p14="http://schemas.microsoft.com/office/powerpoint/2010/main" val="3473796807"/>
              </p:ext>
            </p:extLst>
          </p:nvPr>
        </p:nvGraphicFramePr>
        <p:xfrm>
          <a:off x="8607287" y="-6677"/>
          <a:ext cx="3584713" cy="1051560"/>
        </p:xfrm>
        <a:graphic>
          <a:graphicData uri="http://schemas.openxmlformats.org/drawingml/2006/table">
            <a:tbl>
              <a:tblPr firstRow="1" bandRow="1">
                <a:tableStyleId>{5C22544A-7EE6-4342-B048-85BDC9FD1C3A}</a:tableStyleId>
              </a:tblPr>
              <a:tblGrid>
                <a:gridCol w="866596">
                  <a:extLst>
                    <a:ext uri="{9D8B030D-6E8A-4147-A177-3AD203B41FA5}">
                      <a16:colId xmlns:a16="http://schemas.microsoft.com/office/drawing/2014/main" val="658631172"/>
                    </a:ext>
                  </a:extLst>
                </a:gridCol>
                <a:gridCol w="1776165">
                  <a:extLst>
                    <a:ext uri="{9D8B030D-6E8A-4147-A177-3AD203B41FA5}">
                      <a16:colId xmlns:a16="http://schemas.microsoft.com/office/drawing/2014/main" val="614791971"/>
                    </a:ext>
                  </a:extLst>
                </a:gridCol>
                <a:gridCol w="941952">
                  <a:extLst>
                    <a:ext uri="{9D8B030D-6E8A-4147-A177-3AD203B41FA5}">
                      <a16:colId xmlns:a16="http://schemas.microsoft.com/office/drawing/2014/main" val="2243088671"/>
                    </a:ext>
                  </a:extLst>
                </a:gridCol>
              </a:tblGrid>
              <a:tr h="322893">
                <a:tc>
                  <a:txBody>
                    <a:bodyPr/>
                    <a:lstStyle/>
                    <a:p>
                      <a:pPr algn="ctr"/>
                      <a:r>
                        <a:rPr lang="en-US" sz="1700" dirty="0"/>
                        <a:t>SEX</a:t>
                      </a:r>
                      <a:endParaRPr lang="en-GB" sz="1700" dirty="0"/>
                    </a:p>
                  </a:txBody>
                  <a:tcPr anchor="ctr"/>
                </a:tc>
                <a:tc>
                  <a:txBody>
                    <a:bodyPr/>
                    <a:lstStyle/>
                    <a:p>
                      <a:pPr algn="ctr"/>
                      <a:r>
                        <a:rPr lang="en-US" sz="1700" dirty="0"/>
                        <a:t>COUNT</a:t>
                      </a:r>
                      <a:endParaRPr lang="en-GB" sz="1700" dirty="0"/>
                    </a:p>
                  </a:txBody>
                  <a:tcPr anchor="ctr"/>
                </a:tc>
                <a:tc>
                  <a:txBody>
                    <a:bodyPr/>
                    <a:lstStyle/>
                    <a:p>
                      <a:pPr algn="ctr"/>
                      <a:r>
                        <a:rPr lang="en-US" sz="1700" dirty="0"/>
                        <a:t>%</a:t>
                      </a:r>
                      <a:endParaRPr lang="en-GB" sz="1700" dirty="0"/>
                    </a:p>
                  </a:txBody>
                  <a:tcPr anchor="ctr"/>
                </a:tc>
                <a:extLst>
                  <a:ext uri="{0D108BD9-81ED-4DB2-BD59-A6C34878D82A}">
                    <a16:rowId xmlns:a16="http://schemas.microsoft.com/office/drawing/2014/main" val="4291479414"/>
                  </a:ext>
                </a:extLst>
              </a:tr>
              <a:tr h="322893">
                <a:tc>
                  <a:txBody>
                    <a:bodyPr/>
                    <a:lstStyle/>
                    <a:p>
                      <a:pPr algn="ctr"/>
                      <a:r>
                        <a:rPr lang="en-US" sz="1700" dirty="0"/>
                        <a:t>Female</a:t>
                      </a:r>
                    </a:p>
                  </a:txBody>
                  <a:tcPr anchor="ctr">
                    <a:solidFill>
                      <a:srgbClr val="F8766D"/>
                    </a:solidFill>
                  </a:tcPr>
                </a:tc>
                <a:tc>
                  <a:txBody>
                    <a:bodyPr/>
                    <a:lstStyle/>
                    <a:p>
                      <a:pPr algn="ctr"/>
                      <a:r>
                        <a:rPr lang="en-GB" sz="1700" kern="1200" dirty="0">
                          <a:solidFill>
                            <a:schemeClr val="dk1"/>
                          </a:solidFill>
                          <a:effectLst/>
                          <a:latin typeface="+mn-lt"/>
                          <a:ea typeface="+mn-ea"/>
                          <a:cs typeface="+mn-cs"/>
                        </a:rPr>
                        <a:t>22412 </a:t>
                      </a:r>
                      <a:endParaRPr lang="en-GB" sz="1700" dirty="0"/>
                    </a:p>
                  </a:txBody>
                  <a:tcPr anchor="ctr"/>
                </a:tc>
                <a:tc>
                  <a:txBody>
                    <a:bodyPr/>
                    <a:lstStyle/>
                    <a:p>
                      <a:pPr algn="ctr"/>
                      <a:r>
                        <a:rPr lang="en-GB" sz="1700" kern="1200" dirty="0">
                          <a:solidFill>
                            <a:schemeClr val="dk1"/>
                          </a:solidFill>
                          <a:effectLst/>
                          <a:latin typeface="+mn-lt"/>
                          <a:ea typeface="+mn-ea"/>
                          <a:cs typeface="+mn-cs"/>
                        </a:rPr>
                        <a:t>48.7  </a:t>
                      </a:r>
                      <a:endParaRPr lang="en-GB" sz="1700" dirty="0"/>
                    </a:p>
                  </a:txBody>
                  <a:tcPr anchor="ctr"/>
                </a:tc>
                <a:extLst>
                  <a:ext uri="{0D108BD9-81ED-4DB2-BD59-A6C34878D82A}">
                    <a16:rowId xmlns:a16="http://schemas.microsoft.com/office/drawing/2014/main" val="3565468100"/>
                  </a:ext>
                </a:extLst>
              </a:tr>
              <a:tr h="322893">
                <a:tc>
                  <a:txBody>
                    <a:bodyPr/>
                    <a:lstStyle/>
                    <a:p>
                      <a:pPr algn="ctr"/>
                      <a:r>
                        <a:rPr lang="en-US" sz="1700" dirty="0"/>
                        <a:t>Male</a:t>
                      </a:r>
                      <a:endParaRPr lang="en-GB" sz="1700" dirty="0"/>
                    </a:p>
                  </a:txBody>
                  <a:tcPr anchor="ctr">
                    <a:solidFill>
                      <a:srgbClr val="00BFC4"/>
                    </a:solidFill>
                  </a:tcPr>
                </a:tc>
                <a:tc>
                  <a:txBody>
                    <a:bodyPr/>
                    <a:lstStyle/>
                    <a:p>
                      <a:pPr algn="ctr"/>
                      <a:r>
                        <a:rPr lang="en-GB" sz="1700" kern="1200" dirty="0">
                          <a:solidFill>
                            <a:schemeClr val="dk1"/>
                          </a:solidFill>
                          <a:effectLst/>
                          <a:latin typeface="+mn-lt"/>
                          <a:ea typeface="+mn-ea"/>
                          <a:cs typeface="+mn-cs"/>
                        </a:rPr>
                        <a:t>23579 </a:t>
                      </a:r>
                      <a:endParaRPr lang="en-GB" sz="17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700" kern="1200" dirty="0">
                          <a:solidFill>
                            <a:schemeClr val="dk1"/>
                          </a:solidFill>
                          <a:effectLst/>
                          <a:latin typeface="+mn-lt"/>
                          <a:ea typeface="+mn-ea"/>
                          <a:cs typeface="+mn-cs"/>
                        </a:rPr>
                        <a:t>51.3    </a:t>
                      </a:r>
                      <a:endParaRPr lang="en-GB" sz="1700" dirty="0"/>
                    </a:p>
                  </a:txBody>
                  <a:tcPr anchor="ctr"/>
                </a:tc>
                <a:extLst>
                  <a:ext uri="{0D108BD9-81ED-4DB2-BD59-A6C34878D82A}">
                    <a16:rowId xmlns:a16="http://schemas.microsoft.com/office/drawing/2014/main" val="1671119431"/>
                  </a:ext>
                </a:extLst>
              </a:tr>
            </a:tbl>
          </a:graphicData>
        </a:graphic>
      </p:graphicFrame>
      <p:sp>
        <p:nvSpPr>
          <p:cNvPr id="15" name="TextBox 14">
            <a:extLst>
              <a:ext uri="{FF2B5EF4-FFF2-40B4-BE49-F238E27FC236}">
                <a16:creationId xmlns:a16="http://schemas.microsoft.com/office/drawing/2014/main" id="{F8B28D01-09D4-4EEF-8687-81F158E572E7}"/>
              </a:ext>
            </a:extLst>
          </p:cNvPr>
          <p:cNvSpPr txBox="1"/>
          <p:nvPr/>
        </p:nvSpPr>
        <p:spPr>
          <a:xfrm>
            <a:off x="5343518" y="977792"/>
            <a:ext cx="4439801" cy="369332"/>
          </a:xfrm>
          <a:prstGeom prst="rect">
            <a:avLst/>
          </a:prstGeom>
          <a:noFill/>
        </p:spPr>
        <p:txBody>
          <a:bodyPr wrap="square" rtlCol="0">
            <a:spAutoFit/>
          </a:bodyPr>
          <a:lstStyle/>
          <a:p>
            <a:r>
              <a:rPr lang="en-US" dirty="0"/>
              <a:t>% of Drug Users vs </a:t>
            </a:r>
            <a:r>
              <a:rPr lang="en-US"/>
              <a:t>Non-Drug Users by sex</a:t>
            </a:r>
            <a:endParaRPr lang="en-GB" dirty="0"/>
          </a:p>
        </p:txBody>
      </p:sp>
      <p:pic>
        <p:nvPicPr>
          <p:cNvPr id="14" name="Picture 13">
            <a:extLst>
              <a:ext uri="{FF2B5EF4-FFF2-40B4-BE49-F238E27FC236}">
                <a16:creationId xmlns:a16="http://schemas.microsoft.com/office/drawing/2014/main" id="{1501F71A-F357-4D94-975A-952AE224BEDA}"/>
              </a:ext>
            </a:extLst>
          </p:cNvPr>
          <p:cNvPicPr/>
          <p:nvPr/>
        </p:nvPicPr>
        <p:blipFill>
          <a:blip r:embed="rId3"/>
          <a:stretch>
            <a:fillRect/>
          </a:stretch>
        </p:blipFill>
        <p:spPr>
          <a:xfrm>
            <a:off x="5343518" y="1329361"/>
            <a:ext cx="4467232" cy="3784600"/>
          </a:xfrm>
          <a:prstGeom prst="rect">
            <a:avLst/>
          </a:prstGeom>
        </p:spPr>
      </p:pic>
      <p:sp>
        <p:nvSpPr>
          <p:cNvPr id="16" name="TextBox 15">
            <a:extLst>
              <a:ext uri="{FF2B5EF4-FFF2-40B4-BE49-F238E27FC236}">
                <a16:creationId xmlns:a16="http://schemas.microsoft.com/office/drawing/2014/main" id="{4625D3C7-5F5C-4E7A-BB0D-1561F30A0B88}"/>
              </a:ext>
            </a:extLst>
          </p:cNvPr>
          <p:cNvSpPr txBox="1"/>
          <p:nvPr/>
        </p:nvSpPr>
        <p:spPr>
          <a:xfrm>
            <a:off x="730981" y="977792"/>
            <a:ext cx="5155715" cy="369332"/>
          </a:xfrm>
          <a:prstGeom prst="rect">
            <a:avLst/>
          </a:prstGeom>
          <a:noFill/>
        </p:spPr>
        <p:txBody>
          <a:bodyPr wrap="square" rtlCol="0">
            <a:spAutoFit/>
          </a:bodyPr>
          <a:lstStyle/>
          <a:p>
            <a:r>
              <a:rPr lang="en-US" dirty="0"/>
              <a:t>% of Drug Users by Sex</a:t>
            </a:r>
            <a:endParaRPr lang="en-GB" dirty="0"/>
          </a:p>
        </p:txBody>
      </p:sp>
    </p:spTree>
    <p:extLst>
      <p:ext uri="{BB962C8B-B14F-4D97-AF65-F5344CB8AC3E}">
        <p14:creationId xmlns:p14="http://schemas.microsoft.com/office/powerpoint/2010/main" val="416198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7CA4-E308-4DAD-B60F-A94EC1F4CC56}"/>
              </a:ext>
            </a:extLst>
          </p:cNvPr>
          <p:cNvSpPr>
            <a:spLocks noGrp="1"/>
          </p:cNvSpPr>
          <p:nvPr>
            <p:ph type="title"/>
          </p:nvPr>
        </p:nvSpPr>
        <p:spPr>
          <a:xfrm>
            <a:off x="1451578" y="204445"/>
            <a:ext cx="9603275" cy="614706"/>
          </a:xfrm>
        </p:spPr>
        <p:txBody>
          <a:bodyPr anchor="b"/>
          <a:lstStyle/>
          <a:p>
            <a:r>
              <a:rPr lang="en-US" dirty="0"/>
              <a:t>BACKGROUND</a:t>
            </a:r>
            <a:endParaRPr lang="en-GB" dirty="0"/>
          </a:p>
        </p:txBody>
      </p:sp>
      <p:sp>
        <p:nvSpPr>
          <p:cNvPr id="3" name="Content Placeholder 2">
            <a:extLst>
              <a:ext uri="{FF2B5EF4-FFF2-40B4-BE49-F238E27FC236}">
                <a16:creationId xmlns:a16="http://schemas.microsoft.com/office/drawing/2014/main" id="{FB6A1E91-4D3B-49C8-9271-DAAA8EF301A1}"/>
              </a:ext>
            </a:extLst>
          </p:cNvPr>
          <p:cNvSpPr>
            <a:spLocks noGrp="1"/>
          </p:cNvSpPr>
          <p:nvPr>
            <p:ph idx="1"/>
          </p:nvPr>
        </p:nvSpPr>
        <p:spPr>
          <a:xfrm>
            <a:off x="1451578" y="1144059"/>
            <a:ext cx="9603275" cy="4866216"/>
          </a:xfrm>
        </p:spPr>
        <p:txBody>
          <a:bodyPr>
            <a:normAutofit/>
          </a:bodyPr>
          <a:lstStyle/>
          <a:p>
            <a:pPr marL="0" indent="0">
              <a:buNone/>
            </a:pPr>
            <a:r>
              <a:rPr lang="en-GB" sz="2400" b="1" dirty="0"/>
              <a:t>YRBSS</a:t>
            </a:r>
            <a:r>
              <a:rPr lang="en-GB" sz="2400" dirty="0"/>
              <a:t> was developed in 1990 to monitor health behaviors that contribute markedly to the leading causes of death, disability, and social problems among youth and adults in the United States. These behaviors, often established during childhood and early adolescence, include </a:t>
            </a:r>
          </a:p>
          <a:p>
            <a:pPr marL="0" indent="0">
              <a:spcBef>
                <a:spcPts val="0"/>
              </a:spcBef>
              <a:buNone/>
            </a:pPr>
            <a:endParaRPr lang="en-GB" sz="2400" dirty="0"/>
          </a:p>
          <a:p>
            <a:pPr lvl="1"/>
            <a:r>
              <a:rPr lang="en-GB" sz="2200" dirty="0"/>
              <a:t>Behaviors that contribute to unintentional injuries and violence.</a:t>
            </a:r>
          </a:p>
          <a:p>
            <a:pPr lvl="1"/>
            <a:r>
              <a:rPr lang="en-GB" sz="2200" dirty="0"/>
              <a:t>Sexual behaviors related to unintended pregnancy and sexually transmitted infections, including HIV infection.</a:t>
            </a:r>
          </a:p>
          <a:p>
            <a:pPr lvl="1"/>
            <a:r>
              <a:rPr lang="en-GB" sz="2200" dirty="0"/>
              <a:t>Unhealthy dietary behaviors.</a:t>
            </a:r>
          </a:p>
          <a:p>
            <a:pPr lvl="1"/>
            <a:r>
              <a:rPr lang="en-GB" sz="2200" dirty="0"/>
              <a:t>Inadequate physical activity</a:t>
            </a:r>
            <a:r>
              <a:rPr lang="en-GB" sz="2400" dirty="0"/>
              <a:t>.</a:t>
            </a:r>
          </a:p>
          <a:p>
            <a:pPr marL="0" indent="0">
              <a:buNone/>
            </a:pPr>
            <a:endParaRPr lang="en-GB" dirty="0"/>
          </a:p>
          <a:p>
            <a:endParaRPr lang="en-GB" dirty="0"/>
          </a:p>
        </p:txBody>
      </p:sp>
    </p:spTree>
    <p:extLst>
      <p:ext uri="{BB962C8B-B14F-4D97-AF65-F5344CB8AC3E}">
        <p14:creationId xmlns:p14="http://schemas.microsoft.com/office/powerpoint/2010/main" val="365440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597ED-A336-4A18-8B7A-B7D20F9E56C1}"/>
              </a:ext>
            </a:extLst>
          </p:cNvPr>
          <p:cNvSpPr>
            <a:spLocks noGrp="1"/>
          </p:cNvSpPr>
          <p:nvPr>
            <p:ph type="title"/>
          </p:nvPr>
        </p:nvSpPr>
        <p:spPr/>
        <p:txBody>
          <a:bodyPr/>
          <a:lstStyle/>
          <a:p>
            <a:r>
              <a:rPr lang="en-GB" dirty="0"/>
              <a:t>drug use: grouped by Grade</a:t>
            </a:r>
          </a:p>
        </p:txBody>
      </p:sp>
      <p:sp>
        <p:nvSpPr>
          <p:cNvPr id="15" name="Rectangle 14">
            <a:extLst>
              <a:ext uri="{FF2B5EF4-FFF2-40B4-BE49-F238E27FC236}">
                <a16:creationId xmlns:a16="http://schemas.microsoft.com/office/drawing/2014/main" id="{EB9A2C8A-1AEB-4614-A9D1-B27716278EF0}"/>
              </a:ext>
            </a:extLst>
          </p:cNvPr>
          <p:cNvSpPr/>
          <p:nvPr/>
        </p:nvSpPr>
        <p:spPr>
          <a:xfrm>
            <a:off x="352119" y="5403514"/>
            <a:ext cx="11981928" cy="707886"/>
          </a:xfrm>
          <a:prstGeom prst="rect">
            <a:avLst/>
          </a:prstGeom>
        </p:spPr>
        <p:txBody>
          <a:bodyPr wrap="square">
            <a:spAutoFit/>
          </a:bodyPr>
          <a:lstStyle/>
          <a:p>
            <a:pPr marL="285750" indent="-285750">
              <a:buFont typeface="Arial" panose="020B0604020202020204" pitchFamily="34" charset="0"/>
              <a:buChar char="•"/>
            </a:pPr>
            <a:r>
              <a:rPr lang="en-GB" sz="2000" dirty="0">
                <a:solidFill>
                  <a:prstClr val="black"/>
                </a:solidFill>
              </a:rPr>
              <a:t>As the grade increases the gap between </a:t>
            </a:r>
            <a:r>
              <a:rPr lang="en-GB" sz="2000" dirty="0">
                <a:solidFill>
                  <a:prstClr val="black"/>
                </a:solidFill>
                <a:highlight>
                  <a:srgbClr val="00BFC4"/>
                </a:highlight>
              </a:rPr>
              <a:t>Drug Users</a:t>
            </a:r>
            <a:r>
              <a:rPr lang="en-GB" sz="2000" dirty="0">
                <a:solidFill>
                  <a:prstClr val="black"/>
                </a:solidFill>
              </a:rPr>
              <a:t> and </a:t>
            </a:r>
            <a:r>
              <a:rPr lang="en-GB" sz="2000" dirty="0">
                <a:solidFill>
                  <a:prstClr val="black"/>
                </a:solidFill>
                <a:highlight>
                  <a:srgbClr val="F8766D"/>
                </a:highlight>
              </a:rPr>
              <a:t>Non-Drug Users</a:t>
            </a:r>
            <a:r>
              <a:rPr lang="en-GB" sz="2000" dirty="0">
                <a:solidFill>
                  <a:prstClr val="black"/>
                </a:solidFill>
              </a:rPr>
              <a:t> in each grade is increasing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Gill Sans MT" panose="020B0502020104020203"/>
                <a:ea typeface="+mn-ea"/>
                <a:cs typeface="+mn-cs"/>
              </a:rPr>
              <a:t>Similar to tobacco and alcohol use, drug use also shows that “higher the grade, higher the % of users”.</a:t>
            </a:r>
          </a:p>
        </p:txBody>
      </p:sp>
      <p:pic>
        <p:nvPicPr>
          <p:cNvPr id="7" name="Picture 6">
            <a:extLst>
              <a:ext uri="{FF2B5EF4-FFF2-40B4-BE49-F238E27FC236}">
                <a16:creationId xmlns:a16="http://schemas.microsoft.com/office/drawing/2014/main" id="{EC258A59-13AE-4819-9160-38EEA181CAF1}"/>
              </a:ext>
            </a:extLst>
          </p:cNvPr>
          <p:cNvPicPr/>
          <p:nvPr/>
        </p:nvPicPr>
        <p:blipFill>
          <a:blip r:embed="rId2"/>
          <a:stretch>
            <a:fillRect/>
          </a:stretch>
        </p:blipFill>
        <p:spPr>
          <a:xfrm>
            <a:off x="5465279" y="1408178"/>
            <a:ext cx="4381500" cy="3784600"/>
          </a:xfrm>
          <a:prstGeom prst="rect">
            <a:avLst/>
          </a:prstGeom>
        </p:spPr>
      </p:pic>
      <p:graphicFrame>
        <p:nvGraphicFramePr>
          <p:cNvPr id="9" name="Table 10">
            <a:extLst>
              <a:ext uri="{FF2B5EF4-FFF2-40B4-BE49-F238E27FC236}">
                <a16:creationId xmlns:a16="http://schemas.microsoft.com/office/drawing/2014/main" id="{C1E89004-0500-420A-A621-D7C87C6FAB9D}"/>
              </a:ext>
            </a:extLst>
          </p:cNvPr>
          <p:cNvGraphicFramePr>
            <a:graphicFrameLocks/>
          </p:cNvGraphicFramePr>
          <p:nvPr>
            <p:extLst>
              <p:ext uri="{D42A27DB-BD31-4B8C-83A1-F6EECF244321}">
                <p14:modId xmlns:p14="http://schemas.microsoft.com/office/powerpoint/2010/main" val="1894498836"/>
              </p:ext>
            </p:extLst>
          </p:nvPr>
        </p:nvGraphicFramePr>
        <p:xfrm>
          <a:off x="8639174" y="0"/>
          <a:ext cx="3552826" cy="1599718"/>
        </p:xfrm>
        <a:graphic>
          <a:graphicData uri="http://schemas.openxmlformats.org/drawingml/2006/table">
            <a:tbl>
              <a:tblPr firstRow="1" bandRow="1">
                <a:tableStyleId>{5C22544A-7EE6-4342-B048-85BDC9FD1C3A}</a:tableStyleId>
              </a:tblPr>
              <a:tblGrid>
                <a:gridCol w="1121945">
                  <a:extLst>
                    <a:ext uri="{9D8B030D-6E8A-4147-A177-3AD203B41FA5}">
                      <a16:colId xmlns:a16="http://schemas.microsoft.com/office/drawing/2014/main" val="658631172"/>
                    </a:ext>
                  </a:extLst>
                </a:gridCol>
                <a:gridCol w="1478118">
                  <a:extLst>
                    <a:ext uri="{9D8B030D-6E8A-4147-A177-3AD203B41FA5}">
                      <a16:colId xmlns:a16="http://schemas.microsoft.com/office/drawing/2014/main" val="614791971"/>
                    </a:ext>
                  </a:extLst>
                </a:gridCol>
                <a:gridCol w="952763">
                  <a:extLst>
                    <a:ext uri="{9D8B030D-6E8A-4147-A177-3AD203B41FA5}">
                      <a16:colId xmlns:a16="http://schemas.microsoft.com/office/drawing/2014/main" val="2243088671"/>
                    </a:ext>
                  </a:extLst>
                </a:gridCol>
              </a:tblGrid>
              <a:tr h="294793">
                <a:tc>
                  <a:txBody>
                    <a:bodyPr/>
                    <a:lstStyle/>
                    <a:p>
                      <a:pPr algn="ctr"/>
                      <a:r>
                        <a:rPr lang="en-US" dirty="0"/>
                        <a:t>GRADE</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19558">
                <a:tc>
                  <a:txBody>
                    <a:bodyPr/>
                    <a:lstStyle/>
                    <a:p>
                      <a:pPr algn="ctr"/>
                      <a:r>
                        <a:rPr lang="en-US" sz="1400" dirty="0"/>
                        <a:t>9th</a:t>
                      </a:r>
                    </a:p>
                  </a:txBody>
                  <a:tcPr anchor="ctr">
                    <a:solidFill>
                      <a:srgbClr val="F8766D"/>
                    </a:solidFill>
                  </a:tcPr>
                </a:tc>
                <a:tc>
                  <a:txBody>
                    <a:bodyPr/>
                    <a:lstStyle/>
                    <a:p>
                      <a:pPr marL="0" algn="ctr" defTabSz="914400" rtl="0" eaLnBrk="1" latinLnBrk="0" hangingPunct="1"/>
                      <a:r>
                        <a:rPr lang="en-GB" sz="1400" kern="1200" dirty="0">
                          <a:solidFill>
                            <a:schemeClr val="dk1"/>
                          </a:solidFill>
                          <a:effectLst/>
                          <a:latin typeface="+mn-lt"/>
                          <a:ea typeface="+mn-ea"/>
                          <a:cs typeface="+mn-cs"/>
                        </a:rPr>
                        <a:t>9660</a:t>
                      </a:r>
                    </a:p>
                  </a:txBody>
                  <a:tcPr anchor="ctr"/>
                </a:tc>
                <a:tc>
                  <a:txBody>
                    <a:bodyPr/>
                    <a:lstStyle/>
                    <a:p>
                      <a:pPr algn="ctr"/>
                      <a:r>
                        <a:rPr lang="en-GB" sz="1400" kern="1200" dirty="0">
                          <a:solidFill>
                            <a:schemeClr val="dk1"/>
                          </a:solidFill>
                          <a:effectLst/>
                          <a:latin typeface="+mn-lt"/>
                          <a:ea typeface="+mn-ea"/>
                          <a:cs typeface="+mn-cs"/>
                        </a:rPr>
                        <a:t>21.1</a:t>
                      </a:r>
                      <a:endParaRPr lang="en-GB" sz="1400" dirty="0"/>
                    </a:p>
                  </a:txBody>
                  <a:tcPr anchor="ctr"/>
                </a:tc>
                <a:extLst>
                  <a:ext uri="{0D108BD9-81ED-4DB2-BD59-A6C34878D82A}">
                    <a16:rowId xmlns:a16="http://schemas.microsoft.com/office/drawing/2014/main" val="3565468100"/>
                  </a:ext>
                </a:extLst>
              </a:tr>
              <a:tr h="294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a:t>
                      </a:r>
                      <a:r>
                        <a:rPr lang="en-US" sz="1400" baseline="30000" dirty="0"/>
                        <a:t>th</a:t>
                      </a:r>
                      <a:endParaRPr lang="en-US" sz="1400" dirty="0"/>
                    </a:p>
                  </a:txBody>
                  <a:tcPr anchor="ctr">
                    <a:solidFill>
                      <a:srgbClr val="7CAE00"/>
                    </a:solidFill>
                  </a:tcPr>
                </a:tc>
                <a:tc>
                  <a:txBody>
                    <a:bodyPr/>
                    <a:lstStyle/>
                    <a:p>
                      <a:pPr algn="ctr"/>
                      <a:r>
                        <a:rPr lang="en-GB" sz="1400" kern="1200" dirty="0">
                          <a:solidFill>
                            <a:schemeClr val="dk1"/>
                          </a:solidFill>
                          <a:effectLst/>
                          <a:latin typeface="+mn-lt"/>
                          <a:ea typeface="+mn-ea"/>
                          <a:cs typeface="+mn-cs"/>
                        </a:rPr>
                        <a:t>10783</a:t>
                      </a:r>
                      <a:endParaRPr lang="en-GB" sz="1100" dirty="0"/>
                    </a:p>
                  </a:txBody>
                  <a:tcPr anchor="ctr"/>
                </a:tc>
                <a:tc>
                  <a:txBody>
                    <a:bodyPr/>
                    <a:lstStyle/>
                    <a:p>
                      <a:pPr algn="ctr"/>
                      <a:r>
                        <a:rPr lang="en-GB" sz="1400" kern="1200" dirty="0">
                          <a:solidFill>
                            <a:schemeClr val="dk1"/>
                          </a:solidFill>
                          <a:effectLst/>
                          <a:latin typeface="+mn-lt"/>
                          <a:ea typeface="+mn-ea"/>
                          <a:cs typeface="+mn-cs"/>
                        </a:rPr>
                        <a:t>23.5</a:t>
                      </a:r>
                      <a:endParaRPr lang="en-GB" sz="1400" dirty="0"/>
                    </a:p>
                  </a:txBody>
                  <a:tcPr anchor="ctr"/>
                </a:tc>
                <a:extLst>
                  <a:ext uri="{0D108BD9-81ED-4DB2-BD59-A6C34878D82A}">
                    <a16:rowId xmlns:a16="http://schemas.microsoft.com/office/drawing/2014/main" val="1671119431"/>
                  </a:ext>
                </a:extLst>
              </a:tr>
              <a:tr h="294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11</a:t>
                      </a:r>
                      <a:r>
                        <a:rPr lang="en-US" sz="1400" baseline="30000" dirty="0"/>
                        <a:t>th</a:t>
                      </a:r>
                      <a:endParaRPr lang="en-US" sz="1400" dirty="0"/>
                    </a:p>
                  </a:txBody>
                  <a:tcPr anchor="ctr">
                    <a:solidFill>
                      <a:srgbClr val="00BFC4"/>
                    </a:solidFill>
                  </a:tcPr>
                </a:tc>
                <a:tc>
                  <a:txBody>
                    <a:bodyPr/>
                    <a:lstStyle/>
                    <a:p>
                      <a:pPr algn="ctr"/>
                      <a:r>
                        <a:rPr lang="en-GB" sz="1400" kern="1200" dirty="0">
                          <a:solidFill>
                            <a:schemeClr val="dk1"/>
                          </a:solidFill>
                          <a:effectLst/>
                          <a:latin typeface="+mn-lt"/>
                          <a:ea typeface="+mn-ea"/>
                          <a:cs typeface="+mn-cs"/>
                        </a:rPr>
                        <a:t>12437</a:t>
                      </a:r>
                      <a:endParaRPr lang="en-US" sz="1100" dirty="0"/>
                    </a:p>
                  </a:txBody>
                  <a:tcPr anchor="ctr"/>
                </a:tc>
                <a:tc>
                  <a:txBody>
                    <a:bodyPr/>
                    <a:lstStyle/>
                    <a:p>
                      <a:pPr algn="ctr"/>
                      <a:r>
                        <a:rPr lang="en-GB" sz="1400" kern="1200" dirty="0">
                          <a:solidFill>
                            <a:schemeClr val="dk1"/>
                          </a:solidFill>
                          <a:effectLst/>
                          <a:latin typeface="+mn-lt"/>
                          <a:ea typeface="+mn-ea"/>
                          <a:cs typeface="+mn-cs"/>
                        </a:rPr>
                        <a:t>27.2</a:t>
                      </a:r>
                      <a:endParaRPr lang="en-GB" sz="1400" dirty="0"/>
                    </a:p>
                  </a:txBody>
                  <a:tcPr anchor="ctr"/>
                </a:tc>
                <a:extLst>
                  <a:ext uri="{0D108BD9-81ED-4DB2-BD59-A6C34878D82A}">
                    <a16:rowId xmlns:a16="http://schemas.microsoft.com/office/drawing/2014/main" val="1013732177"/>
                  </a:ext>
                </a:extLst>
              </a:tr>
              <a:tr h="294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12</a:t>
                      </a:r>
                      <a:r>
                        <a:rPr lang="en-US" sz="1400" baseline="30000" dirty="0"/>
                        <a:t>th</a:t>
                      </a:r>
                      <a:endParaRPr lang="en-US" sz="1400" dirty="0"/>
                    </a:p>
                  </a:txBody>
                  <a:tcPr anchor="ctr">
                    <a:solidFill>
                      <a:srgbClr val="C77CFF"/>
                    </a:solidFill>
                  </a:tcPr>
                </a:tc>
                <a:tc>
                  <a:txBody>
                    <a:bodyPr/>
                    <a:lstStyle/>
                    <a:p>
                      <a:pPr algn="ctr"/>
                      <a:r>
                        <a:rPr lang="en-GB" sz="1400" kern="1200" dirty="0">
                          <a:solidFill>
                            <a:schemeClr val="dk1"/>
                          </a:solidFill>
                          <a:effectLst/>
                          <a:latin typeface="+mn-lt"/>
                          <a:ea typeface="+mn-ea"/>
                          <a:cs typeface="+mn-cs"/>
                        </a:rPr>
                        <a:t>12928</a:t>
                      </a:r>
                      <a:endParaRPr lang="en-GB" sz="1400" dirty="0"/>
                    </a:p>
                  </a:txBody>
                  <a:tcPr anchor="ctr"/>
                </a:tc>
                <a:tc>
                  <a:txBody>
                    <a:bodyPr/>
                    <a:lstStyle/>
                    <a:p>
                      <a:pPr algn="ctr"/>
                      <a:r>
                        <a:rPr lang="en-GB" sz="1400" kern="1200" dirty="0">
                          <a:solidFill>
                            <a:schemeClr val="dk1"/>
                          </a:solidFill>
                          <a:effectLst/>
                          <a:latin typeface="+mn-lt"/>
                          <a:ea typeface="+mn-ea"/>
                          <a:cs typeface="+mn-cs"/>
                        </a:rPr>
                        <a:t>28.2</a:t>
                      </a:r>
                      <a:endParaRPr lang="en-GB" sz="1400" dirty="0"/>
                    </a:p>
                  </a:txBody>
                  <a:tcPr anchor="ctr"/>
                </a:tc>
                <a:extLst>
                  <a:ext uri="{0D108BD9-81ED-4DB2-BD59-A6C34878D82A}">
                    <a16:rowId xmlns:a16="http://schemas.microsoft.com/office/drawing/2014/main" val="3167467698"/>
                  </a:ext>
                </a:extLst>
              </a:tr>
            </a:tbl>
          </a:graphicData>
        </a:graphic>
      </p:graphicFrame>
      <p:pic>
        <p:nvPicPr>
          <p:cNvPr id="8" name="Picture 7">
            <a:extLst>
              <a:ext uri="{FF2B5EF4-FFF2-40B4-BE49-F238E27FC236}">
                <a16:creationId xmlns:a16="http://schemas.microsoft.com/office/drawing/2014/main" id="{EFC7D79D-B41D-42AD-A0FF-188F59E70D0F}"/>
              </a:ext>
            </a:extLst>
          </p:cNvPr>
          <p:cNvPicPr/>
          <p:nvPr/>
        </p:nvPicPr>
        <p:blipFill>
          <a:blip r:embed="rId3"/>
          <a:stretch>
            <a:fillRect/>
          </a:stretch>
        </p:blipFill>
        <p:spPr>
          <a:xfrm>
            <a:off x="578168" y="1388304"/>
            <a:ext cx="4381500" cy="3784600"/>
          </a:xfrm>
          <a:prstGeom prst="rect">
            <a:avLst/>
          </a:prstGeom>
        </p:spPr>
      </p:pic>
      <p:sp>
        <p:nvSpPr>
          <p:cNvPr id="10" name="TextBox 9">
            <a:extLst>
              <a:ext uri="{FF2B5EF4-FFF2-40B4-BE49-F238E27FC236}">
                <a16:creationId xmlns:a16="http://schemas.microsoft.com/office/drawing/2014/main" id="{7958C9FF-92D6-47C2-9CB1-F01808A6156D}"/>
              </a:ext>
            </a:extLst>
          </p:cNvPr>
          <p:cNvSpPr txBox="1"/>
          <p:nvPr/>
        </p:nvSpPr>
        <p:spPr>
          <a:xfrm>
            <a:off x="5817705" y="1100543"/>
            <a:ext cx="3697350" cy="369332"/>
          </a:xfrm>
          <a:prstGeom prst="rect">
            <a:avLst/>
          </a:prstGeom>
          <a:noFill/>
        </p:spPr>
        <p:txBody>
          <a:bodyPr wrap="square" rtlCol="0">
            <a:spAutoFit/>
          </a:bodyPr>
          <a:lstStyle/>
          <a:p>
            <a:r>
              <a:rPr lang="en-US" dirty="0"/>
              <a:t>% Drug Users across Grade</a:t>
            </a:r>
            <a:endParaRPr lang="en-GB" dirty="0"/>
          </a:p>
        </p:txBody>
      </p:sp>
      <p:sp>
        <p:nvSpPr>
          <p:cNvPr id="11" name="TextBox 10">
            <a:extLst>
              <a:ext uri="{FF2B5EF4-FFF2-40B4-BE49-F238E27FC236}">
                <a16:creationId xmlns:a16="http://schemas.microsoft.com/office/drawing/2014/main" id="{F2600C3C-0B6C-43AC-8DB7-460F73F953AB}"/>
              </a:ext>
            </a:extLst>
          </p:cNvPr>
          <p:cNvSpPr txBox="1"/>
          <p:nvPr/>
        </p:nvSpPr>
        <p:spPr>
          <a:xfrm>
            <a:off x="352119" y="1018972"/>
            <a:ext cx="5886449" cy="369332"/>
          </a:xfrm>
          <a:prstGeom prst="rect">
            <a:avLst/>
          </a:prstGeom>
          <a:noFill/>
        </p:spPr>
        <p:txBody>
          <a:bodyPr wrap="square" rtlCol="0">
            <a:spAutoFit/>
          </a:bodyPr>
          <a:lstStyle/>
          <a:p>
            <a:r>
              <a:rPr lang="en-US" dirty="0"/>
              <a:t>% of Drug Users vs Non-Drug Users across Grades</a:t>
            </a:r>
            <a:endParaRPr lang="en-GB" dirty="0"/>
          </a:p>
        </p:txBody>
      </p:sp>
    </p:spTree>
    <p:extLst>
      <p:ext uri="{BB962C8B-B14F-4D97-AF65-F5344CB8AC3E}">
        <p14:creationId xmlns:p14="http://schemas.microsoft.com/office/powerpoint/2010/main" val="4136638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2D37-F0B4-4359-89A6-27B575CAB479}"/>
              </a:ext>
            </a:extLst>
          </p:cNvPr>
          <p:cNvSpPr>
            <a:spLocks noGrp="1"/>
          </p:cNvSpPr>
          <p:nvPr>
            <p:ph type="title"/>
          </p:nvPr>
        </p:nvSpPr>
        <p:spPr>
          <a:xfrm>
            <a:off x="308591" y="257868"/>
            <a:ext cx="9024252" cy="785742"/>
          </a:xfrm>
        </p:spPr>
        <p:txBody>
          <a:bodyPr vert="horz" lIns="91440" tIns="45720" rIns="91440" bIns="45720" rtlCol="0" anchor="t">
            <a:normAutofit/>
          </a:bodyPr>
          <a:lstStyle/>
          <a:p>
            <a:r>
              <a:rPr lang="en-US" dirty="0"/>
              <a:t>drug Use:  Aged 13 years and below</a:t>
            </a:r>
          </a:p>
        </p:txBody>
      </p:sp>
      <p:sp>
        <p:nvSpPr>
          <p:cNvPr id="51" name="TextBox 50">
            <a:extLst>
              <a:ext uri="{FF2B5EF4-FFF2-40B4-BE49-F238E27FC236}">
                <a16:creationId xmlns:a16="http://schemas.microsoft.com/office/drawing/2014/main" id="{317373E1-21F1-4280-B1AF-A03DC55734EC}"/>
              </a:ext>
            </a:extLst>
          </p:cNvPr>
          <p:cNvSpPr txBox="1"/>
          <p:nvPr/>
        </p:nvSpPr>
        <p:spPr>
          <a:xfrm>
            <a:off x="202954" y="1043610"/>
            <a:ext cx="2758029"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of Non-Drug Users vs Drug Users</a:t>
            </a: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aphicFrame>
        <p:nvGraphicFramePr>
          <p:cNvPr id="70" name="Table 10">
            <a:extLst>
              <a:ext uri="{FF2B5EF4-FFF2-40B4-BE49-F238E27FC236}">
                <a16:creationId xmlns:a16="http://schemas.microsoft.com/office/drawing/2014/main" id="{D3E94572-0781-4A33-919B-D8E4A4B4B7D8}"/>
              </a:ext>
            </a:extLst>
          </p:cNvPr>
          <p:cNvGraphicFramePr>
            <a:graphicFrameLocks/>
          </p:cNvGraphicFramePr>
          <p:nvPr>
            <p:extLst>
              <p:ext uri="{D42A27DB-BD31-4B8C-83A1-F6EECF244321}">
                <p14:modId xmlns:p14="http://schemas.microsoft.com/office/powerpoint/2010/main" val="2968803050"/>
              </p:ext>
            </p:extLst>
          </p:nvPr>
        </p:nvGraphicFramePr>
        <p:xfrm>
          <a:off x="7239845" y="977291"/>
          <a:ext cx="4219972" cy="1107441"/>
        </p:xfrm>
        <a:graphic>
          <a:graphicData uri="http://schemas.openxmlformats.org/drawingml/2006/table">
            <a:tbl>
              <a:tblPr firstRow="1" bandRow="1">
                <a:tableStyleId>{5C22544A-7EE6-4342-B048-85BDC9FD1C3A}</a:tableStyleId>
              </a:tblPr>
              <a:tblGrid>
                <a:gridCol w="1685494">
                  <a:extLst>
                    <a:ext uri="{9D8B030D-6E8A-4147-A177-3AD203B41FA5}">
                      <a16:colId xmlns:a16="http://schemas.microsoft.com/office/drawing/2014/main" val="658631172"/>
                    </a:ext>
                  </a:extLst>
                </a:gridCol>
                <a:gridCol w="1361661">
                  <a:extLst>
                    <a:ext uri="{9D8B030D-6E8A-4147-A177-3AD203B41FA5}">
                      <a16:colId xmlns:a16="http://schemas.microsoft.com/office/drawing/2014/main" val="614791971"/>
                    </a:ext>
                  </a:extLst>
                </a:gridCol>
                <a:gridCol w="1172817">
                  <a:extLst>
                    <a:ext uri="{9D8B030D-6E8A-4147-A177-3AD203B41FA5}">
                      <a16:colId xmlns:a16="http://schemas.microsoft.com/office/drawing/2014/main" val="2243088671"/>
                    </a:ext>
                  </a:extLst>
                </a:gridCol>
              </a:tblGrid>
              <a:tr h="369147">
                <a:tc>
                  <a:txBody>
                    <a:bodyPr/>
                    <a:lstStyle/>
                    <a:p>
                      <a:pPr algn="ctr"/>
                      <a:r>
                        <a:rPr lang="en-US" dirty="0"/>
                        <a:t>USED DRUG</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69147">
                <a:tc>
                  <a:txBody>
                    <a:bodyPr/>
                    <a:lstStyle/>
                    <a:p>
                      <a:pPr algn="ctr"/>
                      <a:r>
                        <a:rPr lang="en-US" dirty="0"/>
                        <a:t>No</a:t>
                      </a:r>
                    </a:p>
                  </a:txBody>
                  <a:tcPr anchor="ctr">
                    <a:solidFill>
                      <a:srgbClr val="F8766D"/>
                    </a:solidFill>
                  </a:tcPr>
                </a:tc>
                <a:tc>
                  <a:txBody>
                    <a:bodyPr/>
                    <a:lstStyle/>
                    <a:p>
                      <a:pPr algn="ctr"/>
                      <a:r>
                        <a:rPr lang="en-US" dirty="0"/>
                        <a:t>22</a:t>
                      </a:r>
                      <a:endParaRPr lang="en-GB" dirty="0"/>
                    </a:p>
                  </a:txBody>
                  <a:tcPr anchor="ctr"/>
                </a:tc>
                <a:tc>
                  <a:txBody>
                    <a:bodyPr/>
                    <a:lstStyle/>
                    <a:p>
                      <a:pPr algn="ctr"/>
                      <a:r>
                        <a:rPr lang="en-GB" sz="1800" kern="1200" dirty="0">
                          <a:solidFill>
                            <a:schemeClr val="dk1"/>
                          </a:solidFill>
                          <a:effectLst/>
                          <a:latin typeface="+mn-lt"/>
                          <a:ea typeface="+mn-ea"/>
                          <a:cs typeface="+mn-cs"/>
                        </a:rPr>
                        <a:t>17</a:t>
                      </a:r>
                      <a:endParaRPr lang="en-GB" dirty="0"/>
                    </a:p>
                  </a:txBody>
                  <a:tcPr anchor="ctr"/>
                </a:tc>
                <a:extLst>
                  <a:ext uri="{0D108BD9-81ED-4DB2-BD59-A6C34878D82A}">
                    <a16:rowId xmlns:a16="http://schemas.microsoft.com/office/drawing/2014/main" val="3565468100"/>
                  </a:ext>
                </a:extLst>
              </a:tr>
              <a:tr h="369147">
                <a:tc>
                  <a:txBody>
                    <a:bodyPr/>
                    <a:lstStyle/>
                    <a:p>
                      <a:pPr algn="ctr"/>
                      <a:r>
                        <a:rPr lang="en-US" dirty="0"/>
                        <a:t>Yes</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107</a:t>
                      </a:r>
                      <a:endParaRPr lang="en-GB" dirty="0"/>
                    </a:p>
                  </a:txBody>
                  <a:tcPr anchor="ctr"/>
                </a:tc>
                <a:tc>
                  <a:txBody>
                    <a:bodyPr/>
                    <a:lstStyle/>
                    <a:p>
                      <a:pPr algn="ctr"/>
                      <a:r>
                        <a:rPr lang="en-GB" sz="1800" kern="1200" dirty="0">
                          <a:solidFill>
                            <a:schemeClr val="dk1"/>
                          </a:solidFill>
                          <a:effectLst/>
                          <a:latin typeface="+mn-lt"/>
                          <a:ea typeface="+mn-ea"/>
                          <a:cs typeface="+mn-cs"/>
                        </a:rPr>
                        <a:t>83</a:t>
                      </a:r>
                      <a:endParaRPr lang="en-GB" dirty="0"/>
                    </a:p>
                  </a:txBody>
                  <a:tcPr anchor="ctr"/>
                </a:tc>
                <a:extLst>
                  <a:ext uri="{0D108BD9-81ED-4DB2-BD59-A6C34878D82A}">
                    <a16:rowId xmlns:a16="http://schemas.microsoft.com/office/drawing/2014/main" val="1671119431"/>
                  </a:ext>
                </a:extLst>
              </a:tr>
            </a:tbl>
          </a:graphicData>
        </a:graphic>
      </p:graphicFrame>
      <p:sp>
        <p:nvSpPr>
          <p:cNvPr id="72" name="TextBox 71">
            <a:extLst>
              <a:ext uri="{FF2B5EF4-FFF2-40B4-BE49-F238E27FC236}">
                <a16:creationId xmlns:a16="http://schemas.microsoft.com/office/drawing/2014/main" id="{4949726B-8AF5-45B9-954A-BB5D4E4CF06C}"/>
              </a:ext>
            </a:extLst>
          </p:cNvPr>
          <p:cNvSpPr txBox="1"/>
          <p:nvPr/>
        </p:nvSpPr>
        <p:spPr>
          <a:xfrm>
            <a:off x="3386784" y="1043610"/>
            <a:ext cx="2758029" cy="646331"/>
          </a:xfrm>
          <a:prstGeom prst="rect">
            <a:avLst/>
          </a:prstGeom>
          <a:noFill/>
        </p:spPr>
        <p:txBody>
          <a:bodyPr wrap="square" rtlCol="0">
            <a:spAutoFit/>
          </a:bodyPr>
          <a:lstStyle/>
          <a:p>
            <a:pPr lvl="0" algn="ct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of </a:t>
            </a:r>
            <a:r>
              <a:rPr lang="en-US" dirty="0">
                <a:solidFill>
                  <a:prstClr val="black"/>
                </a:solidFill>
              </a:rPr>
              <a:t>Non-Drug Users vs Drug Users </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by sex</a:t>
            </a: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0" name="Content Placeholder 9">
            <a:extLst>
              <a:ext uri="{FF2B5EF4-FFF2-40B4-BE49-F238E27FC236}">
                <a16:creationId xmlns:a16="http://schemas.microsoft.com/office/drawing/2014/main" id="{F431FB78-03DA-4BAA-A3C6-EF6FA1E97D2E}"/>
              </a:ext>
            </a:extLst>
          </p:cNvPr>
          <p:cNvSpPr>
            <a:spLocks noGrp="1"/>
          </p:cNvSpPr>
          <p:nvPr>
            <p:ph sz="half" idx="1"/>
          </p:nvPr>
        </p:nvSpPr>
        <p:spPr>
          <a:xfrm>
            <a:off x="6438689" y="2248528"/>
            <a:ext cx="5550357" cy="3450613"/>
          </a:xfrm>
        </p:spPr>
        <p:txBody>
          <a:bodyPr vert="horz" lIns="91440" tIns="45720" rIns="91440" bIns="45720" rtlCol="0" anchor="t">
            <a:normAutofit fontScale="92500" lnSpcReduction="20000"/>
          </a:bodyPr>
          <a:lstStyle/>
          <a:p>
            <a:pPr>
              <a:lnSpc>
                <a:spcPct val="110000"/>
              </a:lnSpc>
            </a:pPr>
            <a:r>
              <a:rPr lang="en-US" dirty="0"/>
              <a:t>When grouped for Drug Users of all kind, below the age of 13, there is an alarmingly higher percentage of Drug Users of more than 80% in this age group</a:t>
            </a:r>
          </a:p>
          <a:p>
            <a:pPr>
              <a:lnSpc>
                <a:spcPct val="110000"/>
              </a:lnSpc>
            </a:pPr>
            <a:r>
              <a:rPr lang="en-US" dirty="0"/>
              <a:t>When Drug Users below the age of 13 are grouped for sex, there is a higher percentage of male Drug Users as compared to female Drug Users. </a:t>
            </a:r>
          </a:p>
          <a:p>
            <a:r>
              <a:rPr lang="en-US" dirty="0"/>
              <a:t>The number of data collected is low, hence distinct conclusions would not be ideal</a:t>
            </a:r>
          </a:p>
          <a:p>
            <a:r>
              <a:rPr lang="en-GB" dirty="0"/>
              <a:t>A greater awareness campaign should be implemented to see changes.</a:t>
            </a:r>
          </a:p>
          <a:p>
            <a:pPr marL="0" indent="0">
              <a:lnSpc>
                <a:spcPct val="110000"/>
              </a:lnSpc>
              <a:buNone/>
            </a:pPr>
            <a:endParaRPr lang="en-US" dirty="0"/>
          </a:p>
          <a:p>
            <a:pPr>
              <a:lnSpc>
                <a:spcPct val="110000"/>
              </a:lnSpc>
            </a:pPr>
            <a:endParaRPr lang="en-US" sz="1400" dirty="0"/>
          </a:p>
        </p:txBody>
      </p:sp>
      <p:pic>
        <p:nvPicPr>
          <p:cNvPr id="11" name="Picture 10">
            <a:extLst>
              <a:ext uri="{FF2B5EF4-FFF2-40B4-BE49-F238E27FC236}">
                <a16:creationId xmlns:a16="http://schemas.microsoft.com/office/drawing/2014/main" id="{40E3468D-34CA-4F66-9BE7-87C71F4CD580}"/>
              </a:ext>
            </a:extLst>
          </p:cNvPr>
          <p:cNvPicPr/>
          <p:nvPr/>
        </p:nvPicPr>
        <p:blipFill>
          <a:blip r:embed="rId2"/>
          <a:stretch>
            <a:fillRect/>
          </a:stretch>
        </p:blipFill>
        <p:spPr>
          <a:xfrm>
            <a:off x="380993" y="1829352"/>
            <a:ext cx="2660381" cy="3869789"/>
          </a:xfrm>
          <a:prstGeom prst="rect">
            <a:avLst/>
          </a:prstGeom>
        </p:spPr>
      </p:pic>
      <p:pic>
        <p:nvPicPr>
          <p:cNvPr id="12" name="Picture 11">
            <a:extLst>
              <a:ext uri="{FF2B5EF4-FFF2-40B4-BE49-F238E27FC236}">
                <a16:creationId xmlns:a16="http://schemas.microsoft.com/office/drawing/2014/main" id="{96974C9D-747E-4546-9F62-EA9BD39AF1F7}"/>
              </a:ext>
            </a:extLst>
          </p:cNvPr>
          <p:cNvPicPr/>
          <p:nvPr/>
        </p:nvPicPr>
        <p:blipFill>
          <a:blip r:embed="rId3"/>
          <a:stretch>
            <a:fillRect/>
          </a:stretch>
        </p:blipFill>
        <p:spPr>
          <a:xfrm>
            <a:off x="3573591" y="1829352"/>
            <a:ext cx="2522409" cy="3869789"/>
          </a:xfrm>
          <a:prstGeom prst="rect">
            <a:avLst/>
          </a:prstGeom>
        </p:spPr>
      </p:pic>
    </p:spTree>
    <p:extLst>
      <p:ext uri="{BB962C8B-B14F-4D97-AF65-F5344CB8AC3E}">
        <p14:creationId xmlns:p14="http://schemas.microsoft.com/office/powerpoint/2010/main" val="3840122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A30D-5952-4386-99F6-47B8F67C7215}"/>
              </a:ext>
            </a:extLst>
          </p:cNvPr>
          <p:cNvSpPr>
            <a:spLocks noGrp="1"/>
          </p:cNvSpPr>
          <p:nvPr>
            <p:ph type="title"/>
          </p:nvPr>
        </p:nvSpPr>
        <p:spPr>
          <a:xfrm>
            <a:off x="397192" y="270890"/>
            <a:ext cx="11918633" cy="1060134"/>
          </a:xfrm>
        </p:spPr>
        <p:txBody>
          <a:bodyPr>
            <a:noAutofit/>
          </a:bodyPr>
          <a:lstStyle/>
          <a:p>
            <a:pPr>
              <a:lnSpc>
                <a:spcPct val="100000"/>
              </a:lnSpc>
              <a:spcAft>
                <a:spcPts val="600"/>
              </a:spcAft>
            </a:pPr>
            <a:r>
              <a:rPr lang="en-GB" dirty="0"/>
              <a:t>Overall summary of drug USE</a:t>
            </a:r>
            <a:br>
              <a:rPr lang="en-GB" dirty="0"/>
            </a:br>
            <a:r>
              <a:rPr lang="en-GB" dirty="0"/>
              <a:t>in High School Students</a:t>
            </a:r>
          </a:p>
        </p:txBody>
      </p:sp>
      <p:sp>
        <p:nvSpPr>
          <p:cNvPr id="8" name="Rectangle 7">
            <a:extLst>
              <a:ext uri="{FF2B5EF4-FFF2-40B4-BE49-F238E27FC236}">
                <a16:creationId xmlns:a16="http://schemas.microsoft.com/office/drawing/2014/main" id="{CC6E5230-4B54-4ECC-9274-A15ABFE3C82D}"/>
              </a:ext>
            </a:extLst>
          </p:cNvPr>
          <p:cNvSpPr/>
          <p:nvPr/>
        </p:nvSpPr>
        <p:spPr>
          <a:xfrm>
            <a:off x="3494628" y="5131527"/>
            <a:ext cx="811441"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By Sex</a:t>
            </a:r>
          </a:p>
        </p:txBody>
      </p:sp>
      <p:sp>
        <p:nvSpPr>
          <p:cNvPr id="10" name="Rectangle 9">
            <a:extLst>
              <a:ext uri="{FF2B5EF4-FFF2-40B4-BE49-F238E27FC236}">
                <a16:creationId xmlns:a16="http://schemas.microsoft.com/office/drawing/2014/main" id="{8DA979CF-096A-425A-A42E-38F436371E74}"/>
              </a:ext>
            </a:extLst>
          </p:cNvPr>
          <p:cNvSpPr/>
          <p:nvPr/>
        </p:nvSpPr>
        <p:spPr>
          <a:xfrm>
            <a:off x="6096000" y="5088521"/>
            <a:ext cx="1067921"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By Grade</a:t>
            </a:r>
          </a:p>
        </p:txBody>
      </p:sp>
      <p:graphicFrame>
        <p:nvGraphicFramePr>
          <p:cNvPr id="6" name="Chart Placeholder 8">
            <a:extLst>
              <a:ext uri="{FF2B5EF4-FFF2-40B4-BE49-F238E27FC236}">
                <a16:creationId xmlns:a16="http://schemas.microsoft.com/office/drawing/2014/main" id="{71821BC2-A1F6-4529-9B4E-D225D572F328}"/>
              </a:ext>
            </a:extLst>
          </p:cNvPr>
          <p:cNvGraphicFramePr>
            <a:graphicFrameLocks/>
          </p:cNvGraphicFramePr>
          <p:nvPr>
            <p:extLst>
              <p:ext uri="{D42A27DB-BD31-4B8C-83A1-F6EECF244321}">
                <p14:modId xmlns:p14="http://schemas.microsoft.com/office/powerpoint/2010/main" val="3257321263"/>
              </p:ext>
            </p:extLst>
          </p:nvPr>
        </p:nvGraphicFramePr>
        <p:xfrm>
          <a:off x="968052" y="1469426"/>
          <a:ext cx="8686800" cy="3640593"/>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670BCC8C-A255-49BB-8649-DF0E2DB2F4E7}"/>
              </a:ext>
            </a:extLst>
          </p:cNvPr>
          <p:cNvSpPr/>
          <p:nvPr/>
        </p:nvSpPr>
        <p:spPr>
          <a:xfrm>
            <a:off x="1725707" y="4993028"/>
            <a:ext cx="811441" cy="646331"/>
          </a:xfrm>
          <a:prstGeom prst="rect">
            <a:avLst/>
          </a:prstGeom>
        </p:spPr>
        <p:txBody>
          <a:bodyPr wrap="square">
            <a:spAutoFit/>
          </a:bodyPr>
          <a:lstStyle/>
          <a:p>
            <a:r>
              <a:rPr lang="en-GB" dirty="0"/>
              <a:t>Drug Users</a:t>
            </a:r>
          </a:p>
        </p:txBody>
      </p:sp>
      <p:sp>
        <p:nvSpPr>
          <p:cNvPr id="7" name="Rectangle 6">
            <a:extLst>
              <a:ext uri="{FF2B5EF4-FFF2-40B4-BE49-F238E27FC236}">
                <a16:creationId xmlns:a16="http://schemas.microsoft.com/office/drawing/2014/main" id="{8272FFAD-9280-44B5-85A1-301BBB15DCE2}"/>
              </a:ext>
            </a:extLst>
          </p:cNvPr>
          <p:cNvSpPr/>
          <p:nvPr/>
        </p:nvSpPr>
        <p:spPr>
          <a:xfrm>
            <a:off x="8793075" y="4993028"/>
            <a:ext cx="1067921" cy="646331"/>
          </a:xfrm>
          <a:prstGeom prst="rect">
            <a:avLst/>
          </a:prstGeom>
        </p:spPr>
        <p:txBody>
          <a:bodyPr wrap="square">
            <a:spAutoFit/>
          </a:bodyPr>
          <a:lstStyle/>
          <a:p>
            <a:r>
              <a:rPr lang="en-GB" dirty="0"/>
              <a:t>13 Years &amp; below</a:t>
            </a:r>
          </a:p>
        </p:txBody>
      </p:sp>
    </p:spTree>
    <p:extLst>
      <p:ext uri="{BB962C8B-B14F-4D97-AF65-F5344CB8AC3E}">
        <p14:creationId xmlns:p14="http://schemas.microsoft.com/office/powerpoint/2010/main" val="365358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0277-13D8-4800-8131-D02CEE8D2E9A}"/>
              </a:ext>
            </a:extLst>
          </p:cNvPr>
          <p:cNvSpPr>
            <a:spLocks noGrp="1"/>
          </p:cNvSpPr>
          <p:nvPr>
            <p:ph type="title"/>
          </p:nvPr>
        </p:nvSpPr>
        <p:spPr>
          <a:xfrm>
            <a:off x="1524000" y="1841855"/>
            <a:ext cx="8643154" cy="758471"/>
          </a:xfrm>
        </p:spPr>
        <p:txBody>
          <a:bodyPr anchor="t">
            <a:noAutofit/>
          </a:bodyPr>
          <a:lstStyle/>
          <a:p>
            <a:pPr lvl="0" algn="ctr">
              <a:lnSpc>
                <a:spcPct val="120000"/>
              </a:lnSpc>
              <a:spcBef>
                <a:spcPts val="1000"/>
              </a:spcBef>
              <a:buClr>
                <a:srgbClr val="B71E42"/>
              </a:buClr>
              <a:buSzPct val="100000"/>
            </a:pPr>
            <a:r>
              <a:rPr lang="en-US" sz="4800" b="1" dirty="0"/>
              <a:t>Time series analysis</a:t>
            </a:r>
            <a:br>
              <a:rPr lang="en-US" sz="4800" b="1" dirty="0"/>
            </a:br>
            <a:r>
              <a:rPr lang="en-US" sz="4800" b="1" dirty="0"/>
              <a:t>2007 -2017</a:t>
            </a:r>
            <a:br>
              <a:rPr lang="en-US" sz="4800" b="1" dirty="0"/>
            </a:br>
            <a:br>
              <a:rPr lang="en-GB" sz="2800" cap="none" dirty="0">
                <a:solidFill>
                  <a:prstClr val="black"/>
                </a:solidFill>
                <a:ea typeface="+mn-ea"/>
                <a:cs typeface="+mn-cs"/>
              </a:rPr>
            </a:br>
            <a:endParaRPr lang="en-GB" sz="4800" b="1" dirty="0"/>
          </a:p>
        </p:txBody>
      </p:sp>
      <p:sp>
        <p:nvSpPr>
          <p:cNvPr id="3" name="Text Placeholder 2">
            <a:extLst>
              <a:ext uri="{FF2B5EF4-FFF2-40B4-BE49-F238E27FC236}">
                <a16:creationId xmlns:a16="http://schemas.microsoft.com/office/drawing/2014/main" id="{D5A0DEF0-F394-42FC-AB42-A342075A347A}"/>
              </a:ext>
            </a:extLst>
          </p:cNvPr>
          <p:cNvSpPr>
            <a:spLocks noGrp="1"/>
          </p:cNvSpPr>
          <p:nvPr>
            <p:ph type="body" idx="1"/>
          </p:nvPr>
        </p:nvSpPr>
        <p:spPr>
          <a:xfrm>
            <a:off x="4289385" y="4168144"/>
            <a:ext cx="3112385" cy="1565905"/>
          </a:xfrm>
        </p:spPr>
        <p:txBody>
          <a:bodyPr>
            <a:normAutofit/>
          </a:bodyPr>
          <a:lstStyle/>
          <a:p>
            <a:pPr algn="ctr"/>
            <a:r>
              <a:rPr lang="en-US" dirty="0">
                <a:solidFill>
                  <a:prstClr val="black"/>
                </a:solidFill>
              </a:rPr>
              <a:t>TOBACCO USE – SMOKING </a:t>
            </a:r>
            <a:br>
              <a:rPr lang="en-US" dirty="0">
                <a:solidFill>
                  <a:prstClr val="black"/>
                </a:solidFill>
              </a:rPr>
            </a:br>
            <a:r>
              <a:rPr lang="en-US" dirty="0">
                <a:solidFill>
                  <a:prstClr val="black"/>
                </a:solidFill>
              </a:rPr>
              <a:t>ALCOHOL</a:t>
            </a:r>
            <a:br>
              <a:rPr lang="en-US" dirty="0">
                <a:solidFill>
                  <a:prstClr val="black"/>
                </a:solidFill>
              </a:rPr>
            </a:br>
            <a:r>
              <a:rPr lang="en-US" dirty="0">
                <a:solidFill>
                  <a:prstClr val="black"/>
                </a:solidFill>
              </a:rPr>
              <a:t>OTHER DRUG USE</a:t>
            </a:r>
            <a:endParaRPr lang="en-US" dirty="0"/>
          </a:p>
        </p:txBody>
      </p:sp>
    </p:spTree>
    <p:extLst>
      <p:ext uri="{BB962C8B-B14F-4D97-AF65-F5344CB8AC3E}">
        <p14:creationId xmlns:p14="http://schemas.microsoft.com/office/powerpoint/2010/main" val="163347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19655-5940-4180-BAA0-57D063FC94FF}"/>
              </a:ext>
            </a:extLst>
          </p:cNvPr>
          <p:cNvSpPr>
            <a:spLocks noGrp="1"/>
          </p:cNvSpPr>
          <p:nvPr>
            <p:ph type="title"/>
          </p:nvPr>
        </p:nvSpPr>
        <p:spPr>
          <a:xfrm>
            <a:off x="1451579" y="259990"/>
            <a:ext cx="9603275" cy="1131666"/>
          </a:xfrm>
        </p:spPr>
        <p:txBody>
          <a:bodyPr>
            <a:normAutofit fontScale="90000"/>
          </a:bodyPr>
          <a:lstStyle/>
          <a:p>
            <a:pPr>
              <a:lnSpc>
                <a:spcPct val="100000"/>
              </a:lnSpc>
              <a:spcAft>
                <a:spcPts val="1200"/>
              </a:spcAft>
            </a:pPr>
            <a:r>
              <a:rPr lang="en-GB" sz="3600" dirty="0"/>
              <a:t>tobacco use</a:t>
            </a:r>
            <a:br>
              <a:rPr lang="en-GB" sz="3600" dirty="0"/>
            </a:br>
            <a:endParaRPr lang="en-GB" sz="3600" dirty="0"/>
          </a:p>
        </p:txBody>
      </p:sp>
      <p:pic>
        <p:nvPicPr>
          <p:cNvPr id="6" name="Content Placeholder 5">
            <a:extLst>
              <a:ext uri="{FF2B5EF4-FFF2-40B4-BE49-F238E27FC236}">
                <a16:creationId xmlns:a16="http://schemas.microsoft.com/office/drawing/2014/main" id="{1F9E4DE1-6E24-410A-B976-244254A6A094}"/>
              </a:ext>
            </a:extLst>
          </p:cNvPr>
          <p:cNvPicPr>
            <a:picLocks noGrp="1"/>
          </p:cNvPicPr>
          <p:nvPr>
            <p:ph idx="1"/>
          </p:nvPr>
        </p:nvPicPr>
        <p:blipFill>
          <a:blip r:embed="rId2"/>
          <a:stretch>
            <a:fillRect/>
          </a:stretch>
        </p:blipFill>
        <p:spPr>
          <a:xfrm>
            <a:off x="5599664" y="964095"/>
            <a:ext cx="6277597" cy="4969565"/>
          </a:xfrm>
          <a:prstGeom prst="rect">
            <a:avLst/>
          </a:prstGeom>
        </p:spPr>
      </p:pic>
      <p:sp>
        <p:nvSpPr>
          <p:cNvPr id="7" name="TextBox 6">
            <a:extLst>
              <a:ext uri="{FF2B5EF4-FFF2-40B4-BE49-F238E27FC236}">
                <a16:creationId xmlns:a16="http://schemas.microsoft.com/office/drawing/2014/main" id="{B9A2DA49-463D-4F07-BCCC-A88FE706E1D2}"/>
              </a:ext>
            </a:extLst>
          </p:cNvPr>
          <p:cNvSpPr txBox="1"/>
          <p:nvPr/>
        </p:nvSpPr>
        <p:spPr>
          <a:xfrm>
            <a:off x="1451579" y="964095"/>
            <a:ext cx="4005004" cy="4969565"/>
          </a:xfrm>
          <a:prstGeom prst="rect">
            <a:avLst/>
          </a:prstGeom>
        </p:spPr>
        <p:txBody>
          <a:bodyPr vert="horz" lIns="91440" tIns="45720" rIns="91440" bIns="45720" rtlCol="0" anchor="t">
            <a:normAutofit fontScale="92500"/>
          </a:bodyPr>
          <a:lstStyle>
            <a:lvl1pPr marL="228600" indent="-228600" defTabSz="914400">
              <a:lnSpc>
                <a:spcPct val="110000"/>
              </a:lnSpc>
              <a:spcBef>
                <a:spcPts val="1000"/>
              </a:spcBef>
              <a:buClr>
                <a:schemeClr val="accent1"/>
              </a:buClr>
              <a:buSzPct val="100000"/>
              <a:buFont typeface="Arial" panose="020B0604020202020204" pitchFamily="34" charset="0"/>
              <a:buChar char="•"/>
              <a:defRPr sz="2000">
                <a:effectLst/>
              </a:defRPr>
            </a:lvl1pPr>
            <a:lvl2pPr marL="685800" indent="-228600" defTabSz="914400">
              <a:lnSpc>
                <a:spcPct val="120000"/>
              </a:lnSpc>
              <a:spcBef>
                <a:spcPts val="500"/>
              </a:spcBef>
              <a:buClr>
                <a:schemeClr val="accent1"/>
              </a:buClr>
              <a:buSzPct val="100000"/>
              <a:buFont typeface="Arial" panose="020B0604020202020204" pitchFamily="34" charset="0"/>
              <a:buChar char="•"/>
              <a:defRPr cap="none" baseline="0">
                <a:effectLst/>
              </a:defRPr>
            </a:lvl2pPr>
            <a:lvl3pPr marL="1143000" indent="-228600" defTabSz="914400">
              <a:lnSpc>
                <a:spcPct val="120000"/>
              </a:lnSpc>
              <a:spcBef>
                <a:spcPts val="500"/>
              </a:spcBef>
              <a:buClr>
                <a:schemeClr val="accent1"/>
              </a:buClr>
              <a:buSzPct val="100000"/>
              <a:buFont typeface="Arial" panose="020B0604020202020204" pitchFamily="34" charset="0"/>
              <a:buChar char="•"/>
              <a:defRPr sz="1600">
                <a:effectLst/>
              </a:defRPr>
            </a:lvl3pPr>
            <a:lvl4pPr marL="1600200" indent="-228600" defTabSz="914400">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7400" indent="-228600" defTabSz="914400">
              <a:lnSpc>
                <a:spcPct val="120000"/>
              </a:lnSpc>
              <a:spcBef>
                <a:spcPts val="500"/>
              </a:spcBef>
              <a:buClr>
                <a:schemeClr val="accent1"/>
              </a:buClr>
              <a:buSzPct val="100000"/>
              <a:buFont typeface="Arial" panose="020B0604020202020204" pitchFamily="34" charset="0"/>
              <a:buChar char="•"/>
              <a:defRPr sz="1200">
                <a:effectLst/>
              </a:defRPr>
            </a:lvl5pPr>
            <a:lvl6pPr marL="2514600" indent="-228600" defTabSz="914400">
              <a:lnSpc>
                <a:spcPct val="120000"/>
              </a:lnSpc>
              <a:spcBef>
                <a:spcPts val="500"/>
              </a:spcBef>
              <a:buClr>
                <a:schemeClr val="accent1"/>
              </a:buClr>
              <a:buSzPct val="100000"/>
              <a:buFont typeface="Arial" panose="020B0604020202020204" pitchFamily="34" charset="0"/>
              <a:buChar char="•"/>
              <a:defRPr sz="1200">
                <a:effectLst/>
              </a:defRPr>
            </a:lvl6pPr>
            <a:lvl7pPr marL="2971800" indent="-228600" defTabSz="914400">
              <a:lnSpc>
                <a:spcPct val="120000"/>
              </a:lnSpc>
              <a:spcBef>
                <a:spcPts val="500"/>
              </a:spcBef>
              <a:buClr>
                <a:schemeClr val="accent1"/>
              </a:buClr>
              <a:buSzPct val="100000"/>
              <a:buFont typeface="Arial" panose="020B0604020202020204" pitchFamily="34" charset="0"/>
              <a:buChar char="•"/>
              <a:defRPr sz="1200">
                <a:effectLst/>
              </a:defRPr>
            </a:lvl7pPr>
            <a:lvl8pPr marL="34290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8pPr>
            <a:lvl9pPr marL="38862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9pPr>
          </a:lstStyle>
          <a:p>
            <a:r>
              <a:rPr lang="en-GB" sz="2400" dirty="0"/>
              <a:t>The smoker pattern over ten years shows a decline in percentage on Smokers from 53% in 2007 to 28% in 2017.  </a:t>
            </a:r>
          </a:p>
          <a:p>
            <a:r>
              <a:rPr lang="en-GB" sz="2400" dirty="0"/>
              <a:t> The time series trend also show a good increase in percentage of Non-Smokers from 47% in 2007 to 72% in 2017.  </a:t>
            </a:r>
          </a:p>
          <a:p>
            <a:r>
              <a:rPr lang="en-GB" sz="2400" dirty="0"/>
              <a:t>This can suggest that effective measures and steps might be showing a positive effect</a:t>
            </a:r>
          </a:p>
          <a:p>
            <a:endParaRPr lang="en-GB" sz="2400" dirty="0"/>
          </a:p>
        </p:txBody>
      </p:sp>
    </p:spTree>
    <p:extLst>
      <p:ext uri="{BB962C8B-B14F-4D97-AF65-F5344CB8AC3E}">
        <p14:creationId xmlns:p14="http://schemas.microsoft.com/office/powerpoint/2010/main" val="2348502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19655-5940-4180-BAA0-57D063FC94FF}"/>
              </a:ext>
            </a:extLst>
          </p:cNvPr>
          <p:cNvSpPr>
            <a:spLocks noGrp="1"/>
          </p:cNvSpPr>
          <p:nvPr>
            <p:ph type="title"/>
          </p:nvPr>
        </p:nvSpPr>
        <p:spPr>
          <a:xfrm>
            <a:off x="1451579" y="259990"/>
            <a:ext cx="9603275" cy="1131666"/>
          </a:xfrm>
        </p:spPr>
        <p:txBody>
          <a:bodyPr>
            <a:normAutofit/>
          </a:bodyPr>
          <a:lstStyle/>
          <a:p>
            <a:pPr>
              <a:lnSpc>
                <a:spcPct val="100000"/>
              </a:lnSpc>
              <a:spcAft>
                <a:spcPts val="1200"/>
              </a:spcAft>
            </a:pPr>
            <a:r>
              <a:rPr lang="en-GB" sz="3600"/>
              <a:t>Alcohol use</a:t>
            </a:r>
            <a:endParaRPr lang="en-GB" sz="3600" dirty="0"/>
          </a:p>
        </p:txBody>
      </p:sp>
      <p:sp>
        <p:nvSpPr>
          <p:cNvPr id="7" name="TextBox 6">
            <a:extLst>
              <a:ext uri="{FF2B5EF4-FFF2-40B4-BE49-F238E27FC236}">
                <a16:creationId xmlns:a16="http://schemas.microsoft.com/office/drawing/2014/main" id="{B9A2DA49-463D-4F07-BCCC-A88FE706E1D2}"/>
              </a:ext>
            </a:extLst>
          </p:cNvPr>
          <p:cNvSpPr txBox="1"/>
          <p:nvPr/>
        </p:nvSpPr>
        <p:spPr>
          <a:xfrm>
            <a:off x="7285382" y="914400"/>
            <a:ext cx="4234069" cy="4839057"/>
          </a:xfrm>
          <a:prstGeom prst="rect">
            <a:avLst/>
          </a:prstGeom>
        </p:spPr>
        <p:txBody>
          <a:bodyPr vert="horz" lIns="91440" tIns="45720" rIns="91440" bIns="45720" rtlCol="0" anchor="t">
            <a:normAutofit lnSpcReduction="10000"/>
          </a:bodyPr>
          <a:lstStyle>
            <a:lvl1pPr marL="228600" indent="-228600" defTabSz="914400">
              <a:lnSpc>
                <a:spcPct val="110000"/>
              </a:lnSpc>
              <a:spcBef>
                <a:spcPts val="1000"/>
              </a:spcBef>
              <a:buClr>
                <a:schemeClr val="accent1"/>
              </a:buClr>
              <a:buSzPct val="100000"/>
              <a:buFont typeface="Arial" panose="020B0604020202020204" pitchFamily="34" charset="0"/>
              <a:buChar char="•"/>
              <a:defRPr sz="2000">
                <a:effectLst/>
              </a:defRPr>
            </a:lvl1pPr>
            <a:lvl2pPr marL="685800" indent="-228600" defTabSz="914400">
              <a:lnSpc>
                <a:spcPct val="120000"/>
              </a:lnSpc>
              <a:spcBef>
                <a:spcPts val="500"/>
              </a:spcBef>
              <a:buClr>
                <a:schemeClr val="accent1"/>
              </a:buClr>
              <a:buSzPct val="100000"/>
              <a:buFont typeface="Arial" panose="020B0604020202020204" pitchFamily="34" charset="0"/>
              <a:buChar char="•"/>
              <a:defRPr cap="none" baseline="0">
                <a:effectLst/>
              </a:defRPr>
            </a:lvl2pPr>
            <a:lvl3pPr marL="1143000" indent="-228600" defTabSz="914400">
              <a:lnSpc>
                <a:spcPct val="120000"/>
              </a:lnSpc>
              <a:spcBef>
                <a:spcPts val="500"/>
              </a:spcBef>
              <a:buClr>
                <a:schemeClr val="accent1"/>
              </a:buClr>
              <a:buSzPct val="100000"/>
              <a:buFont typeface="Arial" panose="020B0604020202020204" pitchFamily="34" charset="0"/>
              <a:buChar char="•"/>
              <a:defRPr sz="1600">
                <a:effectLst/>
              </a:defRPr>
            </a:lvl3pPr>
            <a:lvl4pPr marL="1600200" indent="-228600" defTabSz="914400">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7400" indent="-228600" defTabSz="914400">
              <a:lnSpc>
                <a:spcPct val="120000"/>
              </a:lnSpc>
              <a:spcBef>
                <a:spcPts val="500"/>
              </a:spcBef>
              <a:buClr>
                <a:schemeClr val="accent1"/>
              </a:buClr>
              <a:buSzPct val="100000"/>
              <a:buFont typeface="Arial" panose="020B0604020202020204" pitchFamily="34" charset="0"/>
              <a:buChar char="•"/>
              <a:defRPr sz="1200">
                <a:effectLst/>
              </a:defRPr>
            </a:lvl5pPr>
            <a:lvl6pPr marL="2514600" indent="-228600" defTabSz="914400">
              <a:lnSpc>
                <a:spcPct val="120000"/>
              </a:lnSpc>
              <a:spcBef>
                <a:spcPts val="500"/>
              </a:spcBef>
              <a:buClr>
                <a:schemeClr val="accent1"/>
              </a:buClr>
              <a:buSzPct val="100000"/>
              <a:buFont typeface="Arial" panose="020B0604020202020204" pitchFamily="34" charset="0"/>
              <a:buChar char="•"/>
              <a:defRPr sz="1200">
                <a:effectLst/>
              </a:defRPr>
            </a:lvl6pPr>
            <a:lvl7pPr marL="2971800" indent="-228600" defTabSz="914400">
              <a:lnSpc>
                <a:spcPct val="120000"/>
              </a:lnSpc>
              <a:spcBef>
                <a:spcPts val="500"/>
              </a:spcBef>
              <a:buClr>
                <a:schemeClr val="accent1"/>
              </a:buClr>
              <a:buSzPct val="100000"/>
              <a:buFont typeface="Arial" panose="020B0604020202020204" pitchFamily="34" charset="0"/>
              <a:buChar char="•"/>
              <a:defRPr sz="1200">
                <a:effectLst/>
              </a:defRPr>
            </a:lvl7pPr>
            <a:lvl8pPr marL="34290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8pPr>
            <a:lvl9pPr marL="38862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9pPr>
          </a:lstStyle>
          <a:p>
            <a:pPr marL="228600" marR="0" lvl="0" indent="-228600" algn="l" defTabSz="914400" rtl="0" eaLnBrk="1" fontAlgn="auto" latinLnBrk="0" hangingPunct="1">
              <a:lnSpc>
                <a:spcPct val="110000"/>
              </a:lnSpc>
              <a:spcBef>
                <a:spcPts val="1000"/>
              </a:spcBef>
              <a:spcAft>
                <a:spcPts val="0"/>
              </a:spcAft>
              <a:buClr>
                <a:srgbClr val="B71E42"/>
              </a:buClr>
              <a:buSzPct val="100000"/>
              <a:buFont typeface="Arial" panose="020B0604020202020204" pitchFamily="34" charset="0"/>
              <a:buChar char="•"/>
              <a:tabLst/>
              <a:defRPr/>
            </a:pPr>
            <a:r>
              <a:rPr kumimoji="0" lang="en-GB" b="0" i="0" u="none" strike="noStrike" kern="1200" cap="none" spc="0" normalizeH="0" baseline="0" noProof="0">
                <a:ln>
                  <a:noFill/>
                </a:ln>
                <a:solidFill>
                  <a:prstClr val="black"/>
                </a:solidFill>
                <a:effectLst/>
                <a:uLnTx/>
                <a:uFillTx/>
                <a:latin typeface="Gill Sans MT" panose="020B0502020104020203"/>
                <a:ea typeface="+mn-ea"/>
                <a:cs typeface="+mn-cs"/>
              </a:rPr>
              <a:t>The Alcohol pattern over ten years shows a decline in percentage on Alcoholics from 74% in 2007 to 60% in 2017.  </a:t>
            </a:r>
          </a:p>
          <a:p>
            <a:pPr marL="228600" marR="0" lvl="0" indent="-228600" algn="just" defTabSz="914400" rtl="0" eaLnBrk="1" fontAlgn="auto" latinLnBrk="0" hangingPunct="1">
              <a:lnSpc>
                <a:spcPct val="110000"/>
              </a:lnSpc>
              <a:spcBef>
                <a:spcPts val="1000"/>
              </a:spcBef>
              <a:spcAft>
                <a:spcPts val="0"/>
              </a:spcAft>
              <a:buClr>
                <a:srgbClr val="B71E42"/>
              </a:buClr>
              <a:buSzPct val="100000"/>
              <a:buFont typeface="Arial" panose="020B0604020202020204" pitchFamily="34" charset="0"/>
              <a:buChar char="•"/>
              <a:tabLst/>
              <a:defRPr/>
            </a:pPr>
            <a:r>
              <a:rPr kumimoji="0" lang="en-GB" b="0" i="0" u="none" strike="noStrike" kern="1200" cap="none" spc="0" normalizeH="0" baseline="0" noProof="0">
                <a:ln>
                  <a:noFill/>
                </a:ln>
                <a:solidFill>
                  <a:prstClr val="black"/>
                </a:solidFill>
                <a:effectLst/>
                <a:uLnTx/>
                <a:uFillTx/>
                <a:latin typeface="Gill Sans MT" panose="020B0502020104020203"/>
                <a:ea typeface="+mn-ea"/>
                <a:cs typeface="+mn-cs"/>
              </a:rPr>
              <a:t> The time series trend also show a good increase in percentage of </a:t>
            </a:r>
            <a:br>
              <a:rPr kumimoji="0" lang="en-GB" b="0" i="0" u="none" strike="noStrike" kern="1200" cap="none" spc="0" normalizeH="0" baseline="0" noProof="0">
                <a:ln>
                  <a:noFill/>
                </a:ln>
                <a:solidFill>
                  <a:prstClr val="black"/>
                </a:solidFill>
                <a:effectLst/>
                <a:uLnTx/>
                <a:uFillTx/>
                <a:latin typeface="Gill Sans MT" panose="020B0502020104020203"/>
                <a:ea typeface="+mn-ea"/>
                <a:cs typeface="+mn-cs"/>
              </a:rPr>
            </a:br>
            <a:r>
              <a:rPr kumimoji="0" lang="en-GB" b="0" i="0" u="none" strike="noStrike" kern="1200" cap="none" spc="0" normalizeH="0" baseline="0" noProof="0">
                <a:ln>
                  <a:noFill/>
                </a:ln>
                <a:solidFill>
                  <a:prstClr val="black"/>
                </a:solidFill>
                <a:effectLst/>
                <a:uLnTx/>
                <a:uFillTx/>
                <a:latin typeface="Gill Sans MT" panose="020B0502020104020203"/>
                <a:ea typeface="+mn-ea"/>
                <a:cs typeface="+mn-cs"/>
              </a:rPr>
              <a:t>Non-Alcoholi</a:t>
            </a:r>
            <a:r>
              <a:rPr lang="en-GB">
                <a:solidFill>
                  <a:prstClr val="black"/>
                </a:solidFill>
                <a:latin typeface="Gill Sans MT" panose="020B0502020104020203"/>
              </a:rPr>
              <a:t>cs</a:t>
            </a:r>
            <a:r>
              <a:rPr kumimoji="0" lang="en-GB" b="0" i="0" u="none" strike="noStrike" kern="1200" cap="none" spc="0" normalizeH="0" baseline="0" noProof="0">
                <a:ln>
                  <a:noFill/>
                </a:ln>
                <a:solidFill>
                  <a:prstClr val="black"/>
                </a:solidFill>
                <a:effectLst/>
                <a:uLnTx/>
                <a:uFillTx/>
                <a:latin typeface="Gill Sans MT" panose="020B0502020104020203"/>
                <a:ea typeface="+mn-ea"/>
                <a:cs typeface="+mn-cs"/>
              </a:rPr>
              <a:t> from 26% in 2007 to 40% in 2017.  </a:t>
            </a:r>
          </a:p>
          <a:p>
            <a:r>
              <a:rPr lang="en-GB">
                <a:solidFill>
                  <a:prstClr val="black"/>
                </a:solidFill>
                <a:latin typeface="Gill Sans MT" panose="020B0502020104020203"/>
              </a:rPr>
              <a:t>Though there is a decline in the Alcoholics numbers over the years but there is still a significant high percentage of Alcoholics and we need effective measures to reduce this gap.</a:t>
            </a:r>
          </a:p>
          <a:p>
            <a:pPr marL="228600" marR="0" lvl="0" indent="-228600" algn="l" defTabSz="914400" rtl="0" eaLnBrk="1" fontAlgn="auto" latinLnBrk="0" hangingPunct="1">
              <a:lnSpc>
                <a:spcPct val="110000"/>
              </a:lnSpc>
              <a:spcBef>
                <a:spcPts val="1000"/>
              </a:spcBef>
              <a:spcAft>
                <a:spcPts val="0"/>
              </a:spcAft>
              <a:buClr>
                <a:srgbClr val="B71E42"/>
              </a:buClr>
              <a:buSzPct val="100000"/>
              <a:buFont typeface="Arial" panose="020B0604020202020204" pitchFamily="34" charset="0"/>
              <a:buChar char="•"/>
              <a:tabLst/>
              <a:defRPr/>
            </a:pPr>
            <a:endParaRPr kumimoji="0" lang="en-GB" b="0" i="0" u="none" strike="noStrike" kern="1200" cap="none" spc="0" normalizeH="0" baseline="0" noProof="0">
              <a:ln>
                <a:noFill/>
              </a:ln>
              <a:solidFill>
                <a:prstClr val="black"/>
              </a:solidFill>
              <a:effectLst/>
              <a:uLnTx/>
              <a:uFillTx/>
              <a:latin typeface="Gill Sans MT" panose="020B0502020104020203"/>
              <a:ea typeface="+mn-ea"/>
              <a:cs typeface="+mn-cs"/>
            </a:endParaRPr>
          </a:p>
          <a:p>
            <a:pPr marL="228600" marR="0" lvl="0" indent="-228600" algn="l" defTabSz="914400" rtl="0" eaLnBrk="1" fontAlgn="auto" latinLnBrk="0" hangingPunct="1">
              <a:lnSpc>
                <a:spcPct val="110000"/>
              </a:lnSpc>
              <a:spcBef>
                <a:spcPts val="1000"/>
              </a:spcBef>
              <a:spcAft>
                <a:spcPts val="0"/>
              </a:spcAft>
              <a:buClr>
                <a:srgbClr val="B71E42"/>
              </a:buClr>
              <a:buSzPct val="100000"/>
              <a:buFont typeface="Arial" panose="020B0604020202020204" pitchFamily="34" charset="0"/>
              <a:buChar char="•"/>
              <a:tabLst/>
              <a:defRPr/>
            </a:pPr>
            <a:endParaRPr kumimoji="0" lang="en-GB"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5" name="Picture 4">
            <a:extLst>
              <a:ext uri="{FF2B5EF4-FFF2-40B4-BE49-F238E27FC236}">
                <a16:creationId xmlns:a16="http://schemas.microsoft.com/office/drawing/2014/main" id="{509BD203-3329-4F28-901D-53EF824414B2}"/>
              </a:ext>
            </a:extLst>
          </p:cNvPr>
          <p:cNvPicPr/>
          <p:nvPr/>
        </p:nvPicPr>
        <p:blipFill>
          <a:blip r:embed="rId2"/>
          <a:stretch>
            <a:fillRect/>
          </a:stretch>
        </p:blipFill>
        <p:spPr>
          <a:xfrm>
            <a:off x="832346" y="914400"/>
            <a:ext cx="6064637" cy="4839057"/>
          </a:xfrm>
          <a:prstGeom prst="rect">
            <a:avLst/>
          </a:prstGeom>
        </p:spPr>
      </p:pic>
    </p:spTree>
    <p:extLst>
      <p:ext uri="{BB962C8B-B14F-4D97-AF65-F5344CB8AC3E}">
        <p14:creationId xmlns:p14="http://schemas.microsoft.com/office/powerpoint/2010/main" val="2288368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19655-5940-4180-BAA0-57D063FC94FF}"/>
              </a:ext>
            </a:extLst>
          </p:cNvPr>
          <p:cNvSpPr>
            <a:spLocks noGrp="1"/>
          </p:cNvSpPr>
          <p:nvPr>
            <p:ph type="title"/>
          </p:nvPr>
        </p:nvSpPr>
        <p:spPr>
          <a:xfrm>
            <a:off x="1451580" y="200355"/>
            <a:ext cx="9603275" cy="1131666"/>
          </a:xfrm>
        </p:spPr>
        <p:txBody>
          <a:bodyPr>
            <a:normAutofit/>
          </a:bodyPr>
          <a:lstStyle/>
          <a:p>
            <a:pPr>
              <a:lnSpc>
                <a:spcPct val="100000"/>
              </a:lnSpc>
              <a:spcAft>
                <a:spcPts val="1200"/>
              </a:spcAft>
            </a:pPr>
            <a:r>
              <a:rPr lang="en-GB" sz="3600" dirty="0"/>
              <a:t>drug use</a:t>
            </a:r>
          </a:p>
        </p:txBody>
      </p:sp>
      <p:sp>
        <p:nvSpPr>
          <p:cNvPr id="7" name="TextBox 6">
            <a:extLst>
              <a:ext uri="{FF2B5EF4-FFF2-40B4-BE49-F238E27FC236}">
                <a16:creationId xmlns:a16="http://schemas.microsoft.com/office/drawing/2014/main" id="{B9A2DA49-463D-4F07-BCCC-A88FE706E1D2}"/>
              </a:ext>
            </a:extLst>
          </p:cNvPr>
          <p:cNvSpPr txBox="1"/>
          <p:nvPr/>
        </p:nvSpPr>
        <p:spPr>
          <a:xfrm>
            <a:off x="1451580" y="934278"/>
            <a:ext cx="3840232" cy="5098774"/>
          </a:xfrm>
          <a:prstGeom prst="rect">
            <a:avLst/>
          </a:prstGeom>
        </p:spPr>
        <p:txBody>
          <a:bodyPr vert="horz" lIns="91440" tIns="45720" rIns="91440" bIns="45720" rtlCol="0" anchor="t">
            <a:normAutofit/>
          </a:bodyPr>
          <a:lstStyle>
            <a:lvl1pPr marL="228600" indent="-228600" defTabSz="914400">
              <a:lnSpc>
                <a:spcPct val="110000"/>
              </a:lnSpc>
              <a:spcBef>
                <a:spcPts val="1000"/>
              </a:spcBef>
              <a:buClr>
                <a:schemeClr val="accent1"/>
              </a:buClr>
              <a:buSzPct val="100000"/>
              <a:buFont typeface="Arial" panose="020B0604020202020204" pitchFamily="34" charset="0"/>
              <a:buChar char="•"/>
              <a:defRPr sz="2000">
                <a:effectLst/>
              </a:defRPr>
            </a:lvl1pPr>
            <a:lvl2pPr marL="685800" indent="-228600" defTabSz="914400">
              <a:lnSpc>
                <a:spcPct val="120000"/>
              </a:lnSpc>
              <a:spcBef>
                <a:spcPts val="500"/>
              </a:spcBef>
              <a:buClr>
                <a:schemeClr val="accent1"/>
              </a:buClr>
              <a:buSzPct val="100000"/>
              <a:buFont typeface="Arial" panose="020B0604020202020204" pitchFamily="34" charset="0"/>
              <a:buChar char="•"/>
              <a:defRPr cap="none" baseline="0">
                <a:effectLst/>
              </a:defRPr>
            </a:lvl2pPr>
            <a:lvl3pPr marL="1143000" indent="-228600" defTabSz="914400">
              <a:lnSpc>
                <a:spcPct val="120000"/>
              </a:lnSpc>
              <a:spcBef>
                <a:spcPts val="500"/>
              </a:spcBef>
              <a:buClr>
                <a:schemeClr val="accent1"/>
              </a:buClr>
              <a:buSzPct val="100000"/>
              <a:buFont typeface="Arial" panose="020B0604020202020204" pitchFamily="34" charset="0"/>
              <a:buChar char="•"/>
              <a:defRPr sz="1600">
                <a:effectLst/>
              </a:defRPr>
            </a:lvl3pPr>
            <a:lvl4pPr marL="1600200" indent="-228600" defTabSz="914400">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7400" indent="-228600" defTabSz="914400">
              <a:lnSpc>
                <a:spcPct val="120000"/>
              </a:lnSpc>
              <a:spcBef>
                <a:spcPts val="500"/>
              </a:spcBef>
              <a:buClr>
                <a:schemeClr val="accent1"/>
              </a:buClr>
              <a:buSzPct val="100000"/>
              <a:buFont typeface="Arial" panose="020B0604020202020204" pitchFamily="34" charset="0"/>
              <a:buChar char="•"/>
              <a:defRPr sz="1200">
                <a:effectLst/>
              </a:defRPr>
            </a:lvl5pPr>
            <a:lvl6pPr marL="2514600" indent="-228600" defTabSz="914400">
              <a:lnSpc>
                <a:spcPct val="120000"/>
              </a:lnSpc>
              <a:spcBef>
                <a:spcPts val="500"/>
              </a:spcBef>
              <a:buClr>
                <a:schemeClr val="accent1"/>
              </a:buClr>
              <a:buSzPct val="100000"/>
              <a:buFont typeface="Arial" panose="020B0604020202020204" pitchFamily="34" charset="0"/>
              <a:buChar char="•"/>
              <a:defRPr sz="1200">
                <a:effectLst/>
              </a:defRPr>
            </a:lvl6pPr>
            <a:lvl7pPr marL="2971800" indent="-228600" defTabSz="914400">
              <a:lnSpc>
                <a:spcPct val="120000"/>
              </a:lnSpc>
              <a:spcBef>
                <a:spcPts val="500"/>
              </a:spcBef>
              <a:buClr>
                <a:schemeClr val="accent1"/>
              </a:buClr>
              <a:buSzPct val="100000"/>
              <a:buFont typeface="Arial" panose="020B0604020202020204" pitchFamily="34" charset="0"/>
              <a:buChar char="•"/>
              <a:defRPr sz="1200">
                <a:effectLst/>
              </a:defRPr>
            </a:lvl7pPr>
            <a:lvl8pPr marL="34290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8pPr>
            <a:lvl9pPr marL="38862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9pPr>
          </a:lstStyle>
          <a:p>
            <a:r>
              <a:rPr lang="en-GB" sz="2200" dirty="0"/>
              <a:t>Studying the Alcohol users pattern over the years does not show any direction percentage increase or decrease. </a:t>
            </a:r>
          </a:p>
          <a:p>
            <a:r>
              <a:rPr lang="en-GB" dirty="0"/>
              <a:t>But when compared between 2007 and 2017 there is a drop in number of users from 63%  to 55%. </a:t>
            </a:r>
          </a:p>
          <a:p>
            <a:r>
              <a:rPr lang="en-GB" dirty="0"/>
              <a:t>Whether this drop in numbers is significant needs to be investigated</a:t>
            </a:r>
            <a:endParaRPr kumimoji="0" lang="en-GB" sz="24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5" name="Picture 4">
            <a:extLst>
              <a:ext uri="{FF2B5EF4-FFF2-40B4-BE49-F238E27FC236}">
                <a16:creationId xmlns:a16="http://schemas.microsoft.com/office/drawing/2014/main" id="{D2936B1B-158D-4210-A7E3-C997C1619B37}"/>
              </a:ext>
            </a:extLst>
          </p:cNvPr>
          <p:cNvPicPr/>
          <p:nvPr/>
        </p:nvPicPr>
        <p:blipFill>
          <a:blip r:embed="rId2"/>
          <a:stretch>
            <a:fillRect/>
          </a:stretch>
        </p:blipFill>
        <p:spPr>
          <a:xfrm>
            <a:off x="5291812" y="934278"/>
            <a:ext cx="5869828" cy="4989444"/>
          </a:xfrm>
          <a:prstGeom prst="rect">
            <a:avLst/>
          </a:prstGeom>
        </p:spPr>
      </p:pic>
    </p:spTree>
    <p:extLst>
      <p:ext uri="{BB962C8B-B14F-4D97-AF65-F5344CB8AC3E}">
        <p14:creationId xmlns:p14="http://schemas.microsoft.com/office/powerpoint/2010/main" val="254441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0277-13D8-4800-8131-D02CEE8D2E9A}"/>
              </a:ext>
            </a:extLst>
          </p:cNvPr>
          <p:cNvSpPr>
            <a:spLocks noGrp="1"/>
          </p:cNvSpPr>
          <p:nvPr>
            <p:ph type="title"/>
          </p:nvPr>
        </p:nvSpPr>
        <p:spPr>
          <a:xfrm>
            <a:off x="1524000" y="907577"/>
            <a:ext cx="8643154" cy="758471"/>
          </a:xfrm>
        </p:spPr>
        <p:txBody>
          <a:bodyPr anchor="t">
            <a:noAutofit/>
          </a:bodyPr>
          <a:lstStyle/>
          <a:p>
            <a:pPr lvl="0" algn="ctr">
              <a:lnSpc>
                <a:spcPct val="120000"/>
              </a:lnSpc>
              <a:spcBef>
                <a:spcPts val="1000"/>
              </a:spcBef>
              <a:buClr>
                <a:srgbClr val="B71E42"/>
              </a:buClr>
              <a:buSzPct val="100000"/>
            </a:pPr>
            <a:r>
              <a:rPr lang="en-US" sz="4800" b="1" dirty="0"/>
              <a:t>Usage of Different drugs types</a:t>
            </a:r>
            <a:br>
              <a:rPr lang="en-US" sz="4800" b="1" dirty="0"/>
            </a:br>
            <a:br>
              <a:rPr lang="en-GB" sz="2800" cap="none" dirty="0">
                <a:solidFill>
                  <a:prstClr val="black"/>
                </a:solidFill>
                <a:ea typeface="+mn-ea"/>
                <a:cs typeface="+mn-cs"/>
              </a:rPr>
            </a:br>
            <a:endParaRPr lang="en-GB" sz="4800" b="1" dirty="0"/>
          </a:p>
        </p:txBody>
      </p:sp>
      <p:sp>
        <p:nvSpPr>
          <p:cNvPr id="3" name="Text Placeholder 2">
            <a:extLst>
              <a:ext uri="{FF2B5EF4-FFF2-40B4-BE49-F238E27FC236}">
                <a16:creationId xmlns:a16="http://schemas.microsoft.com/office/drawing/2014/main" id="{D5A0DEF0-F394-42FC-AB42-A342075A347A}"/>
              </a:ext>
            </a:extLst>
          </p:cNvPr>
          <p:cNvSpPr>
            <a:spLocks noGrp="1"/>
          </p:cNvSpPr>
          <p:nvPr>
            <p:ph type="body" idx="1"/>
          </p:nvPr>
        </p:nvSpPr>
        <p:spPr>
          <a:xfrm>
            <a:off x="1583140" y="3806194"/>
            <a:ext cx="8524875" cy="1565905"/>
          </a:xfrm>
        </p:spPr>
        <p:txBody>
          <a:bodyPr>
            <a:normAutofit/>
          </a:bodyPr>
          <a:lstStyle/>
          <a:p>
            <a:pPr algn="ctr"/>
            <a:r>
              <a:rPr lang="en-US" dirty="0">
                <a:solidFill>
                  <a:prstClr val="black"/>
                </a:solidFill>
              </a:rPr>
              <a:t>Cocaine, Ecstasy, Glue, Heroin, LSD, Marijuana, Needle, Prescription drugs</a:t>
            </a:r>
            <a:endParaRPr lang="en-US" dirty="0"/>
          </a:p>
        </p:txBody>
      </p:sp>
    </p:spTree>
    <p:extLst>
      <p:ext uri="{BB962C8B-B14F-4D97-AF65-F5344CB8AC3E}">
        <p14:creationId xmlns:p14="http://schemas.microsoft.com/office/powerpoint/2010/main" val="2422351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3">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a:extLst>
              <a:ext uri="{FF2B5EF4-FFF2-40B4-BE49-F238E27FC236}">
                <a16:creationId xmlns:a16="http://schemas.microsoft.com/office/drawing/2014/main" id="{BB919655-5940-4180-BAA0-57D063FC94FF}"/>
              </a:ext>
            </a:extLst>
          </p:cNvPr>
          <p:cNvSpPr>
            <a:spLocks noGrp="1"/>
          </p:cNvSpPr>
          <p:nvPr>
            <p:ph type="title"/>
          </p:nvPr>
        </p:nvSpPr>
        <p:spPr>
          <a:xfrm>
            <a:off x="6579648" y="1274716"/>
            <a:ext cx="4158749" cy="579039"/>
          </a:xfrm>
        </p:spPr>
        <p:txBody>
          <a:bodyPr vert="horz" lIns="91440" tIns="45720" rIns="91440" bIns="45720" rtlCol="0" anchor="t">
            <a:normAutofit/>
          </a:bodyPr>
          <a:lstStyle/>
          <a:p>
            <a:pPr>
              <a:spcAft>
                <a:spcPts val="1200"/>
              </a:spcAft>
            </a:pPr>
            <a:r>
              <a:rPr lang="en-US" sz="2800" dirty="0"/>
              <a:t>Different drug users</a:t>
            </a:r>
          </a:p>
        </p:txBody>
      </p:sp>
      <p:sp>
        <p:nvSpPr>
          <p:cNvPr id="23" name="Rectangle 15">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Picture 5">
            <a:extLst>
              <a:ext uri="{FF2B5EF4-FFF2-40B4-BE49-F238E27FC236}">
                <a16:creationId xmlns:a16="http://schemas.microsoft.com/office/drawing/2014/main" id="{FD296664-68FF-433B-9F20-45955992E768}"/>
              </a:ext>
            </a:extLst>
          </p:cNvPr>
          <p:cNvPicPr/>
          <p:nvPr/>
        </p:nvPicPr>
        <p:blipFill>
          <a:blip r:embed="rId2"/>
          <a:stretch>
            <a:fillRect/>
          </a:stretch>
        </p:blipFill>
        <p:spPr>
          <a:xfrm>
            <a:off x="89452" y="149090"/>
            <a:ext cx="6132444" cy="5874023"/>
          </a:xfrm>
          <a:prstGeom prst="rect">
            <a:avLst/>
          </a:prstGeom>
        </p:spPr>
      </p:pic>
      <p:sp>
        <p:nvSpPr>
          <p:cNvPr id="7" name="TextBox 6">
            <a:extLst>
              <a:ext uri="{FF2B5EF4-FFF2-40B4-BE49-F238E27FC236}">
                <a16:creationId xmlns:a16="http://schemas.microsoft.com/office/drawing/2014/main" id="{B9A2DA49-463D-4F07-BCCC-A88FE706E1D2}"/>
              </a:ext>
            </a:extLst>
          </p:cNvPr>
          <p:cNvSpPr txBox="1"/>
          <p:nvPr/>
        </p:nvSpPr>
        <p:spPr>
          <a:xfrm>
            <a:off x="6579647" y="2015732"/>
            <a:ext cx="4721926" cy="3265621"/>
          </a:xfrm>
          <a:prstGeom prst="rect">
            <a:avLst/>
          </a:prstGeom>
        </p:spPr>
        <p:txBody>
          <a:bodyPr vert="horz" lIns="91440" tIns="45720" rIns="91440" bIns="45720" rtlCol="0" anchor="t">
            <a:noAutofit/>
          </a:bodyPr>
          <a:lstStyle>
            <a:lvl1pPr marL="228600" indent="-228600" defTabSz="914400">
              <a:lnSpc>
                <a:spcPct val="110000"/>
              </a:lnSpc>
              <a:spcBef>
                <a:spcPts val="1000"/>
              </a:spcBef>
              <a:buClr>
                <a:schemeClr val="accent1"/>
              </a:buClr>
              <a:buSzPct val="100000"/>
              <a:buFont typeface="Arial" panose="020B0604020202020204" pitchFamily="34" charset="0"/>
              <a:buChar char="•"/>
              <a:defRPr sz="2000">
                <a:effectLst/>
              </a:defRPr>
            </a:lvl1pPr>
            <a:lvl2pPr marL="685800" indent="-228600" defTabSz="914400">
              <a:lnSpc>
                <a:spcPct val="120000"/>
              </a:lnSpc>
              <a:spcBef>
                <a:spcPts val="500"/>
              </a:spcBef>
              <a:buClr>
                <a:schemeClr val="accent1"/>
              </a:buClr>
              <a:buSzPct val="100000"/>
              <a:buFont typeface="Arial" panose="020B0604020202020204" pitchFamily="34" charset="0"/>
              <a:buChar char="•"/>
              <a:defRPr cap="none" baseline="0">
                <a:effectLst/>
              </a:defRPr>
            </a:lvl2pPr>
            <a:lvl3pPr marL="1143000" indent="-228600" defTabSz="914400">
              <a:lnSpc>
                <a:spcPct val="120000"/>
              </a:lnSpc>
              <a:spcBef>
                <a:spcPts val="500"/>
              </a:spcBef>
              <a:buClr>
                <a:schemeClr val="accent1"/>
              </a:buClr>
              <a:buSzPct val="100000"/>
              <a:buFont typeface="Arial" panose="020B0604020202020204" pitchFamily="34" charset="0"/>
              <a:buChar char="•"/>
              <a:defRPr sz="1600">
                <a:effectLst/>
              </a:defRPr>
            </a:lvl3pPr>
            <a:lvl4pPr marL="1600200" indent="-228600" defTabSz="914400">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7400" indent="-228600" defTabSz="914400">
              <a:lnSpc>
                <a:spcPct val="120000"/>
              </a:lnSpc>
              <a:spcBef>
                <a:spcPts val="500"/>
              </a:spcBef>
              <a:buClr>
                <a:schemeClr val="accent1"/>
              </a:buClr>
              <a:buSzPct val="100000"/>
              <a:buFont typeface="Arial" panose="020B0604020202020204" pitchFamily="34" charset="0"/>
              <a:buChar char="•"/>
              <a:defRPr sz="1200">
                <a:effectLst/>
              </a:defRPr>
            </a:lvl5pPr>
            <a:lvl6pPr marL="2514600" indent="-228600" defTabSz="914400">
              <a:lnSpc>
                <a:spcPct val="120000"/>
              </a:lnSpc>
              <a:spcBef>
                <a:spcPts val="500"/>
              </a:spcBef>
              <a:buClr>
                <a:schemeClr val="accent1"/>
              </a:buClr>
              <a:buSzPct val="100000"/>
              <a:buFont typeface="Arial" panose="020B0604020202020204" pitchFamily="34" charset="0"/>
              <a:buChar char="•"/>
              <a:defRPr sz="1200">
                <a:effectLst/>
              </a:defRPr>
            </a:lvl6pPr>
            <a:lvl7pPr marL="2971800" indent="-228600" defTabSz="914400">
              <a:lnSpc>
                <a:spcPct val="120000"/>
              </a:lnSpc>
              <a:spcBef>
                <a:spcPts val="500"/>
              </a:spcBef>
              <a:buClr>
                <a:schemeClr val="accent1"/>
              </a:buClr>
              <a:buSzPct val="100000"/>
              <a:buFont typeface="Arial" panose="020B0604020202020204" pitchFamily="34" charset="0"/>
              <a:buChar char="•"/>
              <a:defRPr sz="1200">
                <a:effectLst/>
              </a:defRPr>
            </a:lvl7pPr>
            <a:lvl8pPr marL="34290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8pPr>
            <a:lvl9pPr marL="38862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9pPr>
          </a:lstStyle>
          <a:p>
            <a:r>
              <a:rPr lang="en-GB" dirty="0"/>
              <a:t>The graph clearly shows that Marijuana is the most popular kind of substance with 42% amongst the youth followed by prescription drugs not prescribed by the doctors which is 29%.</a:t>
            </a:r>
          </a:p>
          <a:p>
            <a:r>
              <a:rPr kumimoji="0" lang="en-GB" b="0" i="0" u="none" strike="noStrike" cap="none" spc="0" normalizeH="0" baseline="0" noProof="0" dirty="0">
                <a:ln>
                  <a:noFill/>
                </a:ln>
                <a:uLnTx/>
                <a:uFillTx/>
              </a:rPr>
              <a:t>The Least popular substance is Heroin with less than 0.5% </a:t>
            </a:r>
            <a:r>
              <a:rPr lang="en-GB" dirty="0"/>
              <a:t> users.</a:t>
            </a:r>
            <a:endParaRPr lang="en-US" dirty="0"/>
          </a:p>
          <a:p>
            <a:r>
              <a:rPr kumimoji="0" lang="en-US" b="0" i="0" u="none" strike="noStrike" cap="none" spc="0" normalizeH="0" baseline="0" noProof="0" dirty="0">
                <a:ln>
                  <a:noFill/>
                </a:ln>
                <a:uLnTx/>
                <a:uFillTx/>
              </a:rPr>
              <a:t>Th</a:t>
            </a:r>
            <a:r>
              <a:rPr lang="en-US" dirty="0"/>
              <a:t>is may be due to the availability and cost factors</a:t>
            </a:r>
            <a:endParaRPr kumimoji="0" lang="en-US" b="0" i="0" u="none" strike="noStrike" cap="none" spc="0" normalizeH="0" baseline="0" noProof="0" dirty="0">
              <a:ln>
                <a:noFill/>
              </a:ln>
              <a:uLnTx/>
              <a:uFillTx/>
            </a:endParaRPr>
          </a:p>
        </p:txBody>
      </p:sp>
      <p:pic>
        <p:nvPicPr>
          <p:cNvPr id="24" name="Picture 17">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310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19655-5940-4180-BAA0-57D063FC94FF}"/>
              </a:ext>
            </a:extLst>
          </p:cNvPr>
          <p:cNvSpPr>
            <a:spLocks noGrp="1"/>
          </p:cNvSpPr>
          <p:nvPr>
            <p:ph type="title"/>
          </p:nvPr>
        </p:nvSpPr>
        <p:spPr>
          <a:xfrm>
            <a:off x="445600" y="259990"/>
            <a:ext cx="11034095" cy="1131666"/>
          </a:xfrm>
        </p:spPr>
        <p:txBody>
          <a:bodyPr>
            <a:normAutofit fontScale="90000"/>
          </a:bodyPr>
          <a:lstStyle/>
          <a:p>
            <a:pPr>
              <a:lnSpc>
                <a:spcPct val="100000"/>
              </a:lnSpc>
              <a:spcAft>
                <a:spcPts val="1200"/>
              </a:spcAft>
            </a:pPr>
            <a:r>
              <a:rPr lang="en-GB" sz="3600" dirty="0"/>
              <a:t>Time Series plot for different drug use : 2007 - 2017</a:t>
            </a:r>
            <a:br>
              <a:rPr lang="en-GB" sz="3600" dirty="0"/>
            </a:br>
            <a:endParaRPr lang="en-GB" sz="3600" dirty="0"/>
          </a:p>
        </p:txBody>
      </p:sp>
      <p:sp>
        <p:nvSpPr>
          <p:cNvPr id="7" name="TextBox 6">
            <a:extLst>
              <a:ext uri="{FF2B5EF4-FFF2-40B4-BE49-F238E27FC236}">
                <a16:creationId xmlns:a16="http://schemas.microsoft.com/office/drawing/2014/main" id="{B9A2DA49-463D-4F07-BCCC-A88FE706E1D2}"/>
              </a:ext>
            </a:extLst>
          </p:cNvPr>
          <p:cNvSpPr txBox="1"/>
          <p:nvPr/>
        </p:nvSpPr>
        <p:spPr>
          <a:xfrm>
            <a:off x="541605" y="793436"/>
            <a:ext cx="4328569" cy="5150163"/>
          </a:xfrm>
          <a:prstGeom prst="rect">
            <a:avLst/>
          </a:prstGeom>
        </p:spPr>
        <p:txBody>
          <a:bodyPr vert="horz" lIns="91440" tIns="45720" rIns="91440" bIns="45720" rtlCol="0" anchor="t">
            <a:normAutofit fontScale="85000" lnSpcReduction="20000"/>
          </a:bodyPr>
          <a:lstStyle>
            <a:lvl1pPr marL="228600" indent="-228600" defTabSz="914400">
              <a:lnSpc>
                <a:spcPct val="110000"/>
              </a:lnSpc>
              <a:spcBef>
                <a:spcPts val="1000"/>
              </a:spcBef>
              <a:buClr>
                <a:schemeClr val="accent1"/>
              </a:buClr>
              <a:buSzPct val="100000"/>
              <a:buFont typeface="Arial" panose="020B0604020202020204" pitchFamily="34" charset="0"/>
              <a:buChar char="•"/>
              <a:defRPr sz="2000">
                <a:effectLst/>
              </a:defRPr>
            </a:lvl1pPr>
            <a:lvl2pPr marL="685800" indent="-228600" defTabSz="914400">
              <a:lnSpc>
                <a:spcPct val="120000"/>
              </a:lnSpc>
              <a:spcBef>
                <a:spcPts val="500"/>
              </a:spcBef>
              <a:buClr>
                <a:schemeClr val="accent1"/>
              </a:buClr>
              <a:buSzPct val="100000"/>
              <a:buFont typeface="Arial" panose="020B0604020202020204" pitchFamily="34" charset="0"/>
              <a:buChar char="•"/>
              <a:defRPr cap="none" baseline="0">
                <a:effectLst/>
              </a:defRPr>
            </a:lvl2pPr>
            <a:lvl3pPr marL="1143000" indent="-228600" defTabSz="914400">
              <a:lnSpc>
                <a:spcPct val="120000"/>
              </a:lnSpc>
              <a:spcBef>
                <a:spcPts val="500"/>
              </a:spcBef>
              <a:buClr>
                <a:schemeClr val="accent1"/>
              </a:buClr>
              <a:buSzPct val="100000"/>
              <a:buFont typeface="Arial" panose="020B0604020202020204" pitchFamily="34" charset="0"/>
              <a:buChar char="•"/>
              <a:defRPr sz="1600">
                <a:effectLst/>
              </a:defRPr>
            </a:lvl3pPr>
            <a:lvl4pPr marL="1600200" indent="-228600" defTabSz="914400">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7400" indent="-228600" defTabSz="914400">
              <a:lnSpc>
                <a:spcPct val="120000"/>
              </a:lnSpc>
              <a:spcBef>
                <a:spcPts val="500"/>
              </a:spcBef>
              <a:buClr>
                <a:schemeClr val="accent1"/>
              </a:buClr>
              <a:buSzPct val="100000"/>
              <a:buFont typeface="Arial" panose="020B0604020202020204" pitchFamily="34" charset="0"/>
              <a:buChar char="•"/>
              <a:defRPr sz="1200">
                <a:effectLst/>
              </a:defRPr>
            </a:lvl5pPr>
            <a:lvl6pPr marL="2514600" indent="-228600" defTabSz="914400">
              <a:lnSpc>
                <a:spcPct val="120000"/>
              </a:lnSpc>
              <a:spcBef>
                <a:spcPts val="500"/>
              </a:spcBef>
              <a:buClr>
                <a:schemeClr val="accent1"/>
              </a:buClr>
              <a:buSzPct val="100000"/>
              <a:buFont typeface="Arial" panose="020B0604020202020204" pitchFamily="34" charset="0"/>
              <a:buChar char="•"/>
              <a:defRPr sz="1200">
                <a:effectLst/>
              </a:defRPr>
            </a:lvl6pPr>
            <a:lvl7pPr marL="2971800" indent="-228600" defTabSz="914400">
              <a:lnSpc>
                <a:spcPct val="120000"/>
              </a:lnSpc>
              <a:spcBef>
                <a:spcPts val="500"/>
              </a:spcBef>
              <a:buClr>
                <a:schemeClr val="accent1"/>
              </a:buClr>
              <a:buSzPct val="100000"/>
              <a:buFont typeface="Arial" panose="020B0604020202020204" pitchFamily="34" charset="0"/>
              <a:buChar char="•"/>
              <a:defRPr sz="1200">
                <a:effectLst/>
              </a:defRPr>
            </a:lvl7pPr>
            <a:lvl8pPr marL="34290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8pPr>
            <a:lvl9pPr marL="3886200" indent="-228600" defTabSz="914400">
              <a:lnSpc>
                <a:spcPct val="120000"/>
              </a:lnSpc>
              <a:spcBef>
                <a:spcPts val="500"/>
              </a:spcBef>
              <a:buClr>
                <a:schemeClr val="accent1"/>
              </a:buClr>
              <a:buSzPct val="100000"/>
              <a:buFont typeface="Arial" panose="020B0604020202020204" pitchFamily="34" charset="0"/>
              <a:buChar char="•"/>
              <a:defRPr sz="1200" baseline="0">
                <a:effectLst/>
              </a:defRPr>
            </a:lvl9pPr>
          </a:lstStyle>
          <a:p>
            <a:pPr marL="0" indent="0" algn="just">
              <a:buNone/>
            </a:pPr>
            <a:r>
              <a:rPr lang="en-GB" sz="2600" dirty="0"/>
              <a:t>Studying the Different drug users pattern over the years we can conclude the following </a:t>
            </a:r>
          </a:p>
          <a:p>
            <a:pPr algn="just"/>
            <a:r>
              <a:rPr lang="en-GB" sz="2600" dirty="0"/>
              <a:t>The Percentage of Marijuana users have increased over the years from 38% in 2007 to 48% in 2017. </a:t>
            </a:r>
          </a:p>
          <a:p>
            <a:pPr algn="just"/>
            <a:r>
              <a:rPr lang="en-GB" sz="2600" dirty="0"/>
              <a:t>There is no change in the users of Heroin</a:t>
            </a:r>
          </a:p>
          <a:p>
            <a:pPr algn="just"/>
            <a:r>
              <a:rPr lang="en-GB" sz="2600" dirty="0"/>
              <a:t>The percentage of Glue users has decreased from 12% in 2007 to 6% in 2017</a:t>
            </a:r>
          </a:p>
          <a:p>
            <a:pPr algn="just"/>
            <a:r>
              <a:rPr lang="en-GB" sz="2600" dirty="0"/>
              <a:t>No significant difference seen in other kinds of drugs over the years.</a:t>
            </a:r>
          </a:p>
        </p:txBody>
      </p:sp>
      <p:pic>
        <p:nvPicPr>
          <p:cNvPr id="6" name="Picture 5">
            <a:extLst>
              <a:ext uri="{FF2B5EF4-FFF2-40B4-BE49-F238E27FC236}">
                <a16:creationId xmlns:a16="http://schemas.microsoft.com/office/drawing/2014/main" id="{E02E7B95-1981-4B34-9176-6EB9D12FB503}"/>
              </a:ext>
            </a:extLst>
          </p:cNvPr>
          <p:cNvPicPr/>
          <p:nvPr/>
        </p:nvPicPr>
        <p:blipFill>
          <a:blip r:embed="rId2"/>
          <a:stretch>
            <a:fillRect/>
          </a:stretch>
        </p:blipFill>
        <p:spPr>
          <a:xfrm>
            <a:off x="4966179" y="825824"/>
            <a:ext cx="6930960" cy="5150164"/>
          </a:xfrm>
          <a:prstGeom prst="rect">
            <a:avLst/>
          </a:prstGeom>
        </p:spPr>
      </p:pic>
      <p:cxnSp>
        <p:nvCxnSpPr>
          <p:cNvPr id="8" name="Straight Connector 7">
            <a:extLst>
              <a:ext uri="{FF2B5EF4-FFF2-40B4-BE49-F238E27FC236}">
                <a16:creationId xmlns:a16="http://schemas.microsoft.com/office/drawing/2014/main" id="{CC3386DD-1761-48B7-B3CE-9F2F06384AC5}"/>
              </a:ext>
            </a:extLst>
          </p:cNvPr>
          <p:cNvCxnSpPr>
            <a:cxnSpLocks/>
          </p:cNvCxnSpPr>
          <p:nvPr/>
        </p:nvCxnSpPr>
        <p:spPr>
          <a:xfrm>
            <a:off x="541604" y="793436"/>
            <a:ext cx="8129873"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3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7CA4-E308-4DAD-B60F-A94EC1F4CC56}"/>
              </a:ext>
            </a:extLst>
          </p:cNvPr>
          <p:cNvSpPr>
            <a:spLocks noGrp="1"/>
          </p:cNvSpPr>
          <p:nvPr>
            <p:ph type="title"/>
          </p:nvPr>
        </p:nvSpPr>
        <p:spPr>
          <a:xfrm>
            <a:off x="1451578" y="342420"/>
            <a:ext cx="9603275" cy="505305"/>
          </a:xfrm>
        </p:spPr>
        <p:txBody>
          <a:bodyPr anchor="b">
            <a:normAutofit fontScale="90000"/>
          </a:bodyPr>
          <a:lstStyle/>
          <a:p>
            <a:r>
              <a:rPr lang="en-US" dirty="0"/>
              <a:t>introduction</a:t>
            </a:r>
            <a:endParaRPr lang="en-GB" dirty="0"/>
          </a:p>
        </p:txBody>
      </p:sp>
      <p:sp>
        <p:nvSpPr>
          <p:cNvPr id="3" name="Content Placeholder 2">
            <a:extLst>
              <a:ext uri="{FF2B5EF4-FFF2-40B4-BE49-F238E27FC236}">
                <a16:creationId xmlns:a16="http://schemas.microsoft.com/office/drawing/2014/main" id="{FB6A1E91-4D3B-49C8-9271-DAAA8EF301A1}"/>
              </a:ext>
            </a:extLst>
          </p:cNvPr>
          <p:cNvSpPr>
            <a:spLocks noGrp="1"/>
          </p:cNvSpPr>
          <p:nvPr>
            <p:ph idx="1"/>
          </p:nvPr>
        </p:nvSpPr>
        <p:spPr>
          <a:xfrm>
            <a:off x="1451579" y="981075"/>
            <a:ext cx="10159396" cy="4991100"/>
          </a:xfrm>
        </p:spPr>
        <p:txBody>
          <a:bodyPr>
            <a:noAutofit/>
          </a:bodyPr>
          <a:lstStyle/>
          <a:p>
            <a:r>
              <a:rPr lang="en-GB" sz="2400" dirty="0"/>
              <a:t>Use of Tobacco, Alcohol and other Drug significantly affects the youth risk behaviors. </a:t>
            </a:r>
          </a:p>
          <a:p>
            <a:r>
              <a:rPr lang="en-GB" sz="2400" dirty="0"/>
              <a:t>Data science utilises digital technologies and computational algorithms to effectively analyse the data in novel ways</a:t>
            </a:r>
          </a:p>
          <a:p>
            <a:r>
              <a:rPr lang="en-GB" sz="2400" dirty="0"/>
              <a:t>Large data set analysis will be able to pick up important trends on the use of TAD and correlation between age groups, sex and the type of abusive substance, which are often incomprehensible by manual analysis.</a:t>
            </a:r>
          </a:p>
          <a:p>
            <a:r>
              <a:rPr lang="en-GB" sz="2400" dirty="0"/>
              <a:t>Understanding the trends in use of TAD helps in developing  intervention measures such as change in policies, creating guidelines to schools, community awareness programs to reduce the behavioral risks at an early stage.</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765496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4" name="Straight Connector 2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15C3A9A-22BF-4C32-8D59-C34B9706E14D}"/>
              </a:ext>
            </a:extLst>
          </p:cNvPr>
          <p:cNvSpPr>
            <a:spLocks noGrp="1"/>
          </p:cNvSpPr>
          <p:nvPr>
            <p:ph type="title"/>
          </p:nvPr>
        </p:nvSpPr>
        <p:spPr>
          <a:xfrm>
            <a:off x="6429375" y="1511153"/>
            <a:ext cx="5596973" cy="1907828"/>
          </a:xfrm>
          <a:ln>
            <a:noFill/>
          </a:ln>
        </p:spPr>
        <p:txBody>
          <a:bodyPr vert="horz" lIns="91440" tIns="45720" rIns="91440" bIns="0" rtlCol="0" anchor="b">
            <a:normAutofit/>
          </a:bodyPr>
          <a:lstStyle/>
          <a:p>
            <a:r>
              <a:rPr lang="en-US" dirty="0"/>
              <a:t>Popular Drug type in students Aged 13 years and below </a:t>
            </a:r>
          </a:p>
        </p:txBody>
      </p:sp>
      <p:pic>
        <p:nvPicPr>
          <p:cNvPr id="7" name="Content Placeholder 3">
            <a:extLst>
              <a:ext uri="{FF2B5EF4-FFF2-40B4-BE49-F238E27FC236}">
                <a16:creationId xmlns:a16="http://schemas.microsoft.com/office/drawing/2014/main" id="{DC684C71-7E00-4D1D-BC5E-882EC084F127}"/>
              </a:ext>
            </a:extLst>
          </p:cNvPr>
          <p:cNvPicPr>
            <a:picLocks noGrp="1"/>
          </p:cNvPicPr>
          <p:nvPr>
            <p:ph idx="1"/>
          </p:nvPr>
        </p:nvPicPr>
        <p:blipFill>
          <a:blip r:embed="rId3"/>
          <a:stretch>
            <a:fillRect/>
          </a:stretch>
        </p:blipFill>
        <p:spPr>
          <a:xfrm>
            <a:off x="290327" y="260175"/>
            <a:ext cx="5764176" cy="5566211"/>
          </a:xfrm>
          <a:prstGeom prst="rect">
            <a:avLst/>
          </a:prstGeom>
        </p:spPr>
      </p:pic>
      <p:sp>
        <p:nvSpPr>
          <p:cNvPr id="8" name="Rectangle 7">
            <a:extLst>
              <a:ext uri="{FF2B5EF4-FFF2-40B4-BE49-F238E27FC236}">
                <a16:creationId xmlns:a16="http://schemas.microsoft.com/office/drawing/2014/main" id="{752FC30D-56C6-4E98-B139-B1E95B991D03}"/>
              </a:ext>
            </a:extLst>
          </p:cNvPr>
          <p:cNvSpPr/>
          <p:nvPr/>
        </p:nvSpPr>
        <p:spPr>
          <a:xfrm>
            <a:off x="6386022" y="3721503"/>
            <a:ext cx="5515651" cy="1907830"/>
          </a:xfrm>
          <a:prstGeom prst="rect">
            <a:avLst/>
          </a:prstGeom>
        </p:spPr>
        <p:txBody>
          <a:bodyPr wrap="square">
            <a:spAutoFit/>
          </a:bodyPr>
          <a:lstStyle/>
          <a:p>
            <a:pPr lvl="0" defTabSz="914400">
              <a:lnSpc>
                <a:spcPct val="120000"/>
              </a:lnSpc>
              <a:spcBef>
                <a:spcPts val="1000"/>
              </a:spcBef>
              <a:buClr>
                <a:srgbClr val="B71E42"/>
              </a:buClr>
              <a:buSzPct val="100000"/>
            </a:pPr>
            <a:r>
              <a:rPr lang="en-GB" sz="2000" dirty="0">
                <a:solidFill>
                  <a:prstClr val="black"/>
                </a:solidFill>
              </a:rPr>
              <a:t>Contrary to the overall Popular drug type Marijuana among the high schoolers the 13 year olds and less, finds popularity in LSD [Lysergic acid diethylamide] a hallucinogenic drug with a high percentage of users of 46%</a:t>
            </a:r>
          </a:p>
        </p:txBody>
      </p:sp>
      <p:cxnSp>
        <p:nvCxnSpPr>
          <p:cNvPr id="21" name="Straight Connector 20">
            <a:extLst>
              <a:ext uri="{FF2B5EF4-FFF2-40B4-BE49-F238E27FC236}">
                <a16:creationId xmlns:a16="http://schemas.microsoft.com/office/drawing/2014/main" id="{4EFB0B62-207E-436E-910C-6AD06CC324DE}"/>
              </a:ext>
            </a:extLst>
          </p:cNvPr>
          <p:cNvCxnSpPr>
            <a:cxnSpLocks/>
          </p:cNvCxnSpPr>
          <p:nvPr/>
        </p:nvCxnSpPr>
        <p:spPr>
          <a:xfrm>
            <a:off x="6429375" y="3526496"/>
            <a:ext cx="5472298"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985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0277-13D8-4800-8131-D02CEE8D2E9A}"/>
              </a:ext>
            </a:extLst>
          </p:cNvPr>
          <p:cNvSpPr>
            <a:spLocks noGrp="1"/>
          </p:cNvSpPr>
          <p:nvPr>
            <p:ph type="title"/>
          </p:nvPr>
        </p:nvSpPr>
        <p:spPr>
          <a:xfrm>
            <a:off x="590550" y="765530"/>
            <a:ext cx="10439400" cy="1964339"/>
          </a:xfrm>
        </p:spPr>
        <p:txBody>
          <a:bodyPr anchor="t">
            <a:noAutofit/>
          </a:bodyPr>
          <a:lstStyle/>
          <a:p>
            <a:pPr lvl="0" algn="ctr">
              <a:lnSpc>
                <a:spcPct val="120000"/>
              </a:lnSpc>
              <a:spcBef>
                <a:spcPts val="1000"/>
              </a:spcBef>
              <a:buClr>
                <a:srgbClr val="B71E42"/>
              </a:buClr>
              <a:buSzPct val="100000"/>
            </a:pPr>
            <a:r>
              <a:rPr lang="en-GB" sz="4800" b="1" dirty="0"/>
              <a:t>Electronic Vapor product users – e</a:t>
            </a:r>
            <a:r>
              <a:rPr lang="en-US" sz="4800" b="1" dirty="0"/>
              <a:t>-cigarettes</a:t>
            </a:r>
            <a:br>
              <a:rPr lang="en-US" sz="4800" b="1" dirty="0"/>
            </a:br>
            <a:r>
              <a:rPr lang="en-US" sz="4800" b="1" dirty="0"/>
              <a:t>(2015 &amp; 2017)</a:t>
            </a:r>
            <a:br>
              <a:rPr lang="en-US" sz="4800" b="1" dirty="0"/>
            </a:br>
            <a:br>
              <a:rPr lang="en-US" sz="4800" b="1" dirty="0"/>
            </a:br>
            <a:br>
              <a:rPr lang="en-GB" sz="2800" cap="none" dirty="0">
                <a:solidFill>
                  <a:prstClr val="black"/>
                </a:solidFill>
                <a:ea typeface="+mn-ea"/>
                <a:cs typeface="+mn-cs"/>
              </a:rPr>
            </a:br>
            <a:endParaRPr lang="en-GB" sz="4800" b="1" dirty="0"/>
          </a:p>
        </p:txBody>
      </p:sp>
      <p:sp>
        <p:nvSpPr>
          <p:cNvPr id="3" name="Text Placeholder 2">
            <a:extLst>
              <a:ext uri="{FF2B5EF4-FFF2-40B4-BE49-F238E27FC236}">
                <a16:creationId xmlns:a16="http://schemas.microsoft.com/office/drawing/2014/main" id="{D5A0DEF0-F394-42FC-AB42-A342075A347A}"/>
              </a:ext>
            </a:extLst>
          </p:cNvPr>
          <p:cNvSpPr>
            <a:spLocks noGrp="1"/>
          </p:cNvSpPr>
          <p:nvPr>
            <p:ph type="body" idx="1"/>
          </p:nvPr>
        </p:nvSpPr>
        <p:spPr>
          <a:xfrm>
            <a:off x="4289385" y="3806194"/>
            <a:ext cx="3112385" cy="1565905"/>
          </a:xfrm>
        </p:spPr>
        <p:txBody>
          <a:bodyPr>
            <a:normAutofit/>
          </a:bodyPr>
          <a:lstStyle/>
          <a:p>
            <a:pPr algn="ctr"/>
            <a:r>
              <a:rPr lang="en-US" sz="4800" b="1" cap="all" dirty="0">
                <a:solidFill>
                  <a:prstClr val="black"/>
                </a:solidFill>
                <a:ea typeface="+mj-ea"/>
                <a:cs typeface="+mj-cs"/>
              </a:rPr>
              <a:t>vaping</a:t>
            </a:r>
            <a:br>
              <a:rPr lang="en-US" sz="4800" b="1" cap="all" dirty="0">
                <a:solidFill>
                  <a:prstClr val="black"/>
                </a:solidFill>
                <a:ea typeface="+mj-ea"/>
                <a:cs typeface="+mj-cs"/>
              </a:rPr>
            </a:br>
            <a:endParaRPr lang="en-US" dirty="0"/>
          </a:p>
        </p:txBody>
      </p:sp>
    </p:spTree>
    <p:extLst>
      <p:ext uri="{BB962C8B-B14F-4D97-AF65-F5344CB8AC3E}">
        <p14:creationId xmlns:p14="http://schemas.microsoft.com/office/powerpoint/2010/main" val="215490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3ECC9EE-DB39-4852-9B2C-DA1851134CD7}"/>
              </a:ext>
            </a:extLst>
          </p:cNvPr>
          <p:cNvSpPr>
            <a:spLocks noGrp="1"/>
          </p:cNvSpPr>
          <p:nvPr>
            <p:ph sz="half" idx="2"/>
          </p:nvPr>
        </p:nvSpPr>
        <p:spPr>
          <a:xfrm>
            <a:off x="5599512" y="2458366"/>
            <a:ext cx="5545525" cy="2821356"/>
          </a:xfrm>
        </p:spPr>
        <p:txBody>
          <a:bodyPr>
            <a:normAutofit lnSpcReduction="10000"/>
          </a:bodyPr>
          <a:lstStyle/>
          <a:p>
            <a:r>
              <a:rPr lang="en-GB" sz="2400" dirty="0"/>
              <a:t>The </a:t>
            </a:r>
            <a:r>
              <a:rPr lang="en-GB" sz="2400"/>
              <a:t>new fad </a:t>
            </a:r>
            <a:r>
              <a:rPr lang="en-GB" sz="2400" dirty="0"/>
              <a:t>in recent years which is taking over the teenagers is the vaping plague. </a:t>
            </a:r>
          </a:p>
          <a:p>
            <a:r>
              <a:rPr lang="en-GB" sz="2400" dirty="0"/>
              <a:t>The data exists only for 2015 and 2017</a:t>
            </a:r>
          </a:p>
          <a:p>
            <a:r>
              <a:rPr lang="en-GB" sz="2400" dirty="0"/>
              <a:t>There is a high percentage of users of this product which is an area of concern</a:t>
            </a:r>
          </a:p>
          <a:p>
            <a:endParaRPr lang="en-GB" dirty="0"/>
          </a:p>
        </p:txBody>
      </p:sp>
      <p:sp>
        <p:nvSpPr>
          <p:cNvPr id="4" name="Title 3">
            <a:extLst>
              <a:ext uri="{FF2B5EF4-FFF2-40B4-BE49-F238E27FC236}">
                <a16:creationId xmlns:a16="http://schemas.microsoft.com/office/drawing/2014/main" id="{88B597ED-A336-4A18-8B7A-B7D20F9E56C1}"/>
              </a:ext>
            </a:extLst>
          </p:cNvPr>
          <p:cNvSpPr>
            <a:spLocks noGrp="1"/>
          </p:cNvSpPr>
          <p:nvPr>
            <p:ph type="title"/>
          </p:nvPr>
        </p:nvSpPr>
        <p:spPr>
          <a:xfrm>
            <a:off x="449092" y="272030"/>
            <a:ext cx="9605635" cy="1059305"/>
          </a:xfrm>
        </p:spPr>
        <p:txBody>
          <a:bodyPr/>
          <a:lstStyle/>
          <a:p>
            <a:r>
              <a:rPr lang="en-GB" dirty="0"/>
              <a:t>E-Cigarette users</a:t>
            </a:r>
          </a:p>
        </p:txBody>
      </p:sp>
      <p:graphicFrame>
        <p:nvGraphicFramePr>
          <p:cNvPr id="9" name="Table 10">
            <a:extLst>
              <a:ext uri="{FF2B5EF4-FFF2-40B4-BE49-F238E27FC236}">
                <a16:creationId xmlns:a16="http://schemas.microsoft.com/office/drawing/2014/main" id="{C1E89004-0500-420A-A621-D7C87C6FAB9D}"/>
              </a:ext>
            </a:extLst>
          </p:cNvPr>
          <p:cNvGraphicFramePr>
            <a:graphicFrameLocks/>
          </p:cNvGraphicFramePr>
          <p:nvPr>
            <p:extLst>
              <p:ext uri="{D42A27DB-BD31-4B8C-83A1-F6EECF244321}">
                <p14:modId xmlns:p14="http://schemas.microsoft.com/office/powerpoint/2010/main" val="2851686190"/>
              </p:ext>
            </p:extLst>
          </p:nvPr>
        </p:nvGraphicFramePr>
        <p:xfrm>
          <a:off x="5599512" y="934279"/>
          <a:ext cx="5197922" cy="1202320"/>
        </p:xfrm>
        <a:graphic>
          <a:graphicData uri="http://schemas.openxmlformats.org/drawingml/2006/table">
            <a:tbl>
              <a:tblPr firstRow="1" bandRow="1">
                <a:tableStyleId>{5C22544A-7EE6-4342-B048-85BDC9FD1C3A}</a:tableStyleId>
              </a:tblPr>
              <a:tblGrid>
                <a:gridCol w="2095109">
                  <a:extLst>
                    <a:ext uri="{9D8B030D-6E8A-4147-A177-3AD203B41FA5}">
                      <a16:colId xmlns:a16="http://schemas.microsoft.com/office/drawing/2014/main" val="658631172"/>
                    </a:ext>
                  </a:extLst>
                </a:gridCol>
                <a:gridCol w="1736959">
                  <a:extLst>
                    <a:ext uri="{9D8B030D-6E8A-4147-A177-3AD203B41FA5}">
                      <a16:colId xmlns:a16="http://schemas.microsoft.com/office/drawing/2014/main" val="614791971"/>
                    </a:ext>
                  </a:extLst>
                </a:gridCol>
                <a:gridCol w="1365854">
                  <a:extLst>
                    <a:ext uri="{9D8B030D-6E8A-4147-A177-3AD203B41FA5}">
                      <a16:colId xmlns:a16="http://schemas.microsoft.com/office/drawing/2014/main" val="2243088671"/>
                    </a:ext>
                  </a:extLst>
                </a:gridCol>
              </a:tblGrid>
              <a:tr h="369147">
                <a:tc>
                  <a:txBody>
                    <a:bodyPr/>
                    <a:lstStyle/>
                    <a:p>
                      <a:pPr algn="ctr"/>
                      <a:r>
                        <a:rPr lang="en-US" dirty="0"/>
                        <a:t>E-CIGARETTE</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464026">
                <a:tc>
                  <a:txBody>
                    <a:bodyPr/>
                    <a:lstStyle/>
                    <a:p>
                      <a:pPr algn="ctr"/>
                      <a:r>
                        <a:rPr lang="en-US" dirty="0"/>
                        <a:t>NOT USED</a:t>
                      </a:r>
                    </a:p>
                  </a:txBody>
                  <a:tcPr anchor="ctr">
                    <a:solidFill>
                      <a:srgbClr val="F8766D"/>
                    </a:solidFill>
                  </a:tcPr>
                </a:tc>
                <a:tc>
                  <a:txBody>
                    <a:bodyPr/>
                    <a:lstStyle/>
                    <a:p>
                      <a:pPr algn="ctr"/>
                      <a:r>
                        <a:rPr lang="en-GB" sz="1800" kern="1200" dirty="0">
                          <a:solidFill>
                            <a:schemeClr val="dk1"/>
                          </a:solidFill>
                          <a:effectLst/>
                          <a:latin typeface="+mn-lt"/>
                          <a:ea typeface="+mn-ea"/>
                          <a:cs typeface="+mn-cs"/>
                        </a:rPr>
                        <a:t>16044</a:t>
                      </a:r>
                      <a:endParaRPr lang="en-GB" dirty="0"/>
                    </a:p>
                  </a:txBody>
                  <a:tcPr anchor="ctr"/>
                </a:tc>
                <a:tc>
                  <a:txBody>
                    <a:bodyPr/>
                    <a:lstStyle/>
                    <a:p>
                      <a:pPr algn="ctr"/>
                      <a:r>
                        <a:rPr lang="en-GB" sz="1800" kern="1200" dirty="0">
                          <a:solidFill>
                            <a:schemeClr val="dk1"/>
                          </a:solidFill>
                          <a:effectLst/>
                          <a:latin typeface="+mn-lt"/>
                          <a:ea typeface="+mn-ea"/>
                          <a:cs typeface="+mn-cs"/>
                        </a:rPr>
                        <a:t>55.79</a:t>
                      </a:r>
                      <a:endParaRPr lang="en-GB" dirty="0"/>
                    </a:p>
                  </a:txBody>
                  <a:tcPr anchor="ctr"/>
                </a:tc>
                <a:extLst>
                  <a:ext uri="{0D108BD9-81ED-4DB2-BD59-A6C34878D82A}">
                    <a16:rowId xmlns:a16="http://schemas.microsoft.com/office/drawing/2014/main" val="3565468100"/>
                  </a:ext>
                </a:extLst>
              </a:tr>
              <a:tr h="369147">
                <a:tc>
                  <a:txBody>
                    <a:bodyPr/>
                    <a:lstStyle/>
                    <a:p>
                      <a:pPr algn="ctr"/>
                      <a:r>
                        <a:rPr lang="en-US" dirty="0"/>
                        <a:t>USED</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13360</a:t>
                      </a:r>
                      <a:endParaRPr lang="en-GB" dirty="0"/>
                    </a:p>
                  </a:txBody>
                  <a:tcPr anchor="ctr"/>
                </a:tc>
                <a:tc>
                  <a:txBody>
                    <a:bodyPr/>
                    <a:lstStyle/>
                    <a:p>
                      <a:pPr algn="ctr"/>
                      <a:r>
                        <a:rPr lang="en-US" sz="1800" kern="1200" dirty="0">
                          <a:solidFill>
                            <a:schemeClr val="dk1"/>
                          </a:solidFill>
                          <a:effectLst/>
                          <a:latin typeface="+mn-lt"/>
                          <a:ea typeface="+mn-ea"/>
                          <a:cs typeface="+mn-cs"/>
                        </a:rPr>
                        <a:t>4</a:t>
                      </a:r>
                      <a:r>
                        <a:rPr lang="en-GB" sz="1800" kern="1200" dirty="0">
                          <a:solidFill>
                            <a:schemeClr val="dk1"/>
                          </a:solidFill>
                          <a:effectLst/>
                          <a:latin typeface="+mn-lt"/>
                          <a:ea typeface="+mn-ea"/>
                          <a:cs typeface="+mn-cs"/>
                        </a:rPr>
                        <a:t>4.21</a:t>
                      </a:r>
                      <a:endParaRPr lang="en-GB" dirty="0"/>
                    </a:p>
                  </a:txBody>
                  <a:tcPr anchor="ctr"/>
                </a:tc>
                <a:extLst>
                  <a:ext uri="{0D108BD9-81ED-4DB2-BD59-A6C34878D82A}">
                    <a16:rowId xmlns:a16="http://schemas.microsoft.com/office/drawing/2014/main" val="1671119431"/>
                  </a:ext>
                </a:extLst>
              </a:tr>
            </a:tbl>
          </a:graphicData>
        </a:graphic>
      </p:graphicFrame>
      <p:pic>
        <p:nvPicPr>
          <p:cNvPr id="13" name="Content Placeholder 12">
            <a:extLst>
              <a:ext uri="{FF2B5EF4-FFF2-40B4-BE49-F238E27FC236}">
                <a16:creationId xmlns:a16="http://schemas.microsoft.com/office/drawing/2014/main" id="{AD0DE9D1-8946-4FB8-81FF-9E37F4FF772F}"/>
              </a:ext>
            </a:extLst>
          </p:cNvPr>
          <p:cNvPicPr>
            <a:picLocks noGrp="1"/>
          </p:cNvPicPr>
          <p:nvPr>
            <p:ph sz="half" idx="1"/>
          </p:nvPr>
        </p:nvPicPr>
        <p:blipFill>
          <a:blip r:embed="rId2"/>
          <a:stretch>
            <a:fillRect/>
          </a:stretch>
        </p:blipFill>
        <p:spPr>
          <a:xfrm>
            <a:off x="377687" y="934279"/>
            <a:ext cx="4791461" cy="4523546"/>
          </a:xfrm>
          <a:prstGeom prst="rect">
            <a:avLst/>
          </a:prstGeom>
        </p:spPr>
      </p:pic>
    </p:spTree>
    <p:extLst>
      <p:ext uri="{BB962C8B-B14F-4D97-AF65-F5344CB8AC3E}">
        <p14:creationId xmlns:p14="http://schemas.microsoft.com/office/powerpoint/2010/main" val="203509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3ECC9EE-DB39-4852-9B2C-DA1851134CD7}"/>
              </a:ext>
            </a:extLst>
          </p:cNvPr>
          <p:cNvSpPr>
            <a:spLocks noGrp="1"/>
          </p:cNvSpPr>
          <p:nvPr>
            <p:ph sz="half" idx="2"/>
          </p:nvPr>
        </p:nvSpPr>
        <p:spPr>
          <a:xfrm>
            <a:off x="449092" y="3095624"/>
            <a:ext cx="5872104" cy="2468623"/>
          </a:xfrm>
        </p:spPr>
        <p:txBody>
          <a:bodyPr>
            <a:normAutofit fontScale="92500" lnSpcReduction="20000"/>
          </a:bodyPr>
          <a:lstStyle/>
          <a:p>
            <a:r>
              <a:rPr lang="en-GB" sz="2400" dirty="0"/>
              <a:t>The E-Cigarette users have dropped by 6% between 2015 and 2017</a:t>
            </a:r>
          </a:p>
          <a:p>
            <a:r>
              <a:rPr lang="en-GB" sz="2400" dirty="0"/>
              <a:t>The data and also the timeline is insufficient to draw any conclusions.</a:t>
            </a:r>
          </a:p>
          <a:p>
            <a:r>
              <a:rPr lang="en-GB" sz="2400" dirty="0"/>
              <a:t>We need to gather more information for further investigation. </a:t>
            </a:r>
          </a:p>
          <a:p>
            <a:endParaRPr lang="en-GB" dirty="0"/>
          </a:p>
        </p:txBody>
      </p:sp>
      <p:sp>
        <p:nvSpPr>
          <p:cNvPr id="4" name="Title 3">
            <a:extLst>
              <a:ext uri="{FF2B5EF4-FFF2-40B4-BE49-F238E27FC236}">
                <a16:creationId xmlns:a16="http://schemas.microsoft.com/office/drawing/2014/main" id="{88B597ED-A336-4A18-8B7A-B7D20F9E56C1}"/>
              </a:ext>
            </a:extLst>
          </p:cNvPr>
          <p:cNvSpPr>
            <a:spLocks noGrp="1"/>
          </p:cNvSpPr>
          <p:nvPr>
            <p:ph type="title"/>
          </p:nvPr>
        </p:nvSpPr>
        <p:spPr>
          <a:xfrm>
            <a:off x="449092" y="272030"/>
            <a:ext cx="9605635" cy="1059305"/>
          </a:xfrm>
        </p:spPr>
        <p:txBody>
          <a:bodyPr/>
          <a:lstStyle/>
          <a:p>
            <a:r>
              <a:rPr lang="en-GB" dirty="0"/>
              <a:t>E-Cigarette users</a:t>
            </a:r>
          </a:p>
        </p:txBody>
      </p:sp>
      <p:graphicFrame>
        <p:nvGraphicFramePr>
          <p:cNvPr id="9" name="Table 10">
            <a:extLst>
              <a:ext uri="{FF2B5EF4-FFF2-40B4-BE49-F238E27FC236}">
                <a16:creationId xmlns:a16="http://schemas.microsoft.com/office/drawing/2014/main" id="{C1E89004-0500-420A-A621-D7C87C6FAB9D}"/>
              </a:ext>
            </a:extLst>
          </p:cNvPr>
          <p:cNvGraphicFramePr>
            <a:graphicFrameLocks/>
          </p:cNvGraphicFramePr>
          <p:nvPr>
            <p:extLst>
              <p:ext uri="{D42A27DB-BD31-4B8C-83A1-F6EECF244321}">
                <p14:modId xmlns:p14="http://schemas.microsoft.com/office/powerpoint/2010/main" val="4237465290"/>
              </p:ext>
            </p:extLst>
          </p:nvPr>
        </p:nvGraphicFramePr>
        <p:xfrm>
          <a:off x="471545" y="1020793"/>
          <a:ext cx="5393502" cy="1940614"/>
        </p:xfrm>
        <a:graphic>
          <a:graphicData uri="http://schemas.openxmlformats.org/drawingml/2006/table">
            <a:tbl>
              <a:tblPr firstRow="1" bandRow="1">
                <a:tableStyleId>{5C22544A-7EE6-4342-B048-85BDC9FD1C3A}</a:tableStyleId>
              </a:tblPr>
              <a:tblGrid>
                <a:gridCol w="1338427">
                  <a:extLst>
                    <a:ext uri="{9D8B030D-6E8A-4147-A177-3AD203B41FA5}">
                      <a16:colId xmlns:a16="http://schemas.microsoft.com/office/drawing/2014/main" val="775882354"/>
                    </a:ext>
                  </a:extLst>
                </a:gridCol>
                <a:gridCol w="1797650">
                  <a:extLst>
                    <a:ext uri="{9D8B030D-6E8A-4147-A177-3AD203B41FA5}">
                      <a16:colId xmlns:a16="http://schemas.microsoft.com/office/drawing/2014/main" val="658631172"/>
                    </a:ext>
                  </a:extLst>
                </a:gridCol>
                <a:gridCol w="1343025">
                  <a:extLst>
                    <a:ext uri="{9D8B030D-6E8A-4147-A177-3AD203B41FA5}">
                      <a16:colId xmlns:a16="http://schemas.microsoft.com/office/drawing/2014/main" val="614791971"/>
                    </a:ext>
                  </a:extLst>
                </a:gridCol>
                <a:gridCol w="914400">
                  <a:extLst>
                    <a:ext uri="{9D8B030D-6E8A-4147-A177-3AD203B41FA5}">
                      <a16:colId xmlns:a16="http://schemas.microsoft.com/office/drawing/2014/main" val="2243088671"/>
                    </a:ext>
                  </a:extLst>
                </a:gridCol>
              </a:tblGrid>
              <a:tr h="369147">
                <a:tc>
                  <a:txBody>
                    <a:bodyPr/>
                    <a:lstStyle/>
                    <a:p>
                      <a:pPr algn="ctr"/>
                      <a:r>
                        <a:rPr lang="en-US" dirty="0"/>
                        <a:t>YEAR</a:t>
                      </a:r>
                      <a:endParaRPr lang="en-GB" dirty="0"/>
                    </a:p>
                  </a:txBody>
                  <a:tcPr anchor="ctr"/>
                </a:tc>
                <a:tc>
                  <a:txBody>
                    <a:bodyPr/>
                    <a:lstStyle/>
                    <a:p>
                      <a:pPr algn="ctr"/>
                      <a:r>
                        <a:rPr lang="en-US" dirty="0"/>
                        <a:t>E-CIGARETTE</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464026">
                <a:tc rowSpan="2">
                  <a:txBody>
                    <a:bodyPr/>
                    <a:lstStyle/>
                    <a:p>
                      <a:pPr algn="ctr"/>
                      <a:r>
                        <a:rPr lang="en-US" dirty="0"/>
                        <a:t>2015</a:t>
                      </a:r>
                    </a:p>
                  </a:txBody>
                  <a:tcPr anchor="ctr">
                    <a:solidFill>
                      <a:srgbClr val="E6CCCF"/>
                    </a:solidFill>
                  </a:tcPr>
                </a:tc>
                <a:tc>
                  <a:txBody>
                    <a:bodyPr/>
                    <a:lstStyle/>
                    <a:p>
                      <a:pPr algn="ctr"/>
                      <a:r>
                        <a:rPr lang="en-US" dirty="0"/>
                        <a:t>NOT USED</a:t>
                      </a:r>
                    </a:p>
                  </a:txBody>
                  <a:tcPr anchor="ctr">
                    <a:solidFill>
                      <a:srgbClr val="F8766D"/>
                    </a:solidFill>
                  </a:tcPr>
                </a:tc>
                <a:tc>
                  <a:txBody>
                    <a:bodyPr/>
                    <a:lstStyle/>
                    <a:p>
                      <a:pPr algn="ctr"/>
                      <a:r>
                        <a:rPr lang="en-GB" sz="1800" kern="1200" dirty="0">
                          <a:solidFill>
                            <a:schemeClr val="dk1"/>
                          </a:solidFill>
                          <a:effectLst/>
                          <a:latin typeface="+mn-lt"/>
                          <a:ea typeface="+mn-ea"/>
                          <a:cs typeface="+mn-cs"/>
                        </a:rPr>
                        <a:t>7998</a:t>
                      </a:r>
                      <a:endParaRPr lang="en-GB" dirty="0"/>
                    </a:p>
                  </a:txBody>
                  <a:tcPr anchor="ctr"/>
                </a:tc>
                <a:tc>
                  <a:txBody>
                    <a:bodyPr/>
                    <a:lstStyle/>
                    <a:p>
                      <a:pPr algn="ctr"/>
                      <a:r>
                        <a:rPr lang="en-GB" sz="1800" kern="1200" dirty="0">
                          <a:solidFill>
                            <a:schemeClr val="dk1"/>
                          </a:solidFill>
                          <a:effectLst/>
                          <a:latin typeface="+mn-lt"/>
                          <a:ea typeface="+mn-ea"/>
                          <a:cs typeface="+mn-cs"/>
                        </a:rPr>
                        <a:t>53</a:t>
                      </a:r>
                      <a:endParaRPr lang="en-GB" dirty="0"/>
                    </a:p>
                  </a:txBody>
                  <a:tcPr anchor="ctr"/>
                </a:tc>
                <a:extLst>
                  <a:ext uri="{0D108BD9-81ED-4DB2-BD59-A6C34878D82A}">
                    <a16:rowId xmlns:a16="http://schemas.microsoft.com/office/drawing/2014/main" val="3565468100"/>
                  </a:ext>
                </a:extLst>
              </a:tr>
              <a:tr h="369147">
                <a:tc vMerge="1">
                  <a:txBody>
                    <a:bodyPr/>
                    <a:lstStyle/>
                    <a:p>
                      <a:pPr algn="ctr"/>
                      <a:endParaRPr lang="en-GB" dirty="0"/>
                    </a:p>
                  </a:txBody>
                  <a:tcPr anchor="ctr">
                    <a:solidFill>
                      <a:srgbClr val="00BFC4"/>
                    </a:solidFill>
                  </a:tcPr>
                </a:tc>
                <a:tc>
                  <a:txBody>
                    <a:bodyPr/>
                    <a:lstStyle/>
                    <a:p>
                      <a:pPr algn="ctr"/>
                      <a:r>
                        <a:rPr lang="en-US" dirty="0"/>
                        <a:t>USED</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7093</a:t>
                      </a:r>
                      <a:endParaRPr lang="en-GB" dirty="0"/>
                    </a:p>
                  </a:txBody>
                  <a:tcPr anchor="ctr"/>
                </a:tc>
                <a:tc>
                  <a:txBody>
                    <a:bodyPr/>
                    <a:lstStyle/>
                    <a:p>
                      <a:pPr algn="ctr"/>
                      <a:r>
                        <a:rPr lang="en-US" sz="1800" kern="1200" dirty="0">
                          <a:solidFill>
                            <a:schemeClr val="dk1"/>
                          </a:solidFill>
                          <a:effectLst/>
                          <a:latin typeface="+mn-lt"/>
                          <a:ea typeface="+mn-ea"/>
                          <a:cs typeface="+mn-cs"/>
                        </a:rPr>
                        <a:t>4</a:t>
                      </a:r>
                      <a:r>
                        <a:rPr lang="en-GB" sz="1800" kern="1200" dirty="0">
                          <a:solidFill>
                            <a:schemeClr val="dk1"/>
                          </a:solidFill>
                          <a:effectLst/>
                          <a:latin typeface="+mn-lt"/>
                          <a:ea typeface="+mn-ea"/>
                          <a:cs typeface="+mn-cs"/>
                        </a:rPr>
                        <a:t>7</a:t>
                      </a:r>
                      <a:endParaRPr lang="en-GB" dirty="0"/>
                    </a:p>
                  </a:txBody>
                  <a:tcPr anchor="ctr"/>
                </a:tc>
                <a:extLst>
                  <a:ext uri="{0D108BD9-81ED-4DB2-BD59-A6C34878D82A}">
                    <a16:rowId xmlns:a16="http://schemas.microsoft.com/office/drawing/2014/main" val="1671119431"/>
                  </a:ext>
                </a:extLst>
              </a:tr>
              <a:tr h="369147">
                <a:tc rowSpan="2">
                  <a:txBody>
                    <a:bodyPr/>
                    <a:lstStyle/>
                    <a:p>
                      <a:pPr algn="ctr"/>
                      <a:r>
                        <a:rPr lang="en-US" dirty="0"/>
                        <a:t>2017</a:t>
                      </a:r>
                    </a:p>
                  </a:txBody>
                  <a:tcPr anchor="ctr">
                    <a:solidFill>
                      <a:srgbClr val="F3E7E9"/>
                    </a:solidFill>
                  </a:tcPr>
                </a:tc>
                <a:tc>
                  <a:txBody>
                    <a:bodyPr/>
                    <a:lstStyle/>
                    <a:p>
                      <a:pPr algn="ctr"/>
                      <a:r>
                        <a:rPr lang="en-US" dirty="0"/>
                        <a:t>NOT USED</a:t>
                      </a:r>
                    </a:p>
                  </a:txBody>
                  <a:tcPr anchor="ctr">
                    <a:solidFill>
                      <a:srgbClr val="F8766D"/>
                    </a:solidFill>
                  </a:tcPr>
                </a:tc>
                <a:tc>
                  <a:txBody>
                    <a:bodyPr/>
                    <a:lstStyle/>
                    <a:p>
                      <a:pPr algn="ctr"/>
                      <a:r>
                        <a:rPr lang="en-GB" sz="1800" kern="1200" dirty="0">
                          <a:solidFill>
                            <a:schemeClr val="dk1"/>
                          </a:solidFill>
                          <a:effectLst/>
                          <a:latin typeface="+mn-lt"/>
                          <a:ea typeface="+mn-ea"/>
                          <a:cs typeface="+mn-cs"/>
                        </a:rPr>
                        <a:t>8406</a:t>
                      </a:r>
                      <a:endParaRPr lang="en-GB" dirty="0"/>
                    </a:p>
                  </a:txBody>
                  <a:tcPr anchor="ctr"/>
                </a:tc>
                <a:tc>
                  <a:txBody>
                    <a:bodyPr/>
                    <a:lstStyle/>
                    <a:p>
                      <a:pPr algn="ctr"/>
                      <a:r>
                        <a:rPr lang="en-US" dirty="0"/>
                        <a:t>59</a:t>
                      </a:r>
                      <a:endParaRPr lang="en-GB" dirty="0"/>
                    </a:p>
                  </a:txBody>
                  <a:tcPr anchor="ctr"/>
                </a:tc>
                <a:extLst>
                  <a:ext uri="{0D108BD9-81ED-4DB2-BD59-A6C34878D82A}">
                    <a16:rowId xmlns:a16="http://schemas.microsoft.com/office/drawing/2014/main" val="3335004991"/>
                  </a:ext>
                </a:extLst>
              </a:tr>
              <a:tr h="369147">
                <a:tc vMerge="1">
                  <a:txBody>
                    <a:bodyPr/>
                    <a:lstStyle/>
                    <a:p>
                      <a:pPr algn="ctr"/>
                      <a:endParaRPr lang="en-US" dirty="0"/>
                    </a:p>
                  </a:txBody>
                  <a:tcPr anchor="ctr">
                    <a:solidFill>
                      <a:srgbClr val="F8766D"/>
                    </a:solidFill>
                  </a:tcPr>
                </a:tc>
                <a:tc>
                  <a:txBody>
                    <a:bodyPr/>
                    <a:lstStyle/>
                    <a:p>
                      <a:pPr algn="ctr"/>
                      <a:r>
                        <a:rPr lang="en-US" dirty="0"/>
                        <a:t>USED</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5907</a:t>
                      </a:r>
                      <a:endParaRPr lang="en-GB" dirty="0"/>
                    </a:p>
                  </a:txBody>
                  <a:tcPr anchor="ctr"/>
                </a:tc>
                <a:tc>
                  <a:txBody>
                    <a:bodyPr/>
                    <a:lstStyle/>
                    <a:p>
                      <a:pPr algn="ctr"/>
                      <a:r>
                        <a:rPr lang="en-US" dirty="0"/>
                        <a:t>41</a:t>
                      </a:r>
                      <a:endParaRPr lang="en-GB" dirty="0"/>
                    </a:p>
                  </a:txBody>
                  <a:tcPr anchor="ctr"/>
                </a:tc>
                <a:extLst>
                  <a:ext uri="{0D108BD9-81ED-4DB2-BD59-A6C34878D82A}">
                    <a16:rowId xmlns:a16="http://schemas.microsoft.com/office/drawing/2014/main" val="3572854626"/>
                  </a:ext>
                </a:extLst>
              </a:tr>
            </a:tbl>
          </a:graphicData>
        </a:graphic>
      </p:graphicFrame>
      <p:grpSp>
        <p:nvGrpSpPr>
          <p:cNvPr id="8" name="Group 7">
            <a:extLst>
              <a:ext uri="{FF2B5EF4-FFF2-40B4-BE49-F238E27FC236}">
                <a16:creationId xmlns:a16="http://schemas.microsoft.com/office/drawing/2014/main" id="{726658E0-657E-4EA8-B043-5479BF5B2679}"/>
              </a:ext>
            </a:extLst>
          </p:cNvPr>
          <p:cNvGrpSpPr/>
          <p:nvPr/>
        </p:nvGrpSpPr>
        <p:grpSpPr>
          <a:xfrm>
            <a:off x="6096000" y="904461"/>
            <a:ext cx="5872104" cy="5029200"/>
            <a:chOff x="6343649" y="1020793"/>
            <a:chExt cx="5100702" cy="4468120"/>
          </a:xfrm>
        </p:grpSpPr>
        <p:pic>
          <p:nvPicPr>
            <p:cNvPr id="7" name="Picture 6">
              <a:extLst>
                <a:ext uri="{FF2B5EF4-FFF2-40B4-BE49-F238E27FC236}">
                  <a16:creationId xmlns:a16="http://schemas.microsoft.com/office/drawing/2014/main" id="{6988F589-6AD4-44D4-BB76-BB28767D58C6}"/>
                </a:ext>
              </a:extLst>
            </p:cNvPr>
            <p:cNvPicPr/>
            <p:nvPr/>
          </p:nvPicPr>
          <p:blipFill>
            <a:blip r:embed="rId2"/>
            <a:stretch>
              <a:fillRect/>
            </a:stretch>
          </p:blipFill>
          <p:spPr>
            <a:xfrm>
              <a:off x="6343649" y="1020793"/>
              <a:ext cx="5100702" cy="4468120"/>
            </a:xfrm>
            <a:prstGeom prst="rect">
              <a:avLst/>
            </a:prstGeom>
          </p:spPr>
        </p:pic>
        <p:sp>
          <p:nvSpPr>
            <p:cNvPr id="5" name="Rectangle 4">
              <a:extLst>
                <a:ext uri="{FF2B5EF4-FFF2-40B4-BE49-F238E27FC236}">
                  <a16:creationId xmlns:a16="http://schemas.microsoft.com/office/drawing/2014/main" id="{071B819F-AF3B-4264-9928-269DAFB40255}"/>
                </a:ext>
              </a:extLst>
            </p:cNvPr>
            <p:cNvSpPr/>
            <p:nvPr/>
          </p:nvSpPr>
          <p:spPr>
            <a:xfrm>
              <a:off x="7373035" y="1253487"/>
              <a:ext cx="646331" cy="369332"/>
            </a:xfrm>
            <a:prstGeom prst="rect">
              <a:avLst/>
            </a:prstGeom>
            <a:solidFill>
              <a:srgbClr val="D9D9D9"/>
            </a:solidFill>
          </p:spPr>
          <p:txBody>
            <a:bodyPr wrap="none">
              <a:spAutoFit/>
            </a:bodyPr>
            <a:lstStyle/>
            <a:p>
              <a:pPr algn="ctr"/>
              <a:r>
                <a:rPr lang="en-US" dirty="0"/>
                <a:t>2015</a:t>
              </a:r>
            </a:p>
          </p:txBody>
        </p:sp>
        <p:sp>
          <p:nvSpPr>
            <p:cNvPr id="10" name="Rectangle 9">
              <a:extLst>
                <a:ext uri="{FF2B5EF4-FFF2-40B4-BE49-F238E27FC236}">
                  <a16:creationId xmlns:a16="http://schemas.microsoft.com/office/drawing/2014/main" id="{D46DD4C5-35A5-4803-9E4C-B222115C1DC8}"/>
                </a:ext>
              </a:extLst>
            </p:cNvPr>
            <p:cNvSpPr/>
            <p:nvPr/>
          </p:nvSpPr>
          <p:spPr>
            <a:xfrm>
              <a:off x="9324532" y="1250466"/>
              <a:ext cx="646331" cy="369332"/>
            </a:xfrm>
            <a:prstGeom prst="rect">
              <a:avLst/>
            </a:prstGeom>
            <a:solidFill>
              <a:srgbClr val="D9D9D9"/>
            </a:solidFill>
          </p:spPr>
          <p:txBody>
            <a:bodyPr wrap="none">
              <a:spAutoFit/>
            </a:bodyPr>
            <a:lstStyle/>
            <a:p>
              <a:pPr algn="ctr"/>
              <a:r>
                <a:rPr lang="en-US" dirty="0"/>
                <a:t>2017</a:t>
              </a:r>
            </a:p>
          </p:txBody>
        </p:sp>
      </p:grpSp>
    </p:spTree>
    <p:extLst>
      <p:ext uri="{BB962C8B-B14F-4D97-AF65-F5344CB8AC3E}">
        <p14:creationId xmlns:p14="http://schemas.microsoft.com/office/powerpoint/2010/main" val="3891611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7922-A90A-4118-9333-F9C7602D25B1}"/>
              </a:ext>
            </a:extLst>
          </p:cNvPr>
          <p:cNvSpPr>
            <a:spLocks noGrp="1"/>
          </p:cNvSpPr>
          <p:nvPr>
            <p:ph type="title"/>
          </p:nvPr>
        </p:nvSpPr>
        <p:spPr/>
        <p:txBody>
          <a:bodyPr/>
          <a:lstStyle/>
          <a:p>
            <a:r>
              <a:rPr lang="en-US" dirty="0"/>
              <a:t>Summary</a:t>
            </a:r>
            <a:endParaRPr lang="en-GB" dirty="0"/>
          </a:p>
        </p:txBody>
      </p:sp>
      <p:sp>
        <p:nvSpPr>
          <p:cNvPr id="4" name="Content Placeholder 3">
            <a:extLst>
              <a:ext uri="{FF2B5EF4-FFF2-40B4-BE49-F238E27FC236}">
                <a16:creationId xmlns:a16="http://schemas.microsoft.com/office/drawing/2014/main" id="{BFD58A65-9DE3-4DA4-8698-37884AF233CC}"/>
              </a:ext>
            </a:extLst>
          </p:cNvPr>
          <p:cNvSpPr>
            <a:spLocks noGrp="1"/>
          </p:cNvSpPr>
          <p:nvPr>
            <p:ph sz="half" idx="2"/>
          </p:nvPr>
        </p:nvSpPr>
        <p:spPr>
          <a:xfrm>
            <a:off x="480060" y="894523"/>
            <a:ext cx="11605923" cy="5387008"/>
          </a:xfrm>
        </p:spPr>
        <p:txBody>
          <a:bodyPr>
            <a:normAutofit/>
          </a:bodyPr>
          <a:lstStyle/>
          <a:p>
            <a:pPr>
              <a:spcBef>
                <a:spcPts val="700"/>
              </a:spcBef>
            </a:pPr>
            <a:r>
              <a:rPr lang="en-US" sz="2200" dirty="0"/>
              <a:t>Based on the data analysis for the data collected over a period 2007-2017, 2 in 5 </a:t>
            </a:r>
            <a:br>
              <a:rPr lang="en-US" sz="2200" dirty="0"/>
            </a:br>
            <a:r>
              <a:rPr lang="en-US" sz="2200" dirty="0"/>
              <a:t>high schoolers were smokers and alcoholics.</a:t>
            </a:r>
          </a:p>
          <a:p>
            <a:pPr>
              <a:spcBef>
                <a:spcPts val="700"/>
              </a:spcBef>
            </a:pPr>
            <a:r>
              <a:rPr lang="en-US" sz="2200" dirty="0"/>
              <a:t>Not surprisingly, number of drug abuse was higher with 3 out of 5 students.</a:t>
            </a:r>
          </a:p>
          <a:p>
            <a:pPr>
              <a:spcBef>
                <a:spcPts val="700"/>
              </a:spcBef>
            </a:pPr>
            <a:r>
              <a:rPr lang="en-US" sz="2200" dirty="0"/>
              <a:t>No significant differences in TAD users grouped by Sex, was noticed</a:t>
            </a:r>
          </a:p>
          <a:p>
            <a:pPr>
              <a:spcBef>
                <a:spcPts val="700"/>
              </a:spcBef>
            </a:pPr>
            <a:r>
              <a:rPr lang="en-US" sz="2200" dirty="0"/>
              <a:t>In general, as the grade increased the number of  TAD users also increased.</a:t>
            </a:r>
          </a:p>
          <a:p>
            <a:pPr>
              <a:spcBef>
                <a:spcPts val="700"/>
              </a:spcBef>
            </a:pPr>
            <a:r>
              <a:rPr lang="en-US" sz="2200" dirty="0"/>
              <a:t>In Students below 13 years, TAD usage was higher, although the number of data points were low, which suggests insufficient data in order to conclude the impact</a:t>
            </a:r>
          </a:p>
          <a:p>
            <a:pPr>
              <a:spcBef>
                <a:spcPts val="700"/>
              </a:spcBef>
            </a:pPr>
            <a:r>
              <a:rPr lang="en-US" sz="2200" dirty="0"/>
              <a:t>Analysis of  Time Series showed that there is a significant decrease in TAD users over time</a:t>
            </a:r>
          </a:p>
          <a:p>
            <a:pPr>
              <a:spcBef>
                <a:spcPts val="700"/>
              </a:spcBef>
            </a:pPr>
            <a:r>
              <a:rPr lang="en-US" sz="2200" dirty="0"/>
              <a:t>Marijuana was the primary choice of drug users compared to other substances.</a:t>
            </a:r>
          </a:p>
          <a:p>
            <a:pPr>
              <a:spcBef>
                <a:spcPts val="700"/>
              </a:spcBef>
            </a:pPr>
            <a:r>
              <a:rPr lang="en-US" sz="2200" dirty="0"/>
              <a:t>Whilst, data for E-Cigarettes was only collected from 2015 &amp; 2017, Yet 44% of students used E-cigarettes </a:t>
            </a:r>
            <a:endParaRPr lang="en-GB" sz="2200" dirty="0"/>
          </a:p>
        </p:txBody>
      </p:sp>
    </p:spTree>
    <p:extLst>
      <p:ext uri="{BB962C8B-B14F-4D97-AF65-F5344CB8AC3E}">
        <p14:creationId xmlns:p14="http://schemas.microsoft.com/office/powerpoint/2010/main" val="130633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7922-A90A-4118-9333-F9C7602D25B1}"/>
              </a:ext>
            </a:extLst>
          </p:cNvPr>
          <p:cNvSpPr>
            <a:spLocks noGrp="1"/>
          </p:cNvSpPr>
          <p:nvPr>
            <p:ph type="title"/>
          </p:nvPr>
        </p:nvSpPr>
        <p:spPr/>
        <p:txBody>
          <a:bodyPr/>
          <a:lstStyle/>
          <a:p>
            <a:r>
              <a:rPr lang="en-US" dirty="0"/>
              <a:t>Conclusions</a:t>
            </a:r>
            <a:endParaRPr lang="en-GB" dirty="0"/>
          </a:p>
        </p:txBody>
      </p:sp>
      <p:sp>
        <p:nvSpPr>
          <p:cNvPr id="4" name="Content Placeholder 3">
            <a:extLst>
              <a:ext uri="{FF2B5EF4-FFF2-40B4-BE49-F238E27FC236}">
                <a16:creationId xmlns:a16="http://schemas.microsoft.com/office/drawing/2014/main" id="{BFD58A65-9DE3-4DA4-8698-37884AF233CC}"/>
              </a:ext>
            </a:extLst>
          </p:cNvPr>
          <p:cNvSpPr>
            <a:spLocks noGrp="1"/>
          </p:cNvSpPr>
          <p:nvPr>
            <p:ph sz="half" idx="2"/>
          </p:nvPr>
        </p:nvSpPr>
        <p:spPr>
          <a:xfrm>
            <a:off x="480060" y="1023729"/>
            <a:ext cx="10651766" cy="5049079"/>
          </a:xfrm>
        </p:spPr>
        <p:txBody>
          <a:bodyPr>
            <a:normAutofit fontScale="92500" lnSpcReduction="20000"/>
          </a:bodyPr>
          <a:lstStyle/>
          <a:p>
            <a:r>
              <a:rPr lang="en-US" sz="2400" dirty="0"/>
              <a:t>CDC findings for Adult TAD users was used to draw comparisons. </a:t>
            </a:r>
          </a:p>
          <a:p>
            <a:r>
              <a:rPr lang="en-US" sz="2400" dirty="0"/>
              <a:t>Among high schoolers smoking was significantly higher (42%) than adults (14%).  16 in every 100 males and 12 in 100 females were smokers, whilst no differences based on sex was noticed in them.</a:t>
            </a:r>
          </a:p>
          <a:p>
            <a:r>
              <a:rPr lang="en-US" sz="2400" dirty="0"/>
              <a:t>In general, as the grade increased the number of  TAD users also increased.  Whereas in adults, younger (18-24 </a:t>
            </a:r>
            <a:r>
              <a:rPr lang="en-US" sz="2400" dirty="0" err="1"/>
              <a:t>yr</a:t>
            </a:r>
            <a:r>
              <a:rPr lang="en-US" sz="2400" dirty="0"/>
              <a:t>) and older ( &gt; 65yr) age groups had lower % of smokers when compared to middle age (24-65) persons. </a:t>
            </a:r>
          </a:p>
          <a:p>
            <a:r>
              <a:rPr lang="en-US" sz="2400" dirty="0"/>
              <a:t>2 in 5 students were Alcoholics, compared to 1 in 4 in adults. Similar to high-schoolers, adults also showed higher consumption of alcohol until the age of 45(25-35%), it reduces to 22% for age groups of 45-65 years and significantly lower percentage (8%) consumed alcohol at 65.</a:t>
            </a:r>
          </a:p>
          <a:p>
            <a:r>
              <a:rPr lang="en-US" sz="2400" dirty="0"/>
              <a:t>Overall Time  Series Analysis (2007 -2017) showed that there is a significant decrease in TAD users over time. </a:t>
            </a:r>
          </a:p>
        </p:txBody>
      </p:sp>
    </p:spTree>
    <p:extLst>
      <p:ext uri="{BB962C8B-B14F-4D97-AF65-F5344CB8AC3E}">
        <p14:creationId xmlns:p14="http://schemas.microsoft.com/office/powerpoint/2010/main" val="469368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7922-A90A-4118-9333-F9C7602D25B1}"/>
              </a:ext>
            </a:extLst>
          </p:cNvPr>
          <p:cNvSpPr>
            <a:spLocks noGrp="1"/>
          </p:cNvSpPr>
          <p:nvPr>
            <p:ph type="title"/>
          </p:nvPr>
        </p:nvSpPr>
        <p:spPr/>
        <p:txBody>
          <a:bodyPr/>
          <a:lstStyle/>
          <a:p>
            <a:r>
              <a:rPr lang="en-US" dirty="0"/>
              <a:t>Recommendations</a:t>
            </a:r>
            <a:endParaRPr lang="en-GB" dirty="0"/>
          </a:p>
        </p:txBody>
      </p:sp>
      <p:sp>
        <p:nvSpPr>
          <p:cNvPr id="4" name="Content Placeholder 3">
            <a:extLst>
              <a:ext uri="{FF2B5EF4-FFF2-40B4-BE49-F238E27FC236}">
                <a16:creationId xmlns:a16="http://schemas.microsoft.com/office/drawing/2014/main" id="{BFD58A65-9DE3-4DA4-8698-37884AF233CC}"/>
              </a:ext>
            </a:extLst>
          </p:cNvPr>
          <p:cNvSpPr>
            <a:spLocks noGrp="1"/>
          </p:cNvSpPr>
          <p:nvPr>
            <p:ph sz="half" idx="2"/>
          </p:nvPr>
        </p:nvSpPr>
        <p:spPr>
          <a:xfrm>
            <a:off x="298174" y="894522"/>
            <a:ext cx="11413766" cy="5158408"/>
          </a:xfrm>
        </p:spPr>
        <p:txBody>
          <a:bodyPr>
            <a:normAutofit lnSpcReduction="10000"/>
          </a:bodyPr>
          <a:lstStyle/>
          <a:p>
            <a:r>
              <a:rPr lang="en-US" sz="2400" dirty="0"/>
              <a:t>The Lack of data on E-Cigarettes, limited to just 2 years, showed a declining trend (May be inaccurate) . Hence More data needs to be collected for new trends in E-cigarettes due to its popularity in adolescents in recent years. This will help in better prevention and preparedness methods.</a:t>
            </a:r>
          </a:p>
          <a:p>
            <a:r>
              <a:rPr lang="en-US" sz="2400" dirty="0"/>
              <a:t>TAD usage in students under 13 years old, is alarmingly high. This could be due to smaller data points. However, early intervention is necessary to educate on adverse effects of TAD use, to create awareness and inculcate good habits.</a:t>
            </a:r>
          </a:p>
          <a:p>
            <a:r>
              <a:rPr lang="en-US" sz="2400" dirty="0"/>
              <a:t>Drug use was significantly higher than the Tobacco and Alcohol use. This is worrisome, given the severity of impact on health due to addiction. Hence, schools and communities should conduct awareness campaigns for not only students but also parents.</a:t>
            </a:r>
          </a:p>
          <a:p>
            <a:r>
              <a:rPr lang="en-US" sz="2400" dirty="0"/>
              <a:t>Prevention is better than Cure</a:t>
            </a:r>
          </a:p>
        </p:txBody>
      </p:sp>
    </p:spTree>
    <p:extLst>
      <p:ext uri="{BB962C8B-B14F-4D97-AF65-F5344CB8AC3E}">
        <p14:creationId xmlns:p14="http://schemas.microsoft.com/office/powerpoint/2010/main" val="402759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3C12-9566-44D1-AB07-5C8345DF5AF5}"/>
              </a:ext>
            </a:extLst>
          </p:cNvPr>
          <p:cNvSpPr>
            <a:spLocks noGrp="1"/>
          </p:cNvSpPr>
          <p:nvPr>
            <p:ph type="title"/>
          </p:nvPr>
        </p:nvSpPr>
        <p:spPr>
          <a:xfrm>
            <a:off x="1442054" y="242544"/>
            <a:ext cx="9603275" cy="1049235"/>
          </a:xfrm>
        </p:spPr>
        <p:txBody>
          <a:bodyPr/>
          <a:lstStyle/>
          <a:p>
            <a:r>
              <a:rPr lang="en-US" dirty="0"/>
              <a:t>objectives</a:t>
            </a:r>
            <a:endParaRPr lang="en-GB" dirty="0"/>
          </a:p>
        </p:txBody>
      </p:sp>
      <p:sp>
        <p:nvSpPr>
          <p:cNvPr id="3" name="Content Placeholder 2">
            <a:extLst>
              <a:ext uri="{FF2B5EF4-FFF2-40B4-BE49-F238E27FC236}">
                <a16:creationId xmlns:a16="http://schemas.microsoft.com/office/drawing/2014/main" id="{ACADBEBA-EE34-45FD-BAAC-A2CB58C186A2}"/>
              </a:ext>
            </a:extLst>
          </p:cNvPr>
          <p:cNvSpPr>
            <a:spLocks noGrp="1"/>
          </p:cNvSpPr>
          <p:nvPr>
            <p:ph idx="1"/>
          </p:nvPr>
        </p:nvSpPr>
        <p:spPr>
          <a:xfrm>
            <a:off x="1146671" y="952500"/>
            <a:ext cx="10483354" cy="4986681"/>
          </a:xfrm>
        </p:spPr>
        <p:txBody>
          <a:bodyPr>
            <a:normAutofit/>
          </a:bodyPr>
          <a:lstStyle/>
          <a:p>
            <a:r>
              <a:rPr lang="en-GB" sz="2400" dirty="0"/>
              <a:t>Large data analysis using </a:t>
            </a:r>
            <a:r>
              <a:rPr lang="en-GB" sz="2400" b="1" dirty="0"/>
              <a:t>R programming </a:t>
            </a:r>
            <a:r>
              <a:rPr lang="en-GB" sz="2400" dirty="0"/>
              <a:t>to evaluate the trend in TAD usage among high-school students over a period of 10 years from 2007-2017.</a:t>
            </a:r>
          </a:p>
          <a:p>
            <a:pPr lvl="1"/>
            <a:r>
              <a:rPr lang="en-GB" sz="2000" dirty="0"/>
              <a:t>Evaluation of the trends amongst</a:t>
            </a:r>
          </a:p>
          <a:p>
            <a:pPr lvl="2"/>
            <a:r>
              <a:rPr lang="en-GB" sz="1800" dirty="0"/>
              <a:t># Smokers vs Non-Smokers;  Alcohol Users vs Non-Users ; Drug abuse vs Non-Drug use</a:t>
            </a:r>
          </a:p>
          <a:p>
            <a:pPr lvl="1"/>
            <a:r>
              <a:rPr lang="en-US" sz="2000" dirty="0"/>
              <a:t>Evaluate the gender bias on the TAD usage</a:t>
            </a:r>
          </a:p>
          <a:p>
            <a:pPr lvl="1"/>
            <a:r>
              <a:rPr lang="en-US" sz="2000" dirty="0"/>
              <a:t>Changes in trends of </a:t>
            </a:r>
            <a:r>
              <a:rPr lang="en-GB" sz="2000" dirty="0"/>
              <a:t>TAD usage</a:t>
            </a:r>
            <a:r>
              <a:rPr lang="en-US" sz="2000" dirty="0"/>
              <a:t> amongst</a:t>
            </a:r>
          </a:p>
          <a:p>
            <a:pPr lvl="2"/>
            <a:r>
              <a:rPr lang="en-US" sz="1800" dirty="0"/>
              <a:t> 9</a:t>
            </a:r>
            <a:r>
              <a:rPr lang="en-US" sz="1800" baseline="30000" dirty="0"/>
              <a:t>th</a:t>
            </a:r>
            <a:r>
              <a:rPr lang="en-US" sz="1800" dirty="0"/>
              <a:t>  to 12</a:t>
            </a:r>
            <a:r>
              <a:rPr lang="en-US" sz="1800" baseline="30000" dirty="0"/>
              <a:t>th</a:t>
            </a:r>
            <a:r>
              <a:rPr lang="en-US" sz="1800" dirty="0"/>
              <a:t> Graders and</a:t>
            </a:r>
          </a:p>
          <a:p>
            <a:pPr lvl="2"/>
            <a:r>
              <a:rPr lang="en-US" sz="1800" dirty="0"/>
              <a:t>kids aged 13 years and less</a:t>
            </a:r>
          </a:p>
          <a:p>
            <a:pPr lvl="1"/>
            <a:r>
              <a:rPr lang="en-US" sz="2000" dirty="0"/>
              <a:t>Use of E- cigarettes</a:t>
            </a:r>
          </a:p>
          <a:p>
            <a:pPr lvl="1"/>
            <a:r>
              <a:rPr lang="en-US" sz="2000" dirty="0"/>
              <a:t>Trend in use of various drug substances</a:t>
            </a:r>
          </a:p>
          <a:p>
            <a:r>
              <a:rPr lang="en-US" sz="2400" dirty="0"/>
              <a:t>Draw conclusions based on the results generated.</a:t>
            </a:r>
          </a:p>
          <a:p>
            <a:endParaRPr lang="en-GB" sz="2400" dirty="0"/>
          </a:p>
        </p:txBody>
      </p:sp>
    </p:spTree>
    <p:extLst>
      <p:ext uri="{BB962C8B-B14F-4D97-AF65-F5344CB8AC3E}">
        <p14:creationId xmlns:p14="http://schemas.microsoft.com/office/powerpoint/2010/main" val="900141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EE96-388E-4D02-AF17-9066AA5298EB}"/>
              </a:ext>
            </a:extLst>
          </p:cNvPr>
          <p:cNvSpPr>
            <a:spLocks noGrp="1"/>
          </p:cNvSpPr>
          <p:nvPr>
            <p:ph type="title"/>
          </p:nvPr>
        </p:nvSpPr>
        <p:spPr>
          <a:xfrm>
            <a:off x="1451579" y="285751"/>
            <a:ext cx="9603275" cy="666749"/>
          </a:xfrm>
        </p:spPr>
        <p:txBody>
          <a:bodyPr>
            <a:normAutofit fontScale="90000"/>
          </a:bodyPr>
          <a:lstStyle/>
          <a:p>
            <a:r>
              <a:rPr lang="en-US" b="1" dirty="0"/>
              <a:t>Data source</a:t>
            </a:r>
            <a:br>
              <a:rPr lang="en-GB" dirty="0"/>
            </a:br>
            <a:endParaRPr lang="en-GB" dirty="0"/>
          </a:p>
        </p:txBody>
      </p:sp>
      <p:sp>
        <p:nvSpPr>
          <p:cNvPr id="3" name="Content Placeholder 2">
            <a:extLst>
              <a:ext uri="{FF2B5EF4-FFF2-40B4-BE49-F238E27FC236}">
                <a16:creationId xmlns:a16="http://schemas.microsoft.com/office/drawing/2014/main" id="{62535C8C-0CC3-404E-84EA-A20D60A9FC7C}"/>
              </a:ext>
            </a:extLst>
          </p:cNvPr>
          <p:cNvSpPr>
            <a:spLocks noGrp="1"/>
          </p:cNvSpPr>
          <p:nvPr>
            <p:ph idx="1"/>
          </p:nvPr>
        </p:nvSpPr>
        <p:spPr>
          <a:xfrm>
            <a:off x="1451579" y="1053707"/>
            <a:ext cx="9603275" cy="4127893"/>
          </a:xfrm>
        </p:spPr>
        <p:txBody>
          <a:bodyPr>
            <a:normAutofit/>
          </a:bodyPr>
          <a:lstStyle/>
          <a:p>
            <a:r>
              <a:rPr lang="en-GB" sz="2400" dirty="0"/>
              <a:t>From 1991 through 2017, the YRBSS has collected data from more than 4.4 million high school students in more than 1,900 separate surveys in the United States.</a:t>
            </a:r>
          </a:p>
          <a:p>
            <a:r>
              <a:rPr lang="en-US" sz="2400" dirty="0"/>
              <a:t>My project primarily focuses on Tobacco, Alcohol and other drug Use (TAD) </a:t>
            </a:r>
            <a:r>
              <a:rPr lang="en-US" sz="2400" b="1" dirty="0"/>
              <a:t>from 2007 to 2017</a:t>
            </a:r>
          </a:p>
          <a:p>
            <a:r>
              <a:rPr lang="en-US" sz="2400" dirty="0"/>
              <a:t>The Data sets were downloaded from </a:t>
            </a:r>
            <a:r>
              <a:rPr lang="en-US" sz="2400" u="sng" dirty="0">
                <a:hlinkClick r:id="rId2"/>
              </a:rPr>
              <a:t>“Center for Disease Control and Preventions”</a:t>
            </a:r>
            <a:r>
              <a:rPr lang="en-US" sz="2400" u="sng" dirty="0"/>
              <a:t> (CDC)</a:t>
            </a:r>
            <a:r>
              <a:rPr lang="en-US" sz="2400" dirty="0"/>
              <a:t>.</a:t>
            </a:r>
          </a:p>
          <a:p>
            <a:r>
              <a:rPr lang="en-US" sz="2400" dirty="0"/>
              <a:t>Over 80,000 validated responses were used for the Data Analysis.</a:t>
            </a:r>
            <a:endParaRPr lang="en-GB" sz="2400" dirty="0"/>
          </a:p>
          <a:p>
            <a:endParaRPr lang="en-GB" dirty="0"/>
          </a:p>
        </p:txBody>
      </p:sp>
    </p:spTree>
    <p:extLst>
      <p:ext uri="{BB962C8B-B14F-4D97-AF65-F5344CB8AC3E}">
        <p14:creationId xmlns:p14="http://schemas.microsoft.com/office/powerpoint/2010/main" val="33744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3357ED1-67F3-4B03-B674-FE7C5432BF76}"/>
              </a:ext>
            </a:extLst>
          </p:cNvPr>
          <p:cNvSpPr>
            <a:spLocks noGrp="1"/>
          </p:cNvSpPr>
          <p:nvPr>
            <p:ph type="title"/>
          </p:nvPr>
        </p:nvSpPr>
        <p:spPr>
          <a:xfrm>
            <a:off x="1454624" y="1274716"/>
            <a:ext cx="3530157" cy="1049235"/>
          </a:xfrm>
        </p:spPr>
        <p:txBody>
          <a:bodyPr>
            <a:normAutofit/>
          </a:bodyPr>
          <a:lstStyle/>
          <a:p>
            <a:r>
              <a:rPr lang="en-US" dirty="0"/>
              <a:t>Data set</a:t>
            </a:r>
            <a:endParaRPr lang="en-GB" dirty="0"/>
          </a:p>
        </p:txBody>
      </p:sp>
      <p:sp>
        <p:nvSpPr>
          <p:cNvPr id="13" name="Rectangle 1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2C59B87-4FE8-4061-87EA-70438AC8BB7C}"/>
              </a:ext>
            </a:extLst>
          </p:cNvPr>
          <p:cNvSpPr>
            <a:spLocks noGrp="1"/>
          </p:cNvSpPr>
          <p:nvPr>
            <p:ph idx="1"/>
          </p:nvPr>
        </p:nvSpPr>
        <p:spPr>
          <a:xfrm>
            <a:off x="1024096" y="1970122"/>
            <a:ext cx="3526523" cy="3450613"/>
          </a:xfrm>
        </p:spPr>
        <p:txBody>
          <a:bodyPr>
            <a:normAutofit fontScale="85000" lnSpcReduction="10000"/>
          </a:bodyPr>
          <a:lstStyle/>
          <a:p>
            <a:pPr algn="just"/>
            <a:r>
              <a:rPr lang="en-US" dirty="0"/>
              <a:t>As the area of focus was narrowed to only 3 behaviors – TAD, only the responses of the questions related to them were extracted along with the demographic data such as students age, gender, grade </a:t>
            </a:r>
            <a:r>
              <a:rPr lang="en-US" dirty="0" err="1"/>
              <a:t>etc</a:t>
            </a:r>
            <a:r>
              <a:rPr lang="en-US" dirty="0"/>
              <a:t>,. </a:t>
            </a:r>
            <a:endParaRPr lang="en-GB" dirty="0"/>
          </a:p>
          <a:p>
            <a:r>
              <a:rPr lang="en-US" b="1" dirty="0"/>
              <a:t>An extra variable (YEAR)</a:t>
            </a:r>
            <a:r>
              <a:rPr lang="en-US" dirty="0"/>
              <a:t> that did not belong to any of the datafiles was created to identify the year from which the data was being extracted. </a:t>
            </a:r>
            <a:endParaRPr lang="en-GB" dirty="0"/>
          </a:p>
          <a:p>
            <a:endParaRPr lang="en-GB" dirty="0"/>
          </a:p>
        </p:txBody>
      </p:sp>
      <p:grpSp>
        <p:nvGrpSpPr>
          <p:cNvPr id="15" name="Group 1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6" name="Rectangle 1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1ECF775-4D73-4300-AB4B-A75B6E1BEE33}"/>
              </a:ext>
            </a:extLst>
          </p:cNvPr>
          <p:cNvPicPr/>
          <p:nvPr/>
        </p:nvPicPr>
        <p:blipFill rotWithShape="1">
          <a:blip r:embed="rId2"/>
          <a:srcRect l="21093" t="24643" r="8757" b="8343"/>
          <a:stretch/>
        </p:blipFill>
        <p:spPr bwMode="auto">
          <a:xfrm>
            <a:off x="5286375" y="442738"/>
            <a:ext cx="6696075" cy="4942726"/>
          </a:xfrm>
          <a:prstGeom prst="rect">
            <a:avLst/>
          </a:prstGeom>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66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0277-13D8-4800-8131-D02CEE8D2E9A}"/>
              </a:ext>
            </a:extLst>
          </p:cNvPr>
          <p:cNvSpPr>
            <a:spLocks noGrp="1"/>
          </p:cNvSpPr>
          <p:nvPr>
            <p:ph type="title"/>
          </p:nvPr>
        </p:nvSpPr>
        <p:spPr>
          <a:xfrm>
            <a:off x="1054189" y="875899"/>
            <a:ext cx="9794786" cy="2530120"/>
          </a:xfrm>
        </p:spPr>
        <p:txBody>
          <a:bodyPr anchor="t">
            <a:normAutofit fontScale="90000"/>
          </a:bodyPr>
          <a:lstStyle/>
          <a:p>
            <a:pPr lvl="0" algn="ctr">
              <a:lnSpc>
                <a:spcPct val="120000"/>
              </a:lnSpc>
              <a:spcBef>
                <a:spcPts val="1000"/>
              </a:spcBef>
              <a:buClr>
                <a:srgbClr val="B71E42"/>
              </a:buClr>
              <a:buSzPct val="100000"/>
            </a:pPr>
            <a:r>
              <a:rPr lang="en-US" b="1" dirty="0"/>
              <a:t>Exploratory data analysis</a:t>
            </a:r>
            <a:br>
              <a:rPr lang="en-US" b="1" dirty="0"/>
            </a:br>
            <a:br>
              <a:rPr lang="en-US" b="1" dirty="0"/>
            </a:br>
            <a:r>
              <a:rPr lang="en-US" sz="1800" cap="none" dirty="0">
                <a:solidFill>
                  <a:prstClr val="black"/>
                </a:solidFill>
                <a:ea typeface="+mn-ea"/>
                <a:cs typeface="+mn-cs"/>
              </a:rPr>
              <a:t>TOBACCO USE – SMOKING </a:t>
            </a:r>
            <a:br>
              <a:rPr lang="en-US" sz="1800" cap="none" dirty="0">
                <a:solidFill>
                  <a:prstClr val="black"/>
                </a:solidFill>
                <a:ea typeface="+mn-ea"/>
                <a:cs typeface="+mn-cs"/>
              </a:rPr>
            </a:br>
            <a:r>
              <a:rPr lang="en-US" sz="1800" cap="none" dirty="0">
                <a:solidFill>
                  <a:prstClr val="black"/>
                </a:solidFill>
                <a:ea typeface="+mn-ea"/>
                <a:cs typeface="+mn-cs"/>
              </a:rPr>
              <a:t>ALCOHOL</a:t>
            </a:r>
            <a:br>
              <a:rPr lang="en-US" sz="1800" cap="none" dirty="0">
                <a:solidFill>
                  <a:prstClr val="black"/>
                </a:solidFill>
                <a:ea typeface="+mn-ea"/>
                <a:cs typeface="+mn-cs"/>
              </a:rPr>
            </a:br>
            <a:r>
              <a:rPr lang="en-US" sz="1800" cap="none" dirty="0">
                <a:solidFill>
                  <a:prstClr val="black"/>
                </a:solidFill>
                <a:ea typeface="+mn-ea"/>
                <a:cs typeface="+mn-cs"/>
              </a:rPr>
              <a:t>OTHER DRUG USE</a:t>
            </a:r>
            <a:br>
              <a:rPr lang="en-GB" sz="1800" cap="none" dirty="0">
                <a:solidFill>
                  <a:prstClr val="black"/>
                </a:solidFill>
                <a:ea typeface="+mn-ea"/>
                <a:cs typeface="+mn-cs"/>
              </a:rPr>
            </a:br>
            <a:endParaRPr lang="en-GB" b="1" dirty="0"/>
          </a:p>
        </p:txBody>
      </p:sp>
      <p:sp>
        <p:nvSpPr>
          <p:cNvPr id="3" name="Text Placeholder 2">
            <a:extLst>
              <a:ext uri="{FF2B5EF4-FFF2-40B4-BE49-F238E27FC236}">
                <a16:creationId xmlns:a16="http://schemas.microsoft.com/office/drawing/2014/main" id="{D5A0DEF0-F394-42FC-AB42-A342075A347A}"/>
              </a:ext>
            </a:extLst>
          </p:cNvPr>
          <p:cNvSpPr>
            <a:spLocks noGrp="1"/>
          </p:cNvSpPr>
          <p:nvPr>
            <p:ph type="body" idx="1"/>
          </p:nvPr>
        </p:nvSpPr>
        <p:spPr>
          <a:xfrm>
            <a:off x="6981824" y="4015744"/>
            <a:ext cx="3112385" cy="1565905"/>
          </a:xfrm>
        </p:spPr>
        <p:txBody>
          <a:bodyPr>
            <a:normAutofit fontScale="92500" lnSpcReduction="20000"/>
          </a:bodyPr>
          <a:lstStyle/>
          <a:p>
            <a:r>
              <a:rPr lang="en-US" dirty="0"/>
              <a:t>NUMBERS</a:t>
            </a:r>
          </a:p>
          <a:p>
            <a:r>
              <a:rPr lang="en-US" dirty="0"/>
              <a:t>SEX</a:t>
            </a:r>
          </a:p>
          <a:p>
            <a:r>
              <a:rPr lang="en-US" dirty="0"/>
              <a:t>GRADE</a:t>
            </a:r>
          </a:p>
          <a:p>
            <a:r>
              <a:rPr lang="en-US" dirty="0"/>
              <a:t>13 YEARS AND UNDER</a:t>
            </a:r>
          </a:p>
        </p:txBody>
      </p:sp>
      <p:sp>
        <p:nvSpPr>
          <p:cNvPr id="4" name="TextBox 3">
            <a:extLst>
              <a:ext uri="{FF2B5EF4-FFF2-40B4-BE49-F238E27FC236}">
                <a16:creationId xmlns:a16="http://schemas.microsoft.com/office/drawing/2014/main" id="{3A28BEF4-C297-4385-B3A5-CBF0B316A3D5}"/>
              </a:ext>
            </a:extLst>
          </p:cNvPr>
          <p:cNvSpPr txBox="1"/>
          <p:nvPr/>
        </p:nvSpPr>
        <p:spPr>
          <a:xfrm>
            <a:off x="523875" y="3451981"/>
            <a:ext cx="2725043" cy="369332"/>
          </a:xfrm>
          <a:prstGeom prst="rect">
            <a:avLst/>
          </a:prstGeom>
          <a:noFill/>
        </p:spPr>
        <p:txBody>
          <a:bodyPr wrap="square" rtlCol="0">
            <a:spAutoFit/>
          </a:bodyPr>
          <a:lstStyle/>
          <a:p>
            <a:r>
              <a:rPr lang="en-US" b="1" dirty="0"/>
              <a:t>BASED ON </a:t>
            </a:r>
            <a:endParaRPr lang="en-GB" b="1" dirty="0"/>
          </a:p>
        </p:txBody>
      </p:sp>
    </p:spTree>
    <p:extLst>
      <p:ext uri="{BB962C8B-B14F-4D97-AF65-F5344CB8AC3E}">
        <p14:creationId xmlns:p14="http://schemas.microsoft.com/office/powerpoint/2010/main" val="383170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E68FA-5FF9-4F14-A053-5488BDDFB954}"/>
              </a:ext>
            </a:extLst>
          </p:cNvPr>
          <p:cNvSpPr>
            <a:spLocks noGrp="1"/>
          </p:cNvSpPr>
          <p:nvPr>
            <p:ph type="title"/>
          </p:nvPr>
        </p:nvSpPr>
        <p:spPr>
          <a:xfrm>
            <a:off x="128301" y="194078"/>
            <a:ext cx="3657680" cy="1069644"/>
          </a:xfrm>
        </p:spPr>
        <p:txBody>
          <a:bodyPr>
            <a:normAutofit/>
          </a:bodyPr>
          <a:lstStyle/>
          <a:p>
            <a:pPr algn="ctr"/>
            <a:r>
              <a:rPr lang="en-US" dirty="0">
                <a:solidFill>
                  <a:srgbClr val="FFFFFF"/>
                </a:solidFill>
              </a:rPr>
              <a:t>Tobacco use</a:t>
            </a:r>
            <a:br>
              <a:rPr lang="en-US" dirty="0">
                <a:solidFill>
                  <a:srgbClr val="FFFFFF"/>
                </a:solidFill>
              </a:rPr>
            </a:br>
            <a:r>
              <a:rPr lang="en-US" dirty="0">
                <a:solidFill>
                  <a:srgbClr val="FFFFFF"/>
                </a:solidFill>
              </a:rPr>
              <a:t>(2007 – 2017)</a:t>
            </a:r>
            <a:endParaRPr lang="en-GB" dirty="0">
              <a:solidFill>
                <a:srgbClr val="FFFFFF"/>
              </a:solidFill>
            </a:endParaRPr>
          </a:p>
        </p:txBody>
      </p:sp>
      <p:graphicFrame>
        <p:nvGraphicFramePr>
          <p:cNvPr id="9" name="Table 10">
            <a:extLst>
              <a:ext uri="{FF2B5EF4-FFF2-40B4-BE49-F238E27FC236}">
                <a16:creationId xmlns:a16="http://schemas.microsoft.com/office/drawing/2014/main" id="{AE284B9D-427D-4A01-AFDC-B0BC03AD6C56}"/>
              </a:ext>
            </a:extLst>
          </p:cNvPr>
          <p:cNvGraphicFramePr>
            <a:graphicFrameLocks noGrp="1"/>
          </p:cNvGraphicFramePr>
          <p:nvPr>
            <p:ph idx="1"/>
            <p:extLst>
              <p:ext uri="{D42A27DB-BD31-4B8C-83A1-F6EECF244321}">
                <p14:modId xmlns:p14="http://schemas.microsoft.com/office/powerpoint/2010/main" val="122461608"/>
              </p:ext>
            </p:extLst>
          </p:nvPr>
        </p:nvGraphicFramePr>
        <p:xfrm>
          <a:off x="228598" y="1510087"/>
          <a:ext cx="3705225" cy="1107441"/>
        </p:xfrm>
        <a:graphic>
          <a:graphicData uri="http://schemas.openxmlformats.org/drawingml/2006/table">
            <a:tbl>
              <a:tblPr firstRow="1" bandRow="1">
                <a:tableStyleId>{5C22544A-7EE6-4342-B048-85BDC9FD1C3A}</a:tableStyleId>
              </a:tblPr>
              <a:tblGrid>
                <a:gridCol w="1202675">
                  <a:extLst>
                    <a:ext uri="{9D8B030D-6E8A-4147-A177-3AD203B41FA5}">
                      <a16:colId xmlns:a16="http://schemas.microsoft.com/office/drawing/2014/main" val="658631172"/>
                    </a:ext>
                  </a:extLst>
                </a:gridCol>
                <a:gridCol w="1531000">
                  <a:extLst>
                    <a:ext uri="{9D8B030D-6E8A-4147-A177-3AD203B41FA5}">
                      <a16:colId xmlns:a16="http://schemas.microsoft.com/office/drawing/2014/main" val="614791971"/>
                    </a:ext>
                  </a:extLst>
                </a:gridCol>
                <a:gridCol w="971550">
                  <a:extLst>
                    <a:ext uri="{9D8B030D-6E8A-4147-A177-3AD203B41FA5}">
                      <a16:colId xmlns:a16="http://schemas.microsoft.com/office/drawing/2014/main" val="2243088671"/>
                    </a:ext>
                  </a:extLst>
                </a:gridCol>
              </a:tblGrid>
              <a:tr h="369147">
                <a:tc>
                  <a:txBody>
                    <a:bodyPr/>
                    <a:lstStyle/>
                    <a:p>
                      <a:pPr algn="ctr"/>
                      <a:r>
                        <a:rPr lang="en-US" dirty="0"/>
                        <a:t>SMOKER</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69147">
                <a:tc>
                  <a:txBody>
                    <a:bodyPr/>
                    <a:lstStyle/>
                    <a:p>
                      <a:pPr algn="ctr"/>
                      <a:r>
                        <a:rPr lang="en-US" dirty="0"/>
                        <a:t>No</a:t>
                      </a:r>
                    </a:p>
                  </a:txBody>
                  <a:tcPr anchor="ctr">
                    <a:solidFill>
                      <a:srgbClr val="F8766D"/>
                    </a:solidFill>
                  </a:tcPr>
                </a:tc>
                <a:tc>
                  <a:txBody>
                    <a:bodyPr/>
                    <a:lstStyle/>
                    <a:p>
                      <a:pPr algn="ctr"/>
                      <a:r>
                        <a:rPr lang="en-GB" sz="1800" kern="1200" dirty="0">
                          <a:solidFill>
                            <a:schemeClr val="dk1"/>
                          </a:solidFill>
                          <a:effectLst/>
                          <a:latin typeface="+mn-lt"/>
                          <a:ea typeface="+mn-ea"/>
                          <a:cs typeface="+mn-cs"/>
                        </a:rPr>
                        <a:t>47535</a:t>
                      </a:r>
                      <a:endParaRPr lang="en-GB" dirty="0"/>
                    </a:p>
                  </a:txBody>
                  <a:tcPr anchor="ctr"/>
                </a:tc>
                <a:tc>
                  <a:txBody>
                    <a:bodyPr/>
                    <a:lstStyle/>
                    <a:p>
                      <a:pPr algn="ctr"/>
                      <a:r>
                        <a:rPr lang="en-GB" sz="1800" kern="1200" dirty="0">
                          <a:solidFill>
                            <a:schemeClr val="dk1"/>
                          </a:solidFill>
                          <a:effectLst/>
                          <a:latin typeface="+mn-lt"/>
                          <a:ea typeface="+mn-ea"/>
                          <a:cs typeface="+mn-cs"/>
                        </a:rPr>
                        <a:t>58.1  </a:t>
                      </a:r>
                      <a:endParaRPr lang="en-GB" dirty="0"/>
                    </a:p>
                  </a:txBody>
                  <a:tcPr anchor="ctr"/>
                </a:tc>
                <a:extLst>
                  <a:ext uri="{0D108BD9-81ED-4DB2-BD59-A6C34878D82A}">
                    <a16:rowId xmlns:a16="http://schemas.microsoft.com/office/drawing/2014/main" val="3565468100"/>
                  </a:ext>
                </a:extLst>
              </a:tr>
              <a:tr h="369147">
                <a:tc>
                  <a:txBody>
                    <a:bodyPr/>
                    <a:lstStyle/>
                    <a:p>
                      <a:pPr algn="ctr"/>
                      <a:r>
                        <a:rPr lang="en-US" dirty="0"/>
                        <a:t>Yes</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34227</a:t>
                      </a:r>
                      <a:endParaRPr lang="en-GB" dirty="0"/>
                    </a:p>
                  </a:txBody>
                  <a:tcPr anchor="ctr"/>
                </a:tc>
                <a:tc>
                  <a:txBody>
                    <a:bodyPr/>
                    <a:lstStyle/>
                    <a:p>
                      <a:pPr algn="ctr"/>
                      <a:r>
                        <a:rPr lang="en-GB" sz="1800" kern="1200" dirty="0">
                          <a:solidFill>
                            <a:schemeClr val="dk1"/>
                          </a:solidFill>
                          <a:effectLst/>
                          <a:latin typeface="+mn-lt"/>
                          <a:ea typeface="+mn-ea"/>
                          <a:cs typeface="+mn-cs"/>
                        </a:rPr>
                        <a:t>41.9 </a:t>
                      </a:r>
                      <a:endParaRPr lang="en-GB" dirty="0"/>
                    </a:p>
                  </a:txBody>
                  <a:tcPr anchor="ctr"/>
                </a:tc>
                <a:extLst>
                  <a:ext uri="{0D108BD9-81ED-4DB2-BD59-A6C34878D82A}">
                    <a16:rowId xmlns:a16="http://schemas.microsoft.com/office/drawing/2014/main" val="1671119431"/>
                  </a:ext>
                </a:extLst>
              </a:tr>
            </a:tbl>
          </a:graphicData>
        </a:graphic>
      </p:graphicFrame>
      <p:grpSp>
        <p:nvGrpSpPr>
          <p:cNvPr id="24" name="Group 23">
            <a:extLst>
              <a:ext uri="{FF2B5EF4-FFF2-40B4-BE49-F238E27FC236}">
                <a16:creationId xmlns:a16="http://schemas.microsoft.com/office/drawing/2014/main" id="{F6F70278-583B-4D55-8595-665A9183307B}"/>
              </a:ext>
            </a:extLst>
          </p:cNvPr>
          <p:cNvGrpSpPr/>
          <p:nvPr/>
        </p:nvGrpSpPr>
        <p:grpSpPr>
          <a:xfrm>
            <a:off x="5424201" y="335201"/>
            <a:ext cx="6210301" cy="1174886"/>
            <a:chOff x="4467225" y="504826"/>
            <a:chExt cx="6210301" cy="1174886"/>
          </a:xfrm>
        </p:grpSpPr>
        <p:sp>
          <p:nvSpPr>
            <p:cNvPr id="20" name="Title 1">
              <a:extLst>
                <a:ext uri="{FF2B5EF4-FFF2-40B4-BE49-F238E27FC236}">
                  <a16:creationId xmlns:a16="http://schemas.microsoft.com/office/drawing/2014/main" id="{E46E988B-991D-4A95-BFBA-72E3E8980801}"/>
                </a:ext>
              </a:extLst>
            </p:cNvPr>
            <p:cNvSpPr txBox="1">
              <a:spLocks/>
            </p:cNvSpPr>
            <p:nvPr/>
          </p:nvSpPr>
          <p:spPr>
            <a:xfrm>
              <a:off x="4467225" y="504826"/>
              <a:ext cx="6210301" cy="117488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Smokers </a:t>
              </a:r>
              <a:r>
                <a:rPr lang="en-US" cap="none" dirty="0"/>
                <a:t>vs</a:t>
              </a:r>
              <a:r>
                <a:rPr lang="en-US" dirty="0"/>
                <a:t> Non-Smokers</a:t>
              </a:r>
              <a:br>
                <a:rPr lang="en-GB" dirty="0"/>
              </a:br>
              <a:endParaRPr lang="en-GB" dirty="0"/>
            </a:p>
          </p:txBody>
        </p:sp>
        <p:cxnSp>
          <p:nvCxnSpPr>
            <p:cNvPr id="13" name="Straight Connector 12">
              <a:extLst>
                <a:ext uri="{FF2B5EF4-FFF2-40B4-BE49-F238E27FC236}">
                  <a16:creationId xmlns:a16="http://schemas.microsoft.com/office/drawing/2014/main" id="{B51986BB-F829-40BF-A245-6A61D3D6FE49}"/>
                </a:ext>
              </a:extLst>
            </p:cNvPr>
            <p:cNvCxnSpPr>
              <a:cxnSpLocks/>
              <a:stCxn id="20" idx="1"/>
              <a:endCxn id="20" idx="3"/>
            </p:cNvCxnSpPr>
            <p:nvPr/>
          </p:nvCxnSpPr>
          <p:spPr>
            <a:xfrm>
              <a:off x="4467225" y="1092269"/>
              <a:ext cx="6210301" cy="0"/>
            </a:xfrm>
            <a:prstGeom prst="line">
              <a:avLst/>
            </a:prstGeom>
            <a:ln w="34925"/>
          </p:spPr>
          <p:style>
            <a:lnRef idx="1">
              <a:schemeClr val="accent1"/>
            </a:lnRef>
            <a:fillRef idx="0">
              <a:schemeClr val="accent1"/>
            </a:fillRef>
            <a:effectRef idx="0">
              <a:schemeClr val="accent1"/>
            </a:effectRef>
            <a:fontRef idx="minor">
              <a:schemeClr val="tx1"/>
            </a:fontRef>
          </p:style>
        </p:cxnSp>
      </p:grpSp>
      <p:pic>
        <p:nvPicPr>
          <p:cNvPr id="28" name="Picture 27">
            <a:extLst>
              <a:ext uri="{FF2B5EF4-FFF2-40B4-BE49-F238E27FC236}">
                <a16:creationId xmlns:a16="http://schemas.microsoft.com/office/drawing/2014/main" id="{3786FC64-AC70-4B9F-AE1D-D662BB4356C2}"/>
              </a:ext>
            </a:extLst>
          </p:cNvPr>
          <p:cNvPicPr/>
          <p:nvPr/>
        </p:nvPicPr>
        <p:blipFill>
          <a:blip r:embed="rId2"/>
          <a:stretch>
            <a:fillRect/>
          </a:stretch>
        </p:blipFill>
        <p:spPr>
          <a:xfrm>
            <a:off x="4884453" y="1082746"/>
            <a:ext cx="7081552" cy="5440053"/>
          </a:xfrm>
          <a:prstGeom prst="rect">
            <a:avLst/>
          </a:prstGeom>
        </p:spPr>
      </p:pic>
      <p:sp>
        <p:nvSpPr>
          <p:cNvPr id="26" name="Rectangle 25">
            <a:extLst>
              <a:ext uri="{FF2B5EF4-FFF2-40B4-BE49-F238E27FC236}">
                <a16:creationId xmlns:a16="http://schemas.microsoft.com/office/drawing/2014/main" id="{E07C8171-91F7-41AA-A210-0E0AFCD1B0DA}"/>
              </a:ext>
            </a:extLst>
          </p:cNvPr>
          <p:cNvSpPr/>
          <p:nvPr/>
        </p:nvSpPr>
        <p:spPr>
          <a:xfrm>
            <a:off x="225995" y="3605334"/>
            <a:ext cx="3819525" cy="1655518"/>
          </a:xfrm>
          <a:prstGeom prst="rect">
            <a:avLst/>
          </a:prstGeom>
        </p:spPr>
        <p:txBody>
          <a:bodyPr wrap="square">
            <a:spAutoFit/>
          </a:bodyPr>
          <a:lstStyle/>
          <a:p>
            <a:pPr>
              <a:lnSpc>
                <a:spcPct val="107000"/>
              </a:lnSpc>
            </a:pPr>
            <a:r>
              <a:rPr lang="en-GB" sz="2400" dirty="0">
                <a:solidFill>
                  <a:schemeClr val="bg1"/>
                </a:solidFill>
                <a:latin typeface="Calibri" panose="020F0502020204030204" pitchFamily="34" charset="0"/>
                <a:ea typeface="Calibri" panose="020F0502020204030204" pitchFamily="34" charset="0"/>
                <a:cs typeface="Mangal" panose="02040503050203030202" pitchFamily="18" charset="0"/>
              </a:rPr>
              <a:t>Based on the Data collected  2 in every 5 High Schooler is a SMOKER spanning over the last decade.</a:t>
            </a:r>
          </a:p>
        </p:txBody>
      </p:sp>
    </p:spTree>
    <p:extLst>
      <p:ext uri="{BB962C8B-B14F-4D97-AF65-F5344CB8AC3E}">
        <p14:creationId xmlns:p14="http://schemas.microsoft.com/office/powerpoint/2010/main" val="208793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597ED-A336-4A18-8B7A-B7D20F9E56C1}"/>
              </a:ext>
            </a:extLst>
          </p:cNvPr>
          <p:cNvSpPr>
            <a:spLocks noGrp="1"/>
          </p:cNvSpPr>
          <p:nvPr>
            <p:ph type="title"/>
          </p:nvPr>
        </p:nvSpPr>
        <p:spPr>
          <a:xfrm>
            <a:off x="449092" y="272030"/>
            <a:ext cx="9605635" cy="1059305"/>
          </a:xfrm>
        </p:spPr>
        <p:txBody>
          <a:bodyPr/>
          <a:lstStyle/>
          <a:p>
            <a:r>
              <a:rPr lang="en-GB" dirty="0"/>
              <a:t>Tobacco use:  grouped by Sex</a:t>
            </a:r>
          </a:p>
        </p:txBody>
      </p:sp>
      <p:pic>
        <p:nvPicPr>
          <p:cNvPr id="7" name="Content Placeholder 6">
            <a:extLst>
              <a:ext uri="{FF2B5EF4-FFF2-40B4-BE49-F238E27FC236}">
                <a16:creationId xmlns:a16="http://schemas.microsoft.com/office/drawing/2014/main" id="{818103EB-A8A6-4D9C-BB29-DD347518FA8B}"/>
              </a:ext>
            </a:extLst>
          </p:cNvPr>
          <p:cNvPicPr>
            <a:picLocks noGrp="1"/>
          </p:cNvPicPr>
          <p:nvPr>
            <p:ph sz="half" idx="1"/>
          </p:nvPr>
        </p:nvPicPr>
        <p:blipFill rotWithShape="1">
          <a:blip r:embed="rId2"/>
          <a:srcRect t="4085"/>
          <a:stretch/>
        </p:blipFill>
        <p:spPr>
          <a:xfrm>
            <a:off x="449092" y="1379471"/>
            <a:ext cx="4152900" cy="3823344"/>
          </a:xfrm>
          <a:prstGeom prst="rect">
            <a:avLst/>
          </a:prstGeom>
        </p:spPr>
      </p:pic>
      <p:pic>
        <p:nvPicPr>
          <p:cNvPr id="8" name="Content Placeholder 7">
            <a:extLst>
              <a:ext uri="{FF2B5EF4-FFF2-40B4-BE49-F238E27FC236}">
                <a16:creationId xmlns:a16="http://schemas.microsoft.com/office/drawing/2014/main" id="{DF8F1CEC-B016-4055-B3E0-C3345391A222}"/>
              </a:ext>
            </a:extLst>
          </p:cNvPr>
          <p:cNvPicPr>
            <a:picLocks noGrp="1"/>
          </p:cNvPicPr>
          <p:nvPr>
            <p:ph sz="half" idx="2"/>
          </p:nvPr>
        </p:nvPicPr>
        <p:blipFill rotWithShape="1">
          <a:blip r:embed="rId3"/>
          <a:srcRect t="4085"/>
          <a:stretch/>
        </p:blipFill>
        <p:spPr>
          <a:xfrm>
            <a:off x="5159225" y="1379471"/>
            <a:ext cx="4992188" cy="3823344"/>
          </a:xfrm>
          <a:prstGeom prst="rect">
            <a:avLst/>
          </a:prstGeom>
        </p:spPr>
      </p:pic>
      <p:graphicFrame>
        <p:nvGraphicFramePr>
          <p:cNvPr id="9" name="Table 10">
            <a:extLst>
              <a:ext uri="{FF2B5EF4-FFF2-40B4-BE49-F238E27FC236}">
                <a16:creationId xmlns:a16="http://schemas.microsoft.com/office/drawing/2014/main" id="{C1E89004-0500-420A-A621-D7C87C6FAB9D}"/>
              </a:ext>
            </a:extLst>
          </p:cNvPr>
          <p:cNvGraphicFramePr>
            <a:graphicFrameLocks/>
          </p:cNvGraphicFramePr>
          <p:nvPr>
            <p:extLst>
              <p:ext uri="{D42A27DB-BD31-4B8C-83A1-F6EECF244321}">
                <p14:modId xmlns:p14="http://schemas.microsoft.com/office/powerpoint/2010/main" val="3348412497"/>
              </p:ext>
            </p:extLst>
          </p:nvPr>
        </p:nvGraphicFramePr>
        <p:xfrm>
          <a:off x="8494649" y="-6677"/>
          <a:ext cx="3697351" cy="1107441"/>
        </p:xfrm>
        <a:graphic>
          <a:graphicData uri="http://schemas.openxmlformats.org/drawingml/2006/table">
            <a:tbl>
              <a:tblPr firstRow="1" bandRow="1">
                <a:tableStyleId>{5C22544A-7EE6-4342-B048-85BDC9FD1C3A}</a:tableStyleId>
              </a:tblPr>
              <a:tblGrid>
                <a:gridCol w="893826">
                  <a:extLst>
                    <a:ext uri="{9D8B030D-6E8A-4147-A177-3AD203B41FA5}">
                      <a16:colId xmlns:a16="http://schemas.microsoft.com/office/drawing/2014/main" val="658631172"/>
                    </a:ext>
                  </a:extLst>
                </a:gridCol>
                <a:gridCol w="1831975">
                  <a:extLst>
                    <a:ext uri="{9D8B030D-6E8A-4147-A177-3AD203B41FA5}">
                      <a16:colId xmlns:a16="http://schemas.microsoft.com/office/drawing/2014/main" val="614791971"/>
                    </a:ext>
                  </a:extLst>
                </a:gridCol>
                <a:gridCol w="971550">
                  <a:extLst>
                    <a:ext uri="{9D8B030D-6E8A-4147-A177-3AD203B41FA5}">
                      <a16:colId xmlns:a16="http://schemas.microsoft.com/office/drawing/2014/main" val="2243088671"/>
                    </a:ext>
                  </a:extLst>
                </a:gridCol>
              </a:tblGrid>
              <a:tr h="369147">
                <a:tc>
                  <a:txBody>
                    <a:bodyPr/>
                    <a:lstStyle/>
                    <a:p>
                      <a:pPr algn="ctr"/>
                      <a:r>
                        <a:rPr lang="en-US" dirty="0"/>
                        <a:t>SEX</a:t>
                      </a:r>
                      <a:endParaRPr lang="en-GB" dirty="0"/>
                    </a:p>
                  </a:txBody>
                  <a:tcPr anchor="ctr"/>
                </a:tc>
                <a:tc>
                  <a:txBody>
                    <a:bodyPr/>
                    <a:lstStyle/>
                    <a:p>
                      <a:pPr algn="ctr"/>
                      <a:r>
                        <a:rPr lang="en-US" dirty="0"/>
                        <a:t>COUNT</a:t>
                      </a:r>
                      <a:endParaRPr lang="en-GB" dirty="0"/>
                    </a:p>
                  </a:txBody>
                  <a:tcPr anchor="ctr"/>
                </a:tc>
                <a:tc>
                  <a:txBody>
                    <a:bodyPr/>
                    <a:lstStyle/>
                    <a:p>
                      <a:pPr algn="ctr"/>
                      <a:r>
                        <a:rPr lang="en-US" dirty="0"/>
                        <a:t>%</a:t>
                      </a:r>
                      <a:endParaRPr lang="en-GB" dirty="0"/>
                    </a:p>
                  </a:txBody>
                  <a:tcPr anchor="ctr"/>
                </a:tc>
                <a:extLst>
                  <a:ext uri="{0D108BD9-81ED-4DB2-BD59-A6C34878D82A}">
                    <a16:rowId xmlns:a16="http://schemas.microsoft.com/office/drawing/2014/main" val="4291479414"/>
                  </a:ext>
                </a:extLst>
              </a:tr>
              <a:tr h="369147">
                <a:tc>
                  <a:txBody>
                    <a:bodyPr/>
                    <a:lstStyle/>
                    <a:p>
                      <a:pPr algn="ctr"/>
                      <a:r>
                        <a:rPr lang="en-US" dirty="0"/>
                        <a:t>Female</a:t>
                      </a:r>
                    </a:p>
                  </a:txBody>
                  <a:tcPr anchor="ctr">
                    <a:solidFill>
                      <a:srgbClr val="F8766D"/>
                    </a:solidFill>
                  </a:tcPr>
                </a:tc>
                <a:tc>
                  <a:txBody>
                    <a:bodyPr/>
                    <a:lstStyle/>
                    <a:p>
                      <a:pPr algn="ctr"/>
                      <a:r>
                        <a:rPr lang="en-GB" sz="1800" kern="1200" dirty="0">
                          <a:solidFill>
                            <a:schemeClr val="dk1"/>
                          </a:solidFill>
                          <a:effectLst/>
                          <a:latin typeface="+mn-lt"/>
                          <a:ea typeface="+mn-ea"/>
                          <a:cs typeface="+mn-cs"/>
                        </a:rPr>
                        <a:t>16309</a:t>
                      </a:r>
                      <a:endParaRPr lang="en-GB" dirty="0"/>
                    </a:p>
                  </a:txBody>
                  <a:tcPr anchor="ctr"/>
                </a:tc>
                <a:tc>
                  <a:txBody>
                    <a:bodyPr/>
                    <a:lstStyle/>
                    <a:p>
                      <a:pPr algn="ctr"/>
                      <a:r>
                        <a:rPr lang="en-GB" sz="1800" kern="1200" dirty="0">
                          <a:solidFill>
                            <a:schemeClr val="dk1"/>
                          </a:solidFill>
                          <a:effectLst/>
                          <a:latin typeface="+mn-lt"/>
                          <a:ea typeface="+mn-ea"/>
                          <a:cs typeface="+mn-cs"/>
                        </a:rPr>
                        <a:t>47.8 </a:t>
                      </a:r>
                      <a:endParaRPr lang="en-GB" dirty="0"/>
                    </a:p>
                  </a:txBody>
                  <a:tcPr anchor="ctr"/>
                </a:tc>
                <a:extLst>
                  <a:ext uri="{0D108BD9-81ED-4DB2-BD59-A6C34878D82A}">
                    <a16:rowId xmlns:a16="http://schemas.microsoft.com/office/drawing/2014/main" val="3565468100"/>
                  </a:ext>
                </a:extLst>
              </a:tr>
              <a:tr h="369147">
                <a:tc>
                  <a:txBody>
                    <a:bodyPr/>
                    <a:lstStyle/>
                    <a:p>
                      <a:pPr algn="ctr"/>
                      <a:r>
                        <a:rPr lang="en-US" dirty="0"/>
                        <a:t>Male</a:t>
                      </a:r>
                      <a:endParaRPr lang="en-GB" dirty="0"/>
                    </a:p>
                  </a:txBody>
                  <a:tcPr anchor="ctr">
                    <a:solidFill>
                      <a:srgbClr val="00BFC4"/>
                    </a:solidFill>
                  </a:tcPr>
                </a:tc>
                <a:tc>
                  <a:txBody>
                    <a:bodyPr/>
                    <a:lstStyle/>
                    <a:p>
                      <a:pPr algn="ctr"/>
                      <a:r>
                        <a:rPr lang="en-GB" sz="1800" kern="1200" dirty="0">
                          <a:solidFill>
                            <a:schemeClr val="dk1"/>
                          </a:solidFill>
                          <a:effectLst/>
                          <a:latin typeface="+mn-lt"/>
                          <a:ea typeface="+mn-ea"/>
                          <a:cs typeface="+mn-cs"/>
                        </a:rPr>
                        <a:t>17777</a:t>
                      </a:r>
                      <a:endParaRPr lang="en-GB" dirty="0"/>
                    </a:p>
                  </a:txBody>
                  <a:tcPr anchor="ctr"/>
                </a:tc>
                <a:tc>
                  <a:txBody>
                    <a:bodyPr/>
                    <a:lstStyle/>
                    <a:p>
                      <a:pPr algn="ctr"/>
                      <a:r>
                        <a:rPr lang="en-GB" sz="1800" kern="1200" dirty="0">
                          <a:solidFill>
                            <a:schemeClr val="dk1"/>
                          </a:solidFill>
                          <a:effectLst/>
                          <a:latin typeface="+mn-lt"/>
                          <a:ea typeface="+mn-ea"/>
                          <a:cs typeface="+mn-cs"/>
                        </a:rPr>
                        <a:t>52.2 </a:t>
                      </a:r>
                      <a:endParaRPr lang="en-GB" dirty="0"/>
                    </a:p>
                  </a:txBody>
                  <a:tcPr anchor="ctr"/>
                </a:tc>
                <a:extLst>
                  <a:ext uri="{0D108BD9-81ED-4DB2-BD59-A6C34878D82A}">
                    <a16:rowId xmlns:a16="http://schemas.microsoft.com/office/drawing/2014/main" val="1671119431"/>
                  </a:ext>
                </a:extLst>
              </a:tr>
            </a:tbl>
          </a:graphicData>
        </a:graphic>
      </p:graphicFrame>
      <p:sp>
        <p:nvSpPr>
          <p:cNvPr id="12" name="Rectangle 11">
            <a:extLst>
              <a:ext uri="{FF2B5EF4-FFF2-40B4-BE49-F238E27FC236}">
                <a16:creationId xmlns:a16="http://schemas.microsoft.com/office/drawing/2014/main" id="{9E9175F8-C910-4FA6-97DF-EBAD9A6BA0D0}"/>
              </a:ext>
            </a:extLst>
          </p:cNvPr>
          <p:cNvSpPr/>
          <p:nvPr/>
        </p:nvSpPr>
        <p:spPr>
          <a:xfrm>
            <a:off x="372892" y="5202782"/>
            <a:ext cx="11057108" cy="830997"/>
          </a:xfrm>
          <a:prstGeom prst="rect">
            <a:avLst/>
          </a:prstGeom>
        </p:spPr>
        <p:txBody>
          <a:bodyPr wrap="square">
            <a:spAutoFit/>
          </a:bodyPr>
          <a:lstStyle/>
          <a:p>
            <a:pPr algn="ctr"/>
            <a:r>
              <a:rPr lang="en-US" sz="2400" dirty="0"/>
              <a:t>There is no significant difference seen in smoking habits withing sex, although number of female Smokers are less.</a:t>
            </a:r>
            <a:endParaRPr lang="en-GB" sz="2400" dirty="0"/>
          </a:p>
        </p:txBody>
      </p:sp>
      <p:sp>
        <p:nvSpPr>
          <p:cNvPr id="14" name="TextBox 13">
            <a:extLst>
              <a:ext uri="{FF2B5EF4-FFF2-40B4-BE49-F238E27FC236}">
                <a16:creationId xmlns:a16="http://schemas.microsoft.com/office/drawing/2014/main" id="{69CE4DF0-144A-4FEE-9484-BDF228AEC429}"/>
              </a:ext>
            </a:extLst>
          </p:cNvPr>
          <p:cNvSpPr txBox="1"/>
          <p:nvPr/>
        </p:nvSpPr>
        <p:spPr>
          <a:xfrm>
            <a:off x="676867" y="1015017"/>
            <a:ext cx="3697350" cy="369332"/>
          </a:xfrm>
          <a:prstGeom prst="rect">
            <a:avLst/>
          </a:prstGeom>
          <a:noFill/>
        </p:spPr>
        <p:txBody>
          <a:bodyPr wrap="square" rtlCol="0">
            <a:spAutoFit/>
          </a:bodyPr>
          <a:lstStyle/>
          <a:p>
            <a:r>
              <a:rPr lang="en-US" dirty="0"/>
              <a:t>% of male and female Smokers</a:t>
            </a:r>
            <a:endParaRPr lang="en-GB" dirty="0"/>
          </a:p>
        </p:txBody>
      </p:sp>
      <p:sp>
        <p:nvSpPr>
          <p:cNvPr id="15" name="TextBox 14">
            <a:extLst>
              <a:ext uri="{FF2B5EF4-FFF2-40B4-BE49-F238E27FC236}">
                <a16:creationId xmlns:a16="http://schemas.microsoft.com/office/drawing/2014/main" id="{1DC0643C-E64F-40AC-9BD8-DE1124611879}"/>
              </a:ext>
            </a:extLst>
          </p:cNvPr>
          <p:cNvSpPr txBox="1"/>
          <p:nvPr/>
        </p:nvSpPr>
        <p:spPr>
          <a:xfrm>
            <a:off x="5067300" y="1043592"/>
            <a:ext cx="5886449" cy="369332"/>
          </a:xfrm>
          <a:prstGeom prst="rect">
            <a:avLst/>
          </a:prstGeom>
          <a:noFill/>
        </p:spPr>
        <p:txBody>
          <a:bodyPr wrap="square" rtlCol="0">
            <a:spAutoFit/>
          </a:bodyPr>
          <a:lstStyle/>
          <a:p>
            <a:r>
              <a:rPr lang="en-US" dirty="0"/>
              <a:t>% of male and female Non-Smokers vs Smokers</a:t>
            </a:r>
            <a:endParaRPr lang="en-GB" dirty="0"/>
          </a:p>
        </p:txBody>
      </p:sp>
    </p:spTree>
    <p:extLst>
      <p:ext uri="{BB962C8B-B14F-4D97-AF65-F5344CB8AC3E}">
        <p14:creationId xmlns:p14="http://schemas.microsoft.com/office/powerpoint/2010/main" val="30025539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2178</TotalTime>
  <Words>2415</Words>
  <Application>Microsoft Office PowerPoint</Application>
  <PresentationFormat>Widescreen</PresentationFormat>
  <Paragraphs>332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Gill Sans MT</vt:lpstr>
      <vt:lpstr>Gallery</vt:lpstr>
      <vt:lpstr> Tobacco alcohol and other drug use (TAD)  2007 - 2017</vt:lpstr>
      <vt:lpstr>BACKGROUND</vt:lpstr>
      <vt:lpstr>introduction</vt:lpstr>
      <vt:lpstr>objectives</vt:lpstr>
      <vt:lpstr>Data source </vt:lpstr>
      <vt:lpstr>Data set</vt:lpstr>
      <vt:lpstr>Exploratory data analysis  TOBACCO USE – SMOKING  ALCOHOL OTHER DRUG USE </vt:lpstr>
      <vt:lpstr>Tobacco use (2007 – 2017)</vt:lpstr>
      <vt:lpstr>Tobacco use:  grouped by Sex</vt:lpstr>
      <vt:lpstr>Tobacco use: grouped by Grade</vt:lpstr>
      <vt:lpstr>Tobacco Use:  Aged 13 years and below</vt:lpstr>
      <vt:lpstr>Overall summary of tobacco use  in High School Students</vt:lpstr>
      <vt:lpstr>alcohol use (2007 – 2017)</vt:lpstr>
      <vt:lpstr>Alcohol use: grouped by Sex</vt:lpstr>
      <vt:lpstr>Alcohol use: grouped by Grade</vt:lpstr>
      <vt:lpstr>ALCOHOL Use:  Aged 13 years and below</vt:lpstr>
      <vt:lpstr>Overall summary of ALCOHOL USE in High School Students</vt:lpstr>
      <vt:lpstr>drug use (2007 – 2017)</vt:lpstr>
      <vt:lpstr>drug use: grouped by Sex</vt:lpstr>
      <vt:lpstr>drug use: grouped by Grade</vt:lpstr>
      <vt:lpstr>drug Use:  Aged 13 years and below</vt:lpstr>
      <vt:lpstr>Overall summary of drug USE in High School Students</vt:lpstr>
      <vt:lpstr>Time series analysis 2007 -2017  </vt:lpstr>
      <vt:lpstr>tobacco use </vt:lpstr>
      <vt:lpstr>Alcohol use</vt:lpstr>
      <vt:lpstr>drug use</vt:lpstr>
      <vt:lpstr>Usage of Different drugs types  </vt:lpstr>
      <vt:lpstr>Different drug users</vt:lpstr>
      <vt:lpstr>Time Series plot for different drug use : 2007 - 2017 </vt:lpstr>
      <vt:lpstr>Popular Drug type in students Aged 13 years and below </vt:lpstr>
      <vt:lpstr>Electronic Vapor product users – e-cigarettes (2015 &amp; 2017)   </vt:lpstr>
      <vt:lpstr>E-Cigarette users</vt:lpstr>
      <vt:lpstr>E-Cigarette users</vt:lpstr>
      <vt:lpstr>Summary</vt:lpstr>
      <vt:lpstr>Conclusions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Tobacco alcohol and other drug use (TAD)  2007 - 2017</dc:title>
  <dc:creator>Anitha Shreyas</dc:creator>
  <cp:lastModifiedBy>Anitha Shreyas</cp:lastModifiedBy>
  <cp:revision>91</cp:revision>
  <dcterms:created xsi:type="dcterms:W3CDTF">2020-02-28T00:24:13Z</dcterms:created>
  <dcterms:modified xsi:type="dcterms:W3CDTF">2020-03-02T04:08:31Z</dcterms:modified>
</cp:coreProperties>
</file>