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7" r:id="rId2"/>
    <p:sldId id="258" r:id="rId3"/>
    <p:sldId id="259" r:id="rId4"/>
    <p:sldId id="262" r:id="rId5"/>
    <p:sldId id="260" r:id="rId6"/>
    <p:sldId id="261"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90BF51-1EE9-4B6A-AB47-047EDD9DDD7E}"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F9D2B-96E2-41F7-8823-9974790567D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99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90BF51-1EE9-4B6A-AB47-047EDD9DDD7E}"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F9D2B-96E2-41F7-8823-9974790567DC}" type="slidenum">
              <a:rPr lang="en-IN" smtClean="0"/>
              <a:t>‹#›</a:t>
            </a:fld>
            <a:endParaRPr lang="en-IN"/>
          </a:p>
        </p:txBody>
      </p:sp>
    </p:spTree>
    <p:extLst>
      <p:ext uri="{BB962C8B-B14F-4D97-AF65-F5344CB8AC3E}">
        <p14:creationId xmlns:p14="http://schemas.microsoft.com/office/powerpoint/2010/main" val="3871445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90BF51-1EE9-4B6A-AB47-047EDD9DDD7E}"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F9D2B-96E2-41F7-8823-9974790567DC}" type="slidenum">
              <a:rPr lang="en-IN" smtClean="0"/>
              <a:t>‹#›</a:t>
            </a:fld>
            <a:endParaRPr lang="en-IN"/>
          </a:p>
        </p:txBody>
      </p:sp>
    </p:spTree>
    <p:extLst>
      <p:ext uri="{BB962C8B-B14F-4D97-AF65-F5344CB8AC3E}">
        <p14:creationId xmlns:p14="http://schemas.microsoft.com/office/powerpoint/2010/main" val="828499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90BF51-1EE9-4B6A-AB47-047EDD9DDD7E}"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F9D2B-96E2-41F7-8823-9974790567DC}" type="slidenum">
              <a:rPr lang="en-IN" smtClean="0"/>
              <a:t>‹#›</a:t>
            </a:fld>
            <a:endParaRPr lang="en-IN"/>
          </a:p>
        </p:txBody>
      </p:sp>
    </p:spTree>
    <p:extLst>
      <p:ext uri="{BB962C8B-B14F-4D97-AF65-F5344CB8AC3E}">
        <p14:creationId xmlns:p14="http://schemas.microsoft.com/office/powerpoint/2010/main" val="335303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90BF51-1EE9-4B6A-AB47-047EDD9DDD7E}"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F9D2B-96E2-41F7-8823-9974790567D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93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90BF51-1EE9-4B6A-AB47-047EDD9DDD7E}"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F9D2B-96E2-41F7-8823-9974790567DC}" type="slidenum">
              <a:rPr lang="en-IN" smtClean="0"/>
              <a:t>‹#›</a:t>
            </a:fld>
            <a:endParaRPr lang="en-IN"/>
          </a:p>
        </p:txBody>
      </p:sp>
    </p:spTree>
    <p:extLst>
      <p:ext uri="{BB962C8B-B14F-4D97-AF65-F5344CB8AC3E}">
        <p14:creationId xmlns:p14="http://schemas.microsoft.com/office/powerpoint/2010/main" val="169931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90BF51-1EE9-4B6A-AB47-047EDD9DDD7E}" type="datetimeFigureOut">
              <a:rPr lang="en-IN" smtClean="0"/>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AF9D2B-96E2-41F7-8823-9974790567DC}" type="slidenum">
              <a:rPr lang="en-IN" smtClean="0"/>
              <a:t>‹#›</a:t>
            </a:fld>
            <a:endParaRPr lang="en-IN"/>
          </a:p>
        </p:txBody>
      </p:sp>
    </p:spTree>
    <p:extLst>
      <p:ext uri="{BB962C8B-B14F-4D97-AF65-F5344CB8AC3E}">
        <p14:creationId xmlns:p14="http://schemas.microsoft.com/office/powerpoint/2010/main" val="3751888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90BF51-1EE9-4B6A-AB47-047EDD9DDD7E}"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AF9D2B-96E2-41F7-8823-9974790567DC}" type="slidenum">
              <a:rPr lang="en-IN" smtClean="0"/>
              <a:t>‹#›</a:t>
            </a:fld>
            <a:endParaRPr lang="en-IN"/>
          </a:p>
        </p:txBody>
      </p:sp>
    </p:spTree>
    <p:extLst>
      <p:ext uri="{BB962C8B-B14F-4D97-AF65-F5344CB8AC3E}">
        <p14:creationId xmlns:p14="http://schemas.microsoft.com/office/powerpoint/2010/main" val="305896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690BF51-1EE9-4B6A-AB47-047EDD9DDD7E}" type="datetimeFigureOut">
              <a:rPr lang="en-IN" smtClean="0"/>
              <a:t>23-06-2023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EAF9D2B-96E2-41F7-8823-9974790567DC}" type="slidenum">
              <a:rPr lang="en-IN" smtClean="0"/>
              <a:t>‹#›</a:t>
            </a:fld>
            <a:endParaRPr lang="en-IN"/>
          </a:p>
        </p:txBody>
      </p:sp>
    </p:spTree>
    <p:extLst>
      <p:ext uri="{BB962C8B-B14F-4D97-AF65-F5344CB8AC3E}">
        <p14:creationId xmlns:p14="http://schemas.microsoft.com/office/powerpoint/2010/main" val="607140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690BF51-1EE9-4B6A-AB47-047EDD9DDD7E}" type="datetimeFigureOut">
              <a:rPr lang="en-IN" smtClean="0"/>
              <a:t>23-06-2023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EAF9D2B-96E2-41F7-8823-9974790567DC}" type="slidenum">
              <a:rPr lang="en-IN" smtClean="0"/>
              <a:t>‹#›</a:t>
            </a:fld>
            <a:endParaRPr lang="en-IN"/>
          </a:p>
        </p:txBody>
      </p:sp>
    </p:spTree>
    <p:extLst>
      <p:ext uri="{BB962C8B-B14F-4D97-AF65-F5344CB8AC3E}">
        <p14:creationId xmlns:p14="http://schemas.microsoft.com/office/powerpoint/2010/main" val="335106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90BF51-1EE9-4B6A-AB47-047EDD9DDD7E}"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F9D2B-96E2-41F7-8823-9974790567DC}" type="slidenum">
              <a:rPr lang="en-IN" smtClean="0"/>
              <a:t>‹#›</a:t>
            </a:fld>
            <a:endParaRPr lang="en-IN"/>
          </a:p>
        </p:txBody>
      </p:sp>
    </p:spTree>
    <p:extLst>
      <p:ext uri="{BB962C8B-B14F-4D97-AF65-F5344CB8AC3E}">
        <p14:creationId xmlns:p14="http://schemas.microsoft.com/office/powerpoint/2010/main" val="42504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690BF51-1EE9-4B6A-AB47-047EDD9DDD7E}" type="datetimeFigureOut">
              <a:rPr lang="en-IN" smtClean="0"/>
              <a:t>23-06-2023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EAF9D2B-96E2-41F7-8823-9974790567D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520348"/>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sairamarigela-clustering-cutomeranalysis-cs-app-hpzkkh.streamlit.ap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613" y="214044"/>
            <a:ext cx="10663706" cy="923330"/>
          </a:xfrm>
          <a:prstGeom prst="rect">
            <a:avLst/>
          </a:prstGeom>
          <a:noFill/>
        </p:spPr>
        <p:txBody>
          <a:bodyPr wrap="square" rtlCol="0">
            <a:spAutoFit/>
          </a:bodyPr>
          <a:lstStyle/>
          <a:p>
            <a:r>
              <a:rPr lang="en-IN" sz="5400" b="1" dirty="0" smtClean="0">
                <a:solidFill>
                  <a:srgbClr val="C00000"/>
                </a:solidFill>
              </a:rPr>
              <a:t>P248-Customer Personality Analysis</a:t>
            </a:r>
            <a:endParaRPr lang="en-IN" sz="5400" dirty="0"/>
          </a:p>
        </p:txBody>
      </p:sp>
      <p:sp>
        <p:nvSpPr>
          <p:cNvPr id="5" name="TextBox 4"/>
          <p:cNvSpPr txBox="1"/>
          <p:nvPr/>
        </p:nvSpPr>
        <p:spPr>
          <a:xfrm>
            <a:off x="231820" y="2071050"/>
            <a:ext cx="7057622" cy="523220"/>
          </a:xfrm>
          <a:prstGeom prst="rect">
            <a:avLst/>
          </a:prstGeom>
          <a:noFill/>
        </p:spPr>
        <p:txBody>
          <a:bodyPr wrap="square" rtlCol="0">
            <a:spAutoFit/>
          </a:bodyPr>
          <a:lstStyle/>
          <a:p>
            <a:r>
              <a:rPr lang="en-US" sz="2800" b="1" u="sng" dirty="0" smtClean="0">
                <a:solidFill>
                  <a:schemeClr val="accent5"/>
                </a:solidFill>
              </a:rPr>
              <a:t>Presented By Group 3:</a:t>
            </a:r>
            <a:endParaRPr lang="en-IN" sz="2800" b="1" u="sng" dirty="0">
              <a:solidFill>
                <a:schemeClr val="accent5"/>
              </a:solidFill>
            </a:endParaRPr>
          </a:p>
        </p:txBody>
      </p:sp>
      <p:sp>
        <p:nvSpPr>
          <p:cNvPr id="6" name="TextBox 5"/>
          <p:cNvSpPr txBox="1"/>
          <p:nvPr/>
        </p:nvSpPr>
        <p:spPr>
          <a:xfrm>
            <a:off x="231820" y="3025670"/>
            <a:ext cx="5653825" cy="1631216"/>
          </a:xfrm>
          <a:prstGeom prst="rect">
            <a:avLst/>
          </a:prstGeom>
          <a:noFill/>
        </p:spPr>
        <p:txBody>
          <a:bodyPr wrap="square" rtlCol="0">
            <a:spAutoFit/>
          </a:bodyPr>
          <a:lstStyle/>
          <a:p>
            <a:pPr marL="342900" indent="-342900">
              <a:buFont typeface="+mj-lt"/>
              <a:buAutoNum type="arabicPeriod"/>
            </a:pPr>
            <a:r>
              <a:rPr lang="en-US" sz="2000" dirty="0" smtClean="0">
                <a:solidFill>
                  <a:schemeClr val="accent1">
                    <a:lumMod val="75000"/>
                  </a:schemeClr>
                </a:solidFill>
              </a:rPr>
              <a:t>Anitharani Y</a:t>
            </a:r>
          </a:p>
          <a:p>
            <a:pPr marL="342900" indent="-342900">
              <a:buFont typeface="+mj-lt"/>
              <a:buAutoNum type="arabicPeriod"/>
            </a:pPr>
            <a:r>
              <a:rPr lang="en-US" sz="2000" dirty="0" err="1" smtClean="0">
                <a:solidFill>
                  <a:schemeClr val="accent1">
                    <a:lumMod val="75000"/>
                  </a:schemeClr>
                </a:solidFill>
              </a:rPr>
              <a:t>Arigela</a:t>
            </a:r>
            <a:r>
              <a:rPr lang="en-US" sz="2000" dirty="0" smtClean="0">
                <a:solidFill>
                  <a:schemeClr val="accent1">
                    <a:lumMod val="75000"/>
                  </a:schemeClr>
                </a:solidFill>
              </a:rPr>
              <a:t> Kumar </a:t>
            </a:r>
            <a:r>
              <a:rPr lang="en-US" sz="2000" dirty="0" err="1" smtClean="0">
                <a:solidFill>
                  <a:schemeClr val="accent1">
                    <a:lumMod val="75000"/>
                  </a:schemeClr>
                </a:solidFill>
              </a:rPr>
              <a:t>Gowri</a:t>
            </a:r>
            <a:r>
              <a:rPr lang="en-US" sz="2000" dirty="0" smtClean="0">
                <a:solidFill>
                  <a:schemeClr val="accent1">
                    <a:lumMod val="75000"/>
                  </a:schemeClr>
                </a:solidFill>
              </a:rPr>
              <a:t> </a:t>
            </a:r>
            <a:r>
              <a:rPr lang="en-US" sz="2000" dirty="0" err="1" smtClean="0">
                <a:solidFill>
                  <a:schemeClr val="accent1">
                    <a:lumMod val="75000"/>
                  </a:schemeClr>
                </a:solidFill>
              </a:rPr>
              <a:t>Sankar</a:t>
            </a:r>
            <a:r>
              <a:rPr lang="en-US" sz="2000" dirty="0" smtClean="0">
                <a:solidFill>
                  <a:schemeClr val="accent1">
                    <a:lumMod val="75000"/>
                  </a:schemeClr>
                </a:solidFill>
              </a:rPr>
              <a:t> </a:t>
            </a:r>
            <a:r>
              <a:rPr lang="en-US" sz="2000" dirty="0" err="1" smtClean="0">
                <a:solidFill>
                  <a:schemeClr val="accent1">
                    <a:lumMod val="75000"/>
                  </a:schemeClr>
                </a:solidFill>
              </a:rPr>
              <a:t>Sairam</a:t>
            </a:r>
            <a:endParaRPr lang="en-US" sz="2000" dirty="0" smtClean="0">
              <a:solidFill>
                <a:schemeClr val="accent1">
                  <a:lumMod val="75000"/>
                </a:schemeClr>
              </a:solidFill>
            </a:endParaRPr>
          </a:p>
          <a:p>
            <a:pPr marL="342900" indent="-342900">
              <a:buFont typeface="+mj-lt"/>
              <a:buAutoNum type="arabicPeriod"/>
            </a:pPr>
            <a:r>
              <a:rPr lang="en-US" sz="2000" dirty="0" err="1" smtClean="0">
                <a:solidFill>
                  <a:schemeClr val="accent1">
                    <a:lumMod val="75000"/>
                  </a:schemeClr>
                </a:solidFill>
              </a:rPr>
              <a:t>Hemant</a:t>
            </a:r>
            <a:r>
              <a:rPr lang="en-US" sz="2000" dirty="0" smtClean="0">
                <a:solidFill>
                  <a:schemeClr val="accent1">
                    <a:lumMod val="75000"/>
                  </a:schemeClr>
                </a:solidFill>
              </a:rPr>
              <a:t> Kumar B K</a:t>
            </a:r>
          </a:p>
          <a:p>
            <a:pPr marL="342900" indent="-342900">
              <a:buFont typeface="+mj-lt"/>
              <a:buAutoNum type="arabicPeriod"/>
            </a:pPr>
            <a:r>
              <a:rPr lang="en-US" sz="2000" dirty="0" smtClean="0">
                <a:solidFill>
                  <a:schemeClr val="accent1">
                    <a:lumMod val="75000"/>
                  </a:schemeClr>
                </a:solidFill>
              </a:rPr>
              <a:t>Sanjay Kumar T</a:t>
            </a:r>
          </a:p>
          <a:p>
            <a:pPr marL="342900" indent="-342900">
              <a:buFont typeface="+mj-lt"/>
              <a:buAutoNum type="arabicPeriod"/>
            </a:pPr>
            <a:r>
              <a:rPr lang="en-US" sz="2000" dirty="0" err="1" smtClean="0">
                <a:solidFill>
                  <a:schemeClr val="accent1">
                    <a:lumMod val="75000"/>
                  </a:schemeClr>
                </a:solidFill>
              </a:rPr>
              <a:t>Swapna</a:t>
            </a:r>
            <a:r>
              <a:rPr lang="en-US" sz="2000" dirty="0" smtClean="0">
                <a:solidFill>
                  <a:schemeClr val="accent1">
                    <a:lumMod val="75000"/>
                  </a:schemeClr>
                </a:solidFill>
              </a:rPr>
              <a:t> </a:t>
            </a:r>
            <a:r>
              <a:rPr lang="en-US" sz="2000" dirty="0" err="1" smtClean="0">
                <a:solidFill>
                  <a:schemeClr val="accent1">
                    <a:lumMod val="75000"/>
                  </a:schemeClr>
                </a:solidFill>
              </a:rPr>
              <a:t>Elagandula</a:t>
            </a:r>
            <a:endParaRPr lang="en-IN" sz="2000" dirty="0">
              <a:solidFill>
                <a:schemeClr val="accent5"/>
              </a:solidFill>
            </a:endParaRPr>
          </a:p>
        </p:txBody>
      </p:sp>
      <p:sp>
        <p:nvSpPr>
          <p:cNvPr id="7" name="TextBox 6"/>
          <p:cNvSpPr txBox="1"/>
          <p:nvPr/>
        </p:nvSpPr>
        <p:spPr>
          <a:xfrm>
            <a:off x="6336406" y="5859887"/>
            <a:ext cx="4546241" cy="400110"/>
          </a:xfrm>
          <a:prstGeom prst="rect">
            <a:avLst/>
          </a:prstGeom>
          <a:noFill/>
        </p:spPr>
        <p:txBody>
          <a:bodyPr wrap="square" rtlCol="0">
            <a:spAutoFit/>
          </a:bodyPr>
          <a:lstStyle/>
          <a:p>
            <a:r>
              <a:rPr lang="en-US" sz="2000" dirty="0" smtClean="0">
                <a:solidFill>
                  <a:schemeClr val="accent5"/>
                </a:solidFill>
              </a:rPr>
              <a:t>Mentor:</a:t>
            </a:r>
            <a:r>
              <a:rPr lang="en-US" sz="2000" dirty="0">
                <a:solidFill>
                  <a:schemeClr val="accent2">
                    <a:lumMod val="60000"/>
                    <a:lumOff val="40000"/>
                  </a:schemeClr>
                </a:solidFill>
              </a:rPr>
              <a:t> </a:t>
            </a:r>
            <a:r>
              <a:rPr lang="en-US" sz="2000" dirty="0" err="1" smtClean="0">
                <a:solidFill>
                  <a:schemeClr val="accent3">
                    <a:lumMod val="60000"/>
                    <a:lumOff val="40000"/>
                  </a:schemeClr>
                </a:solidFill>
              </a:rPr>
              <a:t>Saurabh</a:t>
            </a:r>
            <a:r>
              <a:rPr lang="en-US" sz="2000" dirty="0" smtClean="0">
                <a:solidFill>
                  <a:schemeClr val="accent3">
                    <a:lumMod val="60000"/>
                    <a:lumOff val="40000"/>
                  </a:schemeClr>
                </a:solidFill>
              </a:rPr>
              <a:t> Singh</a:t>
            </a:r>
            <a:endParaRPr lang="en-IN" sz="2000" dirty="0">
              <a:solidFill>
                <a:schemeClr val="accent5"/>
              </a:solidFill>
            </a:endParaRPr>
          </a:p>
        </p:txBody>
      </p:sp>
    </p:spTree>
    <p:extLst>
      <p:ext uri="{BB962C8B-B14F-4D97-AF65-F5344CB8AC3E}">
        <p14:creationId xmlns:p14="http://schemas.microsoft.com/office/powerpoint/2010/main" val="332627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0520" y="-128789"/>
            <a:ext cx="5563376" cy="5591955"/>
          </a:xfrm>
          <a:prstGeom prst="rect">
            <a:avLst/>
          </a:prstGeom>
        </p:spPr>
      </p:pic>
      <p:sp>
        <p:nvSpPr>
          <p:cNvPr id="3" name="TextBox 2"/>
          <p:cNvSpPr txBox="1"/>
          <p:nvPr/>
        </p:nvSpPr>
        <p:spPr>
          <a:xfrm>
            <a:off x="721217" y="5576552"/>
            <a:ext cx="10380372" cy="646331"/>
          </a:xfrm>
          <a:prstGeom prst="rect">
            <a:avLst/>
          </a:prstGeom>
          <a:noFill/>
        </p:spPr>
        <p:txBody>
          <a:bodyPr wrap="square" rtlCol="0">
            <a:spAutoFit/>
          </a:bodyPr>
          <a:lstStyle/>
          <a:p>
            <a:r>
              <a:rPr lang="en-US" dirty="0"/>
              <a:t>We can observe Income feature is having strong correlation with amount spent on </a:t>
            </a:r>
            <a:r>
              <a:rPr lang="en-US" dirty="0" err="1"/>
              <a:t>Totalproducts</a:t>
            </a:r>
            <a:r>
              <a:rPr lang="en-US" dirty="0"/>
              <a:t> and number of Total purchases. and children have negative correlation with amount spent on Total Products</a:t>
            </a:r>
            <a:endParaRPr lang="en-IN" dirty="0"/>
          </a:p>
        </p:txBody>
      </p:sp>
    </p:spTree>
    <p:extLst>
      <p:ext uri="{BB962C8B-B14F-4D97-AF65-F5344CB8AC3E}">
        <p14:creationId xmlns:p14="http://schemas.microsoft.com/office/powerpoint/2010/main" val="3973557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6528" y="231820"/>
            <a:ext cx="5525037" cy="707886"/>
          </a:xfrm>
          <a:prstGeom prst="rect">
            <a:avLst/>
          </a:prstGeom>
          <a:noFill/>
        </p:spPr>
        <p:txBody>
          <a:bodyPr wrap="square" rtlCol="0">
            <a:spAutoFit/>
          </a:bodyPr>
          <a:lstStyle/>
          <a:p>
            <a:r>
              <a:rPr lang="en-IN" sz="4000" b="1" dirty="0"/>
              <a:t>Data </a:t>
            </a:r>
            <a:r>
              <a:rPr lang="en-IN" sz="4000" b="1" dirty="0" err="1" smtClean="0"/>
              <a:t>Preprocessing</a:t>
            </a:r>
            <a:r>
              <a:rPr lang="en-US" sz="4000" b="1" dirty="0" smtClean="0"/>
              <a:t>:</a:t>
            </a:r>
            <a:endParaRPr lang="en-IN" sz="4000" b="1"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264" y="1109155"/>
            <a:ext cx="11584017" cy="4382112"/>
          </a:xfrm>
          <a:prstGeom prst="rect">
            <a:avLst/>
          </a:prstGeom>
        </p:spPr>
      </p:pic>
      <p:sp>
        <p:nvSpPr>
          <p:cNvPr id="4" name="TextBox 3"/>
          <p:cNvSpPr txBox="1"/>
          <p:nvPr/>
        </p:nvSpPr>
        <p:spPr>
          <a:xfrm>
            <a:off x="515155" y="5847008"/>
            <a:ext cx="9453093" cy="369332"/>
          </a:xfrm>
          <a:prstGeom prst="rect">
            <a:avLst/>
          </a:prstGeom>
          <a:noFill/>
        </p:spPr>
        <p:txBody>
          <a:bodyPr wrap="square" rtlCol="0">
            <a:spAutoFit/>
          </a:bodyPr>
          <a:lstStyle/>
          <a:p>
            <a:r>
              <a:rPr lang="en-US" dirty="0" smtClean="0"/>
              <a:t>For category column ,we do one-hot encoding because all the categories column have ordinal data.</a:t>
            </a:r>
            <a:endParaRPr lang="en-IN" dirty="0"/>
          </a:p>
        </p:txBody>
      </p:sp>
    </p:spTree>
    <p:extLst>
      <p:ext uri="{BB962C8B-B14F-4D97-AF65-F5344CB8AC3E}">
        <p14:creationId xmlns:p14="http://schemas.microsoft.com/office/powerpoint/2010/main" val="1449074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853" y="1896871"/>
            <a:ext cx="7459116" cy="4420217"/>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81" y="133639"/>
            <a:ext cx="5887272" cy="1619476"/>
          </a:xfrm>
          <a:prstGeom prst="rect">
            <a:avLst/>
          </a:prstGeom>
        </p:spPr>
      </p:pic>
    </p:spTree>
    <p:extLst>
      <p:ext uri="{BB962C8B-B14F-4D97-AF65-F5344CB8AC3E}">
        <p14:creationId xmlns:p14="http://schemas.microsoft.com/office/powerpoint/2010/main" val="3031780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5330" y="154546"/>
            <a:ext cx="4237149" cy="707886"/>
          </a:xfrm>
          <a:prstGeom prst="rect">
            <a:avLst/>
          </a:prstGeom>
          <a:noFill/>
        </p:spPr>
        <p:txBody>
          <a:bodyPr wrap="square" rtlCol="0">
            <a:spAutoFit/>
          </a:bodyPr>
          <a:lstStyle/>
          <a:p>
            <a:r>
              <a:rPr lang="en-US" sz="4000" b="1" dirty="0" smtClean="0"/>
              <a:t>Clustering:</a:t>
            </a:r>
            <a:endParaRPr lang="en-IN" sz="4000" b="1"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979" y="1597736"/>
            <a:ext cx="6049219" cy="4525006"/>
          </a:xfrm>
          <a:prstGeom prst="rect">
            <a:avLst/>
          </a:prstGeom>
        </p:spPr>
      </p:pic>
      <p:sp>
        <p:nvSpPr>
          <p:cNvPr id="4" name="TextBox 3"/>
          <p:cNvSpPr txBox="1"/>
          <p:nvPr/>
        </p:nvSpPr>
        <p:spPr>
          <a:xfrm>
            <a:off x="456979" y="1072763"/>
            <a:ext cx="3342289" cy="646331"/>
          </a:xfrm>
          <a:prstGeom prst="rect">
            <a:avLst/>
          </a:prstGeom>
          <a:noFill/>
        </p:spPr>
        <p:txBody>
          <a:bodyPr wrap="square" rtlCol="0">
            <a:spAutoFit/>
          </a:bodyPr>
          <a:lstStyle/>
          <a:p>
            <a:r>
              <a:rPr lang="en-US" b="1" dirty="0" smtClean="0"/>
              <a:t>K -</a:t>
            </a:r>
            <a:r>
              <a:rPr lang="en-IN" b="1" dirty="0"/>
              <a:t>Mean </a:t>
            </a:r>
            <a:r>
              <a:rPr lang="en-IN" b="1" dirty="0" err="1"/>
              <a:t>Clustring</a:t>
            </a:r>
            <a:endParaRPr lang="en-IN" b="1" dirty="0"/>
          </a:p>
          <a:p>
            <a:endParaRPr lang="en-IN" b="1" dirty="0"/>
          </a:p>
        </p:txBody>
      </p:sp>
      <p:sp>
        <p:nvSpPr>
          <p:cNvPr id="5" name="TextBox 4"/>
          <p:cNvSpPr txBox="1"/>
          <p:nvPr/>
        </p:nvSpPr>
        <p:spPr>
          <a:xfrm>
            <a:off x="7147775" y="4799303"/>
            <a:ext cx="4146998" cy="1323439"/>
          </a:xfrm>
          <a:prstGeom prst="rect">
            <a:avLst/>
          </a:prstGeom>
          <a:noFill/>
        </p:spPr>
        <p:txBody>
          <a:bodyPr wrap="square" rtlCol="0">
            <a:spAutoFit/>
          </a:bodyPr>
          <a:lstStyle/>
          <a:p>
            <a:r>
              <a:rPr lang="en-US" sz="2000" dirty="0" smtClean="0"/>
              <a:t>For picture beside , we can see when </a:t>
            </a:r>
            <a:r>
              <a:rPr lang="en-US" sz="2000" dirty="0" err="1" smtClean="0"/>
              <a:t>n_cluster</a:t>
            </a:r>
            <a:r>
              <a:rPr lang="en-US" sz="2000" dirty="0" smtClean="0"/>
              <a:t> = 5 the inertia score </a:t>
            </a:r>
            <a:r>
              <a:rPr lang="en-US" sz="2000" dirty="0" err="1" smtClean="0"/>
              <a:t>did’nt</a:t>
            </a:r>
            <a:r>
              <a:rPr lang="en-US" sz="2000" dirty="0" smtClean="0"/>
              <a:t> change significantly , so we will use </a:t>
            </a:r>
            <a:r>
              <a:rPr lang="en-US" sz="2000" dirty="0" err="1" smtClean="0"/>
              <a:t>n_cluster</a:t>
            </a:r>
            <a:r>
              <a:rPr lang="en-US" sz="2000" dirty="0" smtClean="0"/>
              <a:t> = 5</a:t>
            </a:r>
            <a:endParaRPr lang="en-IN" sz="2000" dirty="0"/>
          </a:p>
        </p:txBody>
      </p:sp>
    </p:spTree>
    <p:extLst>
      <p:ext uri="{BB962C8B-B14F-4D97-AF65-F5344CB8AC3E}">
        <p14:creationId xmlns:p14="http://schemas.microsoft.com/office/powerpoint/2010/main" val="542648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227311" y="0"/>
            <a:ext cx="3412901" cy="584775"/>
          </a:xfrm>
          <a:prstGeom prst="rect">
            <a:avLst/>
          </a:prstGeom>
          <a:noFill/>
        </p:spPr>
        <p:txBody>
          <a:bodyPr wrap="square" rtlCol="0">
            <a:spAutoFit/>
          </a:bodyPr>
          <a:lstStyle/>
          <a:p>
            <a:r>
              <a:rPr lang="en-US" sz="3200" b="1" dirty="0" smtClean="0"/>
              <a:t>Silhouette score</a:t>
            </a:r>
            <a:endParaRPr lang="en-IN" sz="3200" b="1"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40" y="1040382"/>
            <a:ext cx="4048690" cy="2800741"/>
          </a:xfrm>
          <a:prstGeom prst="rect">
            <a:avLst/>
          </a:prstGeom>
        </p:spPr>
      </p:pic>
      <p:sp>
        <p:nvSpPr>
          <p:cNvPr id="4" name="TextBox 3"/>
          <p:cNvSpPr txBox="1"/>
          <p:nvPr/>
        </p:nvSpPr>
        <p:spPr>
          <a:xfrm>
            <a:off x="566670" y="4296730"/>
            <a:ext cx="4250028" cy="923330"/>
          </a:xfrm>
          <a:prstGeom prst="rect">
            <a:avLst/>
          </a:prstGeom>
          <a:noFill/>
        </p:spPr>
        <p:txBody>
          <a:bodyPr wrap="square" rtlCol="0">
            <a:spAutoFit/>
          </a:bodyPr>
          <a:lstStyle/>
          <a:p>
            <a:r>
              <a:rPr lang="en-US" dirty="0" smtClean="0"/>
              <a:t>For picture above , we can see when </a:t>
            </a:r>
            <a:r>
              <a:rPr lang="en-US" dirty="0" err="1" smtClean="0"/>
              <a:t>n_cluster</a:t>
            </a:r>
            <a:r>
              <a:rPr lang="en-US" dirty="0" smtClean="0"/>
              <a:t> = 5, it get 0.259677 at silhouette score</a:t>
            </a:r>
            <a:endParaRPr lang="en-IN"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643" y="613752"/>
            <a:ext cx="5649113" cy="4344006"/>
          </a:xfrm>
          <a:prstGeom prst="rect">
            <a:avLst/>
          </a:prstGeom>
        </p:spPr>
      </p:pic>
    </p:spTree>
    <p:extLst>
      <p:ext uri="{BB962C8B-B14F-4D97-AF65-F5344CB8AC3E}">
        <p14:creationId xmlns:p14="http://schemas.microsoft.com/office/powerpoint/2010/main" val="598727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5" y="141668"/>
            <a:ext cx="4816698" cy="707886"/>
          </a:xfrm>
          <a:prstGeom prst="rect">
            <a:avLst/>
          </a:prstGeom>
          <a:noFill/>
        </p:spPr>
        <p:txBody>
          <a:bodyPr wrap="square" rtlCol="0">
            <a:spAutoFit/>
          </a:bodyPr>
          <a:lstStyle/>
          <a:p>
            <a:r>
              <a:rPr lang="en-US" sz="4000" b="1" dirty="0" smtClean="0"/>
              <a:t>Project Overview:</a:t>
            </a:r>
            <a:endParaRPr lang="en-IN" sz="4000" b="1" dirty="0"/>
          </a:p>
        </p:txBody>
      </p:sp>
      <p:sp>
        <p:nvSpPr>
          <p:cNvPr id="3" name="TextBox 2"/>
          <p:cNvSpPr txBox="1"/>
          <p:nvPr/>
        </p:nvSpPr>
        <p:spPr>
          <a:xfrm flipH="1">
            <a:off x="605306" y="1352281"/>
            <a:ext cx="7598535" cy="3139321"/>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Performed</a:t>
            </a:r>
            <a:r>
              <a:rPr lang="en-US" dirty="0" smtClean="0"/>
              <a:t>  </a:t>
            </a:r>
            <a:r>
              <a:rPr lang="en-US" sz="2000" dirty="0" smtClean="0"/>
              <a:t>an unsupervised clustering of data on the customer's records </a:t>
            </a:r>
            <a:r>
              <a:rPr lang="en-US" sz="2000" dirty="0" err="1" smtClean="0"/>
              <a:t>froma</a:t>
            </a:r>
            <a:r>
              <a:rPr lang="en-US" sz="2000" dirty="0" smtClean="0"/>
              <a:t> groceries firm's database.</a:t>
            </a:r>
          </a:p>
          <a:p>
            <a:pPr marL="285750" indent="-285750">
              <a:buFont typeface="Arial" panose="020B0604020202020204" pitchFamily="34" charset="0"/>
              <a:buChar char="•"/>
            </a:pPr>
            <a:r>
              <a:rPr lang="en-US" dirty="0" smtClean="0"/>
              <a:t> </a:t>
            </a:r>
            <a:r>
              <a:rPr lang="en-US" sz="2000" dirty="0" smtClean="0"/>
              <a:t>Calculated the optimal number of clusters using elbow curve and </a:t>
            </a:r>
            <a:r>
              <a:rPr lang="en-US" sz="2000" dirty="0" err="1" smtClean="0"/>
              <a:t>silhouettescore</a:t>
            </a:r>
            <a:r>
              <a:rPr lang="en-US" sz="2000" dirty="0" smtClean="0"/>
              <a:t>.</a:t>
            </a:r>
          </a:p>
          <a:p>
            <a:pPr marL="285750" indent="-285750">
              <a:buFont typeface="Arial" panose="020B0604020202020204" pitchFamily="34" charset="0"/>
              <a:buChar char="•"/>
            </a:pPr>
            <a:r>
              <a:rPr lang="en-US" sz="2000" dirty="0" smtClean="0"/>
              <a:t>Built a K-means model using optimal number of clusters and evaluated the model and analyzed the clusters formed.</a:t>
            </a:r>
          </a:p>
          <a:p>
            <a:pPr marL="285750" indent="-285750">
              <a:buFont typeface="Arial" panose="020B0604020202020204" pitchFamily="34" charset="0"/>
              <a:buChar char="•"/>
            </a:pPr>
            <a:r>
              <a:rPr lang="en-US" sz="2000" dirty="0" smtClean="0"/>
              <a:t> Summarized the clusters by profiling customers according to their family structures and income/spending. This can be used in planning </a:t>
            </a:r>
            <a:r>
              <a:rPr lang="en-US" sz="2000" dirty="0" err="1" smtClean="0"/>
              <a:t>bettermarketing</a:t>
            </a:r>
            <a:r>
              <a:rPr lang="en-US" sz="2000" dirty="0" smtClean="0"/>
              <a:t> strategies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612978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1679" y="257578"/>
            <a:ext cx="7946265" cy="707886"/>
          </a:xfrm>
          <a:prstGeom prst="rect">
            <a:avLst/>
          </a:prstGeom>
          <a:noFill/>
        </p:spPr>
        <p:txBody>
          <a:bodyPr wrap="square" rtlCol="0">
            <a:spAutoFit/>
          </a:bodyPr>
          <a:lstStyle/>
          <a:p>
            <a:r>
              <a:rPr lang="en-US" sz="4000" b="1" dirty="0" smtClean="0"/>
              <a:t>Model Deployment Using </a:t>
            </a:r>
            <a:r>
              <a:rPr lang="en-US" sz="4000" b="1" dirty="0" err="1" smtClean="0"/>
              <a:t>Streamlit</a:t>
            </a:r>
            <a:r>
              <a:rPr lang="en-US" sz="4000" b="1" dirty="0" smtClean="0"/>
              <a:t>:</a:t>
            </a:r>
            <a:endParaRPr lang="en-IN" sz="4000" b="1" dirty="0"/>
          </a:p>
        </p:txBody>
      </p:sp>
      <p:sp>
        <p:nvSpPr>
          <p:cNvPr id="3" name="TextBox 2">
            <a:hlinkClick r:id="rId2" tooltip="Group 3"/>
          </p:cNvPr>
          <p:cNvSpPr txBox="1"/>
          <p:nvPr/>
        </p:nvSpPr>
        <p:spPr>
          <a:xfrm>
            <a:off x="1210614" y="2434106"/>
            <a:ext cx="8834907" cy="954107"/>
          </a:xfrm>
          <a:prstGeom prst="rect">
            <a:avLst/>
          </a:prstGeom>
          <a:noFill/>
        </p:spPr>
        <p:txBody>
          <a:bodyPr wrap="square" rtlCol="0">
            <a:spAutoFit/>
          </a:bodyPr>
          <a:lstStyle/>
          <a:p>
            <a:r>
              <a:rPr lang="en-IN" sz="2800" dirty="0" smtClean="0">
                <a:hlinkClick r:id="rId2"/>
              </a:rPr>
              <a:t>https://sairamarigela-clustering-cutomeranalysis-cs-app-hpzkkh.streamlit.app/</a:t>
            </a:r>
            <a:endParaRPr lang="en-IN" sz="2800" dirty="0"/>
          </a:p>
        </p:txBody>
      </p:sp>
    </p:spTree>
    <p:extLst>
      <p:ext uri="{BB962C8B-B14F-4D97-AF65-F5344CB8AC3E}">
        <p14:creationId xmlns:p14="http://schemas.microsoft.com/office/powerpoint/2010/main" val="2761892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37904" y="631064"/>
            <a:ext cx="4211392" cy="707886"/>
          </a:xfrm>
          <a:prstGeom prst="rect">
            <a:avLst/>
          </a:prstGeom>
          <a:noFill/>
        </p:spPr>
        <p:txBody>
          <a:bodyPr wrap="square" rtlCol="0">
            <a:spAutoFit/>
          </a:bodyPr>
          <a:lstStyle/>
          <a:p>
            <a:r>
              <a:rPr lang="en-US" sz="4000" b="1" dirty="0" smtClean="0">
                <a:solidFill>
                  <a:schemeClr val="tx1">
                    <a:lumMod val="95000"/>
                    <a:lumOff val="5000"/>
                  </a:schemeClr>
                </a:solidFill>
              </a:rPr>
              <a:t>Contents:</a:t>
            </a:r>
            <a:endParaRPr lang="en-IN" sz="4000" b="1" dirty="0">
              <a:solidFill>
                <a:schemeClr val="tx1">
                  <a:lumMod val="95000"/>
                  <a:lumOff val="5000"/>
                </a:schemeClr>
              </a:solidFill>
            </a:endParaRPr>
          </a:p>
        </p:txBody>
      </p:sp>
      <p:sp>
        <p:nvSpPr>
          <p:cNvPr id="3" name="TextBox 2"/>
          <p:cNvSpPr txBox="1"/>
          <p:nvPr/>
        </p:nvSpPr>
        <p:spPr>
          <a:xfrm>
            <a:off x="965914" y="2562896"/>
            <a:ext cx="4275787" cy="2954655"/>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solidFill>
                  <a:schemeClr val="tx1">
                    <a:lumMod val="95000"/>
                    <a:lumOff val="5000"/>
                  </a:schemeClr>
                </a:solidFill>
              </a:rPr>
              <a:t>Bussiness</a:t>
            </a:r>
            <a:r>
              <a:rPr lang="en-US" sz="2400" dirty="0" smtClean="0">
                <a:solidFill>
                  <a:schemeClr val="tx1">
                    <a:lumMod val="95000"/>
                    <a:lumOff val="5000"/>
                  </a:schemeClr>
                </a:solidFill>
              </a:rPr>
              <a:t> objective</a:t>
            </a:r>
          </a:p>
          <a:p>
            <a:pPr marL="285750" indent="-285750">
              <a:buFont typeface="Arial" panose="020B0604020202020204" pitchFamily="34" charset="0"/>
              <a:buChar char="•"/>
            </a:pPr>
            <a:r>
              <a:rPr lang="en-US" sz="2400" dirty="0" smtClean="0">
                <a:solidFill>
                  <a:schemeClr val="tx1">
                    <a:lumMod val="95000"/>
                    <a:lumOff val="5000"/>
                  </a:schemeClr>
                </a:solidFill>
              </a:rPr>
              <a:t>Data Collection</a:t>
            </a:r>
          </a:p>
          <a:p>
            <a:pPr marL="285750" indent="-285750">
              <a:buFont typeface="Arial" panose="020B0604020202020204" pitchFamily="34" charset="0"/>
              <a:buChar char="•"/>
            </a:pPr>
            <a:r>
              <a:rPr lang="en-US" sz="2400" dirty="0" smtClean="0">
                <a:solidFill>
                  <a:schemeClr val="tx1">
                    <a:lumMod val="95000"/>
                    <a:lumOff val="5000"/>
                  </a:schemeClr>
                </a:solidFill>
              </a:rPr>
              <a:t>Exploratory data analysis</a:t>
            </a:r>
          </a:p>
          <a:p>
            <a:pPr marL="285750" indent="-285750">
              <a:buFont typeface="Arial" panose="020B0604020202020204" pitchFamily="34" charset="0"/>
              <a:buChar char="•"/>
            </a:pPr>
            <a:r>
              <a:rPr lang="en-US" sz="2400" dirty="0" smtClean="0">
                <a:solidFill>
                  <a:schemeClr val="tx1">
                    <a:lumMod val="95000"/>
                    <a:lumOff val="5000"/>
                  </a:schemeClr>
                </a:solidFill>
              </a:rPr>
              <a:t>Visualizations</a:t>
            </a:r>
          </a:p>
          <a:p>
            <a:pPr marL="285750" indent="-285750">
              <a:buFont typeface="Arial" panose="020B0604020202020204" pitchFamily="34" charset="0"/>
              <a:buChar char="•"/>
            </a:pPr>
            <a:r>
              <a:rPr lang="en-US" sz="2400" dirty="0" smtClean="0">
                <a:solidFill>
                  <a:schemeClr val="tx1">
                    <a:lumMod val="95000"/>
                    <a:lumOff val="5000"/>
                  </a:schemeClr>
                </a:solidFill>
              </a:rPr>
              <a:t>Data preprocessing</a:t>
            </a:r>
          </a:p>
          <a:p>
            <a:pPr marL="285750" indent="-285750">
              <a:buFont typeface="Arial" panose="020B0604020202020204" pitchFamily="34" charset="0"/>
              <a:buChar char="•"/>
            </a:pPr>
            <a:r>
              <a:rPr lang="en-US" sz="2400" dirty="0" smtClean="0">
                <a:solidFill>
                  <a:schemeClr val="tx1">
                    <a:lumMod val="95000"/>
                    <a:lumOff val="5000"/>
                  </a:schemeClr>
                </a:solidFill>
              </a:rPr>
              <a:t>Model building </a:t>
            </a:r>
          </a:p>
          <a:p>
            <a:pPr marL="285750" indent="-285750">
              <a:buFont typeface="Arial" panose="020B0604020202020204" pitchFamily="34" charset="0"/>
              <a:buChar char="•"/>
            </a:pPr>
            <a:r>
              <a:rPr lang="en-US" sz="2400" dirty="0" smtClean="0">
                <a:solidFill>
                  <a:schemeClr val="tx1">
                    <a:lumMod val="95000"/>
                    <a:lumOff val="5000"/>
                  </a:schemeClr>
                </a:solidFill>
              </a:rPr>
              <a:t>Deployment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1091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21993" y="695459"/>
            <a:ext cx="4984125" cy="707886"/>
          </a:xfrm>
          <a:prstGeom prst="rect">
            <a:avLst/>
          </a:prstGeom>
          <a:noFill/>
        </p:spPr>
        <p:txBody>
          <a:bodyPr wrap="square" rtlCol="0">
            <a:spAutoFit/>
          </a:bodyPr>
          <a:lstStyle/>
          <a:p>
            <a:r>
              <a:rPr lang="en-US" sz="4000" b="1" dirty="0" smtClean="0">
                <a:solidFill>
                  <a:schemeClr val="tx1">
                    <a:lumMod val="95000"/>
                    <a:lumOff val="5000"/>
                  </a:schemeClr>
                </a:solidFill>
              </a:rPr>
              <a:t>Business Objective:</a:t>
            </a:r>
            <a:endParaRPr lang="en-IN" sz="4000" b="1" dirty="0">
              <a:solidFill>
                <a:schemeClr val="tx1">
                  <a:lumMod val="95000"/>
                  <a:lumOff val="5000"/>
                </a:schemeClr>
              </a:solidFill>
            </a:endParaRPr>
          </a:p>
        </p:txBody>
      </p:sp>
      <p:sp>
        <p:nvSpPr>
          <p:cNvPr id="5" name="TextBox 4"/>
          <p:cNvSpPr txBox="1"/>
          <p:nvPr/>
        </p:nvSpPr>
        <p:spPr>
          <a:xfrm>
            <a:off x="1081826" y="1944710"/>
            <a:ext cx="9221272" cy="3785652"/>
          </a:xfrm>
          <a:prstGeom prst="rect">
            <a:avLst/>
          </a:prstGeom>
          <a:noFill/>
        </p:spPr>
        <p:txBody>
          <a:bodyPr wrap="square" rtlCol="0">
            <a:spAutoFit/>
          </a:bodyPr>
          <a:lstStyle/>
          <a:p>
            <a:r>
              <a:rPr lang="en-US" sz="2400" dirty="0"/>
              <a:t> Customer Personality Analysis is a detailed analysis of a company’s ideal customers. It helps a business to better understand its customers and makes it easier for them to modify products according to the specific needs, behaviors and concerns of different types of customers. Customer personality analysis helps a business to modify its product based on its target customers from different types of customer segments. For example, instead of spending money to market a new product to every customer in the company’s database, a company can analyze which customer segment is most likely to buy the product and then market the product only on that particular segment.</a:t>
            </a:r>
            <a:endParaRPr lang="en-IN" sz="2400" dirty="0"/>
          </a:p>
        </p:txBody>
      </p:sp>
    </p:spTree>
    <p:extLst>
      <p:ext uri="{BB962C8B-B14F-4D97-AF65-F5344CB8AC3E}">
        <p14:creationId xmlns:p14="http://schemas.microsoft.com/office/powerpoint/2010/main" val="1827374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942" y="707351"/>
            <a:ext cx="7292502" cy="5529600"/>
          </a:xfrm>
          <a:prstGeom prst="rect">
            <a:avLst/>
          </a:prstGeom>
        </p:spPr>
      </p:pic>
      <p:sp>
        <p:nvSpPr>
          <p:cNvPr id="3" name="TextBox 2"/>
          <p:cNvSpPr txBox="1"/>
          <p:nvPr/>
        </p:nvSpPr>
        <p:spPr>
          <a:xfrm flipH="1">
            <a:off x="4765411" y="154547"/>
            <a:ext cx="2228045" cy="461665"/>
          </a:xfrm>
          <a:prstGeom prst="rect">
            <a:avLst/>
          </a:prstGeom>
          <a:noFill/>
        </p:spPr>
        <p:txBody>
          <a:bodyPr wrap="square" rtlCol="0">
            <a:spAutoFit/>
          </a:bodyPr>
          <a:lstStyle/>
          <a:p>
            <a:r>
              <a:rPr lang="en-US" sz="2400" b="1" dirty="0" smtClean="0"/>
              <a:t>Attributes</a:t>
            </a:r>
            <a:r>
              <a:rPr lang="en-US" b="1" dirty="0" smtClean="0"/>
              <a:t>:</a:t>
            </a:r>
            <a:endParaRPr lang="en-IN" b="1" dirty="0"/>
          </a:p>
        </p:txBody>
      </p:sp>
    </p:spTree>
    <p:extLst>
      <p:ext uri="{BB962C8B-B14F-4D97-AF65-F5344CB8AC3E}">
        <p14:creationId xmlns:p14="http://schemas.microsoft.com/office/powerpoint/2010/main" val="2358913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8057" y="180305"/>
            <a:ext cx="4043966" cy="707886"/>
          </a:xfrm>
          <a:prstGeom prst="rect">
            <a:avLst/>
          </a:prstGeom>
          <a:noFill/>
        </p:spPr>
        <p:txBody>
          <a:bodyPr wrap="square" rtlCol="0">
            <a:spAutoFit/>
          </a:bodyPr>
          <a:lstStyle/>
          <a:p>
            <a:r>
              <a:rPr lang="en-US" sz="4000" b="1" dirty="0" smtClean="0">
                <a:solidFill>
                  <a:schemeClr val="tx1">
                    <a:lumMod val="95000"/>
                    <a:lumOff val="5000"/>
                  </a:schemeClr>
                </a:solidFill>
              </a:rPr>
              <a:t>Data Collection:</a:t>
            </a:r>
            <a:endParaRPr lang="en-IN" sz="4000" b="1" dirty="0">
              <a:solidFill>
                <a:schemeClr val="tx1">
                  <a:lumMod val="95000"/>
                  <a:lumOff val="5000"/>
                </a:schemeClr>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038" y="888191"/>
            <a:ext cx="2534004" cy="1019317"/>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038" y="2085969"/>
            <a:ext cx="4496427" cy="362001"/>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886" y="2626431"/>
            <a:ext cx="11660227" cy="3143689"/>
          </a:xfrm>
          <a:prstGeom prst="rect">
            <a:avLst/>
          </a:prstGeom>
        </p:spPr>
      </p:pic>
    </p:spTree>
    <p:extLst>
      <p:ext uri="{BB962C8B-B14F-4D97-AF65-F5344CB8AC3E}">
        <p14:creationId xmlns:p14="http://schemas.microsoft.com/office/powerpoint/2010/main" val="1631089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8343" y="244699"/>
            <a:ext cx="9092485" cy="707886"/>
          </a:xfrm>
          <a:prstGeom prst="rect">
            <a:avLst/>
          </a:prstGeom>
          <a:noFill/>
        </p:spPr>
        <p:txBody>
          <a:bodyPr wrap="square" rtlCol="0">
            <a:spAutoFit/>
          </a:bodyPr>
          <a:lstStyle/>
          <a:p>
            <a:r>
              <a:rPr lang="en-US" sz="4000" b="1" dirty="0" smtClean="0">
                <a:solidFill>
                  <a:schemeClr val="tx1">
                    <a:lumMod val="95000"/>
                    <a:lumOff val="5000"/>
                  </a:schemeClr>
                </a:solidFill>
              </a:rPr>
              <a:t>Exploratory data analysis (EDA):</a:t>
            </a:r>
            <a:endParaRPr lang="en-IN" sz="4000" b="1" dirty="0">
              <a:solidFill>
                <a:schemeClr val="tx1">
                  <a:lumMod val="95000"/>
                  <a:lumOff val="5000"/>
                </a:schemeClr>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449" y="952585"/>
            <a:ext cx="4105848" cy="5048955"/>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576" y="952585"/>
            <a:ext cx="2905530" cy="4620270"/>
          </a:xfrm>
          <a:prstGeom prst="rect">
            <a:avLst/>
          </a:prstGeom>
        </p:spPr>
      </p:pic>
    </p:spTree>
    <p:extLst>
      <p:ext uri="{BB962C8B-B14F-4D97-AF65-F5344CB8AC3E}">
        <p14:creationId xmlns:p14="http://schemas.microsoft.com/office/powerpoint/2010/main" val="360545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4569" y="-90153"/>
            <a:ext cx="4958367" cy="707886"/>
          </a:xfrm>
          <a:prstGeom prst="rect">
            <a:avLst/>
          </a:prstGeom>
          <a:noFill/>
        </p:spPr>
        <p:txBody>
          <a:bodyPr wrap="square" rtlCol="0">
            <a:spAutoFit/>
          </a:bodyPr>
          <a:lstStyle/>
          <a:p>
            <a:r>
              <a:rPr lang="en-US" sz="4000" b="1" dirty="0" smtClean="0">
                <a:solidFill>
                  <a:schemeClr val="tx1">
                    <a:lumMod val="95000"/>
                    <a:lumOff val="5000"/>
                  </a:schemeClr>
                </a:solidFill>
              </a:rPr>
              <a:t>Visualizations:</a:t>
            </a:r>
            <a:endParaRPr lang="en-IN" sz="4000" b="1" dirty="0">
              <a:solidFill>
                <a:schemeClr val="tx1">
                  <a:lumMod val="95000"/>
                  <a:lumOff val="5000"/>
                </a:schemeClr>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183" y="617733"/>
            <a:ext cx="4763165" cy="5782482"/>
          </a:xfrm>
          <a:prstGeom prst="rect">
            <a:avLst/>
          </a:prstGeom>
        </p:spPr>
      </p:pic>
      <p:sp>
        <p:nvSpPr>
          <p:cNvPr id="4" name="TextBox 3"/>
          <p:cNvSpPr txBox="1"/>
          <p:nvPr/>
        </p:nvSpPr>
        <p:spPr>
          <a:xfrm>
            <a:off x="5821252" y="5318975"/>
            <a:ext cx="4816698" cy="1015663"/>
          </a:xfrm>
          <a:prstGeom prst="rect">
            <a:avLst/>
          </a:prstGeom>
          <a:noFill/>
        </p:spPr>
        <p:txBody>
          <a:bodyPr wrap="square" rtlCol="0">
            <a:spAutoFit/>
          </a:bodyPr>
          <a:lstStyle/>
          <a:p>
            <a:r>
              <a:rPr lang="en-US" sz="2000" dirty="0">
                <a:solidFill>
                  <a:schemeClr val="tx1">
                    <a:lumMod val="95000"/>
                    <a:lumOff val="5000"/>
                  </a:schemeClr>
                </a:solidFill>
              </a:rPr>
              <a:t>We can observe in above plot customers age between 27 to 80 and vey few customers are above 120 age.</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563957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98" y="569469"/>
            <a:ext cx="5087060" cy="4096322"/>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102" y="317022"/>
            <a:ext cx="4867954" cy="4601217"/>
          </a:xfrm>
          <a:prstGeom prst="rect">
            <a:avLst/>
          </a:prstGeom>
        </p:spPr>
      </p:pic>
    </p:spTree>
    <p:extLst>
      <p:ext uri="{BB962C8B-B14F-4D97-AF65-F5344CB8AC3E}">
        <p14:creationId xmlns:p14="http://schemas.microsoft.com/office/powerpoint/2010/main" val="439638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53" y="322298"/>
            <a:ext cx="4544059" cy="3972479"/>
          </a:xfrm>
          <a:prstGeom prst="rect">
            <a:avLst/>
          </a:prstGeom>
        </p:spPr>
      </p:pic>
      <p:sp>
        <p:nvSpPr>
          <p:cNvPr id="3" name="TextBox 2"/>
          <p:cNvSpPr txBox="1"/>
          <p:nvPr/>
        </p:nvSpPr>
        <p:spPr>
          <a:xfrm>
            <a:off x="622478" y="4451727"/>
            <a:ext cx="4632102" cy="1754326"/>
          </a:xfrm>
          <a:prstGeom prst="rect">
            <a:avLst/>
          </a:prstGeom>
          <a:noFill/>
        </p:spPr>
        <p:txBody>
          <a:bodyPr wrap="square" rtlCol="0">
            <a:spAutoFit/>
          </a:bodyPr>
          <a:lstStyle/>
          <a:p>
            <a:r>
              <a:rPr lang="en-US" dirty="0"/>
              <a:t>We can see in above bar plot, more customers are married , together status and single, divorced and widow are less in number. alone, absurd, </a:t>
            </a:r>
            <a:r>
              <a:rPr lang="en-US" dirty="0" err="1"/>
              <a:t>yolo</a:t>
            </a:r>
            <a:r>
              <a:rPr lang="en-US" dirty="0"/>
              <a:t> status customers are very minute. so we can categorize this data into either married or single.</a:t>
            </a:r>
            <a:endParaRPr lang="en-IN"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86" y="322298"/>
            <a:ext cx="4410691" cy="3486637"/>
          </a:xfrm>
          <a:prstGeom prst="rect">
            <a:avLst/>
          </a:prstGeom>
        </p:spPr>
      </p:pic>
      <p:sp>
        <p:nvSpPr>
          <p:cNvPr id="5" name="TextBox 4"/>
          <p:cNvSpPr txBox="1"/>
          <p:nvPr/>
        </p:nvSpPr>
        <p:spPr>
          <a:xfrm flipH="1">
            <a:off x="6768489" y="4451727"/>
            <a:ext cx="3946733" cy="1200329"/>
          </a:xfrm>
          <a:prstGeom prst="rect">
            <a:avLst/>
          </a:prstGeom>
          <a:noFill/>
        </p:spPr>
        <p:txBody>
          <a:bodyPr wrap="square" rtlCol="0">
            <a:spAutoFit/>
          </a:bodyPr>
          <a:lstStyle/>
          <a:p>
            <a:r>
              <a:rPr lang="en-US" dirty="0" smtClean="0"/>
              <a:t>We can observe in above plot, more than half customers have </a:t>
            </a:r>
            <a:r>
              <a:rPr lang="en-US" dirty="0" err="1" smtClean="0"/>
              <a:t>atleast</a:t>
            </a:r>
            <a:r>
              <a:rPr lang="en-US" dirty="0" smtClean="0"/>
              <a:t> one children and least percentage of customers having 3 children.</a:t>
            </a:r>
            <a:endParaRPr lang="en-IN" dirty="0"/>
          </a:p>
        </p:txBody>
      </p:sp>
    </p:spTree>
    <p:extLst>
      <p:ext uri="{BB962C8B-B14F-4D97-AF65-F5344CB8AC3E}">
        <p14:creationId xmlns:p14="http://schemas.microsoft.com/office/powerpoint/2010/main" val="2076305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199</TotalTime>
  <Words>337</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P248-Customer Personality Analysis</dc:title>
  <dc:creator>ADMIN</dc:creator>
  <cp:lastModifiedBy>ADMIN</cp:lastModifiedBy>
  <cp:revision>20</cp:revision>
  <dcterms:created xsi:type="dcterms:W3CDTF">2023-06-20T05:13:02Z</dcterms:created>
  <dcterms:modified xsi:type="dcterms:W3CDTF">2023-06-23T13:07:28Z</dcterms:modified>
</cp:coreProperties>
</file>