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sldIdLst>
    <p:sldId id="256" r:id="rId5"/>
    <p:sldId id="257" r:id="rId6"/>
    <p:sldId id="258" r:id="rId7"/>
    <p:sldId id="259" r:id="rId8"/>
    <p:sldId id="262" r:id="rId9"/>
    <p:sldId id="263" r:id="rId10"/>
    <p:sldId id="264" r:id="rId11"/>
    <p:sldId id="265" r:id="rId12"/>
    <p:sldId id="266" r:id="rId13"/>
    <p:sldId id="267" r:id="rId14"/>
    <p:sldId id="268" r:id="rId15"/>
    <p:sldId id="269" r:id="rId16"/>
    <p:sldId id="270" r:id="rId17"/>
    <p:sldId id="271" r:id="rId18"/>
    <p:sldId id="260" r:id="rId19"/>
    <p:sldId id="272" r:id="rId20"/>
    <p:sldId id="273" r:id="rId21"/>
    <p:sldId id="274" r:id="rId22"/>
    <p:sldId id="275" r:id="rId23"/>
    <p:sldId id="276" r:id="rId24"/>
    <p:sldId id="277" r:id="rId25"/>
    <p:sldId id="278" r:id="rId26"/>
    <p:sldId id="279" r:id="rId27"/>
    <p:sldId id="280" r:id="rId28"/>
    <p:sldId id="282" r:id="rId29"/>
    <p:sldId id="281" r:id="rId30"/>
    <p:sldId id="26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A5150F4-484D-416B-B00B-1B03E1D23DBA}"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B5EB4-B674-4BFF-9F92-75267CF3D02E}" type="slidenum">
              <a:rPr lang="en-IN" smtClean="0"/>
              <a:t>‹#›</a:t>
            </a:fld>
            <a:endParaRPr lang="en-IN"/>
          </a:p>
        </p:txBody>
      </p:sp>
    </p:spTree>
    <p:extLst>
      <p:ext uri="{BB962C8B-B14F-4D97-AF65-F5344CB8AC3E}">
        <p14:creationId xmlns:p14="http://schemas.microsoft.com/office/powerpoint/2010/main" val="1849712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A5150F4-484D-416B-B00B-1B03E1D23DBA}"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B5EB4-B674-4BFF-9F92-75267CF3D02E}" type="slidenum">
              <a:rPr lang="en-IN" smtClean="0"/>
              <a:t>‹#›</a:t>
            </a:fld>
            <a:endParaRPr lang="en-IN"/>
          </a:p>
        </p:txBody>
      </p:sp>
    </p:spTree>
    <p:extLst>
      <p:ext uri="{BB962C8B-B14F-4D97-AF65-F5344CB8AC3E}">
        <p14:creationId xmlns:p14="http://schemas.microsoft.com/office/powerpoint/2010/main" val="1658546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A5150F4-484D-416B-B00B-1B03E1D23DBA}"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B5EB4-B674-4BFF-9F92-75267CF3D02E}" type="slidenum">
              <a:rPr lang="en-IN" smtClean="0"/>
              <a:t>‹#›</a:t>
            </a:fld>
            <a:endParaRPr lang="en-IN"/>
          </a:p>
        </p:txBody>
      </p:sp>
    </p:spTree>
    <p:extLst>
      <p:ext uri="{BB962C8B-B14F-4D97-AF65-F5344CB8AC3E}">
        <p14:creationId xmlns:p14="http://schemas.microsoft.com/office/powerpoint/2010/main" val="15056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DD8238B-561B-4BB2-A286-0D9B246745AF}"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5736BD-DE4B-4712-BE6E-823F29C5A4F2}" type="slidenum">
              <a:rPr lang="en-IN" smtClean="0"/>
              <a:t>‹#›</a:t>
            </a:fld>
            <a:endParaRPr lang="en-IN"/>
          </a:p>
        </p:txBody>
      </p:sp>
    </p:spTree>
    <p:extLst>
      <p:ext uri="{BB962C8B-B14F-4D97-AF65-F5344CB8AC3E}">
        <p14:creationId xmlns:p14="http://schemas.microsoft.com/office/powerpoint/2010/main" val="2494681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D8238B-561B-4BB2-A286-0D9B246745AF}"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5736BD-DE4B-4712-BE6E-823F29C5A4F2}" type="slidenum">
              <a:rPr lang="en-IN" smtClean="0"/>
              <a:t>‹#›</a:t>
            </a:fld>
            <a:endParaRPr lang="en-IN"/>
          </a:p>
        </p:txBody>
      </p:sp>
    </p:spTree>
    <p:extLst>
      <p:ext uri="{BB962C8B-B14F-4D97-AF65-F5344CB8AC3E}">
        <p14:creationId xmlns:p14="http://schemas.microsoft.com/office/powerpoint/2010/main" val="937058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D8238B-561B-4BB2-A286-0D9B246745AF}"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5736BD-DE4B-4712-BE6E-823F29C5A4F2}" type="slidenum">
              <a:rPr lang="en-IN" smtClean="0"/>
              <a:t>‹#›</a:t>
            </a:fld>
            <a:endParaRPr lang="en-IN"/>
          </a:p>
        </p:txBody>
      </p:sp>
    </p:spTree>
    <p:extLst>
      <p:ext uri="{BB962C8B-B14F-4D97-AF65-F5344CB8AC3E}">
        <p14:creationId xmlns:p14="http://schemas.microsoft.com/office/powerpoint/2010/main" val="3565517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DD8238B-561B-4BB2-A286-0D9B246745AF}"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5736BD-DE4B-4712-BE6E-823F29C5A4F2}" type="slidenum">
              <a:rPr lang="en-IN" smtClean="0"/>
              <a:t>‹#›</a:t>
            </a:fld>
            <a:endParaRPr lang="en-IN"/>
          </a:p>
        </p:txBody>
      </p:sp>
    </p:spTree>
    <p:extLst>
      <p:ext uri="{BB962C8B-B14F-4D97-AF65-F5344CB8AC3E}">
        <p14:creationId xmlns:p14="http://schemas.microsoft.com/office/powerpoint/2010/main" val="13576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DD8238B-561B-4BB2-A286-0D9B246745AF}" type="datetimeFigureOut">
              <a:rPr lang="en-IN" smtClean="0"/>
              <a:t>17-05-2023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5736BD-DE4B-4712-BE6E-823F29C5A4F2}" type="slidenum">
              <a:rPr lang="en-IN" smtClean="0"/>
              <a:t>‹#›</a:t>
            </a:fld>
            <a:endParaRPr lang="en-IN"/>
          </a:p>
        </p:txBody>
      </p:sp>
    </p:spTree>
    <p:extLst>
      <p:ext uri="{BB962C8B-B14F-4D97-AF65-F5344CB8AC3E}">
        <p14:creationId xmlns:p14="http://schemas.microsoft.com/office/powerpoint/2010/main" val="60188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DD8238B-561B-4BB2-A286-0D9B246745AF}" type="datetimeFigureOut">
              <a:rPr lang="en-IN" smtClean="0"/>
              <a:t>17-05-2023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5736BD-DE4B-4712-BE6E-823F29C5A4F2}" type="slidenum">
              <a:rPr lang="en-IN" smtClean="0"/>
              <a:t>‹#›</a:t>
            </a:fld>
            <a:endParaRPr lang="en-IN"/>
          </a:p>
        </p:txBody>
      </p:sp>
    </p:spTree>
    <p:extLst>
      <p:ext uri="{BB962C8B-B14F-4D97-AF65-F5344CB8AC3E}">
        <p14:creationId xmlns:p14="http://schemas.microsoft.com/office/powerpoint/2010/main" val="3507698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8238B-561B-4BB2-A286-0D9B246745AF}" type="datetimeFigureOut">
              <a:rPr lang="en-IN" smtClean="0"/>
              <a:t>17-05-2023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5736BD-DE4B-4712-BE6E-823F29C5A4F2}" type="slidenum">
              <a:rPr lang="en-IN" smtClean="0"/>
              <a:t>‹#›</a:t>
            </a:fld>
            <a:endParaRPr lang="en-IN"/>
          </a:p>
        </p:txBody>
      </p:sp>
    </p:spTree>
    <p:extLst>
      <p:ext uri="{BB962C8B-B14F-4D97-AF65-F5344CB8AC3E}">
        <p14:creationId xmlns:p14="http://schemas.microsoft.com/office/powerpoint/2010/main" val="251278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D8238B-561B-4BB2-A286-0D9B246745AF}"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5736BD-DE4B-4712-BE6E-823F29C5A4F2}" type="slidenum">
              <a:rPr lang="en-IN" smtClean="0"/>
              <a:t>‹#›</a:t>
            </a:fld>
            <a:endParaRPr lang="en-IN"/>
          </a:p>
        </p:txBody>
      </p:sp>
    </p:spTree>
    <p:extLst>
      <p:ext uri="{BB962C8B-B14F-4D97-AF65-F5344CB8AC3E}">
        <p14:creationId xmlns:p14="http://schemas.microsoft.com/office/powerpoint/2010/main" val="3953826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A5150F4-484D-416B-B00B-1B03E1D23DBA}"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B5EB4-B674-4BFF-9F92-75267CF3D02E}" type="slidenum">
              <a:rPr lang="en-IN" smtClean="0"/>
              <a:t>‹#›</a:t>
            </a:fld>
            <a:endParaRPr lang="en-IN"/>
          </a:p>
        </p:txBody>
      </p:sp>
    </p:spTree>
    <p:extLst>
      <p:ext uri="{BB962C8B-B14F-4D97-AF65-F5344CB8AC3E}">
        <p14:creationId xmlns:p14="http://schemas.microsoft.com/office/powerpoint/2010/main" val="31486193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D8238B-561B-4BB2-A286-0D9B246745AF}"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5736BD-DE4B-4712-BE6E-823F29C5A4F2}" type="slidenum">
              <a:rPr lang="en-IN" smtClean="0"/>
              <a:t>‹#›</a:t>
            </a:fld>
            <a:endParaRPr lang="en-IN"/>
          </a:p>
        </p:txBody>
      </p:sp>
    </p:spTree>
    <p:extLst>
      <p:ext uri="{BB962C8B-B14F-4D97-AF65-F5344CB8AC3E}">
        <p14:creationId xmlns:p14="http://schemas.microsoft.com/office/powerpoint/2010/main" val="18134788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D8238B-561B-4BB2-A286-0D9B246745AF}"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5736BD-DE4B-4712-BE6E-823F29C5A4F2}" type="slidenum">
              <a:rPr lang="en-IN" smtClean="0"/>
              <a:t>‹#›</a:t>
            </a:fld>
            <a:endParaRPr lang="en-IN"/>
          </a:p>
        </p:txBody>
      </p:sp>
    </p:spTree>
    <p:extLst>
      <p:ext uri="{BB962C8B-B14F-4D97-AF65-F5344CB8AC3E}">
        <p14:creationId xmlns:p14="http://schemas.microsoft.com/office/powerpoint/2010/main" val="16362266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D8238B-561B-4BB2-A286-0D9B246745AF}"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5736BD-DE4B-4712-BE6E-823F29C5A4F2}" type="slidenum">
              <a:rPr lang="en-IN" smtClean="0"/>
              <a:t>‹#›</a:t>
            </a:fld>
            <a:endParaRPr lang="en-IN"/>
          </a:p>
        </p:txBody>
      </p:sp>
    </p:spTree>
    <p:extLst>
      <p:ext uri="{BB962C8B-B14F-4D97-AF65-F5344CB8AC3E}">
        <p14:creationId xmlns:p14="http://schemas.microsoft.com/office/powerpoint/2010/main" val="23008074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1CCF503-3510-494B-8EA4-9CF2CB425F6D}"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359FB-1DFA-419D-A23A-11ABE07F7EE7}" type="slidenum">
              <a:rPr lang="en-IN" smtClean="0"/>
              <a:t>‹#›</a:t>
            </a:fld>
            <a:endParaRPr lang="en-IN"/>
          </a:p>
        </p:txBody>
      </p:sp>
    </p:spTree>
    <p:extLst>
      <p:ext uri="{BB962C8B-B14F-4D97-AF65-F5344CB8AC3E}">
        <p14:creationId xmlns:p14="http://schemas.microsoft.com/office/powerpoint/2010/main" val="4977474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CCF503-3510-494B-8EA4-9CF2CB425F6D}"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359FB-1DFA-419D-A23A-11ABE07F7EE7}" type="slidenum">
              <a:rPr lang="en-IN" smtClean="0"/>
              <a:t>‹#›</a:t>
            </a:fld>
            <a:endParaRPr lang="en-IN"/>
          </a:p>
        </p:txBody>
      </p:sp>
    </p:spTree>
    <p:extLst>
      <p:ext uri="{BB962C8B-B14F-4D97-AF65-F5344CB8AC3E}">
        <p14:creationId xmlns:p14="http://schemas.microsoft.com/office/powerpoint/2010/main" val="35018939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CCF503-3510-494B-8EA4-9CF2CB425F6D}"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359FB-1DFA-419D-A23A-11ABE07F7EE7}" type="slidenum">
              <a:rPr lang="en-IN" smtClean="0"/>
              <a:t>‹#›</a:t>
            </a:fld>
            <a:endParaRPr lang="en-IN"/>
          </a:p>
        </p:txBody>
      </p:sp>
    </p:spTree>
    <p:extLst>
      <p:ext uri="{BB962C8B-B14F-4D97-AF65-F5344CB8AC3E}">
        <p14:creationId xmlns:p14="http://schemas.microsoft.com/office/powerpoint/2010/main" val="4211733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1CCF503-3510-494B-8EA4-9CF2CB425F6D}"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C359FB-1DFA-419D-A23A-11ABE07F7EE7}" type="slidenum">
              <a:rPr lang="en-IN" smtClean="0"/>
              <a:t>‹#›</a:t>
            </a:fld>
            <a:endParaRPr lang="en-IN"/>
          </a:p>
        </p:txBody>
      </p:sp>
    </p:spTree>
    <p:extLst>
      <p:ext uri="{BB962C8B-B14F-4D97-AF65-F5344CB8AC3E}">
        <p14:creationId xmlns:p14="http://schemas.microsoft.com/office/powerpoint/2010/main" val="11993676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1CCF503-3510-494B-8EA4-9CF2CB425F6D}" type="datetimeFigureOut">
              <a:rPr lang="en-IN" smtClean="0"/>
              <a:t>17-05-2023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C359FB-1DFA-419D-A23A-11ABE07F7EE7}" type="slidenum">
              <a:rPr lang="en-IN" smtClean="0"/>
              <a:t>‹#›</a:t>
            </a:fld>
            <a:endParaRPr lang="en-IN"/>
          </a:p>
        </p:txBody>
      </p:sp>
    </p:spTree>
    <p:extLst>
      <p:ext uri="{BB962C8B-B14F-4D97-AF65-F5344CB8AC3E}">
        <p14:creationId xmlns:p14="http://schemas.microsoft.com/office/powerpoint/2010/main" val="5898678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1CCF503-3510-494B-8EA4-9CF2CB425F6D}" type="datetimeFigureOut">
              <a:rPr lang="en-IN" smtClean="0"/>
              <a:t>17-05-2023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C359FB-1DFA-419D-A23A-11ABE07F7EE7}" type="slidenum">
              <a:rPr lang="en-IN" smtClean="0"/>
              <a:t>‹#›</a:t>
            </a:fld>
            <a:endParaRPr lang="en-IN"/>
          </a:p>
        </p:txBody>
      </p:sp>
    </p:spTree>
    <p:extLst>
      <p:ext uri="{BB962C8B-B14F-4D97-AF65-F5344CB8AC3E}">
        <p14:creationId xmlns:p14="http://schemas.microsoft.com/office/powerpoint/2010/main" val="10313674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CF503-3510-494B-8EA4-9CF2CB425F6D}" type="datetimeFigureOut">
              <a:rPr lang="en-IN" smtClean="0"/>
              <a:t>17-05-2023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C359FB-1DFA-419D-A23A-11ABE07F7EE7}" type="slidenum">
              <a:rPr lang="en-IN" smtClean="0"/>
              <a:t>‹#›</a:t>
            </a:fld>
            <a:endParaRPr lang="en-IN"/>
          </a:p>
        </p:txBody>
      </p:sp>
    </p:spTree>
    <p:extLst>
      <p:ext uri="{BB962C8B-B14F-4D97-AF65-F5344CB8AC3E}">
        <p14:creationId xmlns:p14="http://schemas.microsoft.com/office/powerpoint/2010/main" val="23914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5150F4-484D-416B-B00B-1B03E1D23DBA}"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B5EB4-B674-4BFF-9F92-75267CF3D02E}" type="slidenum">
              <a:rPr lang="en-IN" smtClean="0"/>
              <a:t>‹#›</a:t>
            </a:fld>
            <a:endParaRPr lang="en-IN"/>
          </a:p>
        </p:txBody>
      </p:sp>
    </p:spTree>
    <p:extLst>
      <p:ext uri="{BB962C8B-B14F-4D97-AF65-F5344CB8AC3E}">
        <p14:creationId xmlns:p14="http://schemas.microsoft.com/office/powerpoint/2010/main" val="26868460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CCF503-3510-494B-8EA4-9CF2CB425F6D}"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C359FB-1DFA-419D-A23A-11ABE07F7EE7}" type="slidenum">
              <a:rPr lang="en-IN" smtClean="0"/>
              <a:t>‹#›</a:t>
            </a:fld>
            <a:endParaRPr lang="en-IN"/>
          </a:p>
        </p:txBody>
      </p:sp>
    </p:spTree>
    <p:extLst>
      <p:ext uri="{BB962C8B-B14F-4D97-AF65-F5344CB8AC3E}">
        <p14:creationId xmlns:p14="http://schemas.microsoft.com/office/powerpoint/2010/main" val="41429606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CCF503-3510-494B-8EA4-9CF2CB425F6D}"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C359FB-1DFA-419D-A23A-11ABE07F7EE7}" type="slidenum">
              <a:rPr lang="en-IN" smtClean="0"/>
              <a:t>‹#›</a:t>
            </a:fld>
            <a:endParaRPr lang="en-IN"/>
          </a:p>
        </p:txBody>
      </p:sp>
    </p:spTree>
    <p:extLst>
      <p:ext uri="{BB962C8B-B14F-4D97-AF65-F5344CB8AC3E}">
        <p14:creationId xmlns:p14="http://schemas.microsoft.com/office/powerpoint/2010/main" val="25080004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CCF503-3510-494B-8EA4-9CF2CB425F6D}"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359FB-1DFA-419D-A23A-11ABE07F7EE7}" type="slidenum">
              <a:rPr lang="en-IN" smtClean="0"/>
              <a:t>‹#›</a:t>
            </a:fld>
            <a:endParaRPr lang="en-IN"/>
          </a:p>
        </p:txBody>
      </p:sp>
    </p:spTree>
    <p:extLst>
      <p:ext uri="{BB962C8B-B14F-4D97-AF65-F5344CB8AC3E}">
        <p14:creationId xmlns:p14="http://schemas.microsoft.com/office/powerpoint/2010/main" val="40360017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CCF503-3510-494B-8EA4-9CF2CB425F6D}"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359FB-1DFA-419D-A23A-11ABE07F7EE7}" type="slidenum">
              <a:rPr lang="en-IN" smtClean="0"/>
              <a:t>‹#›</a:t>
            </a:fld>
            <a:endParaRPr lang="en-IN"/>
          </a:p>
        </p:txBody>
      </p:sp>
    </p:spTree>
    <p:extLst>
      <p:ext uri="{BB962C8B-B14F-4D97-AF65-F5344CB8AC3E}">
        <p14:creationId xmlns:p14="http://schemas.microsoft.com/office/powerpoint/2010/main" val="7526846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1B3C298-EA6D-4FA1-AC86-23C85480D861}"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2AE85-89B3-41A5-9895-3C251117385F}" type="slidenum">
              <a:rPr lang="en-IN" smtClean="0"/>
              <a:t>‹#›</a:t>
            </a:fld>
            <a:endParaRPr lang="en-IN"/>
          </a:p>
        </p:txBody>
      </p:sp>
    </p:spTree>
    <p:extLst>
      <p:ext uri="{BB962C8B-B14F-4D97-AF65-F5344CB8AC3E}">
        <p14:creationId xmlns:p14="http://schemas.microsoft.com/office/powerpoint/2010/main" val="33947224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1B3C298-EA6D-4FA1-AC86-23C85480D861}"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2AE85-89B3-41A5-9895-3C251117385F}" type="slidenum">
              <a:rPr lang="en-IN" smtClean="0"/>
              <a:t>‹#›</a:t>
            </a:fld>
            <a:endParaRPr lang="en-IN"/>
          </a:p>
        </p:txBody>
      </p:sp>
    </p:spTree>
    <p:extLst>
      <p:ext uri="{BB962C8B-B14F-4D97-AF65-F5344CB8AC3E}">
        <p14:creationId xmlns:p14="http://schemas.microsoft.com/office/powerpoint/2010/main" val="12702398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B3C298-EA6D-4FA1-AC86-23C85480D861}"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2AE85-89B3-41A5-9895-3C251117385F}" type="slidenum">
              <a:rPr lang="en-IN" smtClean="0"/>
              <a:t>‹#›</a:t>
            </a:fld>
            <a:endParaRPr lang="en-IN"/>
          </a:p>
        </p:txBody>
      </p:sp>
    </p:spTree>
    <p:extLst>
      <p:ext uri="{BB962C8B-B14F-4D97-AF65-F5344CB8AC3E}">
        <p14:creationId xmlns:p14="http://schemas.microsoft.com/office/powerpoint/2010/main" val="30513794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1B3C298-EA6D-4FA1-AC86-23C85480D861}"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C2AE85-89B3-41A5-9895-3C251117385F}" type="slidenum">
              <a:rPr lang="en-IN" smtClean="0"/>
              <a:t>‹#›</a:t>
            </a:fld>
            <a:endParaRPr lang="en-IN"/>
          </a:p>
        </p:txBody>
      </p:sp>
    </p:spTree>
    <p:extLst>
      <p:ext uri="{BB962C8B-B14F-4D97-AF65-F5344CB8AC3E}">
        <p14:creationId xmlns:p14="http://schemas.microsoft.com/office/powerpoint/2010/main" val="19214908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1B3C298-EA6D-4FA1-AC86-23C85480D861}" type="datetimeFigureOut">
              <a:rPr lang="en-IN" smtClean="0"/>
              <a:t>17-05-2023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C2AE85-89B3-41A5-9895-3C251117385F}" type="slidenum">
              <a:rPr lang="en-IN" smtClean="0"/>
              <a:t>‹#›</a:t>
            </a:fld>
            <a:endParaRPr lang="en-IN"/>
          </a:p>
        </p:txBody>
      </p:sp>
    </p:spTree>
    <p:extLst>
      <p:ext uri="{BB962C8B-B14F-4D97-AF65-F5344CB8AC3E}">
        <p14:creationId xmlns:p14="http://schemas.microsoft.com/office/powerpoint/2010/main" val="12964961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1B3C298-EA6D-4FA1-AC86-23C85480D861}" type="datetimeFigureOut">
              <a:rPr lang="en-IN" smtClean="0"/>
              <a:t>17-05-2023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C2AE85-89B3-41A5-9895-3C251117385F}" type="slidenum">
              <a:rPr lang="en-IN" smtClean="0"/>
              <a:t>‹#›</a:t>
            </a:fld>
            <a:endParaRPr lang="en-IN"/>
          </a:p>
        </p:txBody>
      </p:sp>
    </p:spTree>
    <p:extLst>
      <p:ext uri="{BB962C8B-B14F-4D97-AF65-F5344CB8AC3E}">
        <p14:creationId xmlns:p14="http://schemas.microsoft.com/office/powerpoint/2010/main" val="1851486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A5150F4-484D-416B-B00B-1B03E1D23DBA}"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B5EB4-B674-4BFF-9F92-75267CF3D02E}" type="slidenum">
              <a:rPr lang="en-IN" smtClean="0"/>
              <a:t>‹#›</a:t>
            </a:fld>
            <a:endParaRPr lang="en-IN"/>
          </a:p>
        </p:txBody>
      </p:sp>
    </p:spTree>
    <p:extLst>
      <p:ext uri="{BB962C8B-B14F-4D97-AF65-F5344CB8AC3E}">
        <p14:creationId xmlns:p14="http://schemas.microsoft.com/office/powerpoint/2010/main" val="34181522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B3C298-EA6D-4FA1-AC86-23C85480D861}" type="datetimeFigureOut">
              <a:rPr lang="en-IN" smtClean="0"/>
              <a:t>17-05-2023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C2AE85-89B3-41A5-9895-3C251117385F}" type="slidenum">
              <a:rPr lang="en-IN" smtClean="0"/>
              <a:t>‹#›</a:t>
            </a:fld>
            <a:endParaRPr lang="en-IN"/>
          </a:p>
        </p:txBody>
      </p:sp>
    </p:spTree>
    <p:extLst>
      <p:ext uri="{BB962C8B-B14F-4D97-AF65-F5344CB8AC3E}">
        <p14:creationId xmlns:p14="http://schemas.microsoft.com/office/powerpoint/2010/main" val="27255801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B3C298-EA6D-4FA1-AC86-23C85480D861}"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C2AE85-89B3-41A5-9895-3C251117385F}" type="slidenum">
              <a:rPr lang="en-IN" smtClean="0"/>
              <a:t>‹#›</a:t>
            </a:fld>
            <a:endParaRPr lang="en-IN"/>
          </a:p>
        </p:txBody>
      </p:sp>
    </p:spTree>
    <p:extLst>
      <p:ext uri="{BB962C8B-B14F-4D97-AF65-F5344CB8AC3E}">
        <p14:creationId xmlns:p14="http://schemas.microsoft.com/office/powerpoint/2010/main" val="30213474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B3C298-EA6D-4FA1-AC86-23C85480D861}"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C2AE85-89B3-41A5-9895-3C251117385F}" type="slidenum">
              <a:rPr lang="en-IN" smtClean="0"/>
              <a:t>‹#›</a:t>
            </a:fld>
            <a:endParaRPr lang="en-IN"/>
          </a:p>
        </p:txBody>
      </p:sp>
    </p:spTree>
    <p:extLst>
      <p:ext uri="{BB962C8B-B14F-4D97-AF65-F5344CB8AC3E}">
        <p14:creationId xmlns:p14="http://schemas.microsoft.com/office/powerpoint/2010/main" val="41313421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1B3C298-EA6D-4FA1-AC86-23C85480D861}"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2AE85-89B3-41A5-9895-3C251117385F}" type="slidenum">
              <a:rPr lang="en-IN" smtClean="0"/>
              <a:t>‹#›</a:t>
            </a:fld>
            <a:endParaRPr lang="en-IN"/>
          </a:p>
        </p:txBody>
      </p:sp>
    </p:spTree>
    <p:extLst>
      <p:ext uri="{BB962C8B-B14F-4D97-AF65-F5344CB8AC3E}">
        <p14:creationId xmlns:p14="http://schemas.microsoft.com/office/powerpoint/2010/main" val="39054920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1B3C298-EA6D-4FA1-AC86-23C85480D861}"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2AE85-89B3-41A5-9895-3C251117385F}" type="slidenum">
              <a:rPr lang="en-IN" smtClean="0"/>
              <a:t>‹#›</a:t>
            </a:fld>
            <a:endParaRPr lang="en-IN"/>
          </a:p>
        </p:txBody>
      </p:sp>
    </p:spTree>
    <p:extLst>
      <p:ext uri="{BB962C8B-B14F-4D97-AF65-F5344CB8AC3E}">
        <p14:creationId xmlns:p14="http://schemas.microsoft.com/office/powerpoint/2010/main" val="200499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A5150F4-484D-416B-B00B-1B03E1D23DBA}" type="datetimeFigureOut">
              <a:rPr lang="en-IN" smtClean="0"/>
              <a:t>17-05-2023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5B5EB4-B674-4BFF-9F92-75267CF3D02E}" type="slidenum">
              <a:rPr lang="en-IN" smtClean="0"/>
              <a:t>‹#›</a:t>
            </a:fld>
            <a:endParaRPr lang="en-IN"/>
          </a:p>
        </p:txBody>
      </p:sp>
    </p:spTree>
    <p:extLst>
      <p:ext uri="{BB962C8B-B14F-4D97-AF65-F5344CB8AC3E}">
        <p14:creationId xmlns:p14="http://schemas.microsoft.com/office/powerpoint/2010/main" val="23545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A5150F4-484D-416B-B00B-1B03E1D23DBA}" type="datetimeFigureOut">
              <a:rPr lang="en-IN" smtClean="0"/>
              <a:t>17-05-2023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5B5EB4-B674-4BFF-9F92-75267CF3D02E}" type="slidenum">
              <a:rPr lang="en-IN" smtClean="0"/>
              <a:t>‹#›</a:t>
            </a:fld>
            <a:endParaRPr lang="en-IN"/>
          </a:p>
        </p:txBody>
      </p:sp>
    </p:spTree>
    <p:extLst>
      <p:ext uri="{BB962C8B-B14F-4D97-AF65-F5344CB8AC3E}">
        <p14:creationId xmlns:p14="http://schemas.microsoft.com/office/powerpoint/2010/main" val="271388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5150F4-484D-416B-B00B-1B03E1D23DBA}" type="datetimeFigureOut">
              <a:rPr lang="en-IN" smtClean="0"/>
              <a:t>17-05-2023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5B5EB4-B674-4BFF-9F92-75267CF3D02E}" type="slidenum">
              <a:rPr lang="en-IN" smtClean="0"/>
              <a:t>‹#›</a:t>
            </a:fld>
            <a:endParaRPr lang="en-IN"/>
          </a:p>
        </p:txBody>
      </p:sp>
    </p:spTree>
    <p:extLst>
      <p:ext uri="{BB962C8B-B14F-4D97-AF65-F5344CB8AC3E}">
        <p14:creationId xmlns:p14="http://schemas.microsoft.com/office/powerpoint/2010/main" val="334423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5150F4-484D-416B-B00B-1B03E1D23DBA}"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B5EB4-B674-4BFF-9F92-75267CF3D02E}" type="slidenum">
              <a:rPr lang="en-IN" smtClean="0"/>
              <a:t>‹#›</a:t>
            </a:fld>
            <a:endParaRPr lang="en-IN"/>
          </a:p>
        </p:txBody>
      </p:sp>
    </p:spTree>
    <p:extLst>
      <p:ext uri="{BB962C8B-B14F-4D97-AF65-F5344CB8AC3E}">
        <p14:creationId xmlns:p14="http://schemas.microsoft.com/office/powerpoint/2010/main" val="77320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5150F4-484D-416B-B00B-1B03E1D23DBA}"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B5EB4-B674-4BFF-9F92-75267CF3D02E}" type="slidenum">
              <a:rPr lang="en-IN" smtClean="0"/>
              <a:t>‹#›</a:t>
            </a:fld>
            <a:endParaRPr lang="en-IN"/>
          </a:p>
        </p:txBody>
      </p:sp>
    </p:spTree>
    <p:extLst>
      <p:ext uri="{BB962C8B-B14F-4D97-AF65-F5344CB8AC3E}">
        <p14:creationId xmlns:p14="http://schemas.microsoft.com/office/powerpoint/2010/main" val="544365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5150F4-484D-416B-B00B-1B03E1D23DBA}" type="datetimeFigureOut">
              <a:rPr lang="en-IN" smtClean="0"/>
              <a:t>17-05-2023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B5EB4-B674-4BFF-9F92-75267CF3D02E}" type="slidenum">
              <a:rPr lang="en-IN" smtClean="0"/>
              <a:t>‹#›</a:t>
            </a:fld>
            <a:endParaRPr lang="en-IN"/>
          </a:p>
        </p:txBody>
      </p:sp>
    </p:spTree>
    <p:extLst>
      <p:ext uri="{BB962C8B-B14F-4D97-AF65-F5344CB8AC3E}">
        <p14:creationId xmlns:p14="http://schemas.microsoft.com/office/powerpoint/2010/main" val="1684925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D8238B-561B-4BB2-A286-0D9B246745AF}" type="datetimeFigureOut">
              <a:rPr lang="en-IN" smtClean="0"/>
              <a:t>17-05-2023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5736BD-DE4B-4712-BE6E-823F29C5A4F2}" type="slidenum">
              <a:rPr lang="en-IN" smtClean="0"/>
              <a:t>‹#›</a:t>
            </a:fld>
            <a:endParaRPr lang="en-IN"/>
          </a:p>
        </p:txBody>
      </p:sp>
    </p:spTree>
    <p:extLst>
      <p:ext uri="{BB962C8B-B14F-4D97-AF65-F5344CB8AC3E}">
        <p14:creationId xmlns:p14="http://schemas.microsoft.com/office/powerpoint/2010/main" val="7663596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CF503-3510-494B-8EA4-9CF2CB425F6D}" type="datetimeFigureOut">
              <a:rPr lang="en-IN" smtClean="0"/>
              <a:t>17-05-2023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359FB-1DFA-419D-A23A-11ABE07F7EE7}" type="slidenum">
              <a:rPr lang="en-IN" smtClean="0"/>
              <a:t>‹#›</a:t>
            </a:fld>
            <a:endParaRPr lang="en-IN"/>
          </a:p>
        </p:txBody>
      </p:sp>
    </p:spTree>
    <p:extLst>
      <p:ext uri="{BB962C8B-B14F-4D97-AF65-F5344CB8AC3E}">
        <p14:creationId xmlns:p14="http://schemas.microsoft.com/office/powerpoint/2010/main" val="40809862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B3C298-EA6D-4FA1-AC86-23C85480D861}" type="datetimeFigureOut">
              <a:rPr lang="en-IN" smtClean="0"/>
              <a:t>17-05-2023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2AE85-89B3-41A5-9895-3C251117385F}" type="slidenum">
              <a:rPr lang="en-IN" smtClean="0"/>
              <a:t>‹#›</a:t>
            </a:fld>
            <a:endParaRPr lang="en-IN"/>
          </a:p>
        </p:txBody>
      </p:sp>
    </p:spTree>
    <p:extLst>
      <p:ext uri="{BB962C8B-B14F-4D97-AF65-F5344CB8AC3E}">
        <p14:creationId xmlns:p14="http://schemas.microsoft.com/office/powerpoint/2010/main" val="30298594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7.xml"/><Relationship Id="rId4" Type="http://schemas.openxmlformats.org/officeDocument/2006/relationships/image" Target="../media/image17.tmp"/></Relationships>
</file>

<file path=ppt/slides/_rels/slide15.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33.tmp"/><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36.tmp"/><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https://shreyasraveendranath-text-classification-tc-deploy-vr9q8k.streamlit.app/" TargetMode="Externa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9012" y="0"/>
            <a:ext cx="9144000" cy="1738647"/>
          </a:xfrm>
        </p:spPr>
        <p:txBody>
          <a:bodyPr>
            <a:normAutofit fontScale="90000"/>
          </a:bodyPr>
          <a:lstStyle/>
          <a:p>
            <a:r>
              <a:rPr lang="en-IN" b="1" dirty="0">
                <a:solidFill>
                  <a:srgbClr val="C00000"/>
                </a:solidFill>
              </a:rPr>
              <a:t>P230-Patients Condition Classification Using Drug Reviews</a:t>
            </a:r>
          </a:p>
        </p:txBody>
      </p:sp>
      <p:sp>
        <p:nvSpPr>
          <p:cNvPr id="3" name="Subtitle 2"/>
          <p:cNvSpPr>
            <a:spLocks noGrp="1"/>
          </p:cNvSpPr>
          <p:nvPr>
            <p:ph type="subTitle" idx="1"/>
          </p:nvPr>
        </p:nvSpPr>
        <p:spPr>
          <a:xfrm>
            <a:off x="1253544" y="1886752"/>
            <a:ext cx="9144000" cy="4720109"/>
          </a:xfrm>
        </p:spPr>
        <p:txBody>
          <a:bodyPr/>
          <a:lstStyle/>
          <a:p>
            <a:pPr algn="l"/>
            <a:r>
              <a:rPr lang="en-US" u="sng" dirty="0">
                <a:solidFill>
                  <a:schemeClr val="accent5"/>
                </a:solidFill>
              </a:rPr>
              <a:t>Presented By Group 2:</a:t>
            </a:r>
          </a:p>
          <a:p>
            <a:pPr algn="l"/>
            <a:endParaRPr lang="en-US" u="sng" dirty="0">
              <a:solidFill>
                <a:schemeClr val="accent5"/>
              </a:solidFill>
            </a:endParaRPr>
          </a:p>
          <a:p>
            <a:pPr marL="457200" indent="-457200" algn="l">
              <a:buFont typeface="+mj-lt"/>
              <a:buAutoNum type="arabicPeriod"/>
            </a:pPr>
            <a:r>
              <a:rPr lang="en-US" dirty="0">
                <a:solidFill>
                  <a:schemeClr val="accent5"/>
                </a:solidFill>
              </a:rPr>
              <a:t>Anitharani Y</a:t>
            </a:r>
            <a:endParaRPr lang="en-IN" dirty="0">
              <a:solidFill>
                <a:schemeClr val="accent5"/>
              </a:solidFill>
            </a:endParaRPr>
          </a:p>
          <a:p>
            <a:pPr marL="457200" indent="-457200" algn="l">
              <a:buFont typeface="+mj-lt"/>
              <a:buAutoNum type="arabicPeriod"/>
            </a:pPr>
            <a:r>
              <a:rPr lang="en-US" dirty="0" err="1">
                <a:solidFill>
                  <a:schemeClr val="accent5"/>
                </a:solidFill>
              </a:rPr>
              <a:t>Ankita</a:t>
            </a:r>
            <a:r>
              <a:rPr lang="en-US" dirty="0">
                <a:solidFill>
                  <a:schemeClr val="accent5"/>
                </a:solidFill>
              </a:rPr>
              <a:t> </a:t>
            </a:r>
            <a:r>
              <a:rPr lang="en-US" dirty="0" err="1">
                <a:solidFill>
                  <a:schemeClr val="accent5"/>
                </a:solidFill>
              </a:rPr>
              <a:t>Patjoshi</a:t>
            </a:r>
            <a:endParaRPr lang="en-US" dirty="0">
              <a:solidFill>
                <a:schemeClr val="accent5"/>
              </a:solidFill>
            </a:endParaRPr>
          </a:p>
          <a:p>
            <a:pPr marL="457200" indent="-457200" algn="l">
              <a:buFont typeface="+mj-lt"/>
              <a:buAutoNum type="arabicPeriod"/>
            </a:pPr>
            <a:r>
              <a:rPr lang="en-US" dirty="0" err="1">
                <a:solidFill>
                  <a:schemeClr val="accent5"/>
                </a:solidFill>
              </a:rPr>
              <a:t>Hemant</a:t>
            </a:r>
            <a:r>
              <a:rPr lang="en-US" dirty="0">
                <a:solidFill>
                  <a:schemeClr val="accent5"/>
                </a:solidFill>
              </a:rPr>
              <a:t> Kumar B K </a:t>
            </a:r>
          </a:p>
          <a:p>
            <a:pPr marL="457200" indent="-457200" algn="l">
              <a:buFont typeface="+mj-lt"/>
              <a:buAutoNum type="arabicPeriod"/>
            </a:pPr>
            <a:r>
              <a:rPr lang="en-US" dirty="0" err="1">
                <a:solidFill>
                  <a:schemeClr val="accent5"/>
                </a:solidFill>
              </a:rPr>
              <a:t>Kavya</a:t>
            </a:r>
            <a:r>
              <a:rPr lang="en-US" dirty="0">
                <a:solidFill>
                  <a:schemeClr val="accent5"/>
                </a:solidFill>
              </a:rPr>
              <a:t> D S</a:t>
            </a:r>
          </a:p>
          <a:p>
            <a:pPr marL="457200" indent="-457200" algn="l">
              <a:buFont typeface="+mj-lt"/>
              <a:buAutoNum type="arabicPeriod"/>
            </a:pPr>
            <a:r>
              <a:rPr lang="en-US" dirty="0">
                <a:solidFill>
                  <a:schemeClr val="accent5"/>
                </a:solidFill>
              </a:rPr>
              <a:t>Sanjay Kumar T</a:t>
            </a:r>
          </a:p>
          <a:p>
            <a:pPr marL="457200" indent="-457200" algn="l">
              <a:buFont typeface="+mj-lt"/>
              <a:buAutoNum type="arabicPeriod"/>
            </a:pPr>
            <a:r>
              <a:rPr lang="en-US" dirty="0" err="1">
                <a:solidFill>
                  <a:schemeClr val="accent5"/>
                </a:solidFill>
              </a:rPr>
              <a:t>Shreyas</a:t>
            </a:r>
            <a:r>
              <a:rPr lang="en-US" dirty="0">
                <a:solidFill>
                  <a:schemeClr val="accent5"/>
                </a:solidFill>
              </a:rPr>
              <a:t> R</a:t>
            </a:r>
          </a:p>
          <a:p>
            <a:pPr marL="457200" indent="-457200" algn="l">
              <a:buFont typeface="+mj-lt"/>
              <a:buAutoNum type="arabicPeriod"/>
            </a:pPr>
            <a:r>
              <a:rPr lang="en-US" dirty="0" err="1">
                <a:solidFill>
                  <a:schemeClr val="accent5"/>
                </a:solidFill>
              </a:rPr>
              <a:t>Soham</a:t>
            </a:r>
            <a:r>
              <a:rPr lang="en-US" dirty="0">
                <a:solidFill>
                  <a:schemeClr val="accent5"/>
                </a:solidFill>
              </a:rPr>
              <a:t> </a:t>
            </a:r>
            <a:r>
              <a:rPr lang="en-US" dirty="0" err="1">
                <a:solidFill>
                  <a:schemeClr val="accent5"/>
                </a:solidFill>
              </a:rPr>
              <a:t>Dilip</a:t>
            </a:r>
            <a:r>
              <a:rPr lang="en-US" dirty="0">
                <a:solidFill>
                  <a:schemeClr val="accent5"/>
                </a:solidFill>
              </a:rPr>
              <a:t> </a:t>
            </a:r>
            <a:r>
              <a:rPr lang="en-US" dirty="0" err="1">
                <a:solidFill>
                  <a:schemeClr val="accent5"/>
                </a:solidFill>
              </a:rPr>
              <a:t>Jadhav</a:t>
            </a:r>
            <a:r>
              <a:rPr lang="en-US" dirty="0">
                <a:solidFill>
                  <a:schemeClr val="accent5"/>
                </a:solidFill>
              </a:rPr>
              <a:t> </a:t>
            </a:r>
          </a:p>
          <a:p>
            <a:r>
              <a:rPr lang="en-US" dirty="0">
                <a:solidFill>
                  <a:schemeClr val="accent5"/>
                </a:solidFill>
              </a:rPr>
              <a:t>                                                                   </a:t>
            </a:r>
            <a:r>
              <a:rPr lang="en-US" dirty="0" err="1">
                <a:solidFill>
                  <a:schemeClr val="accent5"/>
                </a:solidFill>
              </a:rPr>
              <a:t>Mentor:Mr.Madishetti</a:t>
            </a:r>
            <a:r>
              <a:rPr lang="en-US" dirty="0">
                <a:solidFill>
                  <a:schemeClr val="accent5"/>
                </a:solidFill>
              </a:rPr>
              <a:t> </a:t>
            </a:r>
            <a:r>
              <a:rPr lang="en-US" dirty="0" err="1">
                <a:solidFill>
                  <a:schemeClr val="accent5"/>
                </a:solidFill>
              </a:rPr>
              <a:t>Rajshekar</a:t>
            </a:r>
            <a:endParaRPr lang="en-US" dirty="0">
              <a:solidFill>
                <a:schemeClr val="accent5"/>
              </a:solidFill>
            </a:endParaRPr>
          </a:p>
          <a:p>
            <a:pPr marL="457200" indent="-457200">
              <a:buFont typeface="+mj-lt"/>
              <a:buAutoNum type="arabicPeriod"/>
            </a:pPr>
            <a:endParaRPr lang="en-US" dirty="0">
              <a:solidFill>
                <a:schemeClr val="accent5"/>
              </a:solidFill>
            </a:endParaRPr>
          </a:p>
          <a:p>
            <a:pPr marL="457200" indent="-457200">
              <a:buFont typeface="+mj-lt"/>
              <a:buAutoNum type="arabicPeriod"/>
            </a:pPr>
            <a:endParaRPr lang="en-US" dirty="0">
              <a:solidFill>
                <a:schemeClr val="accent5"/>
              </a:solidFill>
            </a:endParaRPr>
          </a:p>
          <a:p>
            <a:pPr marL="457200" indent="-457200">
              <a:buFont typeface="+mj-lt"/>
              <a:buAutoNum type="arabicPeriod"/>
            </a:pPr>
            <a:endParaRPr lang="en-IN" dirty="0">
              <a:solidFill>
                <a:schemeClr val="accent5"/>
              </a:solidFill>
            </a:endParaRPr>
          </a:p>
        </p:txBody>
      </p:sp>
    </p:spTree>
    <p:extLst>
      <p:ext uri="{BB962C8B-B14F-4D97-AF65-F5344CB8AC3E}">
        <p14:creationId xmlns:p14="http://schemas.microsoft.com/office/powerpoint/2010/main" val="190477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571" y="156321"/>
            <a:ext cx="6458851" cy="5334744"/>
          </a:xfrm>
          <a:prstGeom prst="rect">
            <a:avLst/>
          </a:prstGeom>
        </p:spPr>
      </p:pic>
      <p:sp>
        <p:nvSpPr>
          <p:cNvPr id="3" name="TextBox 2"/>
          <p:cNvSpPr txBox="1"/>
          <p:nvPr/>
        </p:nvSpPr>
        <p:spPr>
          <a:xfrm>
            <a:off x="180304" y="5847009"/>
            <a:ext cx="11513713"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t>usefulCount</a:t>
            </a:r>
            <a:r>
              <a:rPr lang="en-US" dirty="0"/>
              <a:t> is positively-</a:t>
            </a:r>
            <a:r>
              <a:rPr lang="en-US" dirty="0" err="1"/>
              <a:t>skewed.Most</a:t>
            </a:r>
            <a:r>
              <a:rPr lang="en-US" dirty="0"/>
              <a:t> of the </a:t>
            </a:r>
            <a:r>
              <a:rPr lang="en-US" dirty="0" err="1"/>
              <a:t>usefulCounts</a:t>
            </a:r>
            <a:r>
              <a:rPr lang="en-US" dirty="0"/>
              <a:t> are distributed between 0 and 200.</a:t>
            </a:r>
          </a:p>
          <a:p>
            <a:pPr marL="285750" indent="-285750">
              <a:buFont typeface="Arial" panose="020B0604020202020204" pitchFamily="34" charset="0"/>
              <a:buChar char="•"/>
            </a:pPr>
            <a:r>
              <a:rPr lang="en-US" dirty="0"/>
              <a:t>There are extreme outliers present in our </a:t>
            </a:r>
            <a:r>
              <a:rPr lang="en-US" dirty="0" err="1"/>
              <a:t>usefulCounts</a:t>
            </a:r>
            <a:r>
              <a:rPr lang="en-US" dirty="0"/>
              <a:t>. </a:t>
            </a:r>
          </a:p>
          <a:p>
            <a:pPr marL="285750" indent="-285750">
              <a:buFont typeface="Arial" panose="020B0604020202020204" pitchFamily="34" charset="0"/>
              <a:buChar char="•"/>
            </a:pPr>
            <a:r>
              <a:rPr lang="en-US" dirty="0"/>
              <a:t>We either have to remove them or transform them.</a:t>
            </a:r>
            <a:endParaRPr lang="en-IN" dirty="0"/>
          </a:p>
        </p:txBody>
      </p:sp>
    </p:spTree>
    <p:extLst>
      <p:ext uri="{BB962C8B-B14F-4D97-AF65-F5344CB8AC3E}">
        <p14:creationId xmlns:p14="http://schemas.microsoft.com/office/powerpoint/2010/main" val="4154778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167" y="408420"/>
            <a:ext cx="6525536" cy="5010849"/>
          </a:xfrm>
          <a:prstGeom prst="rect">
            <a:avLst/>
          </a:prstGeom>
        </p:spPr>
      </p:pic>
      <p:sp>
        <p:nvSpPr>
          <p:cNvPr id="3" name="TextBox 2"/>
          <p:cNvSpPr txBox="1"/>
          <p:nvPr/>
        </p:nvSpPr>
        <p:spPr>
          <a:xfrm>
            <a:off x="1107583" y="5911403"/>
            <a:ext cx="10934163" cy="369332"/>
          </a:xfrm>
          <a:prstGeom prst="rect">
            <a:avLst/>
          </a:prstGeom>
          <a:noFill/>
        </p:spPr>
        <p:txBody>
          <a:bodyPr wrap="square" rtlCol="0">
            <a:spAutoFit/>
          </a:bodyPr>
          <a:lstStyle/>
          <a:p>
            <a:r>
              <a:rPr lang="en-US" dirty="0"/>
              <a:t>We can see that there are huge outliers present in our dataset. Some drugs have extreme useful counts.</a:t>
            </a:r>
            <a:endParaRPr lang="en-IN" dirty="0"/>
          </a:p>
        </p:txBody>
      </p:sp>
    </p:spTree>
    <p:extLst>
      <p:ext uri="{BB962C8B-B14F-4D97-AF65-F5344CB8AC3E}">
        <p14:creationId xmlns:p14="http://schemas.microsoft.com/office/powerpoint/2010/main" val="1834464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61" y="458854"/>
            <a:ext cx="6419478" cy="4538148"/>
          </a:xfrm>
          <a:prstGeom prst="rect">
            <a:avLst/>
          </a:prstGeom>
        </p:spPr>
      </p:pic>
      <p:sp>
        <p:nvSpPr>
          <p:cNvPr id="6" name="TextBox 5"/>
          <p:cNvSpPr txBox="1"/>
          <p:nvPr/>
        </p:nvSpPr>
        <p:spPr>
          <a:xfrm>
            <a:off x="206061" y="4997002"/>
            <a:ext cx="8075054" cy="646331"/>
          </a:xfrm>
          <a:prstGeom prst="rect">
            <a:avLst/>
          </a:prstGeom>
          <a:noFill/>
        </p:spPr>
        <p:txBody>
          <a:bodyPr wrap="square" rtlCol="0">
            <a:spAutoFit/>
          </a:bodyPr>
          <a:lstStyle/>
          <a:p>
            <a:r>
              <a:rPr lang="en-US" dirty="0"/>
              <a:t>The Top </a:t>
            </a:r>
            <a:r>
              <a:rPr lang="en-US" dirty="0" err="1"/>
              <a:t>drugname</a:t>
            </a:r>
            <a:r>
              <a:rPr lang="en-US" dirty="0"/>
              <a:t> is Bupropion</a:t>
            </a:r>
          </a:p>
          <a:p>
            <a:r>
              <a:rPr lang="en-US" dirty="0"/>
              <a:t>Most of the </a:t>
            </a:r>
            <a:r>
              <a:rPr lang="en-US" dirty="0" err="1"/>
              <a:t>drugnames</a:t>
            </a:r>
            <a:r>
              <a:rPr lang="en-US" dirty="0"/>
              <a:t> count are around 350 if we look at top 10</a:t>
            </a:r>
            <a:endParaRPr lang="en-IN" dirty="0"/>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6160" y="747954"/>
            <a:ext cx="5849166" cy="4553585"/>
          </a:xfrm>
          <a:prstGeom prst="rect">
            <a:avLst/>
          </a:prstGeom>
        </p:spPr>
      </p:pic>
    </p:spTree>
    <p:extLst>
      <p:ext uri="{BB962C8B-B14F-4D97-AF65-F5344CB8AC3E}">
        <p14:creationId xmlns:p14="http://schemas.microsoft.com/office/powerpoint/2010/main" val="1390977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3305"/>
            <a:ext cx="5182323" cy="4848902"/>
          </a:xfrm>
          <a:prstGeom prst="rect">
            <a:avLst/>
          </a:prstGeom>
        </p:spPr>
      </p:pic>
      <p:sp>
        <p:nvSpPr>
          <p:cNvPr id="3" name="TextBox 2"/>
          <p:cNvSpPr txBox="1"/>
          <p:nvPr/>
        </p:nvSpPr>
        <p:spPr>
          <a:xfrm>
            <a:off x="8332631" y="3012514"/>
            <a:ext cx="1893195" cy="369332"/>
          </a:xfrm>
          <a:prstGeom prst="rect">
            <a:avLst/>
          </a:prstGeom>
          <a:noFill/>
        </p:spPr>
        <p:txBody>
          <a:bodyPr wrap="square" rtlCol="0">
            <a:spAutoFit/>
          </a:bodyPr>
          <a:lstStyle/>
          <a:p>
            <a:endParaRPr lang="en-IN"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1823" y="1073305"/>
            <a:ext cx="6554115" cy="4848902"/>
          </a:xfrm>
          <a:prstGeom prst="rect">
            <a:avLst/>
          </a:prstGeom>
        </p:spPr>
      </p:pic>
    </p:spTree>
    <p:extLst>
      <p:ext uri="{BB962C8B-B14F-4D97-AF65-F5344CB8AC3E}">
        <p14:creationId xmlns:p14="http://schemas.microsoft.com/office/powerpoint/2010/main" val="2029380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01" y="0"/>
            <a:ext cx="5779565" cy="3410426"/>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1638" y="47632"/>
            <a:ext cx="5686926" cy="3362794"/>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1039" y="3410426"/>
            <a:ext cx="6354062" cy="3410426"/>
          </a:xfrm>
          <a:prstGeom prst="rect">
            <a:avLst/>
          </a:prstGeom>
        </p:spPr>
      </p:pic>
    </p:spTree>
    <p:extLst>
      <p:ext uri="{BB962C8B-B14F-4D97-AF65-F5344CB8AC3E}">
        <p14:creationId xmlns:p14="http://schemas.microsoft.com/office/powerpoint/2010/main" val="3376199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Pre-processing</a:t>
            </a:r>
            <a:endParaRPr lang="en-IN"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248" y="1177578"/>
            <a:ext cx="6003763" cy="4411851"/>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1636" y="1690688"/>
            <a:ext cx="4582164" cy="3781953"/>
          </a:xfrm>
          <a:prstGeom prst="rect">
            <a:avLst/>
          </a:prstGeom>
        </p:spPr>
      </p:pic>
    </p:spTree>
    <p:extLst>
      <p:ext uri="{BB962C8B-B14F-4D97-AF65-F5344CB8AC3E}">
        <p14:creationId xmlns:p14="http://schemas.microsoft.com/office/powerpoint/2010/main" val="2049787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35" y="-111394"/>
            <a:ext cx="10515600" cy="1325563"/>
          </a:xfrm>
        </p:spPr>
        <p:txBody>
          <a:bodyPr/>
          <a:lstStyle/>
          <a:p>
            <a:pPr algn="ctr"/>
            <a:r>
              <a:rPr lang="en-US" b="1" dirty="0"/>
              <a:t>Modelling</a:t>
            </a:r>
            <a:endParaRPr lang="en-IN"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1504" y="1477895"/>
            <a:ext cx="7868992" cy="4652448"/>
          </a:xfrm>
        </p:spPr>
      </p:pic>
    </p:spTree>
    <p:extLst>
      <p:ext uri="{BB962C8B-B14F-4D97-AF65-F5344CB8AC3E}">
        <p14:creationId xmlns:p14="http://schemas.microsoft.com/office/powerpoint/2010/main" val="3020678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Logistic Regression</a:t>
            </a:r>
            <a:endParaRPr lang="en-IN"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468" y="1355007"/>
            <a:ext cx="7392432" cy="2124371"/>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1240" y="1355007"/>
            <a:ext cx="5048955" cy="4582164"/>
          </a:xfrm>
          <a:prstGeom prst="rect">
            <a:avLst/>
          </a:prstGeom>
        </p:spPr>
      </p:pic>
    </p:spTree>
    <p:extLst>
      <p:ext uri="{BB962C8B-B14F-4D97-AF65-F5344CB8AC3E}">
        <p14:creationId xmlns:p14="http://schemas.microsoft.com/office/powerpoint/2010/main" val="1757534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err="1"/>
              <a:t>MultinomialNB</a:t>
            </a:r>
            <a:endParaRPr lang="en-IN"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53" y="1847757"/>
            <a:ext cx="6344535" cy="2143424"/>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809" y="1295286"/>
            <a:ext cx="4906060" cy="4525006"/>
          </a:xfrm>
          <a:prstGeom prst="rect">
            <a:avLst/>
          </a:prstGeom>
        </p:spPr>
      </p:pic>
    </p:spTree>
    <p:extLst>
      <p:ext uri="{BB962C8B-B14F-4D97-AF65-F5344CB8AC3E}">
        <p14:creationId xmlns:p14="http://schemas.microsoft.com/office/powerpoint/2010/main" val="2871080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KNN</a:t>
            </a:r>
            <a:endParaRPr lang="en-IN"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649" y="1690688"/>
            <a:ext cx="6039693" cy="2276793"/>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9567" y="1493232"/>
            <a:ext cx="4887007" cy="4515480"/>
          </a:xfrm>
          <a:prstGeom prst="rect">
            <a:avLst/>
          </a:prstGeom>
        </p:spPr>
      </p:pic>
    </p:spTree>
    <p:extLst>
      <p:ext uri="{BB962C8B-B14F-4D97-AF65-F5344CB8AC3E}">
        <p14:creationId xmlns:p14="http://schemas.microsoft.com/office/powerpoint/2010/main" val="2508813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974" y="0"/>
            <a:ext cx="10515600" cy="1325563"/>
          </a:xfrm>
        </p:spPr>
        <p:txBody>
          <a:bodyPr/>
          <a:lstStyle/>
          <a:p>
            <a:pPr algn="ctr"/>
            <a:r>
              <a:rPr lang="en-US" b="1" dirty="0" err="1"/>
              <a:t>Contents:</a:t>
            </a:r>
            <a:r>
              <a:rPr lang="en-US" b="1" dirty="0" err="1">
                <a:solidFill>
                  <a:schemeClr val="bg1"/>
                </a:solidFill>
              </a:rPr>
              <a:t>CC</a:t>
            </a:r>
            <a:endParaRPr lang="en-IN" b="1" dirty="0">
              <a:solidFill>
                <a:schemeClr val="bg1"/>
              </a:solidFill>
            </a:endParaRPr>
          </a:p>
        </p:txBody>
      </p:sp>
      <p:sp>
        <p:nvSpPr>
          <p:cNvPr id="3" name="Content Placeholder 2"/>
          <p:cNvSpPr>
            <a:spLocks noGrp="1"/>
          </p:cNvSpPr>
          <p:nvPr>
            <p:ph idx="1"/>
          </p:nvPr>
        </p:nvSpPr>
        <p:spPr/>
        <p:txBody>
          <a:bodyPr/>
          <a:lstStyle/>
          <a:p>
            <a:r>
              <a:rPr lang="en-US" dirty="0" err="1">
                <a:solidFill>
                  <a:schemeClr val="tx1">
                    <a:lumMod val="75000"/>
                    <a:lumOff val="25000"/>
                  </a:schemeClr>
                </a:solidFill>
              </a:rPr>
              <a:t>Bussiness</a:t>
            </a:r>
            <a:r>
              <a:rPr lang="en-US" dirty="0">
                <a:solidFill>
                  <a:schemeClr val="tx1">
                    <a:lumMod val="75000"/>
                    <a:lumOff val="25000"/>
                  </a:schemeClr>
                </a:solidFill>
              </a:rPr>
              <a:t> Objective</a:t>
            </a:r>
          </a:p>
          <a:p>
            <a:r>
              <a:rPr lang="en-US" dirty="0">
                <a:solidFill>
                  <a:schemeClr val="tx1">
                    <a:lumMod val="75000"/>
                    <a:lumOff val="25000"/>
                  </a:schemeClr>
                </a:solidFill>
              </a:rPr>
              <a:t>Data collection </a:t>
            </a:r>
          </a:p>
          <a:p>
            <a:r>
              <a:rPr lang="en-US" dirty="0">
                <a:solidFill>
                  <a:schemeClr val="tx1">
                    <a:lumMod val="75000"/>
                    <a:lumOff val="25000"/>
                  </a:schemeClr>
                </a:solidFill>
              </a:rPr>
              <a:t>Exploratory Data analysis</a:t>
            </a:r>
          </a:p>
          <a:p>
            <a:r>
              <a:rPr lang="en-US" dirty="0">
                <a:solidFill>
                  <a:schemeClr val="tx1">
                    <a:lumMod val="75000"/>
                    <a:lumOff val="25000"/>
                  </a:schemeClr>
                </a:solidFill>
              </a:rPr>
              <a:t>Visualizations</a:t>
            </a:r>
          </a:p>
          <a:p>
            <a:r>
              <a:rPr lang="en-US" dirty="0">
                <a:solidFill>
                  <a:schemeClr val="tx1">
                    <a:lumMod val="75000"/>
                    <a:lumOff val="25000"/>
                  </a:schemeClr>
                </a:solidFill>
              </a:rPr>
              <a:t>Data Preprocessing</a:t>
            </a:r>
          </a:p>
          <a:p>
            <a:r>
              <a:rPr lang="en-US" dirty="0">
                <a:solidFill>
                  <a:schemeClr val="tx1">
                    <a:lumMod val="75000"/>
                    <a:lumOff val="25000"/>
                  </a:schemeClr>
                </a:solidFill>
              </a:rPr>
              <a:t>Model building</a:t>
            </a:r>
          </a:p>
          <a:p>
            <a:r>
              <a:rPr lang="en-US" dirty="0">
                <a:solidFill>
                  <a:schemeClr val="tx1">
                    <a:lumMod val="75000"/>
                    <a:lumOff val="25000"/>
                  </a:schemeClr>
                </a:solidFill>
              </a:rPr>
              <a:t>Deployment</a:t>
            </a:r>
            <a:endParaRPr lang="en-IN" dirty="0">
              <a:solidFill>
                <a:schemeClr val="tx1">
                  <a:lumMod val="75000"/>
                  <a:lumOff val="25000"/>
                </a:schemeClr>
              </a:solidFill>
            </a:endParaRPr>
          </a:p>
        </p:txBody>
      </p:sp>
    </p:spTree>
    <p:extLst>
      <p:ext uri="{BB962C8B-B14F-4D97-AF65-F5344CB8AC3E}">
        <p14:creationId xmlns:p14="http://schemas.microsoft.com/office/powerpoint/2010/main" val="841606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Passive Aggressive Classifier</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442" y="2166376"/>
            <a:ext cx="6344535" cy="2124371"/>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7241" y="2018717"/>
            <a:ext cx="4839375" cy="4544059"/>
          </a:xfrm>
          <a:prstGeom prst="rect">
            <a:avLst/>
          </a:prstGeom>
        </p:spPr>
      </p:pic>
    </p:spTree>
    <p:extLst>
      <p:ext uri="{BB962C8B-B14F-4D97-AF65-F5344CB8AC3E}">
        <p14:creationId xmlns:p14="http://schemas.microsoft.com/office/powerpoint/2010/main" val="928517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Decision Tree</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532" y="2041818"/>
            <a:ext cx="6344535" cy="2038635"/>
          </a:xfr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6163" y="1414200"/>
            <a:ext cx="4972744" cy="4725059"/>
          </a:xfrm>
          <a:prstGeom prst="rect">
            <a:avLst/>
          </a:prstGeom>
        </p:spPr>
      </p:pic>
    </p:spTree>
    <p:extLst>
      <p:ext uri="{BB962C8B-B14F-4D97-AF65-F5344CB8AC3E}">
        <p14:creationId xmlns:p14="http://schemas.microsoft.com/office/powerpoint/2010/main" val="3277862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Random Forest</a:t>
            </a:r>
            <a:br>
              <a:rPr lang="en-IN" b="1" dirty="0"/>
            </a:br>
            <a:endParaRPr lang="en-IN"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969" y="1955019"/>
            <a:ext cx="6477904" cy="2057687"/>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7560" y="1690688"/>
            <a:ext cx="4801270" cy="4534533"/>
          </a:xfrm>
          <a:prstGeom prst="rect">
            <a:avLst/>
          </a:prstGeom>
        </p:spPr>
      </p:pic>
    </p:spTree>
    <p:extLst>
      <p:ext uri="{BB962C8B-B14F-4D97-AF65-F5344CB8AC3E}">
        <p14:creationId xmlns:p14="http://schemas.microsoft.com/office/powerpoint/2010/main" val="3531620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SVM</a:t>
            </a:r>
            <a:endParaRPr lang="en-IN"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516" y="2144850"/>
            <a:ext cx="6268325" cy="2038635"/>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841" y="1690688"/>
            <a:ext cx="4867954" cy="4525006"/>
          </a:xfrm>
          <a:prstGeom prst="rect">
            <a:avLst/>
          </a:prstGeom>
        </p:spPr>
      </p:pic>
    </p:spTree>
    <p:extLst>
      <p:ext uri="{BB962C8B-B14F-4D97-AF65-F5344CB8AC3E}">
        <p14:creationId xmlns:p14="http://schemas.microsoft.com/office/powerpoint/2010/main" val="58682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Accuracy comparison</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4104" y="1690688"/>
            <a:ext cx="3848637" cy="3600953"/>
          </a:xfrm>
        </p:spPr>
      </p:pic>
      <p:sp>
        <p:nvSpPr>
          <p:cNvPr id="5" name="TextBox 4"/>
          <p:cNvSpPr txBox="1"/>
          <p:nvPr/>
        </p:nvSpPr>
        <p:spPr>
          <a:xfrm>
            <a:off x="1506828" y="5731099"/>
            <a:ext cx="7894750" cy="923330"/>
          </a:xfrm>
          <a:prstGeom prst="rect">
            <a:avLst/>
          </a:prstGeom>
          <a:noFill/>
        </p:spPr>
        <p:txBody>
          <a:bodyPr wrap="square" rtlCol="0">
            <a:spAutoFit/>
          </a:bodyPr>
          <a:lstStyle/>
          <a:p>
            <a:r>
              <a:rPr lang="en-US" dirty="0"/>
              <a:t>We have achieved accuracy of 96.37% after applying </a:t>
            </a:r>
            <a:r>
              <a:rPr lang="en-US" dirty="0" err="1"/>
              <a:t>RandomForestClassifier</a:t>
            </a:r>
            <a:r>
              <a:rPr lang="en-US" dirty="0"/>
              <a:t> without any parameter tuning. We can tune the parameters of our classifier and improve our accuracy.</a:t>
            </a:r>
            <a:endParaRPr lang="en-IN" dirty="0"/>
          </a:p>
        </p:txBody>
      </p:sp>
    </p:spTree>
    <p:extLst>
      <p:ext uri="{BB962C8B-B14F-4D97-AF65-F5344CB8AC3E}">
        <p14:creationId xmlns:p14="http://schemas.microsoft.com/office/powerpoint/2010/main" val="4123226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7578"/>
            <a:ext cx="10515600" cy="1339404"/>
          </a:xfrm>
        </p:spPr>
        <p:txBody>
          <a:bodyPr>
            <a:normAutofit/>
          </a:bodyPr>
          <a:lstStyle/>
          <a:p>
            <a:pPr algn="ctr"/>
            <a:r>
              <a:rPr lang="en-IN" b="1" dirty="0"/>
              <a:t>TFIDF-VECTORIZER</a:t>
            </a:r>
            <a:br>
              <a:rPr lang="en-IN" b="1" dirty="0"/>
            </a:br>
            <a:endParaRPr lang="en-IN" b="1"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0501" y="1058115"/>
            <a:ext cx="4839375" cy="4515480"/>
          </a:xfrm>
          <a:prstGeom prst="rect">
            <a:avLst/>
          </a:prstGeom>
        </p:spPr>
      </p:pic>
      <p:pic>
        <p:nvPicPr>
          <p:cNvPr id="7" name="Content Placeholder 6"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6295" y="1700012"/>
            <a:ext cx="5973009" cy="2457793"/>
          </a:xfrm>
        </p:spPr>
      </p:pic>
    </p:spTree>
    <p:extLst>
      <p:ext uri="{BB962C8B-B14F-4D97-AF65-F5344CB8AC3E}">
        <p14:creationId xmlns:p14="http://schemas.microsoft.com/office/powerpoint/2010/main" val="942939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Model Deployment Using </a:t>
            </a:r>
            <a:r>
              <a:rPr lang="en-US" b="1" dirty="0" err="1"/>
              <a:t>Streamlit</a:t>
            </a:r>
            <a:r>
              <a:rPr lang="en-US" b="1" dirty="0"/>
              <a:t>:</a:t>
            </a:r>
            <a:endParaRPr lang="en-IN" b="1" dirty="0"/>
          </a:p>
        </p:txBody>
      </p:sp>
      <p:sp>
        <p:nvSpPr>
          <p:cNvPr id="3" name="TextBox 2"/>
          <p:cNvSpPr txBox="1"/>
          <p:nvPr/>
        </p:nvSpPr>
        <p:spPr>
          <a:xfrm>
            <a:off x="1681768" y="2562895"/>
            <a:ext cx="9169757" cy="1200329"/>
          </a:xfrm>
          <a:prstGeom prst="rect">
            <a:avLst/>
          </a:prstGeom>
          <a:noFill/>
        </p:spPr>
        <p:txBody>
          <a:bodyPr wrap="square" rtlCol="0">
            <a:spAutoFit/>
          </a:bodyPr>
          <a:lstStyle/>
          <a:p>
            <a:pPr algn="ctr"/>
            <a:r>
              <a:rPr lang="en-IN" sz="3600" b="1">
                <a:hlinkClick r:id="rId2"/>
              </a:rPr>
              <a:t>https://hemantbk-classification-try-0iopqy.streamlit.app/</a:t>
            </a:r>
            <a:endParaRPr lang="en-IN" sz="3600" b="1" dirty="0"/>
          </a:p>
        </p:txBody>
      </p:sp>
    </p:spTree>
    <p:extLst>
      <p:ext uri="{BB962C8B-B14F-4D97-AF65-F5344CB8AC3E}">
        <p14:creationId xmlns:p14="http://schemas.microsoft.com/office/powerpoint/2010/main" val="688875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197" y="605307"/>
            <a:ext cx="7456867" cy="4623516"/>
          </a:xfrm>
          <a:prstGeom prst="rect">
            <a:avLst/>
          </a:prstGeom>
        </p:spPr>
      </p:pic>
    </p:spTree>
    <p:extLst>
      <p:ext uri="{BB962C8B-B14F-4D97-AF65-F5344CB8AC3E}">
        <p14:creationId xmlns:p14="http://schemas.microsoft.com/office/powerpoint/2010/main" val="180427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679" y="106017"/>
            <a:ext cx="10515600" cy="1001575"/>
          </a:xfrm>
        </p:spPr>
        <p:txBody>
          <a:bodyPr/>
          <a:lstStyle/>
          <a:p>
            <a:pPr algn="ctr"/>
            <a:r>
              <a:rPr lang="en-US" b="1" dirty="0"/>
              <a:t>Business Objective:</a:t>
            </a:r>
            <a:endParaRPr lang="en-IN" b="1" dirty="0"/>
          </a:p>
        </p:txBody>
      </p:sp>
      <p:sp>
        <p:nvSpPr>
          <p:cNvPr id="3" name="Content Placeholder 2"/>
          <p:cNvSpPr>
            <a:spLocks noGrp="1"/>
          </p:cNvSpPr>
          <p:nvPr>
            <p:ph idx="1"/>
          </p:nvPr>
        </p:nvSpPr>
        <p:spPr>
          <a:xfrm>
            <a:off x="838200" y="1107592"/>
            <a:ext cx="10515600" cy="5293208"/>
          </a:xfrm>
        </p:spPr>
        <p:txBody>
          <a:bodyPr>
            <a:normAutofit/>
          </a:bodyPr>
          <a:lstStyle/>
          <a:p>
            <a:pPr marL="0" indent="0">
              <a:buNone/>
            </a:pPr>
            <a:r>
              <a:rPr lang="en-US" dirty="0">
                <a:solidFill>
                  <a:schemeClr val="tx1">
                    <a:lumMod val="75000"/>
                    <a:lumOff val="25000"/>
                  </a:schemeClr>
                </a:solidFill>
              </a:rPr>
              <a:t>• This is a sample dataset which consists of 161297 drug name, condition reviews and ratings from different patients and our goal is to examine how patients are feeling using the drugs their positive and negative experiences so that we can recommend him a suitable drug. By </a:t>
            </a:r>
            <a:r>
              <a:rPr lang="en-US" dirty="0" err="1">
                <a:solidFill>
                  <a:schemeClr val="tx1">
                    <a:lumMod val="75000"/>
                    <a:lumOff val="25000"/>
                  </a:schemeClr>
                </a:solidFill>
              </a:rPr>
              <a:t>analysing</a:t>
            </a:r>
            <a:r>
              <a:rPr lang="en-US" dirty="0">
                <a:solidFill>
                  <a:schemeClr val="tx1">
                    <a:lumMod val="75000"/>
                    <a:lumOff val="25000"/>
                  </a:schemeClr>
                </a:solidFill>
              </a:rPr>
              <a:t> the reviews, we can understand the drug effectiveness and its side effects.</a:t>
            </a:r>
          </a:p>
          <a:p>
            <a:pPr marL="0" indent="0">
              <a:buNone/>
            </a:pPr>
            <a:r>
              <a:rPr lang="en-US" dirty="0">
                <a:solidFill>
                  <a:schemeClr val="tx1">
                    <a:lumMod val="75000"/>
                    <a:lumOff val="25000"/>
                  </a:schemeClr>
                </a:solidFill>
              </a:rPr>
              <a:t> • The dataset provides patient reviews on specific drugs along with related conditions and a 10 star patient rating reflecting overall patient satisfaction. So in this dataset, we can see many patients conditions but we will focus only on the below, classify the below conditions from the patients reviews</a:t>
            </a:r>
          </a:p>
          <a:p>
            <a:pPr marL="0" indent="0">
              <a:buNone/>
            </a:pPr>
            <a:r>
              <a:rPr lang="en-US" dirty="0">
                <a:solidFill>
                  <a:schemeClr val="tx1">
                    <a:lumMod val="75000"/>
                    <a:lumOff val="25000"/>
                  </a:schemeClr>
                </a:solidFill>
              </a:rPr>
              <a:t> a) Depression b) High Blood Pressure c) Diabetes, Type 2 </a:t>
            </a:r>
            <a:endParaRPr lang="en-IN" dirty="0">
              <a:solidFill>
                <a:schemeClr val="tx1">
                  <a:lumMod val="75000"/>
                  <a:lumOff val="25000"/>
                </a:schemeClr>
              </a:solidFill>
            </a:endParaRPr>
          </a:p>
        </p:txBody>
      </p:sp>
    </p:spTree>
    <p:extLst>
      <p:ext uri="{BB962C8B-B14F-4D97-AF65-F5344CB8AC3E}">
        <p14:creationId xmlns:p14="http://schemas.microsoft.com/office/powerpoint/2010/main" val="865277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670" y="223458"/>
            <a:ext cx="10515600" cy="1325563"/>
          </a:xfrm>
        </p:spPr>
        <p:txBody>
          <a:bodyPr/>
          <a:lstStyle/>
          <a:p>
            <a:r>
              <a:rPr lang="en-US" b="1" dirty="0"/>
              <a:t>Importing libraries and Dataset</a:t>
            </a:r>
            <a:endParaRPr lang="en-IN" b="1" dirty="0"/>
          </a:p>
        </p:txBody>
      </p:sp>
      <p:pic>
        <p:nvPicPr>
          <p:cNvPr id="4" name="Content Placeholder 3" descr="Screen Clippin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3425" y="1468190"/>
            <a:ext cx="5334000" cy="3928057"/>
          </a:xfrm>
        </p:spPr>
      </p:pic>
      <p:pic>
        <p:nvPicPr>
          <p:cNvPr id="6" name="Content Placeholder 5"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62164" y="1287886"/>
            <a:ext cx="5829836" cy="4288666"/>
          </a:xfrm>
        </p:spPr>
      </p:pic>
    </p:spTree>
    <p:extLst>
      <p:ext uri="{BB962C8B-B14F-4D97-AF65-F5344CB8AC3E}">
        <p14:creationId xmlns:p14="http://schemas.microsoft.com/office/powerpoint/2010/main" val="133368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1369" y="1160919"/>
            <a:ext cx="7443989" cy="2585323"/>
          </a:xfrm>
          <a:prstGeom prst="rect">
            <a:avLst/>
          </a:prstGeom>
        </p:spPr>
        <p:txBody>
          <a:bodyPr wrap="square">
            <a:spAutoFit/>
          </a:bodyPr>
          <a:lstStyle/>
          <a:p>
            <a:r>
              <a:rPr lang="en-US" dirty="0"/>
              <a:t> </a:t>
            </a:r>
            <a:r>
              <a:rPr lang="en-US" dirty="0">
                <a:solidFill>
                  <a:schemeClr val="tx1">
                    <a:lumMod val="75000"/>
                    <a:lumOff val="25000"/>
                  </a:schemeClr>
                </a:solidFill>
              </a:rPr>
              <a:t>• 161297 Rows and 7 Columns</a:t>
            </a:r>
          </a:p>
          <a:p>
            <a:r>
              <a:rPr lang="en-US" dirty="0">
                <a:solidFill>
                  <a:schemeClr val="tx1">
                    <a:lumMod val="75000"/>
                    <a:lumOff val="25000"/>
                  </a:schemeClr>
                </a:solidFill>
              </a:rPr>
              <a:t> </a:t>
            </a:r>
          </a:p>
          <a:p>
            <a:r>
              <a:rPr lang="en-US" dirty="0">
                <a:solidFill>
                  <a:schemeClr val="tx1">
                    <a:lumMod val="75000"/>
                    <a:lumOff val="25000"/>
                  </a:schemeClr>
                </a:solidFill>
              </a:rPr>
              <a:t>Attribute Information: </a:t>
            </a:r>
          </a:p>
          <a:p>
            <a:r>
              <a:rPr lang="en-US" dirty="0">
                <a:solidFill>
                  <a:schemeClr val="tx1">
                    <a:lumMod val="75000"/>
                    <a:lumOff val="25000"/>
                  </a:schemeClr>
                </a:solidFill>
              </a:rPr>
              <a:t>  1. </a:t>
            </a:r>
            <a:r>
              <a:rPr lang="en-US" dirty="0" err="1">
                <a:solidFill>
                  <a:schemeClr val="tx1">
                    <a:lumMod val="75000"/>
                    <a:lumOff val="25000"/>
                  </a:schemeClr>
                </a:solidFill>
              </a:rPr>
              <a:t>DrugName</a:t>
            </a:r>
            <a:r>
              <a:rPr lang="en-US" dirty="0">
                <a:solidFill>
                  <a:schemeClr val="tx1">
                    <a:lumMod val="75000"/>
                    <a:lumOff val="25000"/>
                  </a:schemeClr>
                </a:solidFill>
              </a:rPr>
              <a:t> (categorical): name of drug</a:t>
            </a:r>
          </a:p>
          <a:p>
            <a:r>
              <a:rPr lang="en-US" dirty="0">
                <a:solidFill>
                  <a:schemeClr val="tx1">
                    <a:lumMod val="75000"/>
                    <a:lumOff val="25000"/>
                  </a:schemeClr>
                </a:solidFill>
              </a:rPr>
              <a:t>  2. condition (categorical): name of condition</a:t>
            </a:r>
          </a:p>
          <a:p>
            <a:r>
              <a:rPr lang="en-US" dirty="0">
                <a:solidFill>
                  <a:schemeClr val="tx1">
                    <a:lumMod val="75000"/>
                    <a:lumOff val="25000"/>
                  </a:schemeClr>
                </a:solidFill>
              </a:rPr>
              <a:t>  3. review (text): patient review</a:t>
            </a:r>
          </a:p>
          <a:p>
            <a:r>
              <a:rPr lang="en-US" dirty="0">
                <a:solidFill>
                  <a:schemeClr val="tx1">
                    <a:lumMod val="75000"/>
                    <a:lumOff val="25000"/>
                  </a:schemeClr>
                </a:solidFill>
              </a:rPr>
              <a:t>  4. rating (numerical): 10 star patient rating</a:t>
            </a:r>
          </a:p>
          <a:p>
            <a:r>
              <a:rPr lang="en-US" dirty="0">
                <a:solidFill>
                  <a:schemeClr val="tx1">
                    <a:lumMod val="75000"/>
                    <a:lumOff val="25000"/>
                  </a:schemeClr>
                </a:solidFill>
              </a:rPr>
              <a:t>  5. date (date): date of review entry</a:t>
            </a:r>
          </a:p>
          <a:p>
            <a:r>
              <a:rPr lang="en-US" dirty="0">
                <a:solidFill>
                  <a:schemeClr val="tx1">
                    <a:lumMod val="75000"/>
                    <a:lumOff val="25000"/>
                  </a:schemeClr>
                </a:solidFill>
              </a:rPr>
              <a:t>  6. </a:t>
            </a:r>
            <a:r>
              <a:rPr lang="en-US" dirty="0" err="1">
                <a:solidFill>
                  <a:schemeClr val="tx1">
                    <a:lumMod val="75000"/>
                    <a:lumOff val="25000"/>
                  </a:schemeClr>
                </a:solidFill>
              </a:rPr>
              <a:t>usefulCount</a:t>
            </a:r>
            <a:r>
              <a:rPr lang="en-US" dirty="0">
                <a:solidFill>
                  <a:schemeClr val="tx1">
                    <a:lumMod val="75000"/>
                    <a:lumOff val="25000"/>
                  </a:schemeClr>
                </a:solidFill>
              </a:rPr>
              <a:t> (numerical): number of users who found review </a:t>
            </a:r>
            <a:r>
              <a:rPr lang="en-US" dirty="0" err="1">
                <a:solidFill>
                  <a:schemeClr val="tx1">
                    <a:lumMod val="75000"/>
                    <a:lumOff val="25000"/>
                  </a:schemeClr>
                </a:solidFill>
              </a:rPr>
              <a:t>usefu</a:t>
            </a:r>
            <a:endParaRPr lang="en-IN" dirty="0">
              <a:solidFill>
                <a:schemeClr val="tx1">
                  <a:lumMod val="75000"/>
                  <a:lumOff val="25000"/>
                </a:schemeClr>
              </a:solidFill>
            </a:endParaRPr>
          </a:p>
        </p:txBody>
      </p:sp>
      <p:sp>
        <p:nvSpPr>
          <p:cNvPr id="3" name="TextBox 2"/>
          <p:cNvSpPr txBox="1"/>
          <p:nvPr/>
        </p:nvSpPr>
        <p:spPr>
          <a:xfrm>
            <a:off x="734096" y="469617"/>
            <a:ext cx="5293218" cy="461665"/>
          </a:xfrm>
          <a:prstGeom prst="rect">
            <a:avLst/>
          </a:prstGeom>
          <a:noFill/>
        </p:spPr>
        <p:txBody>
          <a:bodyPr wrap="square" rtlCol="0">
            <a:spAutoFit/>
          </a:bodyPr>
          <a:lstStyle/>
          <a:p>
            <a:r>
              <a:rPr lang="en-US" sz="2400" dirty="0"/>
              <a:t>   </a:t>
            </a:r>
            <a:r>
              <a:rPr lang="en-US" sz="2400" b="1" dirty="0"/>
              <a:t>Data Description:</a:t>
            </a:r>
            <a:endParaRPr lang="en-IN" sz="2400" dirty="0"/>
          </a:p>
        </p:txBody>
      </p:sp>
    </p:spTree>
    <p:extLst>
      <p:ext uri="{BB962C8B-B14F-4D97-AF65-F5344CB8AC3E}">
        <p14:creationId xmlns:p14="http://schemas.microsoft.com/office/powerpoint/2010/main" val="2145489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Exploratory Data Analysis(EDA)</a:t>
            </a:r>
            <a:endParaRPr lang="en-IN"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2762636" cy="4220164"/>
          </a:xfr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4684" y="1690688"/>
            <a:ext cx="3286584" cy="4077269"/>
          </a:xfrm>
          <a:prstGeom prst="rect">
            <a:avLst/>
          </a:prstGeom>
        </p:spPr>
      </p:pic>
      <p:sp>
        <p:nvSpPr>
          <p:cNvPr id="7" name="TextBox 6"/>
          <p:cNvSpPr txBox="1"/>
          <p:nvPr/>
        </p:nvSpPr>
        <p:spPr>
          <a:xfrm>
            <a:off x="9800823" y="3425780"/>
            <a:ext cx="1275007" cy="369332"/>
          </a:xfrm>
          <a:prstGeom prst="rect">
            <a:avLst/>
          </a:prstGeom>
          <a:noFill/>
        </p:spPr>
        <p:txBody>
          <a:bodyPr wrap="square" rtlCol="0">
            <a:spAutoFit/>
          </a:bodyPr>
          <a:lstStyle/>
          <a:p>
            <a:endParaRPr lang="en-IN" dirty="0"/>
          </a:p>
        </p:txBody>
      </p:sp>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1778" y="1690688"/>
            <a:ext cx="3820058" cy="1476581"/>
          </a:xfrm>
          <a:prstGeom prst="rect">
            <a:avLst/>
          </a:prstGeom>
        </p:spPr>
      </p:pic>
    </p:spTree>
    <p:extLst>
      <p:ext uri="{BB962C8B-B14F-4D97-AF65-F5344CB8AC3E}">
        <p14:creationId xmlns:p14="http://schemas.microsoft.com/office/powerpoint/2010/main" val="143353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380" y="0"/>
            <a:ext cx="10515600" cy="756679"/>
          </a:xfrm>
        </p:spPr>
        <p:txBody>
          <a:bodyPr/>
          <a:lstStyle/>
          <a:p>
            <a:pPr algn="ctr"/>
            <a:r>
              <a:rPr lang="en-US" b="1" dirty="0"/>
              <a:t>EDA Visualizations</a:t>
            </a:r>
            <a:endParaRPr lang="en-IN" b="1"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4909" y="756679"/>
            <a:ext cx="8448541" cy="4747409"/>
          </a:xfrm>
        </p:spPr>
      </p:pic>
      <p:sp>
        <p:nvSpPr>
          <p:cNvPr id="7" name="TextBox 6"/>
          <p:cNvSpPr txBox="1"/>
          <p:nvPr/>
        </p:nvSpPr>
        <p:spPr>
          <a:xfrm flipH="1">
            <a:off x="2343956" y="5891435"/>
            <a:ext cx="7534140" cy="646331"/>
          </a:xfrm>
          <a:prstGeom prst="rect">
            <a:avLst/>
          </a:prstGeom>
          <a:noFill/>
        </p:spPr>
        <p:txBody>
          <a:bodyPr wrap="square" rtlCol="0">
            <a:spAutoFit/>
          </a:bodyPr>
          <a:lstStyle/>
          <a:p>
            <a:r>
              <a:rPr lang="en-US" dirty="0"/>
              <a:t>From  the above graph we can see Birth Control is twice as anyone,</a:t>
            </a:r>
          </a:p>
          <a:p>
            <a:r>
              <a:rPr lang="en-US" dirty="0"/>
              <a:t>Most of the  top 20 </a:t>
            </a:r>
            <a:r>
              <a:rPr lang="en-US" dirty="0" err="1"/>
              <a:t>Conditons</a:t>
            </a:r>
            <a:r>
              <a:rPr lang="en-US" dirty="0"/>
              <a:t> are between 5000 - 10000</a:t>
            </a:r>
            <a:endParaRPr lang="en-IN" dirty="0"/>
          </a:p>
        </p:txBody>
      </p:sp>
    </p:spTree>
    <p:extLst>
      <p:ext uri="{BB962C8B-B14F-4D97-AF65-F5344CB8AC3E}">
        <p14:creationId xmlns:p14="http://schemas.microsoft.com/office/powerpoint/2010/main" val="4281214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408" y="320191"/>
            <a:ext cx="7289443" cy="4363059"/>
          </a:xfrm>
          <a:prstGeom prst="rect">
            <a:avLst/>
          </a:prstGeom>
        </p:spPr>
      </p:pic>
      <p:sp>
        <p:nvSpPr>
          <p:cNvPr id="3" name="TextBox 2"/>
          <p:cNvSpPr txBox="1"/>
          <p:nvPr/>
        </p:nvSpPr>
        <p:spPr>
          <a:xfrm>
            <a:off x="1287887" y="5280338"/>
            <a:ext cx="9607640" cy="1200329"/>
          </a:xfrm>
          <a:prstGeom prst="rect">
            <a:avLst/>
          </a:prstGeom>
          <a:noFill/>
        </p:spPr>
        <p:txBody>
          <a:bodyPr wrap="square" rtlCol="0">
            <a:spAutoFit/>
          </a:bodyPr>
          <a:lstStyle/>
          <a:p>
            <a:r>
              <a:rPr lang="en-US" dirty="0"/>
              <a:t>We notice that most of the ratings are high with ratings 10 and 9. rating 1 is also high which shows the extreme ratings of the user. We can say that the users mostly prefer to rate when the drugs are either very useful to them or the drugs fails, or there is some side effects. About 70% of the values have rating greater than 7.</a:t>
            </a:r>
            <a:endParaRPr lang="en-IN" dirty="0"/>
          </a:p>
        </p:txBody>
      </p:sp>
    </p:spTree>
    <p:extLst>
      <p:ext uri="{BB962C8B-B14F-4D97-AF65-F5344CB8AC3E}">
        <p14:creationId xmlns:p14="http://schemas.microsoft.com/office/powerpoint/2010/main" val="138553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429" y="591545"/>
            <a:ext cx="6063450" cy="5358494"/>
          </a:xfrm>
          <a:prstGeom prst="rect">
            <a:avLst/>
          </a:prstGeom>
        </p:spPr>
      </p:pic>
    </p:spTree>
    <p:extLst>
      <p:ext uri="{BB962C8B-B14F-4D97-AF65-F5344CB8AC3E}">
        <p14:creationId xmlns:p14="http://schemas.microsoft.com/office/powerpoint/2010/main" val="1248930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511</Words>
  <Application>Microsoft Office PowerPoint</Application>
  <PresentationFormat>Widescreen</PresentationFormat>
  <Paragraphs>60</Paragraphs>
  <Slides>27</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27</vt:i4>
      </vt:variant>
    </vt:vector>
  </HeadingPairs>
  <TitlesOfParts>
    <vt:vector size="34" baseType="lpstr">
      <vt:lpstr>Arial</vt:lpstr>
      <vt:lpstr>Calibri</vt:lpstr>
      <vt:lpstr>Calibri Light</vt:lpstr>
      <vt:lpstr>Office Theme</vt:lpstr>
      <vt:lpstr>Custom Design</vt:lpstr>
      <vt:lpstr>1_Custom Design</vt:lpstr>
      <vt:lpstr>2_Custom Design</vt:lpstr>
      <vt:lpstr>P230-Patients Condition Classification Using Drug Reviews</vt:lpstr>
      <vt:lpstr>Contents:CC</vt:lpstr>
      <vt:lpstr>Business Objective:</vt:lpstr>
      <vt:lpstr>Importing libraries and Dataset</vt:lpstr>
      <vt:lpstr>PowerPoint Presentation</vt:lpstr>
      <vt:lpstr>Exploratory Data Analysis(EDA)</vt:lpstr>
      <vt:lpstr>EDA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Pre-processing</vt:lpstr>
      <vt:lpstr>Modelling</vt:lpstr>
      <vt:lpstr>Logistic Regression</vt:lpstr>
      <vt:lpstr>MultinomialNB</vt:lpstr>
      <vt:lpstr>KNN</vt:lpstr>
      <vt:lpstr>Passive Aggressive Classifier</vt:lpstr>
      <vt:lpstr>Decision Tree</vt:lpstr>
      <vt:lpstr>Random Forest </vt:lpstr>
      <vt:lpstr>SVM</vt:lpstr>
      <vt:lpstr>Accuracy comparison</vt:lpstr>
      <vt:lpstr>TFIDF-VECTORIZER </vt:lpstr>
      <vt:lpstr>Model Deployment Using Streamlit: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P230-Patients Condition Classification Using Drug Reviews</dc:title>
  <dc:creator>ADMIN</dc:creator>
  <cp:lastModifiedBy>1DB18ME026_HEMANTKUMAR B K</cp:lastModifiedBy>
  <cp:revision>24</cp:revision>
  <dcterms:created xsi:type="dcterms:W3CDTF">2023-05-10T07:17:16Z</dcterms:created>
  <dcterms:modified xsi:type="dcterms:W3CDTF">2023-05-17T08:56:12Z</dcterms:modified>
</cp:coreProperties>
</file>