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4"/>
  </p:notesMasterIdLst>
  <p:sldIdLst>
    <p:sldId id="256" r:id="rId2"/>
    <p:sldId id="262" r:id="rId3"/>
    <p:sldId id="261" r:id="rId4"/>
    <p:sldId id="259" r:id="rId5"/>
    <p:sldId id="265" r:id="rId6"/>
    <p:sldId id="260" r:id="rId7"/>
    <p:sldId id="263" r:id="rId8"/>
    <p:sldId id="264" r:id="rId9"/>
    <p:sldId id="266" r:id="rId10"/>
    <p:sldId id="270"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eba\Documents\Attendance%20work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42"/>
  <c:chart>
    <c:view3D>
      <c:rAngAx val="1"/>
    </c:view3D>
    <c:plotArea>
      <c:layout/>
      <c:bar3DChart>
        <c:barDir val="col"/>
        <c:grouping val="clustered"/>
        <c:ser>
          <c:idx val="0"/>
          <c:order val="0"/>
          <c:tx>
            <c:strRef>
              <c:f>'[Attendance worksheet.xlsx]Sheet1'!$B$3</c:f>
              <c:strCache>
                <c:ptCount val="1"/>
                <c:pt idx="0">
                  <c:v>Employee Rating</c:v>
                </c:pt>
              </c:strCache>
            </c:strRef>
          </c:tx>
          <c:cat>
            <c:strRef>
              <c:f>'[Attendance worksheet.xlsx]Sheet1'!$A$4:$A$13</c:f>
              <c:strCache>
                <c:ptCount val="10"/>
                <c:pt idx="0">
                  <c:v>Akash</c:v>
                </c:pt>
                <c:pt idx="1">
                  <c:v>Aravind</c:v>
                </c:pt>
                <c:pt idx="2">
                  <c:v>David</c:v>
                </c:pt>
                <c:pt idx="3">
                  <c:v>Jeba</c:v>
                </c:pt>
                <c:pt idx="4">
                  <c:v>John elijah</c:v>
                </c:pt>
                <c:pt idx="5">
                  <c:v>Stephen</c:v>
                </c:pt>
                <c:pt idx="6">
                  <c:v>Raja</c:v>
                </c:pt>
                <c:pt idx="7">
                  <c:v>Surya</c:v>
                </c:pt>
                <c:pt idx="8">
                  <c:v>Ramana</c:v>
                </c:pt>
                <c:pt idx="9">
                  <c:v>Ravi </c:v>
                </c:pt>
              </c:strCache>
            </c:strRef>
          </c:cat>
          <c:val>
            <c:numRef>
              <c:f>'[Attendance worksheet.xlsx]Sheet1'!$B$4:$B$13</c:f>
              <c:numCache>
                <c:formatCode>General</c:formatCode>
                <c:ptCount val="10"/>
                <c:pt idx="0">
                  <c:v>10</c:v>
                </c:pt>
                <c:pt idx="1">
                  <c:v>8</c:v>
                </c:pt>
                <c:pt idx="2">
                  <c:v>8</c:v>
                </c:pt>
                <c:pt idx="3">
                  <c:v>10</c:v>
                </c:pt>
                <c:pt idx="4">
                  <c:v>10</c:v>
                </c:pt>
                <c:pt idx="5">
                  <c:v>10</c:v>
                </c:pt>
                <c:pt idx="6">
                  <c:v>10</c:v>
                </c:pt>
                <c:pt idx="7">
                  <c:v>9</c:v>
                </c:pt>
                <c:pt idx="8">
                  <c:v>9</c:v>
                </c:pt>
                <c:pt idx="9">
                  <c:v>8</c:v>
                </c:pt>
              </c:numCache>
            </c:numRef>
          </c:val>
        </c:ser>
        <c:ser>
          <c:idx val="1"/>
          <c:order val="1"/>
          <c:tx>
            <c:strRef>
              <c:f>'[Attendance worksheet.xlsx]Sheet1'!$C$3</c:f>
              <c:strCache>
                <c:ptCount val="1"/>
                <c:pt idx="0">
                  <c:v>Hours</c:v>
                </c:pt>
              </c:strCache>
            </c:strRef>
          </c:tx>
          <c:cat>
            <c:strRef>
              <c:f>'[Attendance worksheet.xlsx]Sheet1'!$A$4:$A$13</c:f>
              <c:strCache>
                <c:ptCount val="10"/>
                <c:pt idx="0">
                  <c:v>Akash</c:v>
                </c:pt>
                <c:pt idx="1">
                  <c:v>Aravind</c:v>
                </c:pt>
                <c:pt idx="2">
                  <c:v>David</c:v>
                </c:pt>
                <c:pt idx="3">
                  <c:v>Jeba</c:v>
                </c:pt>
                <c:pt idx="4">
                  <c:v>John elijah</c:v>
                </c:pt>
                <c:pt idx="5">
                  <c:v>Stephen</c:v>
                </c:pt>
                <c:pt idx="6">
                  <c:v>Raja</c:v>
                </c:pt>
                <c:pt idx="7">
                  <c:v>Surya</c:v>
                </c:pt>
                <c:pt idx="8">
                  <c:v>Ramana</c:v>
                </c:pt>
                <c:pt idx="9">
                  <c:v>Ravi </c:v>
                </c:pt>
              </c:strCache>
            </c:strRef>
          </c:cat>
          <c:val>
            <c:numRef>
              <c:f>'[Attendance worksheet.xlsx]Sheet1'!$C$4:$C$13</c:f>
              <c:numCache>
                <c:formatCode>General</c:formatCode>
                <c:ptCount val="10"/>
                <c:pt idx="0">
                  <c:v>48</c:v>
                </c:pt>
                <c:pt idx="1">
                  <c:v>35</c:v>
                </c:pt>
                <c:pt idx="2">
                  <c:v>38</c:v>
                </c:pt>
                <c:pt idx="3">
                  <c:v>48</c:v>
                </c:pt>
                <c:pt idx="4">
                  <c:v>48</c:v>
                </c:pt>
                <c:pt idx="5">
                  <c:v>48</c:v>
                </c:pt>
                <c:pt idx="6">
                  <c:v>45</c:v>
                </c:pt>
                <c:pt idx="7">
                  <c:v>40</c:v>
                </c:pt>
                <c:pt idx="8">
                  <c:v>42</c:v>
                </c:pt>
                <c:pt idx="9">
                  <c:v>35</c:v>
                </c:pt>
              </c:numCache>
            </c:numRef>
          </c:val>
        </c:ser>
        <c:shape val="box"/>
        <c:axId val="127734528"/>
        <c:axId val="127736064"/>
        <c:axId val="0"/>
      </c:bar3DChart>
      <c:catAx>
        <c:axId val="127734528"/>
        <c:scaling>
          <c:orientation val="minMax"/>
        </c:scaling>
        <c:axPos val="b"/>
        <c:tickLblPos val="nextTo"/>
        <c:crossAx val="127736064"/>
        <c:crosses val="autoZero"/>
        <c:auto val="1"/>
        <c:lblAlgn val="ctr"/>
        <c:lblOffset val="100"/>
      </c:catAx>
      <c:valAx>
        <c:axId val="127736064"/>
        <c:scaling>
          <c:orientation val="minMax"/>
        </c:scaling>
        <c:axPos val="l"/>
        <c:majorGridlines/>
        <c:numFmt formatCode="General" sourceLinked="1"/>
        <c:tickLblPos val="nextTo"/>
        <c:crossAx val="127734528"/>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D67E1F-B966-4C87-BA6F-DE27C5F6FFD4}" type="datetimeFigureOut">
              <a:rPr lang="en-US" smtClean="0"/>
              <a:pPr/>
              <a:t>8/31/2024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8F564-31ED-4DAA-8599-A4207CAF8B9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327B158-CA0B-4D37-A445-462E889FA092}" type="datetimeFigureOut">
              <a:rPr lang="en-US" smtClean="0"/>
              <a:pPr/>
              <a:t>8/31/2024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C92D381-CD37-4A1C-AD0F-4276AB9B864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27B158-CA0B-4D37-A445-462E889FA092}"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2D381-CD37-4A1C-AD0F-4276AB9B86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27B158-CA0B-4D37-A445-462E889FA092}"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2D381-CD37-4A1C-AD0F-4276AB9B86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327B158-CA0B-4D37-A445-462E889FA092}" type="datetimeFigureOut">
              <a:rPr lang="en-US" smtClean="0"/>
              <a:pPr/>
              <a:t>8/31/2024</a:t>
            </a:fld>
            <a:endParaRPr lang="en-US"/>
          </a:p>
        </p:txBody>
      </p:sp>
      <p:sp>
        <p:nvSpPr>
          <p:cNvPr id="9" name="Slide Number Placeholder 8"/>
          <p:cNvSpPr>
            <a:spLocks noGrp="1"/>
          </p:cNvSpPr>
          <p:nvPr>
            <p:ph type="sldNum" sz="quarter" idx="15"/>
          </p:nvPr>
        </p:nvSpPr>
        <p:spPr/>
        <p:txBody>
          <a:bodyPr rtlCol="0"/>
          <a:lstStyle/>
          <a:p>
            <a:fld id="{8C92D381-CD37-4A1C-AD0F-4276AB9B864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327B158-CA0B-4D37-A445-462E889FA092}" type="datetimeFigureOut">
              <a:rPr lang="en-US" smtClean="0"/>
              <a:pPr/>
              <a:t>8/31/2024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C92D381-CD37-4A1C-AD0F-4276AB9B864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327B158-CA0B-4D37-A445-462E889FA092}"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2D381-CD37-4A1C-AD0F-4276AB9B864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327B158-CA0B-4D37-A445-462E889FA092}" type="datetimeFigureOut">
              <a:rPr lang="en-US" smtClean="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92D381-CD37-4A1C-AD0F-4276AB9B864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327B158-CA0B-4D37-A445-462E889FA092}" type="datetimeFigureOut">
              <a:rPr lang="en-US" smtClean="0"/>
              <a:pPr/>
              <a:t>8/31/2024</a:t>
            </a:fld>
            <a:endParaRPr lang="en-US"/>
          </a:p>
        </p:txBody>
      </p:sp>
      <p:sp>
        <p:nvSpPr>
          <p:cNvPr id="7" name="Slide Number Placeholder 6"/>
          <p:cNvSpPr>
            <a:spLocks noGrp="1"/>
          </p:cNvSpPr>
          <p:nvPr>
            <p:ph type="sldNum" sz="quarter" idx="11"/>
          </p:nvPr>
        </p:nvSpPr>
        <p:spPr/>
        <p:txBody>
          <a:bodyPr rtlCol="0"/>
          <a:lstStyle/>
          <a:p>
            <a:fld id="{8C92D381-CD37-4A1C-AD0F-4276AB9B864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7B158-CA0B-4D37-A445-462E889FA092}" type="datetimeFigureOut">
              <a:rPr lang="en-US" smtClean="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92D381-CD37-4A1C-AD0F-4276AB9B86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327B158-CA0B-4D37-A445-462E889FA092}" type="datetimeFigureOut">
              <a:rPr lang="en-US" smtClean="0"/>
              <a:pPr/>
              <a:t>8/31/2024</a:t>
            </a:fld>
            <a:endParaRPr lang="en-US"/>
          </a:p>
        </p:txBody>
      </p:sp>
      <p:sp>
        <p:nvSpPr>
          <p:cNvPr id="22" name="Slide Number Placeholder 21"/>
          <p:cNvSpPr>
            <a:spLocks noGrp="1"/>
          </p:cNvSpPr>
          <p:nvPr>
            <p:ph type="sldNum" sz="quarter" idx="15"/>
          </p:nvPr>
        </p:nvSpPr>
        <p:spPr/>
        <p:txBody>
          <a:bodyPr rtlCol="0"/>
          <a:lstStyle/>
          <a:p>
            <a:fld id="{8C92D381-CD37-4A1C-AD0F-4276AB9B864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327B158-CA0B-4D37-A445-462E889FA092}" type="datetimeFigureOut">
              <a:rPr lang="en-US" smtClean="0"/>
              <a:pPr/>
              <a:t>8/31/2024</a:t>
            </a:fld>
            <a:endParaRPr lang="en-US"/>
          </a:p>
        </p:txBody>
      </p:sp>
      <p:sp>
        <p:nvSpPr>
          <p:cNvPr id="18" name="Slide Number Placeholder 17"/>
          <p:cNvSpPr>
            <a:spLocks noGrp="1"/>
          </p:cNvSpPr>
          <p:nvPr>
            <p:ph type="sldNum" sz="quarter" idx="11"/>
          </p:nvPr>
        </p:nvSpPr>
        <p:spPr/>
        <p:txBody>
          <a:bodyPr rtlCol="0"/>
          <a:lstStyle/>
          <a:p>
            <a:fld id="{8C92D381-CD37-4A1C-AD0F-4276AB9B864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327B158-CA0B-4D37-A445-462E889FA092}" type="datetimeFigureOut">
              <a:rPr lang="en-US" smtClean="0"/>
              <a:pPr/>
              <a:t>8/31/2024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C92D381-CD37-4A1C-AD0F-4276AB9B86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990600"/>
            <a:ext cx="6172200" cy="1894362"/>
          </a:xfrm>
        </p:spPr>
        <p:txBody>
          <a:bodyPr>
            <a:normAutofit/>
          </a:bodyPr>
          <a:lstStyle/>
          <a:p>
            <a:r>
              <a:rPr lang="en-US" dirty="0" smtClean="0">
                <a:solidFill>
                  <a:srgbClr val="FF0000"/>
                </a:solidFill>
              </a:rPr>
              <a:t>Employee Data Analysis Using Excel</a:t>
            </a:r>
            <a:br>
              <a:rPr lang="en-US" dirty="0" smtClean="0">
                <a:solidFill>
                  <a:srgbClr val="FF0000"/>
                </a:solidFill>
              </a:rPr>
            </a:br>
            <a:endParaRPr lang="en-US" dirty="0">
              <a:solidFill>
                <a:srgbClr val="FF0000"/>
              </a:solidFill>
            </a:endParaRPr>
          </a:p>
        </p:txBody>
      </p:sp>
      <p:sp>
        <p:nvSpPr>
          <p:cNvPr id="3" name="Subtitle 2"/>
          <p:cNvSpPr>
            <a:spLocks noGrp="1"/>
          </p:cNvSpPr>
          <p:nvPr>
            <p:ph type="subTitle" idx="1"/>
          </p:nvPr>
        </p:nvSpPr>
        <p:spPr>
          <a:xfrm>
            <a:off x="2209800" y="2590800"/>
            <a:ext cx="6172200" cy="1371600"/>
          </a:xfrm>
        </p:spPr>
        <p:txBody>
          <a:bodyPr>
            <a:normAutofit fontScale="92500"/>
          </a:bodyPr>
          <a:lstStyle/>
          <a:p>
            <a:r>
              <a:rPr lang="en-US" dirty="0" smtClean="0">
                <a:solidFill>
                  <a:schemeClr val="tx1"/>
                </a:solidFill>
                <a:latin typeface="Times New Roman" pitchFamily="18" charset="0"/>
                <a:cs typeface="Times New Roman" pitchFamily="18" charset="0"/>
              </a:rPr>
              <a:t>STUDENT NAME : ANITHA ELIZABETH P</a:t>
            </a:r>
          </a:p>
          <a:p>
            <a:r>
              <a:rPr lang="en-US" dirty="0" smtClean="0">
                <a:solidFill>
                  <a:schemeClr val="tx1"/>
                </a:solidFill>
                <a:latin typeface="Times New Roman" pitchFamily="18" charset="0"/>
                <a:cs typeface="Times New Roman" pitchFamily="18" charset="0"/>
              </a:rPr>
              <a:t>REGISTER NO : 312213203</a:t>
            </a:r>
          </a:p>
          <a:p>
            <a:r>
              <a:rPr lang="en-US" dirty="0" smtClean="0">
                <a:solidFill>
                  <a:schemeClr val="tx1"/>
                </a:solidFill>
                <a:latin typeface="Times New Roman" pitchFamily="18" charset="0"/>
                <a:cs typeface="Times New Roman" pitchFamily="18" charset="0"/>
              </a:rPr>
              <a:t>DEPARTMENT : ACCOUNTING AND FINANCE</a:t>
            </a:r>
          </a:p>
          <a:p>
            <a:r>
              <a:rPr lang="en-US" dirty="0" smtClean="0">
                <a:solidFill>
                  <a:schemeClr val="tx1"/>
                </a:solidFill>
                <a:latin typeface="Times New Roman" pitchFamily="18" charset="0"/>
                <a:cs typeface="Times New Roman" pitchFamily="18" charset="0"/>
              </a:rPr>
              <a:t>COLLEGE : TAGORE COLLEGE OF ARTS AND SCIENCE</a:t>
            </a: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Modelling</a:t>
            </a:r>
            <a:endParaRPr lang="en-US" dirty="0">
              <a:solidFill>
                <a:srgbClr val="FF0000"/>
              </a:solidFill>
            </a:endParaRPr>
          </a:p>
        </p:txBody>
      </p:sp>
      <p:sp>
        <p:nvSpPr>
          <p:cNvPr id="3" name="Content Placeholder 2"/>
          <p:cNvSpPr>
            <a:spLocks noGrp="1"/>
          </p:cNvSpPr>
          <p:nvPr>
            <p:ph sz="quarter" idx="1"/>
          </p:nvPr>
        </p:nvSpPr>
        <p:spPr/>
        <p:txBody>
          <a:bodyPr/>
          <a:lstStyle/>
          <a:p>
            <a:r>
              <a:rPr lang="en-US" dirty="0" smtClean="0"/>
              <a:t>Techniques : I used different type of fonts.</a:t>
            </a:r>
          </a:p>
          <a:p>
            <a:r>
              <a:rPr lang="en-US" dirty="0" smtClean="0"/>
              <a:t>Results : In this result employee attendance is increasing  and decreasing. Employee working hours differ for a every workers. </a:t>
            </a:r>
          </a:p>
          <a:p>
            <a:r>
              <a:rPr lang="en-US" dirty="0" smtClean="0"/>
              <a:t>Chart : I used column chart. </a:t>
            </a:r>
          </a:p>
          <a:p>
            <a:r>
              <a:rPr lang="en-US" dirty="0" smtClean="0"/>
              <a:t>Graph : Graph is showed in result.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Results</a:t>
            </a:r>
            <a:endParaRPr lang="en-US" dirty="0">
              <a:solidFill>
                <a:srgbClr val="FF0000"/>
              </a:solidFill>
            </a:endParaRPr>
          </a:p>
        </p:txBody>
      </p:sp>
      <p:graphicFrame>
        <p:nvGraphicFramePr>
          <p:cNvPr id="5" name="Content Placeholder 4"/>
          <p:cNvGraphicFramePr>
            <a:graphicFrameLocks noGrp="1"/>
          </p:cNvGraphicFramePr>
          <p:nvPr>
            <p:ph sz="quarter" idx="1"/>
          </p:nvPr>
        </p:nvGraphicFramePr>
        <p:xfrm>
          <a:off x="457200" y="1600200"/>
          <a:ext cx="7467600" cy="48736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Conclusion</a:t>
            </a:r>
            <a:endParaRPr lang="en-US" dirty="0">
              <a:solidFill>
                <a:srgbClr val="FF0000"/>
              </a:solidFill>
            </a:endParaRPr>
          </a:p>
        </p:txBody>
      </p:sp>
      <p:sp>
        <p:nvSpPr>
          <p:cNvPr id="4" name="Content Placeholder 3"/>
          <p:cNvSpPr>
            <a:spLocks noGrp="1"/>
          </p:cNvSpPr>
          <p:nvPr>
            <p:ph sz="quarter" idx="1"/>
          </p:nvPr>
        </p:nvSpPr>
        <p:spPr/>
        <p:txBody>
          <a:bodyPr/>
          <a:lstStyle/>
          <a:p>
            <a:r>
              <a:rPr lang="en-US" dirty="0" smtClean="0"/>
              <a:t>This can lead to lower productivity </a:t>
            </a:r>
            <a:r>
              <a:rPr lang="en-US" err="1" smtClean="0"/>
              <a:t>levels</a:t>
            </a:r>
            <a:r>
              <a:rPr lang="en-US" smtClean="0"/>
              <a:t>, hindering </a:t>
            </a:r>
            <a:r>
              <a:rPr lang="en-US" dirty="0" smtClean="0"/>
              <a:t>a company ability to achieve its goals and objectives.</a:t>
            </a:r>
          </a:p>
          <a:p>
            <a:r>
              <a:rPr lang="en-US" dirty="0" smtClean="0"/>
              <a:t>Furthermore</a:t>
            </a:r>
            <a:r>
              <a:rPr lang="en-US" dirty="0" smtClean="0"/>
              <a:t>, frequent </a:t>
            </a:r>
            <a:r>
              <a:rPr lang="en-US" dirty="0" err="1" smtClean="0"/>
              <a:t>abenteeism</a:t>
            </a:r>
            <a:r>
              <a:rPr lang="en-US" dirty="0" smtClean="0"/>
              <a:t> can strain team dynamics, as colleagues may become frustrated with their additional responsibilities due to absent team </a:t>
            </a:r>
            <a:r>
              <a:rPr lang="en-US" dirty="0" err="1" smtClean="0"/>
              <a:t>mmbers</a:t>
            </a:r>
            <a:r>
              <a:rPr lang="en-US" dirty="0" smtClean="0"/>
              <a:t>.</a:t>
            </a:r>
          </a:p>
          <a:p>
            <a:r>
              <a:rPr lang="en-US" dirty="0" smtClean="0"/>
              <a:t>Attendance management systems play a pivotal role in modernizing education and institutional success.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PROJECT TITLE </a:t>
            </a:r>
            <a:endParaRPr lang="en-US" dirty="0">
              <a:solidFill>
                <a:srgbClr val="FF0000"/>
              </a:solidFill>
            </a:endParaRPr>
          </a:p>
        </p:txBody>
      </p:sp>
      <p:sp>
        <p:nvSpPr>
          <p:cNvPr id="3" name="Content Placeholder 2"/>
          <p:cNvSpPr>
            <a:spLocks noGrp="1"/>
          </p:cNvSpPr>
          <p:nvPr>
            <p:ph type="subTitle" idx="4294967295"/>
          </p:nvPr>
        </p:nvSpPr>
        <p:spPr>
          <a:xfrm>
            <a:off x="1219200" y="1676400"/>
            <a:ext cx="6172200" cy="1371600"/>
          </a:xfrm>
        </p:spPr>
        <p:txBody>
          <a:bodyPr>
            <a:normAutofit/>
          </a:bodyPr>
          <a:lstStyle/>
          <a:p>
            <a:pPr>
              <a:buNone/>
            </a:pPr>
            <a:r>
              <a:rPr lang="en-US" sz="4000" dirty="0" smtClean="0">
                <a:latin typeface="Times New Roman" pitchFamily="18" charset="0"/>
                <a:cs typeface="Times New Roman" pitchFamily="18" charset="0"/>
              </a:rPr>
              <a:t>Employee Attendance Analysis Using Excel</a:t>
            </a:r>
            <a:endParaRPr lang="en-US" sz="4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FF0000"/>
                </a:solidFill>
              </a:rPr>
              <a:t>AGENDA </a:t>
            </a:r>
            <a:endParaRPr lang="en-US" dirty="0">
              <a:solidFill>
                <a:srgbClr val="FF0000"/>
              </a:solidFill>
            </a:endParaRPr>
          </a:p>
        </p:txBody>
      </p:sp>
      <p:sp>
        <p:nvSpPr>
          <p:cNvPr id="6" name="Content Placeholder 5"/>
          <p:cNvSpPr>
            <a:spLocks noGrp="1"/>
          </p:cNvSpPr>
          <p:nvPr>
            <p:ph sz="quarter" idx="1"/>
          </p:nvPr>
        </p:nvSpPr>
        <p:spPr/>
        <p:txBody>
          <a:bodyPr/>
          <a:lstStyle/>
          <a:p>
            <a:r>
              <a:rPr lang="en-US" dirty="0" smtClean="0"/>
              <a:t>Problem Statement</a:t>
            </a:r>
          </a:p>
          <a:p>
            <a:r>
              <a:rPr lang="en-US" dirty="0" smtClean="0"/>
              <a:t>Project overview </a:t>
            </a:r>
          </a:p>
          <a:p>
            <a:r>
              <a:rPr lang="en-US" dirty="0" smtClean="0"/>
              <a:t>End Users</a:t>
            </a:r>
          </a:p>
          <a:p>
            <a:r>
              <a:rPr lang="en-US" dirty="0" smtClean="0"/>
              <a:t>Our Solution and Proposition</a:t>
            </a:r>
          </a:p>
          <a:p>
            <a:r>
              <a:rPr lang="en-US" dirty="0" smtClean="0"/>
              <a:t>Dataset Description</a:t>
            </a:r>
          </a:p>
          <a:p>
            <a:r>
              <a:rPr lang="en-US" dirty="0" err="1" smtClean="0"/>
              <a:t>Modelling</a:t>
            </a:r>
            <a:r>
              <a:rPr lang="en-US" dirty="0" smtClean="0"/>
              <a:t> Approach</a:t>
            </a:r>
          </a:p>
          <a:p>
            <a:r>
              <a:rPr lang="en-US" dirty="0" smtClean="0"/>
              <a:t>Results and Discussion</a:t>
            </a:r>
          </a:p>
          <a:p>
            <a:r>
              <a:rPr lang="en-US" dirty="0" smtClean="0"/>
              <a:t>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PROBLEM STATEMENT </a:t>
            </a:r>
            <a:endParaRPr lang="en-US" dirty="0">
              <a:solidFill>
                <a:srgbClr val="FF0000"/>
              </a:solidFill>
            </a:endParaRPr>
          </a:p>
        </p:txBody>
      </p:sp>
      <p:sp>
        <p:nvSpPr>
          <p:cNvPr id="3" name="Content Placeholder 2"/>
          <p:cNvSpPr>
            <a:spLocks noGrp="1"/>
          </p:cNvSpPr>
          <p:nvPr>
            <p:ph sz="quarter" idx="1"/>
          </p:nvPr>
        </p:nvSpPr>
        <p:spPr/>
        <p:txBody>
          <a:bodyPr/>
          <a:lstStyle/>
          <a:p>
            <a:r>
              <a:rPr lang="en-US" dirty="0" smtClean="0"/>
              <a:t>Using an attendance excel tracker comes with many benefits for business’</a:t>
            </a:r>
          </a:p>
          <a:p>
            <a:r>
              <a:rPr lang="en-US" dirty="0" smtClean="0"/>
              <a:t>With keeping track of employee absence and work hours being the most </a:t>
            </a:r>
            <a:r>
              <a:rPr lang="en-US" dirty="0" err="1" smtClean="0"/>
              <a:t>obivous</a:t>
            </a:r>
            <a:r>
              <a:rPr lang="en-US" dirty="0" smtClean="0"/>
              <a:t> one’</a:t>
            </a:r>
          </a:p>
          <a:p>
            <a:r>
              <a:rPr lang="en-US" dirty="0" smtClean="0"/>
              <a:t>With accurate data on time spent at work and on tasks.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Project overview</a:t>
            </a:r>
            <a:endParaRPr lang="en-US" dirty="0">
              <a:solidFill>
                <a:srgbClr val="FF0000"/>
              </a:solidFill>
            </a:endParaRPr>
          </a:p>
        </p:txBody>
      </p:sp>
      <p:sp>
        <p:nvSpPr>
          <p:cNvPr id="3" name="Content Placeholder 2"/>
          <p:cNvSpPr>
            <a:spLocks noGrp="1"/>
          </p:cNvSpPr>
          <p:nvPr>
            <p:ph sz="quarter" idx="1"/>
          </p:nvPr>
        </p:nvSpPr>
        <p:spPr/>
        <p:txBody>
          <a:bodyPr/>
          <a:lstStyle/>
          <a:p>
            <a:r>
              <a:rPr lang="en-US" dirty="0" smtClean="0"/>
              <a:t>The attendance is usually used by human resources or management personnel to monitor and evaluate an employees attendance patterns and to identify any potential issues that may need to be addressed.</a:t>
            </a:r>
          </a:p>
          <a:p>
            <a:r>
              <a:rPr lang="en-US" dirty="0" smtClean="0"/>
              <a:t>It can also be used to track and report on attendance trends across the </a:t>
            </a:r>
            <a:r>
              <a:rPr lang="en-US" dirty="0" err="1" smtClean="0"/>
              <a:t>organisation</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Who are the end users?</a:t>
            </a:r>
            <a:endParaRPr lang="en-US" dirty="0">
              <a:solidFill>
                <a:srgbClr val="FF0000"/>
              </a:solidFill>
            </a:endParaRPr>
          </a:p>
        </p:txBody>
      </p:sp>
      <p:sp>
        <p:nvSpPr>
          <p:cNvPr id="4" name="Content Placeholder 3"/>
          <p:cNvSpPr>
            <a:spLocks noGrp="1"/>
          </p:cNvSpPr>
          <p:nvPr>
            <p:ph sz="quarter" idx="1"/>
          </p:nvPr>
        </p:nvSpPr>
        <p:spPr/>
        <p:txBody>
          <a:bodyPr/>
          <a:lstStyle/>
          <a:p>
            <a:r>
              <a:rPr lang="en-US" dirty="0" smtClean="0"/>
              <a:t>Employer</a:t>
            </a:r>
          </a:p>
          <a:p>
            <a:r>
              <a:rPr lang="en-US" dirty="0" smtClean="0"/>
              <a:t>Employee</a:t>
            </a:r>
          </a:p>
          <a:p>
            <a:r>
              <a:rPr lang="en-US" dirty="0" smtClean="0"/>
              <a:t>Worker</a:t>
            </a:r>
          </a:p>
          <a:p>
            <a:r>
              <a:rPr lang="en-US" dirty="0" smtClean="0"/>
              <a:t>IT sector</a:t>
            </a:r>
          </a:p>
          <a:p>
            <a:r>
              <a:rPr lang="en-US" dirty="0" err="1" smtClean="0"/>
              <a:t>Organisation</a:t>
            </a:r>
            <a:endParaRPr lang="en-US" dirty="0" smtClean="0"/>
          </a:p>
          <a:p>
            <a:r>
              <a:rPr lang="en-US" dirty="0" smtClean="0"/>
              <a:t>Different Industry</a:t>
            </a:r>
          </a:p>
          <a:p>
            <a:r>
              <a:rPr lang="en-US" dirty="0" smtClean="0"/>
              <a:t>Management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Our solution and its value proposition</a:t>
            </a:r>
            <a:endParaRPr lang="en-US" dirty="0">
              <a:solidFill>
                <a:srgbClr val="FF0000"/>
              </a:solidFill>
            </a:endParaRPr>
          </a:p>
        </p:txBody>
      </p:sp>
      <p:sp>
        <p:nvSpPr>
          <p:cNvPr id="3" name="Content Placeholder 2"/>
          <p:cNvSpPr>
            <a:spLocks noGrp="1"/>
          </p:cNvSpPr>
          <p:nvPr>
            <p:ph sz="quarter" idx="1"/>
          </p:nvPr>
        </p:nvSpPr>
        <p:spPr/>
        <p:txBody>
          <a:bodyPr/>
          <a:lstStyle/>
          <a:p>
            <a:r>
              <a:rPr lang="en-US" dirty="0" smtClean="0"/>
              <a:t>Filtering - Text</a:t>
            </a:r>
          </a:p>
          <a:p>
            <a:r>
              <a:rPr lang="en-US" dirty="0" smtClean="0"/>
              <a:t>Graph </a:t>
            </a:r>
          </a:p>
          <a:p>
            <a:r>
              <a:rPr lang="en-US" dirty="0" smtClean="0"/>
              <a:t>Chart - Column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Dataset description</a:t>
            </a:r>
            <a:endParaRPr lang="en-US" dirty="0">
              <a:solidFill>
                <a:srgbClr val="FF0000"/>
              </a:solidFill>
            </a:endParaRPr>
          </a:p>
        </p:txBody>
      </p:sp>
      <p:sp>
        <p:nvSpPr>
          <p:cNvPr id="3" name="Content Placeholder 2"/>
          <p:cNvSpPr>
            <a:spLocks noGrp="1"/>
          </p:cNvSpPr>
          <p:nvPr>
            <p:ph sz="quarter" idx="1"/>
          </p:nvPr>
        </p:nvSpPr>
        <p:spPr/>
        <p:txBody>
          <a:bodyPr/>
          <a:lstStyle/>
          <a:p>
            <a:r>
              <a:rPr lang="en-US" dirty="0" smtClean="0"/>
              <a:t>Features : 4</a:t>
            </a:r>
          </a:p>
          <a:p>
            <a:r>
              <a:rPr lang="en-US" dirty="0" smtClean="0"/>
              <a:t>Employee gender: Male</a:t>
            </a:r>
          </a:p>
          <a:p>
            <a:r>
              <a:rPr lang="en-US" dirty="0" smtClean="0"/>
              <a:t>Employee names : First name</a:t>
            </a:r>
          </a:p>
          <a:p>
            <a:r>
              <a:rPr lang="en-US" dirty="0" smtClean="0"/>
              <a:t>Employee performance : Better performance </a:t>
            </a:r>
          </a:p>
          <a:p>
            <a:r>
              <a:rPr lang="en-US" dirty="0" smtClean="0"/>
              <a:t>Rating : Numerical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“wow” in our solution</a:t>
            </a:r>
            <a:endParaRPr lang="en-US" dirty="0">
              <a:solidFill>
                <a:srgbClr val="FF0000"/>
              </a:solidFill>
            </a:endParaRPr>
          </a:p>
        </p:txBody>
      </p:sp>
      <p:sp>
        <p:nvSpPr>
          <p:cNvPr id="3" name="Content Placeholder 2"/>
          <p:cNvSpPr>
            <a:spLocks noGrp="1"/>
          </p:cNvSpPr>
          <p:nvPr>
            <p:ph sz="quarter" idx="1"/>
          </p:nvPr>
        </p:nvSpPr>
        <p:spPr/>
        <p:txBody>
          <a:bodyPr/>
          <a:lstStyle/>
          <a:p>
            <a:r>
              <a:rPr lang="en-US" dirty="0" smtClean="0"/>
              <a:t>I used employee working hours for a week.</a:t>
            </a:r>
          </a:p>
          <a:p>
            <a:r>
              <a:rPr lang="en-US" dirty="0" smtClean="0"/>
              <a:t>Not counting the day for calculating the attendance.</a:t>
            </a:r>
          </a:p>
          <a:p>
            <a:r>
              <a:rPr lang="en-US" dirty="0" smtClean="0"/>
              <a:t>It is benefit for the employees and workers.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96</TotalTime>
  <Words>334</Words>
  <Application>Microsoft Office PowerPoint</Application>
  <PresentationFormat>On-screen Show (4:3)</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Employee Data Analysis Using Excel </vt:lpstr>
      <vt:lpstr>PROJECT TITLE </vt:lpstr>
      <vt:lpstr>AGENDA </vt:lpstr>
      <vt:lpstr>PROBLEM STATEMENT </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Jeba</dc:creator>
  <cp:lastModifiedBy>Jeba</cp:lastModifiedBy>
  <cp:revision>11</cp:revision>
  <dcterms:created xsi:type="dcterms:W3CDTF">2024-08-30T14:37:22Z</dcterms:created>
  <dcterms:modified xsi:type="dcterms:W3CDTF">2024-08-31T06:31:45Z</dcterms:modified>
</cp:coreProperties>
</file>