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10D808-120B-43C5-AE0A-4397708042D0}"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0D808-120B-43C5-AE0A-4397708042D0}"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0D808-120B-43C5-AE0A-4397708042D0}"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10D808-120B-43C5-AE0A-4397708042D0}"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10D808-120B-43C5-AE0A-4397708042D0}"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10D808-120B-43C5-AE0A-4397708042D0}"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10D808-120B-43C5-AE0A-4397708042D0}" type="datetimeFigureOut">
              <a:rPr lang="en-US" smtClean="0"/>
              <a:t>4/6/2016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10D808-120B-43C5-AE0A-4397708042D0}" type="datetimeFigureOut">
              <a:rPr lang="en-US" smtClean="0"/>
              <a:t>4/6/2016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0D808-120B-43C5-AE0A-4397708042D0}" type="datetimeFigureOut">
              <a:rPr lang="en-US" smtClean="0"/>
              <a:t>4/6/2016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0D808-120B-43C5-AE0A-4397708042D0}"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10D808-120B-43C5-AE0A-4397708042D0}"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F7F6E1-2ABD-456D-BFC5-EFAF63C16AB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0D808-120B-43C5-AE0A-4397708042D0}" type="datetimeFigureOut">
              <a:rPr lang="en-US" smtClean="0"/>
              <a:t>4/6/2016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7F6E1-2ABD-456D-BFC5-EFAF63C16A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Smart Travel Guide: Application for Android Mobile</a:t>
            </a:r>
            <a:endParaRPr lang="en-IN" b="1" dirty="0"/>
          </a:p>
        </p:txBody>
      </p:sp>
      <p:sp>
        <p:nvSpPr>
          <p:cNvPr id="3" name="Subtitle 2"/>
          <p:cNvSpPr>
            <a:spLocks noGrp="1"/>
          </p:cNvSpPr>
          <p:nvPr>
            <p:ph type="subTitle" idx="1"/>
          </p:nvPr>
        </p:nvSpPr>
        <p:spPr/>
        <p:txBody>
          <a:bodyPr/>
          <a:lstStyle/>
          <a:p>
            <a:r>
              <a:rPr lang="en-US" dirty="0" err="1" smtClean="0"/>
              <a:t>c.anitha,sai</a:t>
            </a:r>
            <a:r>
              <a:rPr lang="en-US" dirty="0" smtClean="0"/>
              <a:t> </a:t>
            </a:r>
            <a:r>
              <a:rPr lang="en-US" dirty="0" err="1" smtClean="0"/>
              <a:t>harshitha</a:t>
            </a:r>
            <a:r>
              <a:rPr lang="en-US" dirty="0" smtClean="0"/>
              <a:t> </a:t>
            </a:r>
            <a:r>
              <a:rPr lang="en-US" dirty="0" err="1" smtClean="0"/>
              <a:t>chatla,chandhini</a:t>
            </a:r>
            <a:r>
              <a:rPr lang="en-US" dirty="0" smtClean="0"/>
              <a:t> </a:t>
            </a:r>
            <a:r>
              <a:rPr lang="en-US" dirty="0" err="1" smtClean="0"/>
              <a:t>bj</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2123658"/>
          </a:xfrm>
          <a:prstGeom prst="rect">
            <a:avLst/>
          </a:prstGeom>
        </p:spPr>
        <p:txBody>
          <a:bodyPr wrap="square">
            <a:spAutoFit/>
          </a:bodyPr>
          <a:lstStyle/>
          <a:p>
            <a:pPr algn="just"/>
            <a:r>
              <a:rPr lang="en-IN" sz="2400" b="1" dirty="0" smtClean="0"/>
              <a:t>The Main Components of </a:t>
            </a:r>
            <a:r>
              <a:rPr lang="en-IN" sz="2400" b="1" dirty="0" err="1" smtClean="0"/>
              <a:t>Mashup</a:t>
            </a:r>
            <a:r>
              <a:rPr lang="en-IN" sz="2400" b="1" dirty="0" smtClean="0"/>
              <a:t> Server</a:t>
            </a:r>
            <a:r>
              <a:rPr lang="en-IN" dirty="0" smtClean="0"/>
              <a:t>:</a:t>
            </a:r>
          </a:p>
          <a:p>
            <a:pPr algn="just">
              <a:buFont typeface="Arial" pitchFamily="34" charset="0"/>
              <a:buChar char="•"/>
            </a:pPr>
            <a:r>
              <a:rPr lang="en-IN" dirty="0" smtClean="0"/>
              <a:t> </a:t>
            </a:r>
            <a:r>
              <a:rPr lang="en-IN" dirty="0" err="1" smtClean="0"/>
              <a:t>Geocoding</a:t>
            </a:r>
            <a:r>
              <a:rPr lang="en-IN" dirty="0" smtClean="0"/>
              <a:t> Widget converts end-user’s location information into latitude and longitude coordinates that Google Maps can identify and mark in the maps.</a:t>
            </a:r>
          </a:p>
          <a:p>
            <a:pPr algn="just">
              <a:buFont typeface="Arial" pitchFamily="34" charset="0"/>
              <a:buChar char="•"/>
            </a:pPr>
            <a:r>
              <a:rPr lang="en-IN" dirty="0" smtClean="0"/>
              <a:t> XSL </a:t>
            </a:r>
            <a:r>
              <a:rPr lang="en-IN" dirty="0" err="1" smtClean="0"/>
              <a:t>StyleSheet</a:t>
            </a:r>
            <a:r>
              <a:rPr lang="en-IN" dirty="0" smtClean="0"/>
              <a:t> the data or contents from data sources that is XML format need to be transformed into WML format by the XSL </a:t>
            </a:r>
            <a:r>
              <a:rPr lang="en-IN" dirty="0" err="1" smtClean="0"/>
              <a:t>StyleSheet</a:t>
            </a:r>
            <a:r>
              <a:rPr lang="en-IN" dirty="0" smtClean="0"/>
              <a:t>.</a:t>
            </a:r>
          </a:p>
          <a:p>
            <a:pPr algn="just">
              <a:buFont typeface="Arial" pitchFamily="34" charset="0"/>
              <a:buChar char="•"/>
            </a:pPr>
            <a:r>
              <a:rPr lang="en-IN" dirty="0" smtClean="0"/>
              <a:t> Therefore, Mobile service providers can efficiently use existing resources to provide better services. </a:t>
            </a:r>
            <a:endParaRPr lang="en-IN" dirty="0"/>
          </a:p>
        </p:txBody>
      </p:sp>
      <p:pic>
        <p:nvPicPr>
          <p:cNvPr id="2050" name="Picture 2"/>
          <p:cNvPicPr>
            <a:picLocks noChangeAspect="1" noChangeArrowheads="1"/>
          </p:cNvPicPr>
          <p:nvPr/>
        </p:nvPicPr>
        <p:blipFill>
          <a:blip r:embed="rId2"/>
          <a:srcRect/>
          <a:stretch>
            <a:fillRect/>
          </a:stretch>
        </p:blipFill>
        <p:spPr bwMode="auto">
          <a:xfrm>
            <a:off x="3000364" y="2285992"/>
            <a:ext cx="2438400" cy="3571900"/>
          </a:xfrm>
          <a:prstGeom prst="rect">
            <a:avLst/>
          </a:prstGeom>
          <a:noFill/>
          <a:ln w="9525">
            <a:noFill/>
            <a:miter lim="800000"/>
            <a:headEnd/>
            <a:tailEnd/>
          </a:ln>
          <a:effectLst/>
        </p:spPr>
      </p:pic>
      <p:sp>
        <p:nvSpPr>
          <p:cNvPr id="4" name="Rectangle 3"/>
          <p:cNvSpPr/>
          <p:nvPr/>
        </p:nvSpPr>
        <p:spPr>
          <a:xfrm>
            <a:off x="2714612" y="6143644"/>
            <a:ext cx="3644909" cy="369332"/>
          </a:xfrm>
          <a:prstGeom prst="rect">
            <a:avLst/>
          </a:prstGeom>
        </p:spPr>
        <p:txBody>
          <a:bodyPr wrap="none">
            <a:spAutoFit/>
          </a:bodyPr>
          <a:lstStyle/>
          <a:p>
            <a:r>
              <a:rPr lang="en-IN" dirty="0"/>
              <a:t>Fig. 2 Components of </a:t>
            </a:r>
            <a:r>
              <a:rPr lang="en-IN" dirty="0" err="1"/>
              <a:t>Mashup</a:t>
            </a:r>
            <a:r>
              <a:rPr lang="en-IN" dirty="0"/>
              <a:t> Server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14291"/>
            <a:ext cx="8501122" cy="5078313"/>
          </a:xfrm>
          <a:prstGeom prst="rect">
            <a:avLst/>
          </a:prstGeom>
        </p:spPr>
        <p:txBody>
          <a:bodyPr wrap="square">
            <a:spAutoFit/>
          </a:bodyPr>
          <a:lstStyle/>
          <a:p>
            <a:pPr algn="just">
              <a:buFont typeface="Arial" pitchFamily="34" charset="0"/>
              <a:buChar char="•"/>
            </a:pPr>
            <a:r>
              <a:rPr lang="en-IN" dirty="0" smtClean="0"/>
              <a:t>The translation software is designed to solve the language problems from domestic and foreign tourists. </a:t>
            </a:r>
          </a:p>
          <a:p>
            <a:pPr algn="just">
              <a:buFont typeface="Arial" pitchFamily="34" charset="0"/>
              <a:buChar char="•"/>
            </a:pPr>
            <a:r>
              <a:rPr lang="en-IN" dirty="0" err="1" smtClean="0"/>
              <a:t>Mashup</a:t>
            </a:r>
            <a:r>
              <a:rPr lang="en-IN" dirty="0" smtClean="0"/>
              <a:t> module this component is the most important part of the </a:t>
            </a:r>
            <a:r>
              <a:rPr lang="en-IN" dirty="0" err="1" smtClean="0"/>
              <a:t>mashup</a:t>
            </a:r>
            <a:r>
              <a:rPr lang="en-IN" dirty="0" smtClean="0"/>
              <a:t> server. It determines what kind of services will provide to the mobile end-users. Data sources transfer the data or contents to the </a:t>
            </a:r>
            <a:r>
              <a:rPr lang="en-IN" dirty="0" err="1" smtClean="0"/>
              <a:t>mashup</a:t>
            </a:r>
            <a:r>
              <a:rPr lang="en-IN" dirty="0" smtClean="0"/>
              <a:t> server according to the receiving command. </a:t>
            </a:r>
          </a:p>
          <a:p>
            <a:pPr algn="just">
              <a:buFont typeface="Arial" pitchFamily="34" charset="0"/>
              <a:buChar char="•"/>
            </a:pPr>
            <a:r>
              <a:rPr lang="en-IN" dirty="0" smtClean="0"/>
              <a:t>Due to the limitation of mobile device screen, the received data or contents need to be simplified by the information extraction technology.</a:t>
            </a:r>
          </a:p>
          <a:p>
            <a:pPr algn="just">
              <a:buFont typeface="Arial" pitchFamily="34" charset="0"/>
              <a:buChar char="•"/>
            </a:pPr>
            <a:r>
              <a:rPr lang="en-IN" dirty="0" smtClean="0"/>
              <a:t> Then, the data or contents from different data source are mashed up into the maps, which are provided to the mobile end-user.</a:t>
            </a:r>
          </a:p>
          <a:p>
            <a:pPr algn="just">
              <a:buFont typeface="Arial" pitchFamily="34" charset="0"/>
              <a:buChar char="•"/>
            </a:pPr>
            <a:r>
              <a:rPr lang="en-IN" dirty="0" smtClean="0"/>
              <a:t>Security Management </a:t>
            </a:r>
            <a:r>
              <a:rPr lang="en-IN" dirty="0" err="1" smtClean="0"/>
              <a:t>mashup</a:t>
            </a:r>
            <a:r>
              <a:rPr lang="en-IN" dirty="0" smtClean="0"/>
              <a:t> technology emphasizes openness, but the end-user’s private information should be protected. </a:t>
            </a:r>
          </a:p>
          <a:p>
            <a:pPr algn="just">
              <a:buFont typeface="Arial" pitchFamily="34" charset="0"/>
              <a:buChar char="•"/>
            </a:pPr>
            <a:r>
              <a:rPr lang="en-IN" dirty="0" smtClean="0"/>
              <a:t>This is contradictory, so how to effectively collect (and protect) end-user’s information is a problem.</a:t>
            </a:r>
          </a:p>
          <a:p>
            <a:pPr algn="just">
              <a:buFont typeface="Arial" pitchFamily="34" charset="0"/>
              <a:buChar char="•"/>
            </a:pPr>
            <a:r>
              <a:rPr lang="en-IN" dirty="0" smtClean="0"/>
              <a:t> In this system, the end-user’s sensitive information (e.g. location information, phone number) will not be publicized, because we use specific algorithm to exploit the end-user’s individual requirements.</a:t>
            </a:r>
          </a:p>
          <a:p>
            <a:pPr algn="just">
              <a:buFont typeface="Arial" pitchFamily="34" charset="0"/>
              <a:buChar char="•"/>
            </a:pPr>
            <a:r>
              <a:rPr lang="en-IN" dirty="0" smtClean="0"/>
              <a:t> This will not only protect the </a:t>
            </a:r>
            <a:r>
              <a:rPr lang="en-IN" dirty="0" err="1" smtClean="0"/>
              <a:t>endusers</a:t>
            </a:r>
            <a:r>
              <a:rPr lang="en-IN" dirty="0" smtClean="0"/>
              <a:t> sensitive information but also sufficiently utilize the end-users information in the </a:t>
            </a:r>
            <a:r>
              <a:rPr lang="en-IN" dirty="0" err="1" smtClean="0"/>
              <a:t>mashup</a:t>
            </a:r>
            <a:r>
              <a:rPr lang="en-IN" dirty="0" smtClean="0"/>
              <a:t> application.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429684" cy="2954655"/>
          </a:xfrm>
          <a:prstGeom prst="rect">
            <a:avLst/>
          </a:prstGeom>
        </p:spPr>
        <p:txBody>
          <a:bodyPr wrap="square">
            <a:spAutoFit/>
          </a:bodyPr>
          <a:lstStyle/>
          <a:p>
            <a:pPr algn="just"/>
            <a:r>
              <a:rPr lang="en-IN" sz="2400" b="1" dirty="0" smtClean="0"/>
              <a:t>Communication Protocols:</a:t>
            </a:r>
          </a:p>
          <a:p>
            <a:pPr algn="just">
              <a:buFont typeface="Arial" pitchFamily="34" charset="0"/>
              <a:buChar char="•"/>
            </a:pPr>
            <a:r>
              <a:rPr lang="en-IN" dirty="0" smtClean="0"/>
              <a:t> The communication is a very important link of the system. It is to connect data or contents with each layer. </a:t>
            </a:r>
          </a:p>
          <a:p>
            <a:pPr algn="just">
              <a:buFont typeface="Arial" pitchFamily="34" charset="0"/>
              <a:buChar char="•"/>
            </a:pPr>
            <a:r>
              <a:rPr lang="en-IN" dirty="0" smtClean="0"/>
              <a:t>Although WSDL (Web Services Description Language), SOAP, JSON(JavaScript Object Notation) and REST are the standard for delivering data or contents between </a:t>
            </a:r>
            <a:r>
              <a:rPr lang="en-IN" dirty="0" err="1" smtClean="0"/>
              <a:t>mashup</a:t>
            </a:r>
            <a:r>
              <a:rPr lang="en-IN" dirty="0" smtClean="0"/>
              <a:t> server and data sources, REST is abstraction mode which is a more effective for the server mode.</a:t>
            </a:r>
          </a:p>
          <a:p>
            <a:pPr algn="just">
              <a:buFont typeface="Arial" pitchFamily="34" charset="0"/>
              <a:buChar char="•"/>
            </a:pPr>
            <a:r>
              <a:rPr lang="en-IN" dirty="0" smtClean="0"/>
              <a:t> Compared to SOAP, it is more like structure style, not only a specification, so the complex protocols are not taken into account. </a:t>
            </a:r>
          </a:p>
          <a:p>
            <a:pPr algn="just">
              <a:buFont typeface="Arial" pitchFamily="34" charset="0"/>
              <a:buChar char="•"/>
            </a:pPr>
            <a:r>
              <a:rPr lang="en-IN" dirty="0" smtClean="0"/>
              <a:t>Therefore, we choose REST to communicate among </a:t>
            </a:r>
            <a:r>
              <a:rPr lang="en-IN" dirty="0" err="1" smtClean="0"/>
              <a:t>mashup</a:t>
            </a:r>
            <a:r>
              <a:rPr lang="en-IN" dirty="0" smtClean="0"/>
              <a:t> server, Google Maps.</a:t>
            </a:r>
            <a:endParaRPr lang="en-IN" dirty="0"/>
          </a:p>
        </p:txBody>
      </p:sp>
      <p:sp>
        <p:nvSpPr>
          <p:cNvPr id="3" name="Rectangle 2"/>
          <p:cNvSpPr/>
          <p:nvPr/>
        </p:nvSpPr>
        <p:spPr>
          <a:xfrm>
            <a:off x="357158" y="3071810"/>
            <a:ext cx="8286808" cy="3231654"/>
          </a:xfrm>
          <a:prstGeom prst="rect">
            <a:avLst/>
          </a:prstGeom>
        </p:spPr>
        <p:txBody>
          <a:bodyPr wrap="square">
            <a:spAutoFit/>
          </a:bodyPr>
          <a:lstStyle/>
          <a:p>
            <a:r>
              <a:rPr lang="en-IN" sz="2400" b="1" dirty="0" smtClean="0"/>
              <a:t>The Working Flow of the System</a:t>
            </a:r>
            <a:r>
              <a:rPr lang="en-IN" dirty="0" smtClean="0"/>
              <a:t>:</a:t>
            </a:r>
          </a:p>
          <a:p>
            <a:pPr>
              <a:buFont typeface="Arial" pitchFamily="34" charset="0"/>
              <a:buChar char="•"/>
            </a:pPr>
            <a:r>
              <a:rPr lang="en-IN" dirty="0" smtClean="0"/>
              <a:t> In this section, we will present the working flow of the mobile tourist guide system.</a:t>
            </a:r>
          </a:p>
          <a:p>
            <a:pPr>
              <a:buFont typeface="Arial" pitchFamily="34" charset="0"/>
              <a:buChar char="•"/>
            </a:pPr>
            <a:r>
              <a:rPr lang="en-IN" dirty="0" smtClean="0"/>
              <a:t> First of all, we assume that the mobile end-users have already registered with the system and provided their personal information Fig.3 shows the working flow of the application in details.</a:t>
            </a:r>
          </a:p>
          <a:p>
            <a:pPr>
              <a:buFont typeface="Arial" pitchFamily="34" charset="0"/>
              <a:buChar char="•"/>
            </a:pPr>
            <a:r>
              <a:rPr lang="en-IN" dirty="0" smtClean="0"/>
              <a:t> In Step1, 2, 3 the mobile end-user logs on the system through the mobile web browser on his/her mobile device and sends request to the </a:t>
            </a:r>
            <a:r>
              <a:rPr lang="en-IN" dirty="0" err="1" smtClean="0"/>
              <a:t>mashup</a:t>
            </a:r>
            <a:r>
              <a:rPr lang="en-IN" dirty="0" smtClean="0"/>
              <a:t> server.</a:t>
            </a:r>
          </a:p>
          <a:p>
            <a:pPr>
              <a:buFont typeface="Arial" pitchFamily="34" charset="0"/>
              <a:buChar char="•"/>
            </a:pPr>
            <a:r>
              <a:rPr lang="en-IN" dirty="0" smtClean="0"/>
              <a:t> To respond, the </a:t>
            </a:r>
            <a:r>
              <a:rPr lang="en-IN" dirty="0" err="1" smtClean="0"/>
              <a:t>mashup</a:t>
            </a:r>
            <a:r>
              <a:rPr lang="en-IN" dirty="0" smtClean="0"/>
              <a:t> server returns a Web page to the mobile Web browser. At the same time, the Web page will trigger the GPS (Global Position System). </a:t>
            </a:r>
          </a:p>
          <a:p>
            <a:pPr>
              <a:buFont typeface="Arial" pitchFamily="34" charset="0"/>
              <a:buChar char="•"/>
            </a:pPr>
            <a:r>
              <a:rPr lang="en-IN" dirty="0" smtClean="0"/>
              <a:t>It is necessary to add a timer to the Webpage, so that the GPS is able to update user’s geographical positioning information to the </a:t>
            </a:r>
            <a:r>
              <a:rPr lang="en-IN" dirty="0" err="1" smtClean="0"/>
              <a:t>mashup</a:t>
            </a:r>
            <a:r>
              <a:rPr lang="en-IN" dirty="0" smtClean="0"/>
              <a:t> server in time.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1"/>
            <a:ext cx="8429684" cy="2862322"/>
          </a:xfrm>
          <a:prstGeom prst="rect">
            <a:avLst/>
          </a:prstGeom>
        </p:spPr>
        <p:txBody>
          <a:bodyPr wrap="square">
            <a:spAutoFit/>
          </a:bodyPr>
          <a:lstStyle/>
          <a:p>
            <a:pPr algn="just">
              <a:buFont typeface="Arial" pitchFamily="34" charset="0"/>
              <a:buChar char="•"/>
            </a:pPr>
            <a:r>
              <a:rPr lang="en-IN" dirty="0" smtClean="0"/>
              <a:t>mobile end-user is delivered to the </a:t>
            </a:r>
            <a:r>
              <a:rPr lang="en-IN" dirty="0" err="1" smtClean="0"/>
              <a:t>mashup</a:t>
            </a:r>
            <a:r>
              <a:rPr lang="en-IN" dirty="0" smtClean="0"/>
              <a:t> server. </a:t>
            </a:r>
          </a:p>
          <a:p>
            <a:pPr algn="just">
              <a:buFont typeface="Arial" pitchFamily="34" charset="0"/>
              <a:buChar char="•"/>
            </a:pPr>
            <a:r>
              <a:rPr lang="en-IN" dirty="0" smtClean="0"/>
              <a:t>Meanwhile, the end-user’s information is also sent to the </a:t>
            </a:r>
            <a:r>
              <a:rPr lang="en-IN" dirty="0" err="1" smtClean="0"/>
              <a:t>mashup</a:t>
            </a:r>
            <a:r>
              <a:rPr lang="en-IN" dirty="0" smtClean="0"/>
              <a:t> server. In step5 the </a:t>
            </a:r>
            <a:r>
              <a:rPr lang="en-IN" dirty="0" err="1" smtClean="0"/>
              <a:t>mashup</a:t>
            </a:r>
            <a:r>
              <a:rPr lang="en-IN" dirty="0" smtClean="0"/>
              <a:t> server analyzes the user information stored in the databases to obtain the user’s preference requirements.</a:t>
            </a:r>
          </a:p>
          <a:p>
            <a:pPr algn="just">
              <a:buFont typeface="Arial" pitchFamily="34" charset="0"/>
              <a:buChar char="•"/>
            </a:pPr>
            <a:r>
              <a:rPr lang="en-IN" dirty="0" smtClean="0"/>
              <a:t> Simultaneously, as the content of Yahoo Travel is in English, the </a:t>
            </a:r>
            <a:r>
              <a:rPr lang="en-IN" dirty="0" err="1" smtClean="0"/>
              <a:t>Mashup</a:t>
            </a:r>
            <a:r>
              <a:rPr lang="en-IN" dirty="0" smtClean="0"/>
              <a:t> server determines whether it is necessary to use the translation software through the analysis. In step6, 7 the </a:t>
            </a:r>
            <a:r>
              <a:rPr lang="en-IN" dirty="0" err="1" smtClean="0"/>
              <a:t>Geocoding</a:t>
            </a:r>
            <a:r>
              <a:rPr lang="en-IN" dirty="0" smtClean="0"/>
              <a:t> Widget on the </a:t>
            </a:r>
            <a:r>
              <a:rPr lang="en-IN" dirty="0" err="1" smtClean="0"/>
              <a:t>Mashup</a:t>
            </a:r>
            <a:r>
              <a:rPr lang="en-IN" dirty="0" smtClean="0"/>
              <a:t> server first transforms the user’s geographical positioning information into latitude and longitude values. </a:t>
            </a:r>
          </a:p>
          <a:p>
            <a:pPr algn="just">
              <a:buFont typeface="Arial" pitchFamily="34" charset="0"/>
              <a:buChar char="•"/>
            </a:pPr>
            <a:r>
              <a:rPr lang="en-IN" dirty="0" smtClean="0"/>
              <a:t>Then the latitude and longitude values are delivered to the Google Maps Server by </a:t>
            </a:r>
            <a:r>
              <a:rPr lang="en-IN" dirty="0" err="1" smtClean="0"/>
              <a:t>mashup</a:t>
            </a:r>
            <a:r>
              <a:rPr lang="en-IN" dirty="0" smtClean="0"/>
              <a:t> server through REST protocol. </a:t>
            </a:r>
            <a:endParaRPr lang="en-IN" dirty="0"/>
          </a:p>
        </p:txBody>
      </p:sp>
      <p:pic>
        <p:nvPicPr>
          <p:cNvPr id="3074" name="Picture 2"/>
          <p:cNvPicPr>
            <a:picLocks noChangeAspect="1" noChangeArrowheads="1"/>
          </p:cNvPicPr>
          <p:nvPr/>
        </p:nvPicPr>
        <p:blipFill>
          <a:blip r:embed="rId2"/>
          <a:srcRect/>
          <a:stretch>
            <a:fillRect/>
          </a:stretch>
        </p:blipFill>
        <p:spPr bwMode="auto">
          <a:xfrm>
            <a:off x="1109663" y="3786190"/>
            <a:ext cx="6924675" cy="2857520"/>
          </a:xfrm>
          <a:prstGeom prst="rect">
            <a:avLst/>
          </a:prstGeom>
          <a:noFill/>
          <a:ln w="9525">
            <a:noFill/>
            <a:miter lim="800000"/>
            <a:headEnd/>
            <a:tailEnd/>
          </a:ln>
          <a:effectLst/>
        </p:spPr>
      </p:pic>
      <p:sp>
        <p:nvSpPr>
          <p:cNvPr id="4" name="Rectangle 3"/>
          <p:cNvSpPr/>
          <p:nvPr/>
        </p:nvSpPr>
        <p:spPr>
          <a:xfrm>
            <a:off x="3649952" y="3244334"/>
            <a:ext cx="1844095" cy="369332"/>
          </a:xfrm>
          <a:prstGeom prst="rect">
            <a:avLst/>
          </a:prstGeom>
        </p:spPr>
        <p:txBody>
          <a:bodyPr wrap="none">
            <a:spAutoFit/>
          </a:bodyPr>
          <a:lstStyle/>
          <a:p>
            <a:r>
              <a:rPr lang="en-IN" dirty="0"/>
              <a:t>Fig.3 System Flow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01122" cy="3693319"/>
          </a:xfrm>
          <a:prstGeom prst="rect">
            <a:avLst/>
          </a:prstGeom>
        </p:spPr>
        <p:txBody>
          <a:bodyPr wrap="square">
            <a:spAutoFit/>
          </a:bodyPr>
          <a:lstStyle/>
          <a:p>
            <a:pPr algn="just">
              <a:buFont typeface="Arial" pitchFamily="34" charset="0"/>
              <a:buChar char="•"/>
            </a:pPr>
            <a:r>
              <a:rPr lang="en-IN" dirty="0" smtClean="0"/>
              <a:t>Thus, Google Maps Server is able to Mark the location of the user on the map. The map pictures which are </a:t>
            </a:r>
            <a:r>
              <a:rPr lang="en-IN" dirty="0" err="1" smtClean="0"/>
              <a:t>usercentric</a:t>
            </a:r>
            <a:r>
              <a:rPr lang="en-IN" dirty="0" smtClean="0"/>
              <a:t> are fed back to </a:t>
            </a:r>
            <a:r>
              <a:rPr lang="en-IN" dirty="0" err="1" smtClean="0"/>
              <a:t>mashup</a:t>
            </a:r>
            <a:r>
              <a:rPr lang="en-IN" dirty="0" smtClean="0"/>
              <a:t> server with XML over HTTP. </a:t>
            </a:r>
          </a:p>
          <a:p>
            <a:pPr algn="just">
              <a:buFont typeface="Arial" pitchFamily="34" charset="0"/>
              <a:buChar char="•"/>
            </a:pPr>
            <a:r>
              <a:rPr lang="en-IN" dirty="0" smtClean="0"/>
              <a:t>In step8 XSLT Conversion converts XML documents into WML format by using the XSL profiles.</a:t>
            </a:r>
          </a:p>
          <a:p>
            <a:pPr algn="just">
              <a:buFont typeface="Arial" pitchFamily="34" charset="0"/>
              <a:buChar char="•"/>
            </a:pPr>
            <a:r>
              <a:rPr lang="en-IN" dirty="0" smtClean="0"/>
              <a:t> Then, the WML documents are delivered to the </a:t>
            </a:r>
            <a:r>
              <a:rPr lang="en-IN" dirty="0" err="1" smtClean="0"/>
              <a:t>Mashup</a:t>
            </a:r>
            <a:r>
              <a:rPr lang="en-IN" dirty="0" smtClean="0"/>
              <a:t> module. In step9 after receiving information from Google Maps, Users Information Database and Yahoo Travel, </a:t>
            </a:r>
            <a:r>
              <a:rPr lang="en-IN" dirty="0" err="1" smtClean="0"/>
              <a:t>mashup</a:t>
            </a:r>
            <a:r>
              <a:rPr lang="en-IN" dirty="0" smtClean="0"/>
              <a:t> server should integrate this information based on map pictures. </a:t>
            </a:r>
          </a:p>
          <a:p>
            <a:pPr algn="just">
              <a:buFont typeface="Arial" pitchFamily="34" charset="0"/>
              <a:buChar char="•"/>
            </a:pPr>
            <a:r>
              <a:rPr lang="en-IN" dirty="0" smtClean="0"/>
              <a:t>Attractions, hotels in and around, and restaurants should be marked on the map pictures. In addition, when the mobile phone cursor moves to the marked dot in the map picture, it will show the relevant tourism information of the marked point. In step10 in the end, </a:t>
            </a:r>
            <a:r>
              <a:rPr lang="en-IN" dirty="0" err="1" smtClean="0"/>
              <a:t>mashup</a:t>
            </a:r>
            <a:r>
              <a:rPr lang="en-IN" dirty="0" smtClean="0"/>
              <a:t> server sends the result to the mobile devices. </a:t>
            </a:r>
          </a:p>
          <a:p>
            <a:pPr algn="just">
              <a:buFont typeface="Arial" pitchFamily="34" charset="0"/>
              <a:buChar char="•"/>
            </a:pPr>
            <a:r>
              <a:rPr lang="en-IN" dirty="0" smtClean="0"/>
              <a:t>According to the useful information provided by the system, the mobile end-users are able to follow with the tourism attractions and enjoy the cheerful travel.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3970318"/>
          </a:xfrm>
          <a:prstGeom prst="rect">
            <a:avLst/>
          </a:prstGeom>
        </p:spPr>
        <p:txBody>
          <a:bodyPr wrap="square">
            <a:spAutoFit/>
          </a:bodyPr>
          <a:lstStyle/>
          <a:p>
            <a:r>
              <a:rPr lang="en-IN" sz="2800" b="1" dirty="0" smtClean="0"/>
              <a:t>PROPOSED SOLUTION :</a:t>
            </a:r>
          </a:p>
          <a:p>
            <a:pPr algn="just">
              <a:buFont typeface="Arial" pitchFamily="34" charset="0"/>
              <a:buChar char="•"/>
            </a:pPr>
            <a:r>
              <a:rPr lang="en-IN" dirty="0" smtClean="0"/>
              <a:t>The challenge address by mobile was ability to get exact location from the specified </a:t>
            </a:r>
            <a:r>
              <a:rPr lang="en-IN" dirty="0" err="1" smtClean="0"/>
              <a:t>favorites</a:t>
            </a:r>
            <a:r>
              <a:rPr lang="en-IN" dirty="0" smtClean="0"/>
              <a:t>, current location, map, distance between two cities, weather report, find the video. </a:t>
            </a:r>
          </a:p>
          <a:p>
            <a:pPr algn="just">
              <a:buFont typeface="Arial" pitchFamily="34" charset="0"/>
              <a:buChar char="•"/>
            </a:pPr>
            <a:r>
              <a:rPr lang="en-IN" dirty="0" smtClean="0"/>
              <a:t>Pointed out from the research that many applications have been developed, but some of the tourist information is mainly obtained through newspaper, magazines these applications do not provide exact information while user on move. </a:t>
            </a:r>
          </a:p>
          <a:p>
            <a:pPr algn="just">
              <a:buFont typeface="Arial" pitchFamily="34" charset="0"/>
              <a:buChar char="•"/>
            </a:pPr>
            <a:r>
              <a:rPr lang="en-IN" dirty="0" smtClean="0"/>
              <a:t>After studying many researches papers and also addressed many problem but the some mentioned above are the major issue so the proposed system will try to solve many problem related with current location, map, distance between two cities, weather report, find the video.</a:t>
            </a:r>
          </a:p>
          <a:p>
            <a:pPr algn="just">
              <a:buFont typeface="Arial" pitchFamily="34" charset="0"/>
              <a:buChar char="•"/>
            </a:pPr>
            <a:r>
              <a:rPr lang="en-IN" dirty="0" smtClean="0"/>
              <a:t> In order to help the user who is newer to the city at the </a:t>
            </a:r>
            <a:r>
              <a:rPr lang="en-IN" dirty="0" err="1" smtClean="0"/>
              <a:t>traveling</a:t>
            </a:r>
            <a:r>
              <a:rPr lang="en-IN" dirty="0" smtClean="0"/>
              <a:t> time and gets current location, map, distance between two cities, weather report, find the video.</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785918" y="706573"/>
            <a:ext cx="5786478" cy="5903776"/>
          </a:xfrm>
          <a:prstGeom prst="rect">
            <a:avLst/>
          </a:prstGeom>
          <a:noFill/>
          <a:ln w="9525">
            <a:noFill/>
            <a:miter lim="800000"/>
            <a:headEnd/>
            <a:tailEnd/>
          </a:ln>
          <a:effectLst/>
        </p:spPr>
      </p:pic>
      <p:sp>
        <p:nvSpPr>
          <p:cNvPr id="3" name="Rectangle 2"/>
          <p:cNvSpPr/>
          <p:nvPr/>
        </p:nvSpPr>
        <p:spPr>
          <a:xfrm>
            <a:off x="3071802" y="285728"/>
            <a:ext cx="2883995" cy="369332"/>
          </a:xfrm>
          <a:prstGeom prst="rect">
            <a:avLst/>
          </a:prstGeom>
        </p:spPr>
        <p:txBody>
          <a:bodyPr wrap="none">
            <a:spAutoFit/>
          </a:bodyPr>
          <a:lstStyle/>
          <a:p>
            <a:r>
              <a:rPr lang="en-IN" dirty="0"/>
              <a:t>Fig 4. Locate the user in Map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00034" y="642918"/>
            <a:ext cx="3929090" cy="6031042"/>
          </a:xfrm>
          <a:prstGeom prst="rect">
            <a:avLst/>
          </a:prstGeom>
          <a:noFill/>
          <a:ln w="9525">
            <a:noFill/>
            <a:miter lim="800000"/>
            <a:headEnd/>
            <a:tailEnd/>
          </a:ln>
          <a:effectLst/>
        </p:spPr>
      </p:pic>
      <p:sp>
        <p:nvSpPr>
          <p:cNvPr id="3" name="Rectangle 2"/>
          <p:cNvSpPr/>
          <p:nvPr/>
        </p:nvSpPr>
        <p:spPr>
          <a:xfrm>
            <a:off x="2285984" y="214290"/>
            <a:ext cx="3408305" cy="369332"/>
          </a:xfrm>
          <a:prstGeom prst="rect">
            <a:avLst/>
          </a:prstGeom>
        </p:spPr>
        <p:txBody>
          <a:bodyPr wrap="none">
            <a:spAutoFit/>
          </a:bodyPr>
          <a:lstStyle/>
          <a:p>
            <a:r>
              <a:rPr lang="en-IN" dirty="0"/>
              <a:t>Fig 6.Weather forecast for location</a:t>
            </a:r>
          </a:p>
        </p:txBody>
      </p:sp>
      <p:pic>
        <p:nvPicPr>
          <p:cNvPr id="5123" name="Picture 3"/>
          <p:cNvPicPr>
            <a:picLocks noChangeAspect="1" noChangeArrowheads="1"/>
          </p:cNvPicPr>
          <p:nvPr/>
        </p:nvPicPr>
        <p:blipFill>
          <a:blip r:embed="rId3"/>
          <a:srcRect/>
          <a:stretch>
            <a:fillRect/>
          </a:stretch>
        </p:blipFill>
        <p:spPr bwMode="auto">
          <a:xfrm>
            <a:off x="4500562" y="642918"/>
            <a:ext cx="4385996" cy="600079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29718" cy="3293209"/>
          </a:xfrm>
          <a:prstGeom prst="rect">
            <a:avLst/>
          </a:prstGeom>
        </p:spPr>
        <p:txBody>
          <a:bodyPr wrap="square">
            <a:spAutoFit/>
          </a:bodyPr>
          <a:lstStyle/>
          <a:p>
            <a:r>
              <a:rPr lang="en-IN" sz="2800" b="1" dirty="0" smtClean="0"/>
              <a:t>CONCLUSION :</a:t>
            </a:r>
          </a:p>
          <a:p>
            <a:pPr algn="just">
              <a:buFont typeface="Arial" pitchFamily="34" charset="0"/>
              <a:buChar char="•"/>
            </a:pPr>
            <a:r>
              <a:rPr lang="en-IN" dirty="0" smtClean="0"/>
              <a:t>In this paper, we presented the design and implementation of a mobile application called Smart Travel Guide, with which mobile users can get tourism guidance information they need anytime and anywhere. </a:t>
            </a:r>
          </a:p>
          <a:p>
            <a:pPr algn="just">
              <a:buFont typeface="Arial" pitchFamily="34" charset="0"/>
              <a:buChar char="•"/>
            </a:pPr>
            <a:r>
              <a:rPr lang="en-IN" dirty="0" smtClean="0"/>
              <a:t>By Smart Travel Guide, users can get an attraction’s detailed information, including text, picture and video. In particular, Smart Travel Guide can provide users with location-based information, which can be browsed or queried through a map. </a:t>
            </a:r>
          </a:p>
          <a:p>
            <a:pPr algn="just">
              <a:buFont typeface="Arial" pitchFamily="34" charset="0"/>
              <a:buChar char="•"/>
            </a:pPr>
            <a:r>
              <a:rPr lang="en-IN" dirty="0" smtClean="0"/>
              <a:t>User can search the nearby attractions after he or she configures the distance between the current location and the view spots. When the user moves out of the current location, the mobile phone will automatically send its new position to the server side, and the corresponding attraction list will be received by the user. </a:t>
            </a:r>
            <a:endParaRPr lang="en-IN" dirty="0"/>
          </a:p>
        </p:txBody>
      </p:sp>
      <p:sp>
        <p:nvSpPr>
          <p:cNvPr id="4" name="Rectangle 3"/>
          <p:cNvSpPr/>
          <p:nvPr/>
        </p:nvSpPr>
        <p:spPr>
          <a:xfrm>
            <a:off x="0" y="3357562"/>
            <a:ext cx="8786842" cy="1631216"/>
          </a:xfrm>
          <a:prstGeom prst="rect">
            <a:avLst/>
          </a:prstGeom>
        </p:spPr>
        <p:txBody>
          <a:bodyPr wrap="square">
            <a:spAutoFit/>
          </a:bodyPr>
          <a:lstStyle/>
          <a:p>
            <a:r>
              <a:rPr lang="en-IN" sz="2800" b="1" dirty="0" smtClean="0"/>
              <a:t>REFERENCES: </a:t>
            </a:r>
          </a:p>
          <a:p>
            <a:pPr algn="just">
              <a:buFont typeface="Arial" pitchFamily="34" charset="0"/>
              <a:buChar char="•"/>
            </a:pPr>
            <a:r>
              <a:rPr lang="en-IN" dirty="0" smtClean="0"/>
              <a:t>[1] </a:t>
            </a:r>
            <a:r>
              <a:rPr lang="en-IN" dirty="0" err="1" smtClean="0"/>
              <a:t>Jian</a:t>
            </a:r>
            <a:r>
              <a:rPr lang="en-IN" dirty="0" smtClean="0"/>
              <a:t> </a:t>
            </a:r>
            <a:r>
              <a:rPr lang="en-IN" dirty="0" err="1" smtClean="0"/>
              <a:t>Meng,Neng</a:t>
            </a:r>
            <a:r>
              <a:rPr lang="en-IN" dirty="0" smtClean="0"/>
              <a:t> </a:t>
            </a:r>
            <a:r>
              <a:rPr lang="en-IN" dirty="0" err="1" smtClean="0"/>
              <a:t>Xu</a:t>
            </a:r>
            <a:r>
              <a:rPr lang="en-IN" dirty="0" smtClean="0"/>
              <a:t> ,“A Mobile Tourist Guide System Based on </a:t>
            </a:r>
            <a:r>
              <a:rPr lang="en-IN" dirty="0" err="1" smtClean="0"/>
              <a:t>Mashup</a:t>
            </a:r>
            <a:r>
              <a:rPr lang="en-IN" dirty="0" smtClean="0"/>
              <a:t> Technology“ ISBN978-1-4244- 7618-3 /10 ©2010 IEEE.</a:t>
            </a:r>
          </a:p>
          <a:p>
            <a:pPr algn="just">
              <a:buFont typeface="Arial" pitchFamily="34" charset="0"/>
              <a:buChar char="•"/>
            </a:pPr>
            <a:r>
              <a:rPr lang="en-IN" dirty="0" smtClean="0"/>
              <a:t> [2] </a:t>
            </a:r>
            <a:r>
              <a:rPr lang="en-IN" dirty="0" err="1" smtClean="0"/>
              <a:t>Xiaoyun</a:t>
            </a:r>
            <a:r>
              <a:rPr lang="en-IN" dirty="0" smtClean="0"/>
              <a:t> </a:t>
            </a:r>
            <a:r>
              <a:rPr lang="en-IN" dirty="0" err="1" smtClean="0"/>
              <a:t>shi,”Tour</a:t>
            </a:r>
            <a:r>
              <a:rPr lang="en-IN" dirty="0" smtClean="0"/>
              <a:t>-Guide: Providing Location-Based Tourist Information on Mobile Phones “ISBN 978-1-4244-7547-6/10 @2010 IEEE.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500042"/>
            <a:ext cx="7929618" cy="5509200"/>
          </a:xfrm>
          <a:prstGeom prst="rect">
            <a:avLst/>
          </a:prstGeom>
        </p:spPr>
        <p:txBody>
          <a:bodyPr wrap="square">
            <a:spAutoFit/>
          </a:bodyPr>
          <a:lstStyle/>
          <a:p>
            <a:r>
              <a:rPr lang="en-IN" dirty="0" smtClean="0"/>
              <a:t> </a:t>
            </a:r>
            <a:r>
              <a:rPr lang="en-IN" sz="2800" b="1" dirty="0" smtClean="0"/>
              <a:t>Introduction:</a:t>
            </a:r>
          </a:p>
          <a:p>
            <a:pPr>
              <a:buFont typeface="Arial" pitchFamily="34" charset="0"/>
              <a:buChar char="•"/>
            </a:pPr>
            <a:r>
              <a:rPr lang="en-IN" dirty="0" smtClean="0"/>
              <a:t>Nowadays, people’s consumption structure is improving steadily. </a:t>
            </a:r>
          </a:p>
          <a:p>
            <a:pPr>
              <a:buFont typeface="Arial" pitchFamily="34" charset="0"/>
              <a:buChar char="•"/>
            </a:pPr>
            <a:r>
              <a:rPr lang="en-IN" dirty="0" smtClean="0"/>
              <a:t>There has been a large increase in the number of people out on tours, for the sake of recreation and entertainment. </a:t>
            </a:r>
          </a:p>
          <a:p>
            <a:pPr>
              <a:buFont typeface="Arial" pitchFamily="34" charset="0"/>
              <a:buChar char="•"/>
            </a:pPr>
            <a:r>
              <a:rPr lang="en-IN" dirty="0" smtClean="0"/>
              <a:t>Tourism is the strongest and largest industry in the global economy world, generating an estimated 11% of the global gross domestic product (GDP) and employing 200 million people and serving 700 million tourists worldwide-a figure which is expected to double by the year 2020.</a:t>
            </a:r>
          </a:p>
          <a:p>
            <a:pPr>
              <a:buFont typeface="Arial" pitchFamily="34" charset="0"/>
              <a:buChar char="•"/>
            </a:pPr>
            <a:r>
              <a:rPr lang="en-IN" dirty="0" smtClean="0"/>
              <a:t>Meanwhile, there is greatly enriched travel information provided to the tourists on the Internet.</a:t>
            </a:r>
          </a:p>
          <a:p>
            <a:pPr>
              <a:buFont typeface="Arial" pitchFamily="34" charset="0"/>
              <a:buChar char="•"/>
            </a:pPr>
            <a:r>
              <a:rPr lang="en-IN" dirty="0" smtClean="0"/>
              <a:t> However, a problem is shown that tourists are not able to get travel information timely when they are on the move.</a:t>
            </a:r>
          </a:p>
          <a:p>
            <a:pPr>
              <a:buFont typeface="Arial" pitchFamily="34" charset="0"/>
              <a:buChar char="•"/>
            </a:pPr>
            <a:r>
              <a:rPr lang="en-IN" dirty="0" smtClean="0"/>
              <a:t> Therefore, we intend to explore how to build a mobile tourist guide system based on </a:t>
            </a:r>
            <a:r>
              <a:rPr lang="en-IN" dirty="0" err="1" smtClean="0"/>
              <a:t>mashup</a:t>
            </a:r>
            <a:r>
              <a:rPr lang="en-IN" dirty="0" smtClean="0"/>
              <a:t> technology to solve this problem. </a:t>
            </a:r>
          </a:p>
          <a:p>
            <a:pPr>
              <a:buFont typeface="Arial" pitchFamily="34" charset="0"/>
              <a:buChar char="•"/>
            </a:pPr>
            <a:r>
              <a:rPr lang="en-IN" dirty="0" smtClean="0"/>
              <a:t>Current mobile services are enhanced with </a:t>
            </a:r>
            <a:r>
              <a:rPr lang="en-IN" dirty="0" err="1" smtClean="0"/>
              <a:t>locationaware</a:t>
            </a:r>
            <a:r>
              <a:rPr lang="en-IN" dirty="0" smtClean="0"/>
              <a:t> features, providing the user with better use experience.</a:t>
            </a:r>
          </a:p>
          <a:p>
            <a:pPr>
              <a:buFont typeface="Arial" pitchFamily="34" charset="0"/>
              <a:buChar char="•"/>
            </a:pPr>
            <a:r>
              <a:rPr lang="en-IN" dirty="0" smtClean="0"/>
              <a:t> A great number of mobile phone applications appeared recently, many of which are location-related. Location-dependent services, which answer location-related queries, are an important class of context-aware applications.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35846"/>
            <a:ext cx="8358246" cy="5355312"/>
          </a:xfrm>
          <a:prstGeom prst="rect">
            <a:avLst/>
          </a:prstGeom>
        </p:spPr>
        <p:txBody>
          <a:bodyPr wrap="square">
            <a:spAutoFit/>
          </a:bodyPr>
          <a:lstStyle/>
          <a:p>
            <a:pPr>
              <a:buFont typeface="Arial" pitchFamily="34" charset="0"/>
              <a:buChar char="•"/>
            </a:pPr>
            <a:r>
              <a:rPr lang="en-IN" dirty="0" smtClean="0"/>
              <a:t>With kinds of promising applications, like local information obtain (traffic condition, navigation messages and so on) and </a:t>
            </a:r>
            <a:r>
              <a:rPr lang="en-IN" dirty="0" err="1" smtClean="0"/>
              <a:t>neighboring</a:t>
            </a:r>
            <a:r>
              <a:rPr lang="en-IN" dirty="0" smtClean="0"/>
              <a:t> environment queries, such as finding the nearest restaurant, location-dependent query service will soon become an necessary part of our daily lives.</a:t>
            </a:r>
          </a:p>
          <a:p>
            <a:pPr>
              <a:buFont typeface="Arial" pitchFamily="34" charset="0"/>
              <a:buChar char="•"/>
            </a:pPr>
            <a:r>
              <a:rPr lang="en-IN" dirty="0" smtClean="0"/>
              <a:t> We will describe the design, implementation and deployment of a location-based application, named Smart Travel Guide, with the mobile phone as a platform. This application permitted users to get tour guidance information they need anytime and anywhere. In particular, the tourist data could be browsed or queried through an Internet map service such as Google Maps.</a:t>
            </a:r>
          </a:p>
          <a:p>
            <a:pPr>
              <a:buFont typeface="Arial" pitchFamily="34" charset="0"/>
              <a:buChar char="•"/>
            </a:pPr>
            <a:r>
              <a:rPr lang="en-IN" dirty="0" smtClean="0"/>
              <a:t> The mobile client’s current location is one of the most important information for location related system.</a:t>
            </a:r>
          </a:p>
          <a:p>
            <a:pPr>
              <a:buFont typeface="Arial" pitchFamily="34" charset="0"/>
              <a:buChar char="•"/>
            </a:pPr>
            <a:r>
              <a:rPr lang="en-IN" dirty="0" smtClean="0"/>
              <a:t> Mobile phones need to report their own locations to the remote server periodically, so that the information they want can be suitably queried.</a:t>
            </a:r>
          </a:p>
          <a:p>
            <a:pPr>
              <a:buFont typeface="Arial" pitchFamily="34" charset="0"/>
              <a:buChar char="•"/>
            </a:pPr>
            <a:r>
              <a:rPr lang="en-IN" dirty="0" smtClean="0"/>
              <a:t> From the point of view of the service, the simplest method of locating is to let user tell his or her location, but this method requires extra effort because the user needs to define his or her location and input it to the system. </a:t>
            </a:r>
          </a:p>
          <a:p>
            <a:pPr>
              <a:buFont typeface="Arial" pitchFamily="34" charset="0"/>
              <a:buChar char="•"/>
            </a:pPr>
            <a:r>
              <a:rPr lang="en-IN" dirty="0" smtClean="0"/>
              <a:t>The user can be located with different positioning systems.</a:t>
            </a:r>
          </a:p>
          <a:p>
            <a:pPr>
              <a:buFont typeface="Arial" pitchFamily="34" charset="0"/>
              <a:buChar char="•"/>
            </a:pPr>
            <a:r>
              <a:rPr lang="en-IN" dirty="0" smtClean="0"/>
              <a:t> The advantage of this method is that the users do not need any extra equipment.</a:t>
            </a:r>
          </a:p>
          <a:p>
            <a:pPr>
              <a:buFont typeface="Arial" pitchFamily="34" charset="0"/>
              <a:buChar char="•"/>
            </a:pPr>
            <a:r>
              <a:rPr lang="en-IN" dirty="0" smtClean="0"/>
              <a:t> GPS has become a mainstay of transportation system worldwide. </a:t>
            </a: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715436" cy="2862322"/>
          </a:xfrm>
          <a:prstGeom prst="rect">
            <a:avLst/>
          </a:prstGeom>
        </p:spPr>
        <p:txBody>
          <a:bodyPr wrap="square">
            <a:spAutoFit/>
          </a:bodyPr>
          <a:lstStyle/>
          <a:p>
            <a:pPr algn="just">
              <a:buFont typeface="Arial" pitchFamily="34" charset="0"/>
              <a:buChar char="•"/>
            </a:pPr>
            <a:r>
              <a:rPr lang="en-IN" dirty="0" smtClean="0"/>
              <a:t>It provides accurate location information for an unlimited number of people a . GPS has become a mainstay of transportation system worldwide.</a:t>
            </a:r>
          </a:p>
          <a:p>
            <a:pPr algn="just">
              <a:buFont typeface="Arial" pitchFamily="34" charset="0"/>
              <a:buChar char="•"/>
            </a:pPr>
            <a:r>
              <a:rPr lang="en-IN" dirty="0" smtClean="0"/>
              <a:t> It provides accurate location information for an unlimited number of people anywhere in the world.</a:t>
            </a:r>
          </a:p>
          <a:p>
            <a:pPr algn="just">
              <a:buFont typeface="Arial" pitchFamily="34" charset="0"/>
              <a:buChar char="•"/>
            </a:pPr>
            <a:r>
              <a:rPr lang="en-IN" dirty="0" smtClean="0"/>
              <a:t> nowhere in the world. GPS satellites broadcast signals from space which are picked up and identified by the receivers, then the receiver are provided with three dimensional locations: latitude, longitude and altitude.</a:t>
            </a:r>
          </a:p>
          <a:p>
            <a:pPr algn="just">
              <a:buFont typeface="Arial" pitchFamily="34" charset="0"/>
              <a:buChar char="•"/>
            </a:pPr>
            <a:r>
              <a:rPr lang="en-IN" dirty="0"/>
              <a:t> </a:t>
            </a:r>
            <a:r>
              <a:rPr lang="en-IN" dirty="0" smtClean="0"/>
              <a:t> If the user device includes a GPS (Global Positioning System) module which is becoming increasingly common in current mobile devices, the user’s location can be defined very accurately [1].</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572560" cy="3508653"/>
          </a:xfrm>
          <a:prstGeom prst="rect">
            <a:avLst/>
          </a:prstGeom>
        </p:spPr>
        <p:txBody>
          <a:bodyPr wrap="square">
            <a:spAutoFit/>
          </a:bodyPr>
          <a:lstStyle/>
          <a:p>
            <a:pPr marL="342900" indent="-342900"/>
            <a:r>
              <a:rPr lang="en-IN" sz="2400" b="1" dirty="0" smtClean="0"/>
              <a:t>Advantage &amp; Disadvantage of Existing System:</a:t>
            </a:r>
          </a:p>
          <a:p>
            <a:pPr marL="342900" indent="-342900" algn="just">
              <a:buFont typeface="Arial" pitchFamily="34" charset="0"/>
              <a:buChar char="•"/>
            </a:pPr>
            <a:r>
              <a:rPr lang="en-IN" dirty="0" smtClean="0"/>
              <a:t> In the tourism industry, tourist information is obtained mainly through newspaper, magazines, radio and other simple ways those are available easily. But problem is that tourists are not able to get travel information timely when they are on the move.</a:t>
            </a:r>
          </a:p>
          <a:p>
            <a:pPr marL="342900" indent="-342900" algn="just">
              <a:buFont typeface="Arial" pitchFamily="34" charset="0"/>
              <a:buChar char="•"/>
            </a:pPr>
            <a:r>
              <a:rPr lang="en-IN" dirty="0" smtClean="0"/>
              <a:t>While today's mobile devices are becoming more intelligent, compared with PC, they still have the following limitations like small screen and tiny keyboard, limited CPU capacity, limited memory space, slow and fitful Internet connection. Many mobiles of recent decades have travel guide application.</a:t>
            </a:r>
          </a:p>
          <a:p>
            <a:pPr marL="342900" indent="-342900" algn="just">
              <a:buFont typeface="Arial" pitchFamily="34" charset="0"/>
              <a:buChar char="•"/>
            </a:pPr>
            <a:r>
              <a:rPr lang="en-IN" dirty="0" smtClean="0"/>
              <a:t> But the application on these mobiles works slow due to continues acquisition of the bandwidth. </a:t>
            </a:r>
          </a:p>
          <a:p>
            <a:pPr marL="342900" indent="-342900" algn="just">
              <a:buFont typeface="Arial" pitchFamily="34" charset="0"/>
              <a:buChar char="•"/>
            </a:pPr>
            <a:r>
              <a:rPr lang="en-IN" dirty="0" smtClean="0"/>
              <a:t>Therefore, the mobile end-user’s operation is very difficult, and the contents display on the screen of mobile device is limited [1].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643998" cy="5170646"/>
          </a:xfrm>
          <a:prstGeom prst="rect">
            <a:avLst/>
          </a:prstGeom>
        </p:spPr>
        <p:txBody>
          <a:bodyPr wrap="square">
            <a:spAutoFit/>
          </a:bodyPr>
          <a:lstStyle/>
          <a:p>
            <a:r>
              <a:rPr lang="en-IN" dirty="0" smtClean="0"/>
              <a:t> </a:t>
            </a:r>
            <a:r>
              <a:rPr lang="en-IN" sz="2400" b="1" dirty="0" smtClean="0"/>
              <a:t>Basic Concept of Application:</a:t>
            </a:r>
          </a:p>
          <a:p>
            <a:pPr algn="just">
              <a:buFont typeface="Arial" pitchFamily="34" charset="0"/>
              <a:buChar char="•"/>
            </a:pPr>
            <a:r>
              <a:rPr lang="en-IN" dirty="0" smtClean="0"/>
              <a:t> The application aims to develop detailed texts, pictures, videos and other guidance information are provided, and so people can better understand the tourist attractions and make decision objectively.</a:t>
            </a:r>
          </a:p>
          <a:p>
            <a:pPr algn="just">
              <a:buFont typeface="Arial" pitchFamily="34" charset="0"/>
              <a:buChar char="•"/>
            </a:pPr>
            <a:r>
              <a:rPr lang="en-IN" dirty="0" smtClean="0"/>
              <a:t> A problem is shown that tourists are not able to get travel information timely when they are on the move. </a:t>
            </a:r>
          </a:p>
          <a:p>
            <a:pPr algn="just">
              <a:buFont typeface="Arial" pitchFamily="34" charset="0"/>
              <a:buChar char="•"/>
            </a:pPr>
            <a:r>
              <a:rPr lang="en-IN" dirty="0" smtClean="0"/>
              <a:t>Therefore, we intend to explore how to build a mobile tourist guide system based on </a:t>
            </a:r>
            <a:r>
              <a:rPr lang="en-IN" dirty="0" err="1" smtClean="0"/>
              <a:t>mashup</a:t>
            </a:r>
            <a:r>
              <a:rPr lang="en-IN" dirty="0" smtClean="0"/>
              <a:t> technology to solve this problem. </a:t>
            </a:r>
          </a:p>
          <a:p>
            <a:pPr algn="just"/>
            <a:endParaRPr lang="en-IN" sz="2400" b="1" dirty="0" smtClean="0"/>
          </a:p>
          <a:p>
            <a:pPr algn="just"/>
            <a:endParaRPr lang="en-IN" sz="2400" b="1" dirty="0"/>
          </a:p>
          <a:p>
            <a:pPr algn="just"/>
            <a:r>
              <a:rPr lang="en-IN" sz="2400" b="1" dirty="0" smtClean="0"/>
              <a:t>Modules in Application: </a:t>
            </a:r>
          </a:p>
          <a:p>
            <a:pPr algn="just">
              <a:buFont typeface="Arial" pitchFamily="34" charset="0"/>
              <a:buChar char="•"/>
            </a:pPr>
            <a:r>
              <a:rPr lang="en-IN" dirty="0" smtClean="0"/>
              <a:t> Find Current Location </a:t>
            </a:r>
          </a:p>
          <a:p>
            <a:pPr algn="just">
              <a:buFont typeface="Arial" pitchFamily="34" charset="0"/>
              <a:buChar char="•"/>
            </a:pPr>
            <a:r>
              <a:rPr lang="en-IN" dirty="0" smtClean="0"/>
              <a:t> Locate in Map </a:t>
            </a:r>
          </a:p>
          <a:p>
            <a:pPr algn="just">
              <a:buFont typeface="Arial" pitchFamily="34" charset="0"/>
              <a:buChar char="•"/>
            </a:pPr>
            <a:r>
              <a:rPr lang="en-IN" dirty="0" smtClean="0"/>
              <a:t>Calculate Distance between two Cities </a:t>
            </a:r>
          </a:p>
          <a:p>
            <a:pPr algn="just">
              <a:buFont typeface="Arial" pitchFamily="34" charset="0"/>
              <a:buChar char="•"/>
            </a:pPr>
            <a:r>
              <a:rPr lang="en-IN" dirty="0" smtClean="0"/>
              <a:t> Video Search </a:t>
            </a:r>
          </a:p>
          <a:p>
            <a:pPr algn="just">
              <a:buFont typeface="Arial" pitchFamily="34" charset="0"/>
              <a:buChar char="•"/>
            </a:pPr>
            <a:r>
              <a:rPr lang="en-IN" dirty="0" smtClean="0"/>
              <a:t>Weather Forecast</a:t>
            </a:r>
          </a:p>
          <a:p>
            <a:pPr algn="just">
              <a:buFont typeface="Arial"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428604"/>
            <a:ext cx="8643998" cy="6370975"/>
          </a:xfrm>
          <a:prstGeom prst="rect">
            <a:avLst/>
          </a:prstGeom>
        </p:spPr>
        <p:txBody>
          <a:bodyPr wrap="square">
            <a:spAutoFit/>
          </a:bodyPr>
          <a:lstStyle/>
          <a:p>
            <a:r>
              <a:rPr lang="en-IN" sz="2400" b="1" dirty="0" smtClean="0"/>
              <a:t>Smart Travel Guide for Android Mobile Application:</a:t>
            </a:r>
          </a:p>
          <a:p>
            <a:pPr algn="just">
              <a:buFont typeface="Arial" pitchFamily="34" charset="0"/>
              <a:buChar char="•"/>
            </a:pPr>
            <a:r>
              <a:rPr lang="en-IN" dirty="0" smtClean="0"/>
              <a:t> The main objective of this paper is when users are on the move, it is able to provide rich and concise information timely and make them access to the service at anytime and anywhere. </a:t>
            </a:r>
          </a:p>
          <a:p>
            <a:pPr algn="just">
              <a:buFont typeface="Arial" pitchFamily="34" charset="0"/>
              <a:buChar char="•"/>
            </a:pPr>
            <a:r>
              <a:rPr lang="en-IN" dirty="0" smtClean="0"/>
              <a:t>The proposed system is based on request and response, so there is no continuous acquisition of the bandwidth [2]. </a:t>
            </a:r>
          </a:p>
          <a:p>
            <a:pPr algn="just"/>
            <a:r>
              <a:rPr lang="en-IN" sz="2400" b="1" dirty="0" smtClean="0"/>
              <a:t>Mobile Tourist Guide System Based On </a:t>
            </a:r>
            <a:r>
              <a:rPr lang="en-IN" sz="2400" b="1" dirty="0" err="1" smtClean="0"/>
              <a:t>Mashup</a:t>
            </a:r>
            <a:r>
              <a:rPr lang="en-IN" sz="2400" b="1" dirty="0" smtClean="0"/>
              <a:t> :</a:t>
            </a:r>
          </a:p>
          <a:p>
            <a:pPr algn="just">
              <a:buFont typeface="Arial" pitchFamily="34" charset="0"/>
              <a:buChar char="•"/>
            </a:pPr>
            <a:r>
              <a:rPr lang="en-IN" dirty="0" err="1" smtClean="0"/>
              <a:t>Mashup</a:t>
            </a:r>
            <a:r>
              <a:rPr lang="en-IN" dirty="0" smtClean="0"/>
              <a:t> technology is a useful for this application. Along with web-based applications becoming richer and related technologies becoming more mature, </a:t>
            </a:r>
            <a:r>
              <a:rPr lang="en-IN" dirty="0" err="1" smtClean="0"/>
              <a:t>Mashups</a:t>
            </a:r>
            <a:r>
              <a:rPr lang="en-IN" dirty="0" smtClean="0"/>
              <a:t> based on open web APIs have shown the power of integrating applications and data sources to create novel and situational web services to serve needs of users.</a:t>
            </a:r>
          </a:p>
          <a:p>
            <a:pPr algn="just">
              <a:buFont typeface="Arial" pitchFamily="34" charset="0"/>
              <a:buChar char="•"/>
            </a:pPr>
            <a:r>
              <a:rPr lang="en-IN" dirty="0" smtClean="0"/>
              <a:t> A </a:t>
            </a:r>
            <a:r>
              <a:rPr lang="en-IN" dirty="0" err="1" smtClean="0"/>
              <a:t>mashup</a:t>
            </a:r>
            <a:r>
              <a:rPr lang="en-IN" dirty="0" smtClean="0"/>
              <a:t> can combine two or more data sources (content or service) to provide several new services or contents to the users.</a:t>
            </a:r>
          </a:p>
          <a:p>
            <a:pPr algn="just">
              <a:buFont typeface="Arial" pitchFamily="34" charset="0"/>
              <a:buChar char="•"/>
            </a:pPr>
            <a:r>
              <a:rPr lang="en-IN" dirty="0" smtClean="0"/>
              <a:t> More importantly, it is a lightweight web application program. The data or contents are mashed up in the </a:t>
            </a:r>
            <a:r>
              <a:rPr lang="en-IN" dirty="0" err="1" smtClean="0"/>
              <a:t>mashup</a:t>
            </a:r>
            <a:r>
              <a:rPr lang="en-IN" dirty="0" smtClean="0"/>
              <a:t> server side. </a:t>
            </a:r>
          </a:p>
          <a:p>
            <a:pPr algn="just">
              <a:buFont typeface="Arial" pitchFamily="34" charset="0"/>
              <a:buChar char="•"/>
            </a:pPr>
            <a:r>
              <a:rPr lang="en-IN" dirty="0" smtClean="0"/>
              <a:t>Furthermore, no matter what the mobile client is a Web browser or not, it is able to understand the format of the data or contents. </a:t>
            </a:r>
          </a:p>
          <a:p>
            <a:pPr algn="just">
              <a:buFont typeface="Arial" pitchFamily="34" charset="0"/>
              <a:buChar char="•"/>
            </a:pPr>
            <a:r>
              <a:rPr lang="en-IN" dirty="0" smtClean="0"/>
              <a:t>The advantage of </a:t>
            </a:r>
            <a:r>
              <a:rPr lang="en-IN" dirty="0" err="1" smtClean="0"/>
              <a:t>mashup</a:t>
            </a:r>
            <a:r>
              <a:rPr lang="en-IN" dirty="0" smtClean="0"/>
              <a:t> technology is greatly exploited for the application of mobile devices. </a:t>
            </a:r>
          </a:p>
          <a:p>
            <a:pPr algn="just">
              <a:buFont typeface="Arial" pitchFamily="34" charset="0"/>
              <a:buChar char="•"/>
            </a:pPr>
            <a:r>
              <a:rPr lang="en-IN" dirty="0" smtClean="0"/>
              <a:t>In this section, we first present the architecture of the mobile tourist guide system. Then the functions of main components are detailed and how the system helps tourists get the best attractions is also discussed.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0"/>
            <a:ext cx="8572560" cy="1292662"/>
          </a:xfrm>
          <a:prstGeom prst="rect">
            <a:avLst/>
          </a:prstGeom>
        </p:spPr>
        <p:txBody>
          <a:bodyPr wrap="square">
            <a:spAutoFit/>
          </a:bodyPr>
          <a:lstStyle/>
          <a:p>
            <a:pPr algn="just"/>
            <a:r>
              <a:rPr lang="en-IN" sz="2400" b="1" dirty="0" smtClean="0"/>
              <a:t>System Details:</a:t>
            </a:r>
          </a:p>
          <a:p>
            <a:pPr>
              <a:buFont typeface="Arial" pitchFamily="34" charset="0"/>
              <a:buChar char="•"/>
            </a:pPr>
            <a:r>
              <a:rPr lang="en-IN" dirty="0" smtClean="0"/>
              <a:t> In this section the detail overview of the system is given.</a:t>
            </a:r>
          </a:p>
          <a:p>
            <a:pPr>
              <a:buFont typeface="Arial" pitchFamily="34" charset="0"/>
              <a:buChar char="•"/>
            </a:pPr>
            <a:r>
              <a:rPr lang="en-IN" dirty="0" smtClean="0"/>
              <a:t> It includes System architecture which describes the basic architecture of system, main components of </a:t>
            </a:r>
            <a:r>
              <a:rPr lang="en-IN" dirty="0" err="1" smtClean="0"/>
              <a:t>Mashup</a:t>
            </a:r>
            <a:r>
              <a:rPr lang="en-IN" dirty="0" smtClean="0"/>
              <a:t> Server, Communication protocols, working flow of the system. </a:t>
            </a:r>
            <a:endParaRPr lang="en-IN" dirty="0"/>
          </a:p>
        </p:txBody>
      </p:sp>
      <p:sp>
        <p:nvSpPr>
          <p:cNvPr id="3" name="Rectangle 2"/>
          <p:cNvSpPr/>
          <p:nvPr/>
        </p:nvSpPr>
        <p:spPr>
          <a:xfrm>
            <a:off x="357158" y="1285861"/>
            <a:ext cx="8501122" cy="5170646"/>
          </a:xfrm>
          <a:prstGeom prst="rect">
            <a:avLst/>
          </a:prstGeom>
        </p:spPr>
        <p:txBody>
          <a:bodyPr wrap="square">
            <a:spAutoFit/>
          </a:bodyPr>
          <a:lstStyle/>
          <a:p>
            <a:pPr algn="just"/>
            <a:r>
              <a:rPr lang="en-IN" sz="2400" b="1" dirty="0" smtClean="0"/>
              <a:t>System architecture</a:t>
            </a:r>
            <a:r>
              <a:rPr lang="en-IN" dirty="0" smtClean="0"/>
              <a:t>:</a:t>
            </a:r>
          </a:p>
          <a:p>
            <a:pPr algn="just">
              <a:buFont typeface="Arial" pitchFamily="34" charset="0"/>
              <a:buChar char="•"/>
            </a:pPr>
            <a:r>
              <a:rPr lang="en-IN" dirty="0" smtClean="0"/>
              <a:t>The architecture of this system contains three layers: presentation layer, logical layer and Data Sources layer. </a:t>
            </a:r>
          </a:p>
          <a:p>
            <a:pPr algn="just">
              <a:buFont typeface="Arial" pitchFamily="34" charset="0"/>
              <a:buChar char="•"/>
            </a:pPr>
            <a:r>
              <a:rPr lang="en-IN" dirty="0" smtClean="0"/>
              <a:t>Presentation layer provides the interaction between the end-users and the system. The mobile end-users usually interact with </a:t>
            </a:r>
            <a:r>
              <a:rPr lang="en-IN" dirty="0" err="1" smtClean="0"/>
              <a:t>mashup</a:t>
            </a:r>
            <a:r>
              <a:rPr lang="en-IN" dirty="0" smtClean="0"/>
              <a:t> server through the mobile Web browser. Because of the limitations of mobile device, the content displaying issue needs to be addressed in this layer.</a:t>
            </a:r>
          </a:p>
          <a:p>
            <a:pPr algn="just">
              <a:buFont typeface="Arial" pitchFamily="34" charset="0"/>
              <a:buChar char="•"/>
            </a:pPr>
            <a:r>
              <a:rPr lang="en-IN" dirty="0" smtClean="0"/>
              <a:t> Logical layer is the most important layer of the system. It deals with data and services from the data sources layer and the mobile end-users. </a:t>
            </a:r>
          </a:p>
          <a:p>
            <a:pPr algn="just">
              <a:buFont typeface="Arial" pitchFamily="34" charset="0"/>
              <a:buChar char="•"/>
            </a:pPr>
            <a:r>
              <a:rPr lang="en-IN" dirty="0" smtClean="0"/>
              <a:t>The transformation of XSL converts the format of XML which is from the data source layer into the format of WML (Wireless </a:t>
            </a:r>
            <a:r>
              <a:rPr lang="en-IN" dirty="0" err="1" smtClean="0"/>
              <a:t>Markup</a:t>
            </a:r>
            <a:r>
              <a:rPr lang="en-IN" dirty="0" smtClean="0"/>
              <a:t> Language), which is ability to deliver the result to the mobile Web browser by the Wireless Application Protocol (WAP).</a:t>
            </a:r>
          </a:p>
          <a:p>
            <a:pPr algn="just">
              <a:buFont typeface="Arial" pitchFamily="34" charset="0"/>
              <a:buChar char="•"/>
            </a:pPr>
            <a:r>
              <a:rPr lang="en-IN" dirty="0" smtClean="0"/>
              <a:t> Data sources layer provides data, content and service to be mashed-up by the open web APIs and databases. </a:t>
            </a:r>
          </a:p>
          <a:p>
            <a:pPr algn="just">
              <a:buFont typeface="Arial" pitchFamily="34" charset="0"/>
              <a:buChar char="•"/>
            </a:pPr>
            <a:r>
              <a:rPr lang="en-IN" dirty="0" smtClean="0"/>
              <a:t>Currently, more and more websites provide API to the developers and researchers.</a:t>
            </a:r>
          </a:p>
          <a:p>
            <a:pPr algn="just">
              <a:buFont typeface="Arial" pitchFamily="34" charset="0"/>
              <a:buChar char="•"/>
            </a:pPr>
            <a:r>
              <a:rPr lang="en-IN" dirty="0" smtClean="0"/>
              <a:t> The APIs of Google Maps is the most widely used in the diverse areas. The most popular protocols used by the APIs are REST (Representational State Transfer), SOAP (Simple Object Access Protocol), and RSS/Atom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42852"/>
            <a:ext cx="8501122" cy="1477328"/>
          </a:xfrm>
          <a:prstGeom prst="rect">
            <a:avLst/>
          </a:prstGeom>
        </p:spPr>
        <p:txBody>
          <a:bodyPr wrap="square">
            <a:spAutoFit/>
          </a:bodyPr>
          <a:lstStyle/>
          <a:p>
            <a:pPr algn="just">
              <a:buFont typeface="Arial" pitchFamily="34" charset="0"/>
              <a:buChar char="•"/>
            </a:pPr>
            <a:r>
              <a:rPr lang="en-IN" dirty="0" smtClean="0"/>
              <a:t> For those data in the silo, we can extract the content using other technologies such as screen scraping. </a:t>
            </a:r>
          </a:p>
          <a:p>
            <a:pPr algn="just">
              <a:buFont typeface="Arial" pitchFamily="34" charset="0"/>
              <a:buChar char="•"/>
            </a:pPr>
            <a:r>
              <a:rPr lang="en-IN" dirty="0" smtClean="0"/>
              <a:t>These protocols which have their own advantages should be chosen according to the actual needs. Therefore, we choose Google Maps API, as the data sources.</a:t>
            </a:r>
          </a:p>
          <a:p>
            <a:pPr algn="just">
              <a:buFont typeface="Arial" pitchFamily="34" charset="0"/>
              <a:buChar char="•"/>
            </a:pPr>
            <a:r>
              <a:rPr lang="en-IN" dirty="0" smtClean="0"/>
              <a:t> The </a:t>
            </a:r>
            <a:r>
              <a:rPr lang="en-IN" dirty="0" err="1" smtClean="0"/>
              <a:t>mashup</a:t>
            </a:r>
            <a:r>
              <a:rPr lang="en-IN" dirty="0" smtClean="0"/>
              <a:t> server communicates with data sources based on APIs by REST. [1]</a:t>
            </a:r>
            <a:endParaRPr lang="en-IN" dirty="0"/>
          </a:p>
        </p:txBody>
      </p:sp>
      <p:pic>
        <p:nvPicPr>
          <p:cNvPr id="1026" name="Picture 2"/>
          <p:cNvPicPr>
            <a:picLocks noChangeAspect="1" noChangeArrowheads="1"/>
          </p:cNvPicPr>
          <p:nvPr/>
        </p:nvPicPr>
        <p:blipFill>
          <a:blip r:embed="rId2"/>
          <a:srcRect/>
          <a:stretch>
            <a:fillRect/>
          </a:stretch>
        </p:blipFill>
        <p:spPr bwMode="auto">
          <a:xfrm>
            <a:off x="2033588" y="1947863"/>
            <a:ext cx="5076825" cy="2962275"/>
          </a:xfrm>
          <a:prstGeom prst="rect">
            <a:avLst/>
          </a:prstGeom>
          <a:noFill/>
          <a:ln w="9525">
            <a:noFill/>
            <a:miter lim="800000"/>
            <a:headEnd/>
            <a:tailEnd/>
          </a:ln>
          <a:effectLst/>
        </p:spPr>
      </p:pic>
      <p:sp>
        <p:nvSpPr>
          <p:cNvPr id="4" name="Rectangle 3"/>
          <p:cNvSpPr/>
          <p:nvPr/>
        </p:nvSpPr>
        <p:spPr>
          <a:xfrm>
            <a:off x="3000364" y="5429264"/>
            <a:ext cx="2613536" cy="369332"/>
          </a:xfrm>
          <a:prstGeom prst="rect">
            <a:avLst/>
          </a:prstGeom>
        </p:spPr>
        <p:txBody>
          <a:bodyPr wrap="square">
            <a:spAutoFit/>
          </a:bodyPr>
          <a:lstStyle/>
          <a:p>
            <a:r>
              <a:rPr lang="en-IN" dirty="0"/>
              <a:t>Fig. 1 System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2608</Words>
  <Application>Microsoft Office PowerPoint</Application>
  <PresentationFormat>On-screen Show (4:3)</PresentationFormat>
  <Paragraphs>113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Smart Travel Guide: Application for Android Mobile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test11</dc:creator>
  <cp:lastModifiedBy>test11</cp:lastModifiedBy>
  <cp:revision>5</cp:revision>
  <dcterms:created xsi:type="dcterms:W3CDTF">2016-04-06T04:41:03Z</dcterms:created>
  <dcterms:modified xsi:type="dcterms:W3CDTF">2016-04-06T05:27:53Z</dcterms:modified>
</cp:coreProperties>
</file>