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3" d="100"/>
          <a:sy n="53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10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0955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8829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0551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702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6222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3255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0240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652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3280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851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0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168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4731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0796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451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416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2637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276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4441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968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16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678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4506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3372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419225" y="400659"/>
            <a:ext cx="7629525" cy="13500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44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44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712051" y="2923631"/>
            <a:ext cx="882456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ANITHA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2422k0468/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A2DDA021E77CF8DBA484679800773BA7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BACHELOR OF 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THAVATHIRU SANTHALINGA ADIGALAR ARTS,SCIENCE AND TAMIL COLLEGE AFFILIATED TO BHARATHIYAR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394746">
            <a:off x="3219401" y="3571819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5" name="曲线"/>
          <p:cNvSpPr>
            <a:spLocks/>
          </p:cNvSpPr>
          <p:nvPr/>
        </p:nvSpPr>
        <p:spPr>
          <a:xfrm rot="21591228">
            <a:off x="4797914" y="28700158"/>
            <a:ext cx="5330116" cy="645727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16979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79" y="21600"/>
                </a:lnTo>
                <a:lnTo>
                  <a:pt x="21599" y="10801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16" name="曲线"/>
          <p:cNvSpPr>
            <a:spLocks/>
          </p:cNvSpPr>
          <p:nvPr/>
        </p:nvSpPr>
        <p:spPr>
          <a:xfrm rot="0">
            <a:off x="6454845" y="28196624"/>
            <a:ext cx="4811577" cy="230396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599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9196191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1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14583" y="1485877"/>
            <a:ext cx="4144881" cy="518307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1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554892">
            <a:off x="6671872" y="3001475"/>
            <a:ext cx="4842087" cy="14400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1796376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5" name="波形"/>
          <p:cNvSpPr>
            <a:spLocks/>
          </p:cNvSpPr>
          <p:nvPr/>
        </p:nvSpPr>
        <p:spPr>
          <a:xfrm rot="0">
            <a:off x="1268998" y="1195909"/>
            <a:ext cx="9791851" cy="5401868"/>
          </a:xfrm>
          <a:prstGeom prst="wave">
            <a:avLst>
              <a:gd name="adj1" fmla="val 11189"/>
              <a:gd name="adj2" fmla="val 5717"/>
            </a:avLst>
          </a:prstGeom>
          <a:solidFill>
            <a:srgbClr val="D6F8FA"/>
          </a:solidFill>
          <a:ln w="12700" cmpd="sng" cap="flat">
            <a:solidFill>
              <a:srgbClr val="3B63D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"Thank you for exploring my portfolio! I'm excited to collaborate, innovative and bring new ideas to life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Feel free to reach out to discuss potential projects or opportunities. Let's create something amazing together!"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36" name="曲线"/>
          <p:cNvSpPr>
            <a:spLocks/>
          </p:cNvSpPr>
          <p:nvPr/>
        </p:nvSpPr>
        <p:spPr>
          <a:xfrm rot="0">
            <a:off x="482794" y="465460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9581153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flipH="1" flipV="1" rot="0">
            <a:off x="0" y="0"/>
            <a:ext cx="12192000" cy="6858000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38100" cmpd="sng" cap="flat">
            <a:solidFill>
              <a:srgbClr val="000000"/>
            </a:solidFill>
            <a:prstDash val="solid"/>
            <a:miter/>
          </a:ln>
          <a:effectLst>
            <a:outerShdw sx="100000" sy="100000" algn="t" rotWithShape="0" blurRad="40005" dist="20320" dir="5400000">
              <a:srgbClr val="000000">
                <a:alpha val="24705"/>
              </a:srgbClr>
            </a:outerShdw>
          </a:effectLst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7AE0F6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A9EFF7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21537378">
            <a:off x="9335951" y="4940976"/>
            <a:ext cx="500916" cy="3599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0" y="21600"/>
                </a:lnTo>
                <a:lnTo>
                  <a:pt x="21598" y="21600"/>
                </a:lnTo>
                <a:lnTo>
                  <a:pt x="21598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7677033" y="15449315"/>
            <a:ext cx="3457165" cy="32956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7" name="椭圆"/>
          <p:cNvSpPr>
            <a:spLocks/>
          </p:cNvSpPr>
          <p:nvPr/>
        </p:nvSpPr>
        <p:spPr>
          <a:xfrm rot="21558182">
            <a:off x="1414177" y="2422038"/>
            <a:ext cx="7780420" cy="3670918"/>
          </a:xfrm>
          <a:prstGeom prst="ellipse"/>
          <a:solidFill>
            <a:srgbClr val="7AE0F6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21575938">
            <a:off x="2780718" y="3143656"/>
            <a:ext cx="6046740" cy="2034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Personal Portfolio Website: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Website showcasing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person's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skills, experience and projects.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 rot="0">
            <a:off x="9810749" y="5362575"/>
            <a:ext cx="533186" cy="44238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0" name="矩形"/>
          <p:cNvSpPr>
            <a:spLocks/>
          </p:cNvSpPr>
          <p:nvPr/>
        </p:nvSpPr>
        <p:spPr>
          <a:xfrm rot="0">
            <a:off x="7753100" y="1485029"/>
            <a:ext cx="214870" cy="215996"/>
          </a:xfrm>
          <a:prstGeom prst="rect"/>
          <a:solidFill>
            <a:srgbClr val="5D89F2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299485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"/>
          <p:cNvSpPr>
            <a:spLocks/>
          </p:cNvSpPr>
          <p:nvPr/>
        </p:nvSpPr>
        <p:spPr>
          <a:xfrm rot="7995837">
            <a:off x="3339181" y="22698676"/>
            <a:ext cx="492164" cy="5012482"/>
          </a:xfrm>
          <a:prstGeom prst="rect"/>
          <a:gradFill rotWithShape="0">
            <a:gsLst>
              <a:gs pos="0">
                <a:srgbClr val="DAFDA7">
                  <a:alpha val="100000"/>
                </a:srgbClr>
              </a:gs>
              <a:gs pos="35000">
                <a:srgbClr val="E4FDC2">
                  <a:alpha val="100000"/>
                </a:srgbClr>
              </a:gs>
              <a:gs pos="100000">
                <a:srgbClr val="F5FFE6">
                  <a:alpha val="100000"/>
                </a:srgbClr>
              </a:gs>
            </a:gsLst>
            <a:lin ang="16200000" scaled="1"/>
          </a:gradFill>
          <a:ln w="9525" cmpd="sng" cap="flat">
            <a:solidFill>
              <a:srgbClr val="98B954"/>
            </a:solidFill>
            <a:prstDash val="solid"/>
            <a:miter/>
          </a:ln>
          <a:effectLst>
            <a:outerShdw sx="100000" sy="100000" algn="t" rotWithShape="0" blurRad="40005" dist="20320" dir="540000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266694" y="190501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4" name="组合"/>
          <p:cNvGrpSpPr>
            <a:grpSpLocks/>
          </p:cNvGrpSpPr>
          <p:nvPr/>
        </p:nvGrpSpPr>
        <p:grpSpPr>
          <a:xfrm>
            <a:off x="7610534" y="114298"/>
            <a:ext cx="4743793" cy="6858465"/>
            <a:chOff x="7610534" y="114298"/>
            <a:chExt cx="4743793" cy="6858465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 rot="0">
              <a:off x="9539349" y="119122"/>
              <a:ext cx="1218562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4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7610534" y="3809193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344022" y="114298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8"/>
                  </a:lnTo>
                  <a:lnTo>
                    <a:pt x="21599" y="21598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9764800" y="114298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8"/>
                  </a:lnTo>
                  <a:lnTo>
                    <a:pt x="21594" y="21598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9096372" y="3162298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9499852" y="114298"/>
              <a:ext cx="2854322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8" y="21598"/>
                  </a:lnTo>
                  <a:lnTo>
                    <a:pt x="21598" y="21598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11058524" y="114298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8"/>
                  </a:lnTo>
                  <a:lnTo>
                    <a:pt x="21598" y="21598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11098170" y="114298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8"/>
                  </a:lnTo>
                  <a:lnTo>
                    <a:pt x="21595" y="21598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10534648" y="3705223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21504892">
            <a:off x="6816002" y="5642980"/>
            <a:ext cx="871694" cy="719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8" y="0"/>
                </a:moveTo>
                <a:lnTo>
                  <a:pt x="9202" y="115"/>
                </a:lnTo>
                <a:lnTo>
                  <a:pt x="7680" y="455"/>
                </a:lnTo>
                <a:lnTo>
                  <a:pt x="6244" y="1003"/>
                </a:lnTo>
                <a:lnTo>
                  <a:pt x="4914" y="1738"/>
                </a:lnTo>
                <a:lnTo>
                  <a:pt x="3708" y="2646"/>
                </a:lnTo>
                <a:lnTo>
                  <a:pt x="2647" y="3711"/>
                </a:lnTo>
                <a:lnTo>
                  <a:pt x="1740" y="4914"/>
                </a:lnTo>
                <a:lnTo>
                  <a:pt x="1002" y="6245"/>
                </a:lnTo>
                <a:lnTo>
                  <a:pt x="454" y="7678"/>
                </a:lnTo>
                <a:lnTo>
                  <a:pt x="114" y="9201"/>
                </a:lnTo>
                <a:lnTo>
                  <a:pt x="0" y="10800"/>
                </a:lnTo>
                <a:lnTo>
                  <a:pt x="114" y="12394"/>
                </a:lnTo>
                <a:lnTo>
                  <a:pt x="454" y="13914"/>
                </a:lnTo>
                <a:lnTo>
                  <a:pt x="1002" y="15352"/>
                </a:lnTo>
                <a:lnTo>
                  <a:pt x="1740" y="16679"/>
                </a:lnTo>
                <a:lnTo>
                  <a:pt x="2647" y="17883"/>
                </a:lnTo>
                <a:lnTo>
                  <a:pt x="3708" y="18950"/>
                </a:lnTo>
                <a:lnTo>
                  <a:pt x="4914" y="19856"/>
                </a:lnTo>
                <a:lnTo>
                  <a:pt x="6244" y="20596"/>
                </a:lnTo>
                <a:lnTo>
                  <a:pt x="7680" y="21142"/>
                </a:lnTo>
                <a:lnTo>
                  <a:pt x="9202" y="21481"/>
                </a:lnTo>
                <a:lnTo>
                  <a:pt x="10798" y="21600"/>
                </a:lnTo>
                <a:lnTo>
                  <a:pt x="12391" y="21481"/>
                </a:lnTo>
                <a:lnTo>
                  <a:pt x="13915" y="21142"/>
                </a:lnTo>
                <a:lnTo>
                  <a:pt x="15348" y="20596"/>
                </a:lnTo>
                <a:lnTo>
                  <a:pt x="16678" y="19856"/>
                </a:lnTo>
                <a:lnTo>
                  <a:pt x="17884" y="18950"/>
                </a:lnTo>
                <a:lnTo>
                  <a:pt x="18949" y="17883"/>
                </a:lnTo>
                <a:lnTo>
                  <a:pt x="19856" y="16679"/>
                </a:lnTo>
                <a:lnTo>
                  <a:pt x="20590" y="15352"/>
                </a:lnTo>
                <a:lnTo>
                  <a:pt x="21138" y="13914"/>
                </a:lnTo>
                <a:lnTo>
                  <a:pt x="21482" y="12394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78"/>
                </a:lnTo>
                <a:lnTo>
                  <a:pt x="20590" y="6245"/>
                </a:lnTo>
                <a:lnTo>
                  <a:pt x="19856" y="4914"/>
                </a:lnTo>
                <a:lnTo>
                  <a:pt x="18949" y="3711"/>
                </a:lnTo>
                <a:lnTo>
                  <a:pt x="17884" y="2646"/>
                </a:lnTo>
                <a:lnTo>
                  <a:pt x="16678" y="1738"/>
                </a:lnTo>
                <a:lnTo>
                  <a:pt x="15348" y="1003"/>
                </a:lnTo>
                <a:lnTo>
                  <a:pt x="13915" y="455"/>
                </a:lnTo>
                <a:lnTo>
                  <a:pt x="12391" y="115"/>
                </a:lnTo>
                <a:lnTo>
                  <a:pt x="10798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734125" y="6162675"/>
            <a:ext cx="247647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2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1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2500281" y="1051057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677494" y="3007132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直线"/>
          <p:cNvSpPr>
            <a:spLocks/>
          </p:cNvSpPr>
          <p:nvPr/>
        </p:nvSpPr>
        <p:spPr>
          <a:xfrm rot="0">
            <a:off x="9115966" y="27332596"/>
            <a:ext cx="1642487" cy="2141334"/>
          </a:xfrm>
          <a:prstGeom prst="line"/>
          <a:noFill/>
          <a:ln w="12700" cmpd="sng" cap="flat">
            <a:solidFill>
              <a:srgbClr val="000000"/>
            </a:solidFill>
            <a:prstDash val="solid"/>
            <a:miter/>
            <a:headEnd type="triangle" w="med" len="med"/>
            <a:tailEnd type="triangle" w="med" len="med"/>
          </a:ln>
        </p:spPr>
      </p:sp>
      <p:sp>
        <p:nvSpPr>
          <p:cNvPr id="119" name="流程图: 终止"/>
          <p:cNvSpPr>
            <a:spLocks/>
          </p:cNvSpPr>
          <p:nvPr/>
        </p:nvSpPr>
        <p:spPr>
          <a:xfrm rot="8160687">
            <a:off x="12254757" y="25715846"/>
            <a:ext cx="276404" cy="2049827"/>
          </a:xfrm>
          <a:prstGeom prst="flowChartTerminator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cxnSp>
        <p:nvCxnSpPr>
          <p:cNvPr id="121" name="肘形连接线"/>
          <p:cNvCxnSpPr>
            <a:cxnSpLocks/>
          </p:cNvCxnSpPr>
          <p:nvPr/>
        </p:nvCxnSpPr>
        <p:spPr>
          <a:xfrm flipV="1" rot="21600000">
            <a:off x="2424082" y="4006656"/>
            <a:ext cx="5029200" cy="1587"/>
          </a:xfrm>
          <a:prstGeom prst="bentConnector5">
            <a:avLst>
              <a:gd name="adj1" fmla="val -4731"/>
              <a:gd name="adj2" fmla="val 166331520"/>
              <a:gd name="adj3" fmla="val 100000"/>
            </a:avLst>
          </a:prstGeom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cxnSp>
      <p:sp>
        <p:nvSpPr>
          <p:cNvPr id="212" name="燕尾形"/>
          <p:cNvSpPr>
            <a:spLocks/>
          </p:cNvSpPr>
          <p:nvPr/>
        </p:nvSpPr>
        <p:spPr>
          <a:xfrm rot="13083246">
            <a:off x="4873033" y="29055860"/>
            <a:ext cx="15490609" cy="7353758"/>
          </a:xfrm>
          <a:prstGeom prst="chevron">
            <a:avLst>
              <a:gd name="adj" fmla="val 136922"/>
            </a:avLst>
          </a:prstGeom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14" name="燕尾形"/>
          <p:cNvSpPr>
            <a:spLocks/>
          </p:cNvSpPr>
          <p:nvPr/>
        </p:nvSpPr>
        <p:spPr>
          <a:xfrm rot="8840931">
            <a:off x="9533922" y="26198142"/>
            <a:ext cx="1110291" cy="1994917"/>
          </a:xfrm>
          <a:prstGeom prst="chevron">
            <a:avLst>
              <a:gd name="adj" fmla="val 99996"/>
            </a:avLst>
          </a:prstGeom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44" name="燕尾形"/>
          <p:cNvSpPr>
            <a:spLocks/>
          </p:cNvSpPr>
          <p:nvPr/>
        </p:nvSpPr>
        <p:spPr>
          <a:xfrm rot="0">
            <a:off x="8687961" y="2133019"/>
            <a:ext cx="719989" cy="719987"/>
          </a:xfrm>
          <a:prstGeom prst="chevron">
            <a:avLst>
              <a:gd name="adj" fmla="val 68514"/>
            </a:avLst>
          </a:prstGeom>
          <a:solidFill>
            <a:srgbClr val="A9EFF7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251" name="文本框"/>
          <p:cNvSpPr txBox="1">
            <a:spLocks/>
          </p:cNvSpPr>
          <p:nvPr/>
        </p:nvSpPr>
        <p:spPr>
          <a:xfrm rot="0">
            <a:off x="5667288" y="3000329"/>
            <a:ext cx="85723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2604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543916" y="2495556"/>
            <a:ext cx="2762247" cy="3257550"/>
            <a:chOff x="8543916" y="2495556"/>
            <a:chExt cx="2762247" cy="325755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905991" y="4924432"/>
              <a:ext cx="457196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905991" y="5457831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43916" y="2495556"/>
              <a:ext cx="2762247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竖卷形"/>
          <p:cNvSpPr>
            <a:spLocks/>
          </p:cNvSpPr>
          <p:nvPr/>
        </p:nvSpPr>
        <p:spPr>
          <a:xfrm rot="0">
            <a:off x="1992061" y="1413030"/>
            <a:ext cx="6119907" cy="5183921"/>
          </a:xfrm>
          <a:prstGeom prst="verticalScroll">
            <a:avLst>
              <a:gd name="adj" fmla="val 12500"/>
            </a:avLst>
          </a:prstGeom>
          <a:solidFill>
            <a:srgbClr val="FFE57A"/>
          </a:solidFill>
          <a:ln w="12700" cmpd="sng" cap="flat">
            <a:solidFill>
              <a:srgbClr val="EC4E42"/>
            </a:solidFill>
            <a:prstDash val="solid"/>
            <a:miter/>
          </a:ln>
        </p:spPr>
      </p:sp>
      <p:sp>
        <p:nvSpPr>
          <p:cNvPr id="133" name="矩形"/>
          <p:cNvSpPr>
            <a:spLocks/>
          </p:cNvSpPr>
          <p:nvPr/>
        </p:nvSpPr>
        <p:spPr>
          <a:xfrm rot="0">
            <a:off x="2857456" y="2209766"/>
            <a:ext cx="4677397" cy="3891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digital portfolio  effectively showcase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skills, experienc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projects, while also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providing a great user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experience for visitors.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0435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0" name="曲线"/>
          <p:cNvSpPr>
            <a:spLocks/>
          </p:cNvSpPr>
          <p:nvPr/>
        </p:nvSpPr>
        <p:spPr>
          <a:xfrm rot="0">
            <a:off x="840080" y="1695450"/>
            <a:ext cx="7847879" cy="43975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 OVERVIEW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1201199" y="2158338"/>
            <a:ext cx="6988093" cy="443861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矩形"/>
          <p:cNvSpPr>
            <a:spLocks/>
          </p:cNvSpPr>
          <p:nvPr/>
        </p:nvSpPr>
        <p:spPr>
          <a:xfrm rot="0">
            <a:off x="771754" y="2057367"/>
            <a:ext cx="7486461" cy="3736339"/>
          </a:xfrm>
          <a:prstGeom prst="rect"/>
          <a:solidFill>
            <a:srgbClr val="FFFFFF"/>
          </a:solidFill>
          <a:ln w="25400" cmpd="sng" cap="flat">
            <a:solidFill>
              <a:srgbClr val="4F81BD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About Section:  Brief introduction to background skills and experience.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Project Showcase: Curated selection of best work,with descriptions, images and links to live projects or code repositories.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Skills and Expertise: List of technical skills and areas of expertise.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4.Contact Information: Contact form or email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a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ddress for potential employers, clients or collaborators.</a:t>
            </a: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6115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椭圆"/>
          <p:cNvSpPr>
            <a:spLocks/>
          </p:cNvSpPr>
          <p:nvPr/>
        </p:nvSpPr>
        <p:spPr>
          <a:xfrm rot="0">
            <a:off x="840080" y="1413030"/>
            <a:ext cx="9071862" cy="4535932"/>
          </a:xfrm>
          <a:prstGeom prst="ellipse"/>
          <a:solidFill>
            <a:srgbClr val="7AE0F6"/>
          </a:solidFill>
          <a:ln w="12700" cmpd="sng" cap="flat">
            <a:solidFill>
              <a:srgbClr val="2B4C99"/>
            </a:solidFill>
            <a:prstDash val="solid"/>
            <a:miter/>
          </a:ln>
          <a:effectLst>
            <a:outerShdw sx="100000" sy="100000" algn="bl" rotWithShape="0" blurRad="50800" dist="38100" dir="1890000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Potential employers: Hiring managers,recruiters, and other stakeholders in the webdevelopmen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industry.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Clients: Businesses or individuals looking forweb development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services.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Collaborators: Other developers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or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professionals interested in potentialcollaborations.</a:t>
            </a:r>
            <a:endParaRPr lang="zh-CN" altLang="en-US" sz="9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0316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815989" y="1485029"/>
            <a:ext cx="194409" cy="210420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5653920" y="3013697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云形标注"/>
          <p:cNvSpPr>
            <a:spLocks/>
          </p:cNvSpPr>
          <p:nvPr/>
        </p:nvSpPr>
        <p:spPr>
          <a:xfrm rot="58683">
            <a:off x="3285273" y="1123942"/>
            <a:ext cx="6621122" cy="4828214"/>
          </a:xfrm>
          <a:prstGeom prst="cloudCallout">
            <a:avLst>
              <a:gd name="adj1" fmla="val -2705453"/>
              <a:gd name="adj2" fmla="val -2807319"/>
            </a:avLst>
          </a:prstGeom>
          <a:solidFill>
            <a:srgbClr val="EAF3BE"/>
          </a:solidFill>
          <a:ln w="12700" cmpd="sng" cap="flat">
            <a:solidFill>
              <a:srgbClr val="5D89F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JAVASCRIPT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CODE PEN AS CODE EDITOR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GITHUB AS HOSTING PLATFORM</a:t>
            </a: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694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263531" y="119699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1557819" y="4362383"/>
            <a:ext cx="1022384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矩形"/>
          <p:cNvSpPr>
            <a:spLocks/>
          </p:cNvSpPr>
          <p:nvPr/>
        </p:nvSpPr>
        <p:spPr>
          <a:xfrm rot="0">
            <a:off x="5667288" y="3000329"/>
            <a:ext cx="85723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矩形"/>
          <p:cNvSpPr>
            <a:spLocks/>
          </p:cNvSpPr>
          <p:nvPr/>
        </p:nvSpPr>
        <p:spPr>
          <a:xfrm rot="0">
            <a:off x="555458" y="552441"/>
            <a:ext cx="11806395" cy="62922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Clean and Simple Design: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 minimalist approach to showcase your work without distractions.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Consistent Typography: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Choose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a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clear, readable font and use it consistently throughout the portfolio.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Color Scheme: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Select a palette that reflects your personal brand and use it consistently.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White Space: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ample white space to make your content stand out and improve readability.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Imagery: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high-quality images and graphics to showcase your work.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Design: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Ensure that your portfolio looks great on desktop, tablet, and mobile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Navigation: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 simple, intuitive navigation menu that makes it easy for visitors to find what they're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looking for.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LAYOUTS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Grid-based layout:A clean and simple layout that showcases projects in a grid format.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Masonry layout: A layout that showcases projects in a grid format with varying heights and widths.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Single-page layout: A layout that showcases all content on a single page, withsections and scrolling.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Multi-page layout:A layout that separates content into multiplepages, with navigation between sections.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1907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5677494" y="3007132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矩形"/>
          <p:cNvSpPr>
            <a:spLocks/>
          </p:cNvSpPr>
          <p:nvPr/>
        </p:nvSpPr>
        <p:spPr>
          <a:xfrm rot="0">
            <a:off x="5867991" y="3197629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流程图: 终止"/>
          <p:cNvSpPr>
            <a:spLocks/>
          </p:cNvSpPr>
          <p:nvPr/>
        </p:nvSpPr>
        <p:spPr>
          <a:xfrm rot="12815">
            <a:off x="912079" y="1266290"/>
            <a:ext cx="10079839" cy="5463314"/>
          </a:xfrm>
          <a:prstGeom prst="flowChartTerminator"/>
          <a:solidFill>
            <a:srgbClr val="E6E6E6"/>
          </a:solidFill>
          <a:ln w="12700" cmpd="sng" cap="flat">
            <a:solidFill>
              <a:srgbClr val="3B63D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Project showcase: A curated selection of projects with descriptions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links.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About page: A brief bio and introduction to background, skills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experience.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Contact form: A form for visitors to send messages or inquiries.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Social media integration: Links to social media profiles.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Responsive design: Adapts to different screen sizes and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Functionality: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Easy navigation: Simple and easy content access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for users.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Fast loading times: Optimized for quick loading on various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3.Interactive elements: Animations, transitions, or other interactive features.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Search engine optimization (SEO): Optimized for search engine visibility.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Regular updates: Easy to update with new projects, skills, and experiences.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850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2025-10-18T13:56:22Z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