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t>
            </a:r>
            <a:r>
              <a:rPr lang="en-US" sz="2400" b="1" dirty="0" err="1"/>
              <a:t>Anitha.S</a:t>
            </a:r>
            <a:endParaRPr lang="en-US" sz="2400" b="1" dirty="0"/>
          </a:p>
          <a:p>
            <a:r>
              <a:rPr lang="en-US" sz="2400" b="1" dirty="0"/>
              <a:t>REGISTER NO: 312216907</a:t>
            </a:r>
          </a:p>
          <a:p>
            <a:r>
              <a:rPr lang="en-US" sz="2400" b="1" dirty="0"/>
              <a:t>DEPARTMENT: Bcom(General)</a:t>
            </a:r>
          </a:p>
          <a:p>
            <a:r>
              <a:rPr lang="en-US" sz="2400" b="1" dirty="0"/>
              <a:t>COLLEGE: Shri Krishnaswamy College for Women</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8B3DA5E-4E0A-CF72-76DA-6C719E8635C2}"/>
              </a:ext>
            </a:extLst>
          </p:cNvPr>
          <p:cNvSpPr txBox="1"/>
          <p:nvPr/>
        </p:nvSpPr>
        <p:spPr>
          <a:xfrm>
            <a:off x="686182" y="1049337"/>
            <a:ext cx="9318625" cy="5909310"/>
          </a:xfrm>
          <a:prstGeom prst="rect">
            <a:avLst/>
          </a:prstGeom>
          <a:noFill/>
        </p:spPr>
        <p:txBody>
          <a:bodyPr wrap="square">
            <a:spAutoFit/>
          </a:bodyPr>
          <a:lstStyle/>
          <a:p>
            <a:r>
              <a:rPr lang="en-US" sz="2000" b="1" dirty="0"/>
              <a:t>Data Preparation</a:t>
            </a:r>
          </a:p>
          <a:p>
            <a:pPr>
              <a:buFont typeface="Arial" panose="020B0604020202020204" pitchFamily="34" charset="0"/>
              <a:buChar char="•"/>
            </a:pPr>
            <a:r>
              <a:rPr lang="en-US" sz="2000" b="1" dirty="0"/>
              <a:t>Input Variables:</a:t>
            </a:r>
            <a:r>
              <a:rPr lang="en-US" sz="2000" dirty="0"/>
              <a:t> Identify key variables such as base salary, bonuses, benefits, overtime, and any other forms of compensation. Collect historical data for these variables.</a:t>
            </a:r>
          </a:p>
          <a:p>
            <a:pPr>
              <a:buFont typeface="Arial" panose="020B0604020202020204" pitchFamily="34" charset="0"/>
              <a:buChar char="•"/>
            </a:pPr>
            <a:r>
              <a:rPr lang="en-US" sz="2000" b="1" dirty="0"/>
              <a:t>Assumptions:</a:t>
            </a:r>
            <a:r>
              <a:rPr lang="en-US" sz="2000" dirty="0"/>
              <a:t> Define any assumptions, like annual salary increases, bonus percentages, or benefit costs, that will feed into your model.</a:t>
            </a:r>
          </a:p>
          <a:p>
            <a:r>
              <a:rPr lang="en-US" sz="2000" b="1" dirty="0"/>
              <a:t>Forecasting</a:t>
            </a:r>
          </a:p>
          <a:p>
            <a:pPr marL="285750" indent="-285750">
              <a:buFont typeface="Arial" panose="020B0604020202020204" pitchFamily="34" charset="0"/>
              <a:buChar char="•"/>
            </a:pPr>
            <a:r>
              <a:rPr lang="en-US" sz="2000" b="1" dirty="0"/>
              <a:t>Trend Analysis:</a:t>
            </a:r>
            <a:endParaRPr lang="en-US" sz="2000" dirty="0"/>
          </a:p>
          <a:p>
            <a:pPr lvl="1"/>
            <a:r>
              <a:rPr lang="en-US" sz="2000" dirty="0"/>
              <a:t>Use historical data to forecast future compensation trends with linear regression or Excel’s Forecast function. This could include projecting salary increases over time.</a:t>
            </a:r>
          </a:p>
          <a:p>
            <a:pPr marL="285750" indent="-285750">
              <a:buFont typeface="Arial" panose="020B0604020202020204" pitchFamily="34" charset="0"/>
              <a:buChar char="•"/>
            </a:pPr>
            <a:r>
              <a:rPr lang="en-US" sz="2000" b="1" dirty="0"/>
              <a:t>Budgeting Models:</a:t>
            </a:r>
            <a:endParaRPr lang="en-US" sz="2000" dirty="0"/>
          </a:p>
          <a:p>
            <a:pPr lvl="1"/>
            <a:r>
              <a:rPr lang="en-US" sz="2000" dirty="0"/>
              <a:t>Create models to project total compensation expenses for the next year or several years, based on current data and assumptions</a:t>
            </a:r>
          </a:p>
          <a:p>
            <a:pPr lvl="1"/>
            <a:endParaRPr lang="en-US" sz="2000" dirty="0"/>
          </a:p>
          <a:p>
            <a:pPr marL="285750" indent="-285750">
              <a:buFont typeface="Arial" panose="020B0604020202020204" pitchFamily="34" charset="0"/>
              <a:buChar char="•"/>
            </a:pPr>
            <a:r>
              <a:rPr lang="en-US" sz="2000" b="1" dirty="0"/>
              <a:t>Benchmarking</a:t>
            </a:r>
          </a:p>
          <a:p>
            <a:r>
              <a:rPr lang="en-US" sz="2000" b="1" dirty="0"/>
              <a:t>External Benchmark Models:</a:t>
            </a:r>
            <a:endParaRPr lang="en-US" sz="2000" dirty="0"/>
          </a:p>
          <a:p>
            <a:pPr lvl="1"/>
            <a:r>
              <a:rPr lang="en-US" sz="2000" dirty="0"/>
              <a:t>Integrate external data sources to benchmark your salary data against industry standards. Use VLOOKUP or INDEX-MATCH to compare your internal data with market data</a:t>
            </a:r>
          </a:p>
          <a:p>
            <a:pPr>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10">
            <a:extLst>
              <a:ext uri="{FF2B5EF4-FFF2-40B4-BE49-F238E27FC236}">
                <a16:creationId xmlns:a16="http://schemas.microsoft.com/office/drawing/2014/main" id="{4351A690-04D2-F40A-37C1-E500CB371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450" y="1857375"/>
            <a:ext cx="6993445" cy="36632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AF1EA7-01F7-AABD-2729-C432BE210520}"/>
              </a:ext>
            </a:extLst>
          </p:cNvPr>
          <p:cNvSpPr txBox="1"/>
          <p:nvPr/>
        </p:nvSpPr>
        <p:spPr>
          <a:xfrm>
            <a:off x="619403" y="1545742"/>
            <a:ext cx="9433650" cy="4678204"/>
          </a:xfrm>
          <a:prstGeom prst="rect">
            <a:avLst/>
          </a:prstGeom>
          <a:noFill/>
        </p:spPr>
        <p:txBody>
          <a:bodyPr wrap="square">
            <a:spAutoFit/>
          </a:bodyPr>
          <a:lstStyle/>
          <a:p>
            <a:r>
              <a:rPr lang="en-US" sz="2000" b="1" dirty="0"/>
              <a:t>Data Collection and Organization:</a:t>
            </a:r>
            <a:endParaRPr lang="en-US" sz="2000" dirty="0"/>
          </a:p>
          <a:p>
            <a:pPr>
              <a:buFont typeface="Arial" panose="020B0604020202020204" pitchFamily="34" charset="0"/>
              <a:buChar char="•"/>
            </a:pPr>
            <a:r>
              <a:rPr lang="en-US" sz="2000" dirty="0"/>
              <a:t>Collecting detailed employee compensation data, including salaries, bonuses, benefits, and other remuneration.</a:t>
            </a:r>
          </a:p>
          <a:p>
            <a:pPr>
              <a:buFont typeface="Arial" panose="020B0604020202020204" pitchFamily="34" charset="0"/>
              <a:buChar char="•"/>
            </a:pPr>
            <a:r>
              <a:rPr lang="en-US" sz="2000" dirty="0"/>
              <a:t>Organizing this data in Excel in a structured format, often using tables, to ensure it’s easy to analyze.</a:t>
            </a:r>
          </a:p>
          <a:p>
            <a:pPr marL="285750" indent="-285750">
              <a:buFont typeface="Arial" panose="020B0604020202020204" pitchFamily="34" charset="0"/>
              <a:buChar char="•"/>
            </a:pPr>
            <a:r>
              <a:rPr lang="en-US" sz="2000" b="1" dirty="0"/>
              <a:t>Benchmarking:</a:t>
            </a:r>
            <a:endParaRPr lang="en-US" sz="2000" dirty="0"/>
          </a:p>
          <a:p>
            <a:r>
              <a:rPr lang="en-US" sz="2000" dirty="0"/>
              <a:t>Comparing internal compensation data with external market benchmarks to ensure competitive pay structures.</a:t>
            </a:r>
          </a:p>
          <a:p>
            <a:r>
              <a:rPr lang="en-US" sz="2000" dirty="0"/>
              <a:t>Adjusting salaries and benefits to align with industry standards or company goals.</a:t>
            </a:r>
          </a:p>
          <a:p>
            <a:pPr marL="285750" indent="-285750">
              <a:buFont typeface="Arial" panose="020B0604020202020204" pitchFamily="34" charset="0"/>
              <a:buChar char="•"/>
            </a:pPr>
            <a:r>
              <a:rPr lang="en-US" sz="2000" b="1" dirty="0"/>
              <a:t>Forecasting and Budgeting:</a:t>
            </a:r>
            <a:endParaRPr lang="en-US" sz="2000" dirty="0"/>
          </a:p>
          <a:p>
            <a:r>
              <a:rPr lang="en-US" sz="2000" dirty="0"/>
              <a:t>Predicting future compensation costs based on historical data and projected changes (e.g., planned salary increases or hiring).</a:t>
            </a:r>
          </a:p>
          <a:p>
            <a:r>
              <a:rPr lang="en-US" sz="2000" dirty="0"/>
              <a:t>Creating budgets for compensation expenses and aligning them with organizational financial planning.</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7AEF380-7E22-740D-A07F-29734AE2D3C0}"/>
              </a:ext>
            </a:extLst>
          </p:cNvPr>
          <p:cNvSpPr txBox="1"/>
          <p:nvPr/>
        </p:nvSpPr>
        <p:spPr>
          <a:xfrm>
            <a:off x="591162" y="1468501"/>
            <a:ext cx="8762387" cy="4893647"/>
          </a:xfrm>
          <a:prstGeom prst="rect">
            <a:avLst/>
          </a:prstGeom>
          <a:noFill/>
        </p:spPr>
        <p:txBody>
          <a:bodyPr wrap="square">
            <a:spAutoFit/>
          </a:bodyPr>
          <a:lstStyle/>
          <a:p>
            <a:pPr marL="285750" indent="-285750">
              <a:buFont typeface="Arial" panose="020B0604020202020204" pitchFamily="34" charset="0"/>
              <a:buChar char="•"/>
            </a:pPr>
            <a:r>
              <a:rPr lang="en-US" sz="2400" b="1" dirty="0"/>
              <a:t>Problem Statement: </a:t>
            </a:r>
            <a:r>
              <a:rPr lang="en-US" sz="2400" dirty="0"/>
              <a:t>"As a compensation analyst, I have been tasked with analyzing the salary and compensation data of our company's employees to identify trends, disparities, and areas for improvement.</a:t>
            </a:r>
          </a:p>
          <a:p>
            <a:pPr marL="285750" indent="-285750">
              <a:buFont typeface="Arial" panose="020B0604020202020204" pitchFamily="34" charset="0"/>
              <a:buChar char="•"/>
            </a:pPr>
            <a:r>
              <a:rPr lang="en-US" sz="2400" dirty="0"/>
              <a:t> The data is currently stored in an Excel spreadsheet and includes variables such as employee ID, job title, department, location, salary, benefits, and bonus. My goal is to use Excel data modeling techniques to:-</a:t>
            </a:r>
          </a:p>
          <a:p>
            <a:pPr marL="285750" indent="-285750">
              <a:buFont typeface="Arial" panose="020B0604020202020204" pitchFamily="34" charset="0"/>
              <a:buChar char="•"/>
            </a:pPr>
            <a:r>
              <a:rPr lang="en-US" sz="2400" dirty="0"/>
              <a:t> Clean and preprocess the data- Develop a data model that accurately reflects the compensation structure- Analyze the data to identify trends and disparities in salary and compensation- Develop recommendations for adjusting the compensation structure to ensure equity and competitiveness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7588" y="1695450"/>
            <a:ext cx="7924800" cy="4893647"/>
          </a:xfrm>
          <a:prstGeom prst="rect">
            <a:avLst/>
          </a:prstGeom>
          <a:noFill/>
        </p:spPr>
        <p:txBody>
          <a:bodyPr wrap="square" rtlCol="0">
            <a:spAutoFit/>
          </a:bodyPr>
          <a:lstStyle/>
          <a:p>
            <a:pPr marL="342900" indent="-342900"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Objective:- </a:t>
            </a:r>
            <a:r>
              <a:rPr lang="en-US" sz="2400" b="0" i="0" dirty="0">
                <a:solidFill>
                  <a:srgbClr val="0D0D0D"/>
                </a:solidFill>
                <a:effectLst/>
                <a:latin typeface="Times New Roman" panose="02020603050405020304" pitchFamily="18" charset="0"/>
                <a:cs typeface="Times New Roman" panose="02020603050405020304" pitchFamily="18" charset="0"/>
              </a:rPr>
              <a:t>Analyze employee salary and compensation data to identify trends, disparities, and areas for improvement- Develop a data-driven approach to inform compensation decisions and ensure equity and competitiveness</a:t>
            </a:r>
          </a:p>
          <a:p>
            <a:pPr marL="342900" indent="-342900" algn="l">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Scope:- </a:t>
            </a:r>
            <a:r>
              <a:rPr lang="en-IN" sz="2400" dirty="0">
                <a:latin typeface="Times New Roman" panose="02020603050405020304" pitchFamily="18" charset="0"/>
                <a:cs typeface="Times New Roman" panose="02020603050405020304" pitchFamily="18" charset="0"/>
              </a:rPr>
              <a:t>Collect and clean employee data from HR systems and other sources- Develop an Excel data model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salary and compensation data- Identify key metrics and KPIs to measure compensation effectiveness-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data to identify trends, disparities, and areas for improvement- Develop recommendations for adjusting the compensation structure- Present findings and recommendations to stakeholders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F015192-BBC8-7293-CAE6-8B79AE921E10}"/>
              </a:ext>
            </a:extLst>
          </p:cNvPr>
          <p:cNvSpPr txBox="1"/>
          <p:nvPr/>
        </p:nvSpPr>
        <p:spPr>
          <a:xfrm>
            <a:off x="591162" y="1422381"/>
            <a:ext cx="9219587" cy="5262979"/>
          </a:xfrm>
          <a:prstGeom prst="rect">
            <a:avLst/>
          </a:prstGeom>
          <a:noFill/>
        </p:spPr>
        <p:txBody>
          <a:bodyPr wrap="square">
            <a:spAutoFit/>
          </a:bodyPr>
          <a:lstStyle/>
          <a:p>
            <a:pPr marL="342900" indent="-342900">
              <a:buAutoNum type="arabicPeriod"/>
            </a:pPr>
            <a:r>
              <a:rPr lang="en-US" sz="2800" b="1" dirty="0"/>
              <a:t>HR Professionals: </a:t>
            </a:r>
            <a:r>
              <a:rPr lang="en-US" sz="2800" dirty="0"/>
              <a:t>To analyze and manage employee compensation, identify trends, and make data-driven decisions</a:t>
            </a:r>
          </a:p>
          <a:p>
            <a:r>
              <a:rPr lang="en-US" sz="2800" dirty="0"/>
              <a:t>2. </a:t>
            </a:r>
            <a:r>
              <a:rPr lang="en-US" sz="2800" b="1" dirty="0"/>
              <a:t>Compensation Analysts: </a:t>
            </a:r>
            <a:r>
              <a:rPr lang="en-US" sz="2800" dirty="0"/>
              <a:t>To design and implement effective compensation plans, conduct market research, and ensure equity.</a:t>
            </a:r>
          </a:p>
          <a:p>
            <a:r>
              <a:rPr lang="en-US" sz="2800" dirty="0"/>
              <a:t>3. </a:t>
            </a:r>
            <a:r>
              <a:rPr lang="en-US" sz="2800" b="1" dirty="0"/>
              <a:t>Financial Analysts:</a:t>
            </a:r>
            <a:r>
              <a:rPr lang="en-US" sz="2800" dirty="0"/>
              <a:t> To understand salary expenses, forecast budgets, and optimize resource allocation.</a:t>
            </a:r>
          </a:p>
          <a:p>
            <a:r>
              <a:rPr lang="en-US" sz="2800" dirty="0"/>
              <a:t>4. </a:t>
            </a:r>
            <a:r>
              <a:rPr lang="en-US" sz="2800" b="1" dirty="0"/>
              <a:t>Business Leaders: </a:t>
            </a:r>
            <a:r>
              <a:rPr lang="en-US" sz="2800" dirty="0"/>
              <a:t>To make informed decisions about staffing, budgeting, and talent management.</a:t>
            </a:r>
          </a:p>
          <a:p>
            <a:r>
              <a:rPr lang="en-US" sz="2800" dirty="0"/>
              <a:t>5. </a:t>
            </a:r>
            <a:r>
              <a:rPr lang="en-US" sz="2800" b="1" dirty="0"/>
              <a:t>Operations Managers:</a:t>
            </a:r>
            <a:r>
              <a:rPr lang="en-US" sz="2800" dirty="0"/>
              <a:t> To streamline processes, identify areas for improvement, and manage labor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3C4AC2-6438-DD54-87E9-06765A13C9E4}"/>
              </a:ext>
            </a:extLst>
          </p:cNvPr>
          <p:cNvSpPr txBox="1"/>
          <p:nvPr/>
        </p:nvSpPr>
        <p:spPr>
          <a:xfrm>
            <a:off x="2819399" y="1552944"/>
            <a:ext cx="7875337" cy="3970318"/>
          </a:xfrm>
          <a:prstGeom prst="rect">
            <a:avLst/>
          </a:prstGeom>
          <a:noFill/>
        </p:spPr>
        <p:txBody>
          <a:bodyPr wrap="square">
            <a:spAutoFit/>
          </a:bodyPr>
          <a:lstStyle/>
          <a:p>
            <a:r>
              <a:rPr lang="en-US" sz="2800" b="1" dirty="0"/>
              <a:t>Identify the Problem:</a:t>
            </a:r>
          </a:p>
          <a:p>
            <a:pPr>
              <a:buFont typeface="Arial" panose="020B0604020202020204" pitchFamily="34" charset="0"/>
              <a:buChar char="•"/>
            </a:pPr>
            <a:r>
              <a:rPr lang="en-US" sz="2800" b="1" dirty="0"/>
              <a:t>Understand the need:</a:t>
            </a:r>
            <a:r>
              <a:rPr lang="en-US" sz="2800" dirty="0"/>
              <a:t> What specific issue or challenge does your solution address? For example, if your solution is a software product, it might solve problems related to inefficiency, high costs, or lack of scalability.</a:t>
            </a:r>
          </a:p>
          <a:p>
            <a:pPr>
              <a:buFont typeface="Arial" panose="020B0604020202020204" pitchFamily="34" charset="0"/>
              <a:buChar char="•"/>
            </a:pPr>
            <a:r>
              <a:rPr lang="en-US" sz="2800" b="1" dirty="0"/>
              <a:t>Target audience:</a:t>
            </a:r>
            <a:r>
              <a:rPr lang="en-US" sz="2800" dirty="0"/>
              <a:t> Who is experiencing this problem? Understand the demographics, pain points, and needs of your target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10" name="TextBox 9">
            <a:extLst>
              <a:ext uri="{FF2B5EF4-FFF2-40B4-BE49-F238E27FC236}">
                <a16:creationId xmlns:a16="http://schemas.microsoft.com/office/drawing/2014/main" id="{3F83A396-548D-36E9-7C36-CCAE2F7BC65D}"/>
              </a:ext>
            </a:extLst>
          </p:cNvPr>
          <p:cNvSpPr txBox="1"/>
          <p:nvPr/>
        </p:nvSpPr>
        <p:spPr>
          <a:xfrm>
            <a:off x="755332" y="1425131"/>
            <a:ext cx="9101650" cy="4062651"/>
          </a:xfrm>
          <a:prstGeom prst="rect">
            <a:avLst/>
          </a:prstGeom>
          <a:noFill/>
        </p:spPr>
        <p:txBody>
          <a:bodyPr wrap="square">
            <a:spAutoFit/>
          </a:bodyPr>
          <a:lstStyle/>
          <a:p>
            <a:r>
              <a:rPr lang="en-US" sz="2400" b="1" dirty="0"/>
              <a:t>Data Collection Method:</a:t>
            </a:r>
          </a:p>
          <a:p>
            <a:pPr>
              <a:buFont typeface="Arial" panose="020B0604020202020204" pitchFamily="34" charset="0"/>
              <a:buChar char="•"/>
            </a:pPr>
            <a:r>
              <a:rPr lang="en-US" sz="2400" dirty="0"/>
              <a:t>Explain how the data was collected. Mention whether it’s self-reported, generated through surveys, sourced from company records, etc. Example: "Data was collected through HR systems and includes payroll records, performance ratings, and departmental assignments.</a:t>
            </a:r>
          </a:p>
          <a:p>
            <a:r>
              <a:rPr lang="en-US" sz="2400" b="1" dirty="0"/>
              <a:t>Data Structure:</a:t>
            </a:r>
          </a:p>
          <a:p>
            <a:r>
              <a:rPr lang="en-US" sz="2400" dirty="0"/>
              <a:t>Describe the structure of the dataset, including the number of rows and columns, and any hierarchical relationships. Example: "The dataset consists of 5,000 rows and 12 columns, with each row representing an individual employee."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286CD73E-7038-EEAD-F235-20989586A279}"/>
              </a:ext>
            </a:extLst>
          </p:cNvPr>
          <p:cNvSpPr txBox="1"/>
          <p:nvPr/>
        </p:nvSpPr>
        <p:spPr>
          <a:xfrm>
            <a:off x="2381250" y="1325634"/>
            <a:ext cx="7935295" cy="5293757"/>
          </a:xfrm>
          <a:prstGeom prst="rect">
            <a:avLst/>
          </a:prstGeom>
          <a:noFill/>
        </p:spPr>
        <p:txBody>
          <a:bodyPr wrap="square">
            <a:spAutoFit/>
          </a:bodyPr>
          <a:lstStyle/>
          <a:p>
            <a:r>
              <a:rPr lang="en-US" sz="2000" b="1" dirty="0"/>
              <a:t>Automated Insights and Reports</a:t>
            </a:r>
          </a:p>
          <a:p>
            <a:pPr>
              <a:buFont typeface="Arial" panose="020B0604020202020204" pitchFamily="34" charset="0"/>
              <a:buChar char="•"/>
            </a:pPr>
            <a:r>
              <a:rPr lang="en-US" sz="2000" b="1" dirty="0"/>
              <a:t>Why it’s "Wow":</a:t>
            </a:r>
            <a:r>
              <a:rPr lang="en-US" sz="2000" dirty="0"/>
              <a:t> Automating the generation of compensation reports and insights saves significant time and ensures consistency. Users can make informed decisions faster, which is crucial in dynamic business environments.</a:t>
            </a:r>
          </a:p>
          <a:p>
            <a:r>
              <a:rPr lang="en-US" sz="2000" b="1" dirty="0"/>
              <a:t>Customizable Dashboards</a:t>
            </a:r>
          </a:p>
          <a:p>
            <a:r>
              <a:rPr lang="en-US" sz="2000" b="1" dirty="0"/>
              <a:t>Why it’s "Wow":</a:t>
            </a:r>
            <a:r>
              <a:rPr lang="en-US" sz="2000" dirty="0"/>
              <a:t> The ability to create customized dashboards that provide real-time insights into salary trends, disparities, and budget forecasting is highly valuable. It allows decision-makers to have a clear, visual understanding of their compensation data at a glance.</a:t>
            </a:r>
          </a:p>
          <a:p>
            <a:r>
              <a:rPr lang="en-US" sz="2000" b="1" dirty="0"/>
              <a:t>Scenario Modeling with What-If Analysis</a:t>
            </a:r>
          </a:p>
          <a:p>
            <a:r>
              <a:rPr lang="en-US" sz="2000" b="1" dirty="0"/>
              <a:t>Why it’s "Wow":</a:t>
            </a:r>
            <a:r>
              <a:rPr lang="en-US" sz="2000" dirty="0"/>
              <a:t> Offering tools to model various compensation scenarios, such as salary increases, bonus adjustments, or changes in benefits, gives HR professionals the power to predict outcomes and make proactive decisions. This capability can lead to more strategic and data-driven compensation planning.</a:t>
            </a:r>
          </a:p>
          <a:p>
            <a:pPr>
              <a:buFont typeface="Arial" panose="020B0604020202020204" pitchFamily="34" charset="0"/>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18</cp:revision>
  <dcterms:created xsi:type="dcterms:W3CDTF">2024-03-29T15:07:22Z</dcterms:created>
  <dcterms:modified xsi:type="dcterms:W3CDTF">2024-09-05T07:05:40Z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