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6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1883" y="1675168"/>
            <a:ext cx="11524233" cy="91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2181" y="4726785"/>
            <a:ext cx="9763636" cy="298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7766" y="2243521"/>
            <a:ext cx="9551670" cy="4195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35"/>
              </a:spcBef>
            </a:pPr>
            <a:r>
              <a:rPr lang="en-US" sz="9050" b="1" spc="4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MOBILE SIGNAL REPEATER</a:t>
            </a:r>
            <a:endParaRPr sz="905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616580"/>
            <a:ext cx="12820454" cy="2199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4200" spc="765" dirty="0" smtClean="0">
                <a:solidFill>
                  <a:srgbClr val="FFFFFF"/>
                </a:solidFill>
              </a:rPr>
              <a:t>       </a:t>
            </a:r>
            <a:r>
              <a:rPr sz="14200" spc="765" dirty="0" smtClean="0">
                <a:solidFill>
                  <a:srgbClr val="FFFFFF"/>
                </a:solidFill>
              </a:rPr>
              <a:t>T</a:t>
            </a:r>
            <a:r>
              <a:rPr sz="14200" spc="360" dirty="0" smtClean="0">
                <a:solidFill>
                  <a:srgbClr val="FFFFFF"/>
                </a:solidFill>
              </a:rPr>
              <a:t>h</a:t>
            </a:r>
            <a:r>
              <a:rPr sz="14200" spc="-55" dirty="0" smtClean="0">
                <a:solidFill>
                  <a:srgbClr val="FFFFFF"/>
                </a:solidFill>
              </a:rPr>
              <a:t>a</a:t>
            </a:r>
            <a:r>
              <a:rPr sz="14200" spc="305" dirty="0" smtClean="0">
                <a:solidFill>
                  <a:srgbClr val="FFFFFF"/>
                </a:solidFill>
              </a:rPr>
              <a:t>n</a:t>
            </a:r>
            <a:r>
              <a:rPr sz="14200" spc="245" dirty="0" smtClean="0">
                <a:solidFill>
                  <a:srgbClr val="FFFFFF"/>
                </a:solidFill>
              </a:rPr>
              <a:t>k</a:t>
            </a:r>
            <a:r>
              <a:rPr sz="14200" spc="185" dirty="0" smtClean="0">
                <a:solidFill>
                  <a:srgbClr val="FFFFFF"/>
                </a:solidFill>
              </a:rPr>
              <a:t>s</a:t>
            </a:r>
            <a:r>
              <a:rPr sz="14200" spc="-409" dirty="0">
                <a:solidFill>
                  <a:srgbClr val="FFFFFF"/>
                </a:solidFill>
              </a:rPr>
              <a:t>!</a:t>
            </a:r>
            <a:endParaRPr sz="1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065026"/>
            <a:ext cx="3533140" cy="738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50" spc="20" dirty="0">
                <a:solidFill>
                  <a:srgbClr val="FFFFFF"/>
                </a:solidFill>
              </a:rPr>
              <a:t>Introduction</a:t>
            </a:r>
            <a:endParaRPr sz="4650"/>
          </a:p>
        </p:txBody>
      </p:sp>
      <p:sp>
        <p:nvSpPr>
          <p:cNvPr id="4" name="object 4"/>
          <p:cNvSpPr txBox="1"/>
          <p:nvPr/>
        </p:nvSpPr>
        <p:spPr>
          <a:xfrm>
            <a:off x="11062202" y="3211427"/>
            <a:ext cx="5639435" cy="35081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396875">
              <a:lnSpc>
                <a:spcPct val="102000"/>
              </a:lnSpc>
              <a:spcBef>
                <a:spcPts val="65"/>
              </a:spcBef>
            </a:pPr>
            <a:r>
              <a:rPr lang="en-US" sz="2450" b="1" spc="125" dirty="0" smtClean="0">
                <a:solidFill>
                  <a:srgbClr val="FFFFFF"/>
                </a:solidFill>
                <a:latin typeface="Tahoma"/>
                <a:cs typeface="Tahoma"/>
              </a:rPr>
              <a:t>MOBILE SIGNAL REPEATERS:</a:t>
            </a:r>
            <a:r>
              <a:rPr sz="2450" spc="3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844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2450" spc="-9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396875">
              <a:lnSpc>
                <a:spcPct val="102000"/>
              </a:lnSpc>
              <a:spcBef>
                <a:spcPts val="65"/>
              </a:spcBef>
            </a:pPr>
            <a:endParaRPr sz="2450" dirty="0">
              <a:latin typeface="Verdana"/>
              <a:cs typeface="Verdana"/>
            </a:endParaRPr>
          </a:p>
          <a:p>
            <a:pPr marL="12700" marR="128270">
              <a:lnSpc>
                <a:spcPct val="102000"/>
              </a:lnSpc>
            </a:pP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gn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gn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37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lang="en-US" sz="2450" spc="-37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128270">
              <a:lnSpc>
                <a:spcPct val="102000"/>
              </a:lnSpc>
            </a:pPr>
            <a:endParaRPr lang="en-US" sz="2450" spc="-37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128270">
              <a:lnSpc>
                <a:spcPct val="102000"/>
              </a:lnSpc>
            </a:pPr>
            <a:r>
              <a:rPr lang="en-US" sz="2450" spc="-70" dirty="0" smtClean="0">
                <a:solidFill>
                  <a:srgbClr val="FFFFFF"/>
                </a:solidFill>
                <a:latin typeface="Verdana"/>
                <a:cs typeface="Verdana"/>
              </a:rPr>
              <a:t>Signal enhanced by the repeaters</a:t>
            </a:r>
            <a:r>
              <a:rPr sz="2450" spc="-360" dirty="0" smtClean="0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endParaRPr lang="en-US" sz="2450" spc="-3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75"/>
              </a:spcBef>
            </a:pPr>
            <a:endParaRPr lang="en-US" sz="2450" spc="-3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lang="en-US" sz="2450" spc="-360" dirty="0" smtClean="0">
                <a:solidFill>
                  <a:srgbClr val="FFFFFF"/>
                </a:solidFill>
                <a:latin typeface="Verdana"/>
                <a:cs typeface="Verdana"/>
              </a:rPr>
              <a:t>It is more wider when connected to mobile.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474" y="1104900"/>
            <a:ext cx="6992896" cy="90858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spc="10" dirty="0" smtClean="0"/>
              <a:t>Components of</a:t>
            </a:r>
            <a:r>
              <a:rPr spc="10" dirty="0" smtClean="0"/>
              <a:t> </a:t>
            </a:r>
            <a:r>
              <a:rPr spc="20" dirty="0"/>
              <a:t>Mobile</a:t>
            </a:r>
            <a:r>
              <a:rPr spc="15" dirty="0"/>
              <a:t> </a:t>
            </a:r>
            <a:r>
              <a:rPr spc="60" dirty="0"/>
              <a:t>Signal</a:t>
            </a:r>
          </a:p>
          <a:p>
            <a:pPr marR="5080" algn="ctr">
              <a:lnSpc>
                <a:spcPct val="100000"/>
              </a:lnSpc>
              <a:spcBef>
                <a:spcPts val="45"/>
              </a:spcBef>
            </a:pPr>
            <a:r>
              <a:rPr spc="-15" dirty="0"/>
              <a:t>Repeaters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725" y="2884528"/>
            <a:ext cx="6208395" cy="675954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619760" algn="just">
              <a:lnSpc>
                <a:spcPct val="117900"/>
              </a:lnSpc>
              <a:spcBef>
                <a:spcPts val="75"/>
              </a:spcBef>
            </a:pPr>
            <a:r>
              <a:rPr sz="2450" spc="85" dirty="0">
                <a:latin typeface="Verdana"/>
                <a:cs typeface="Verdana"/>
              </a:rPr>
              <a:t>Mobile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signal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repeaters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devices </a:t>
            </a:r>
            <a:r>
              <a:rPr sz="2450" b="1" spc="-819" dirty="0">
                <a:latin typeface="Verdana"/>
                <a:cs typeface="Verdana"/>
              </a:rPr>
              <a:t> </a:t>
            </a:r>
            <a:r>
              <a:rPr sz="2450" b="1" spc="-60" dirty="0">
                <a:latin typeface="Verdana"/>
                <a:cs typeface="Verdana"/>
              </a:rPr>
              <a:t>that </a:t>
            </a:r>
            <a:r>
              <a:rPr sz="2450" b="1" spc="-65" dirty="0">
                <a:latin typeface="Verdana"/>
                <a:cs typeface="Verdana"/>
              </a:rPr>
              <a:t>boost </a:t>
            </a:r>
            <a:r>
              <a:rPr sz="2450" b="1" spc="-90" dirty="0">
                <a:latin typeface="Verdana"/>
                <a:cs typeface="Verdana"/>
              </a:rPr>
              <a:t>weak </a:t>
            </a:r>
            <a:r>
              <a:rPr sz="2450" b="1" spc="-85" dirty="0">
                <a:latin typeface="Verdana"/>
                <a:cs typeface="Verdana"/>
              </a:rPr>
              <a:t>cellular </a:t>
            </a:r>
            <a:r>
              <a:rPr sz="2450" b="1" spc="-120" dirty="0">
                <a:latin typeface="Verdana"/>
                <a:cs typeface="Verdana"/>
              </a:rPr>
              <a:t>signals</a:t>
            </a:r>
            <a:r>
              <a:rPr sz="2450" spc="-120" dirty="0">
                <a:latin typeface="Verdana"/>
                <a:cs typeface="Verdana"/>
              </a:rPr>
              <a:t>. </a:t>
            </a:r>
            <a:endParaRPr lang="en-US" sz="2450" spc="-120" dirty="0" smtClean="0">
              <a:latin typeface="Verdana"/>
              <a:cs typeface="Verdana"/>
            </a:endParaRPr>
          </a:p>
          <a:p>
            <a:pPr marL="12700" marR="5080" indent="619760" algn="just">
              <a:lnSpc>
                <a:spcPct val="117900"/>
              </a:lnSpc>
              <a:spcBef>
                <a:spcPts val="75"/>
              </a:spcBef>
            </a:pPr>
            <a:endParaRPr lang="en-US" sz="2450" spc="-120" dirty="0" smtClean="0">
              <a:latin typeface="Verdana"/>
              <a:cs typeface="Verdana"/>
            </a:endParaRPr>
          </a:p>
          <a:p>
            <a:pPr marL="12700" marR="5080" indent="619760" algn="just">
              <a:lnSpc>
                <a:spcPct val="117900"/>
              </a:lnSpc>
              <a:spcBef>
                <a:spcPts val="75"/>
              </a:spcBef>
            </a:pPr>
            <a:r>
              <a:rPr sz="2450" spc="-20" dirty="0" smtClean="0">
                <a:latin typeface="Verdana"/>
                <a:cs typeface="Verdana"/>
              </a:rPr>
              <a:t>They </a:t>
            </a:r>
            <a:r>
              <a:rPr sz="2450" spc="-850" dirty="0" smtClean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90" dirty="0">
                <a:latin typeface="Verdana"/>
                <a:cs typeface="Verdana"/>
              </a:rPr>
              <a:t>: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-85" dirty="0">
                <a:latin typeface="Verdana"/>
                <a:cs typeface="Verdana"/>
              </a:rPr>
              <a:t>t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65" dirty="0">
                <a:latin typeface="Verdana"/>
                <a:cs typeface="Verdana"/>
              </a:rPr>
              <a:t>oo</a:t>
            </a:r>
            <a:r>
              <a:rPr sz="2450" b="1" spc="-155" dirty="0">
                <a:latin typeface="Verdana"/>
                <a:cs typeface="Verdana"/>
              </a:rPr>
              <a:t>r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b="1" spc="-85" dirty="0">
                <a:latin typeface="Verdana"/>
                <a:cs typeface="Verdana"/>
              </a:rPr>
              <a:t>t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40" dirty="0">
                <a:latin typeface="Verdana"/>
                <a:cs typeface="Verdana"/>
              </a:rPr>
              <a:t>nn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dirty="0">
                <a:latin typeface="Verdana"/>
                <a:cs typeface="Verdana"/>
              </a:rPr>
              <a:t>m</a:t>
            </a:r>
            <a:r>
              <a:rPr sz="2450" b="1" spc="-10" dirty="0">
                <a:latin typeface="Verdana"/>
                <a:cs typeface="Verdana"/>
              </a:rPr>
              <a:t>p</a:t>
            </a:r>
            <a:r>
              <a:rPr sz="2450" b="1" spc="-95" dirty="0">
                <a:latin typeface="Verdana"/>
                <a:cs typeface="Verdana"/>
              </a:rPr>
              <a:t>li</a:t>
            </a:r>
            <a:r>
              <a:rPr sz="2450" b="1" spc="114" dirty="0">
                <a:latin typeface="Verdana"/>
                <a:cs typeface="Verdana"/>
              </a:rPr>
              <a:t>ﬁ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155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b="1" spc="-70" dirty="0">
                <a:latin typeface="Verdana"/>
                <a:cs typeface="Verdana"/>
              </a:rPr>
              <a:t>indoor </a:t>
            </a:r>
            <a:r>
              <a:rPr sz="2450" b="1" spc="-110" dirty="0">
                <a:latin typeface="Verdana"/>
                <a:cs typeface="Verdana"/>
              </a:rPr>
              <a:t>antenna</a:t>
            </a:r>
            <a:r>
              <a:rPr sz="2450" spc="-110" dirty="0" smtClean="0">
                <a:latin typeface="Verdana"/>
                <a:cs typeface="Verdana"/>
              </a:rPr>
              <a:t>.</a:t>
            </a:r>
            <a:endParaRPr lang="en-US" sz="2450" spc="-110" dirty="0" smtClean="0">
              <a:latin typeface="Verdana"/>
              <a:cs typeface="Verdana"/>
            </a:endParaRPr>
          </a:p>
          <a:p>
            <a:pPr marL="12700" marR="5080" indent="619760" algn="just">
              <a:lnSpc>
                <a:spcPct val="117900"/>
              </a:lnSpc>
              <a:spcBef>
                <a:spcPts val="75"/>
              </a:spcBef>
            </a:pPr>
            <a:endParaRPr lang="en-US" sz="2450" spc="-110" dirty="0">
              <a:latin typeface="Verdana"/>
              <a:cs typeface="Verdana"/>
            </a:endParaRPr>
          </a:p>
          <a:p>
            <a:pPr marL="12700" marR="5080" indent="619760" algn="just">
              <a:lnSpc>
                <a:spcPct val="117900"/>
              </a:lnSpc>
              <a:spcBef>
                <a:spcPts val="75"/>
              </a:spcBef>
            </a:pPr>
            <a:r>
              <a:rPr sz="2450" spc="-110" dirty="0" smtClean="0">
                <a:latin typeface="Verdana"/>
                <a:cs typeface="Verdana"/>
              </a:rPr>
              <a:t> </a:t>
            </a:r>
            <a:r>
              <a:rPr sz="2450" spc="20" dirty="0" smtClean="0">
                <a:latin typeface="Verdana"/>
                <a:cs typeface="Verdana"/>
              </a:rPr>
              <a:t>The </a:t>
            </a:r>
            <a:r>
              <a:rPr sz="2450" spc="55" dirty="0">
                <a:latin typeface="Verdana"/>
                <a:cs typeface="Verdana"/>
              </a:rPr>
              <a:t>outdoor </a:t>
            </a:r>
            <a:r>
              <a:rPr sz="2450" spc="50" dirty="0">
                <a:latin typeface="Verdana"/>
                <a:cs typeface="Verdana"/>
              </a:rPr>
              <a:t>antenna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tu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endParaRPr lang="en-US" sz="2450" spc="-215" dirty="0" smtClean="0">
              <a:latin typeface="Verdana"/>
              <a:cs typeface="Verdana"/>
            </a:endParaRPr>
          </a:p>
          <a:p>
            <a:pPr marL="12700" marR="5080" indent="619760" algn="just">
              <a:lnSpc>
                <a:spcPct val="117900"/>
              </a:lnSpc>
              <a:spcBef>
                <a:spcPts val="75"/>
              </a:spcBef>
            </a:pPr>
            <a:endParaRPr lang="en-US" sz="2450" spc="-215" dirty="0" smtClean="0">
              <a:latin typeface="Verdana"/>
              <a:cs typeface="Verdana"/>
            </a:endParaRPr>
          </a:p>
          <a:p>
            <a:pPr marL="12700" marR="5080" indent="619760" algn="just">
              <a:lnSpc>
                <a:spcPct val="117900"/>
              </a:lnSpc>
              <a:spcBef>
                <a:spcPts val="75"/>
              </a:spcBef>
            </a:pPr>
            <a:r>
              <a:rPr sz="2450" spc="130" dirty="0" smtClean="0">
                <a:latin typeface="Verdana"/>
                <a:cs typeface="Verdana"/>
              </a:rPr>
              <a:t>F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125" dirty="0" smtClean="0">
                <a:latin typeface="Verdana"/>
                <a:cs typeface="Verdana"/>
              </a:rPr>
              <a:t>n</a:t>
            </a:r>
            <a:r>
              <a:rPr sz="2450" spc="-15" dirty="0" smtClean="0">
                <a:latin typeface="Verdana"/>
                <a:cs typeface="Verdana"/>
              </a:rPr>
              <a:t>a</a:t>
            </a:r>
            <a:r>
              <a:rPr sz="2450" spc="-10" dirty="0" smtClean="0">
                <a:latin typeface="Verdana"/>
                <a:cs typeface="Verdana"/>
              </a:rPr>
              <a:t>ll</a:t>
            </a:r>
            <a:r>
              <a:rPr sz="2450" spc="-195" dirty="0" smtClean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 smtClean="0">
                <a:latin typeface="Verdana"/>
                <a:cs typeface="Verdana"/>
              </a:rPr>
              <a:t>p</a:t>
            </a:r>
            <a:r>
              <a:rPr sz="2450" spc="-90" dirty="0" smtClean="0">
                <a:latin typeface="Verdana"/>
                <a:cs typeface="Verdana"/>
              </a:rPr>
              <a:t>r</a:t>
            </a:r>
            <a:r>
              <a:rPr sz="2450" spc="20" dirty="0" smtClean="0">
                <a:latin typeface="Verdana"/>
                <a:cs typeface="Verdana"/>
              </a:rPr>
              <a:t>o</a:t>
            </a:r>
            <a:r>
              <a:rPr sz="2450" spc="-110" dirty="0" smtClean="0">
                <a:latin typeface="Verdana"/>
                <a:cs typeface="Verdana"/>
              </a:rPr>
              <a:t>v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150" dirty="0" smtClean="0">
                <a:latin typeface="Verdana"/>
                <a:cs typeface="Verdana"/>
              </a:rPr>
              <a:t>d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125" dirty="0" smtClean="0">
                <a:latin typeface="Verdana"/>
                <a:cs typeface="Verdana"/>
              </a:rPr>
              <a:t>n</a:t>
            </a:r>
            <a:r>
              <a:rPr sz="2450" spc="170" dirty="0" smtClean="0">
                <a:latin typeface="Verdana"/>
                <a:cs typeface="Verdana"/>
              </a:rPr>
              <a:t>g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195" dirty="0" smtClean="0">
                <a:latin typeface="Verdana"/>
                <a:cs typeface="Verdana"/>
              </a:rPr>
              <a:t>mp</a:t>
            </a:r>
            <a:r>
              <a:rPr sz="2450" spc="-90" dirty="0" smtClean="0">
                <a:latin typeface="Verdana"/>
                <a:cs typeface="Verdana"/>
              </a:rPr>
              <a:t>r</a:t>
            </a:r>
            <a:r>
              <a:rPr sz="2450" spc="20" dirty="0" smtClean="0">
                <a:latin typeface="Verdana"/>
                <a:cs typeface="Verdana"/>
              </a:rPr>
              <a:t>o</a:t>
            </a:r>
            <a:r>
              <a:rPr sz="2450" spc="-150" dirty="0" smtClean="0">
                <a:latin typeface="Verdana"/>
                <a:cs typeface="Verdana"/>
              </a:rPr>
              <a:t>v</a:t>
            </a:r>
            <a:r>
              <a:rPr sz="2450" spc="35" dirty="0" smtClean="0">
                <a:latin typeface="Verdana"/>
                <a:cs typeface="Verdana"/>
              </a:rPr>
              <a:t>e</a:t>
            </a:r>
            <a:r>
              <a:rPr sz="2450" spc="105" dirty="0" smtClean="0">
                <a:latin typeface="Verdana"/>
                <a:cs typeface="Verdana"/>
              </a:rPr>
              <a:t>d</a:t>
            </a:r>
            <a:r>
              <a:rPr lang="en-US" sz="2450" spc="105" dirty="0" smtClean="0">
                <a:latin typeface="Verdana"/>
                <a:cs typeface="Verdana"/>
              </a:rPr>
              <a:t> </a:t>
            </a:r>
            <a:r>
              <a:rPr sz="2450" spc="240" dirty="0" smtClean="0">
                <a:latin typeface="Verdana"/>
                <a:cs typeface="Verdana"/>
              </a:rPr>
              <a:t>m</a:t>
            </a:r>
            <a:r>
              <a:rPr sz="2450" spc="60" dirty="0" smtClean="0">
                <a:latin typeface="Verdana"/>
                <a:cs typeface="Verdana"/>
              </a:rPr>
              <a:t>o</a:t>
            </a:r>
            <a:r>
              <a:rPr sz="2450" spc="150" dirty="0" smtClean="0">
                <a:latin typeface="Verdana"/>
                <a:cs typeface="Verdana"/>
              </a:rPr>
              <a:t>b</a:t>
            </a:r>
            <a:r>
              <a:rPr sz="2450" spc="-10" dirty="0" smtClean="0">
                <a:latin typeface="Verdana"/>
                <a:cs typeface="Verdana"/>
              </a:rPr>
              <a:t>il</a:t>
            </a:r>
            <a:r>
              <a:rPr sz="2450" spc="35" dirty="0" smtClean="0">
                <a:latin typeface="Verdana"/>
                <a:cs typeface="Verdana"/>
              </a:rPr>
              <a:t>e</a:t>
            </a:r>
            <a:r>
              <a:rPr sz="2450" spc="-215" dirty="0" smtClean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065026"/>
            <a:ext cx="565785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5" dirty="0">
                <a:solidFill>
                  <a:srgbClr val="FFFFFF"/>
                </a:solidFill>
              </a:rPr>
              <a:t>Beneﬁts</a:t>
            </a:r>
            <a:r>
              <a:rPr sz="2700" spc="35" dirty="0">
                <a:solidFill>
                  <a:srgbClr val="FFFFFF"/>
                </a:solidFill>
              </a:rPr>
              <a:t> of </a:t>
            </a:r>
            <a:r>
              <a:rPr sz="2700" spc="15" dirty="0">
                <a:solidFill>
                  <a:srgbClr val="FFFFFF"/>
                </a:solidFill>
              </a:rPr>
              <a:t>Mobile</a:t>
            </a:r>
            <a:r>
              <a:rPr sz="2700" spc="40" dirty="0">
                <a:solidFill>
                  <a:srgbClr val="FFFFFF"/>
                </a:solidFill>
              </a:rPr>
              <a:t> </a:t>
            </a:r>
            <a:r>
              <a:rPr sz="2700" spc="50" dirty="0">
                <a:solidFill>
                  <a:srgbClr val="FFFFFF"/>
                </a:solidFill>
              </a:rPr>
              <a:t>Signal</a:t>
            </a:r>
            <a:r>
              <a:rPr sz="2700" spc="35" dirty="0">
                <a:solidFill>
                  <a:srgbClr val="FFFFFF"/>
                </a:solidFill>
              </a:rPr>
              <a:t> </a:t>
            </a:r>
            <a:r>
              <a:rPr sz="2700" spc="-15" dirty="0">
                <a:solidFill>
                  <a:srgbClr val="FFFFFF"/>
                </a:solidFill>
              </a:rPr>
              <a:t>Repeaters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11062202" y="3211427"/>
            <a:ext cx="5643245" cy="505805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spc="130" dirty="0" smtClean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1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65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95" dirty="0" smtClean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450" b="1" spc="75" dirty="0">
                <a:solidFill>
                  <a:srgbClr val="FFFFFF"/>
                </a:solidFill>
                <a:latin typeface="Tahoma"/>
                <a:cs typeface="Tahoma"/>
              </a:rPr>
              <a:t>eliminate </a:t>
            </a:r>
            <a:r>
              <a:rPr sz="2450" b="1" spc="114" dirty="0">
                <a:solidFill>
                  <a:srgbClr val="FFFFFF"/>
                </a:solidFill>
                <a:latin typeface="Tahoma"/>
                <a:cs typeface="Tahoma"/>
              </a:rPr>
              <a:t>dead </a:t>
            </a:r>
            <a:r>
              <a:rPr sz="2450" b="1" spc="90" dirty="0">
                <a:solidFill>
                  <a:srgbClr val="FFFFFF"/>
                </a:solidFill>
                <a:latin typeface="Tahoma"/>
                <a:cs typeface="Tahoma"/>
              </a:rPr>
              <a:t>zones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gn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2450" spc="-21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endParaRPr lang="en-US" sz="2450" spc="-21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spc="-155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90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 smtClean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95" dirty="0" smtClean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450" b="1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50" b="1" spc="254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50" b="1" spc="16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50" b="1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b="1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50" b="1" spc="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450" b="1" spc="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1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24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16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2450" b="1" spc="1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5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2450" b="1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5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1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3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2450" b="1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1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50" b="1" spc="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spc="16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50" b="1" spc="105" dirty="0">
                <a:solidFill>
                  <a:srgbClr val="FFFFFF"/>
                </a:solidFill>
                <a:latin typeface="Tahoma"/>
                <a:cs typeface="Tahoma"/>
              </a:rPr>
              <a:t>ee</a:t>
            </a:r>
            <a:r>
              <a:rPr sz="2450" b="1" spc="1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2450" spc="-21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endParaRPr lang="en-US" sz="2450" spc="-21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spc="9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95" dirty="0" smtClean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36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signal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repeaters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80" dirty="0">
                <a:solidFill>
                  <a:srgbClr val="FFFFFF"/>
                </a:solidFill>
                <a:latin typeface="Tahoma"/>
                <a:cs typeface="Tahoma"/>
              </a:rPr>
              <a:t>extend</a:t>
            </a:r>
            <a:r>
              <a:rPr sz="245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60" dirty="0">
                <a:solidFill>
                  <a:srgbClr val="FFFFFF"/>
                </a:solidFill>
                <a:latin typeface="Tahoma"/>
                <a:cs typeface="Tahoma"/>
              </a:rPr>
              <a:t>battery</a:t>
            </a:r>
            <a:r>
              <a:rPr sz="245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25" dirty="0">
                <a:solidFill>
                  <a:srgbClr val="FFFFFF"/>
                </a:solidFill>
                <a:latin typeface="Tahoma"/>
                <a:cs typeface="Tahoma"/>
              </a:rPr>
              <a:t>life </a:t>
            </a:r>
            <a:r>
              <a:rPr sz="2450" b="1" spc="-7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ss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signals.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180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3400"/>
              </a:spcBef>
            </a:pPr>
            <a:r>
              <a:rPr sz="4200" spc="-5" dirty="0">
                <a:solidFill>
                  <a:srgbClr val="FFFFFF"/>
                </a:solidFill>
              </a:rPr>
              <a:t>Types</a:t>
            </a:r>
            <a:r>
              <a:rPr sz="4200" spc="40" dirty="0">
                <a:solidFill>
                  <a:srgbClr val="FFFFFF"/>
                </a:solidFill>
              </a:rPr>
              <a:t> </a:t>
            </a:r>
            <a:r>
              <a:rPr sz="4200" spc="45" dirty="0">
                <a:solidFill>
                  <a:srgbClr val="FFFFFF"/>
                </a:solidFill>
              </a:rPr>
              <a:t>of</a:t>
            </a:r>
            <a:r>
              <a:rPr sz="4200" spc="40" dirty="0">
                <a:solidFill>
                  <a:srgbClr val="FFFFFF"/>
                </a:solidFill>
              </a:rPr>
              <a:t> </a:t>
            </a:r>
            <a:r>
              <a:rPr sz="4200" spc="10" dirty="0">
                <a:solidFill>
                  <a:srgbClr val="FFFFFF"/>
                </a:solidFill>
              </a:rPr>
              <a:t>Mobile</a:t>
            </a:r>
            <a:r>
              <a:rPr sz="4200" spc="40" dirty="0">
                <a:solidFill>
                  <a:srgbClr val="FFFFFF"/>
                </a:solidFill>
              </a:rPr>
              <a:t> </a:t>
            </a:r>
            <a:r>
              <a:rPr sz="4200" spc="70" dirty="0">
                <a:solidFill>
                  <a:srgbClr val="FFFFFF"/>
                </a:solidFill>
              </a:rPr>
              <a:t>Signal</a:t>
            </a:r>
            <a:r>
              <a:rPr sz="4200" spc="40" dirty="0">
                <a:solidFill>
                  <a:srgbClr val="FFFFFF"/>
                </a:solidFill>
              </a:rPr>
              <a:t> </a:t>
            </a:r>
            <a:r>
              <a:rPr sz="4200" spc="-40" dirty="0">
                <a:solidFill>
                  <a:srgbClr val="FFFFFF"/>
                </a:solidFill>
              </a:rPr>
              <a:t>Repeaters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9450535" y="3393156"/>
            <a:ext cx="7464425" cy="437119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39700" marR="132080" algn="just">
              <a:lnSpc>
                <a:spcPct val="118200"/>
              </a:lnSpc>
              <a:spcBef>
                <a:spcPts val="70"/>
              </a:spcBef>
            </a:pPr>
            <a:r>
              <a:rPr sz="2450" dirty="0">
                <a:latin typeface="Verdana"/>
                <a:cs typeface="Verdana"/>
              </a:rPr>
              <a:t>There </a:t>
            </a:r>
            <a:r>
              <a:rPr sz="2450" spc="-25" dirty="0">
                <a:latin typeface="Verdana"/>
                <a:cs typeface="Verdana"/>
              </a:rPr>
              <a:t>are </a:t>
            </a:r>
            <a:r>
              <a:rPr sz="2450" spc="20" dirty="0">
                <a:latin typeface="Verdana"/>
                <a:cs typeface="Verdana"/>
              </a:rPr>
              <a:t>different </a:t>
            </a:r>
            <a:r>
              <a:rPr sz="2450" spc="5" dirty="0">
                <a:latin typeface="Verdana"/>
                <a:cs typeface="Verdana"/>
              </a:rPr>
              <a:t>types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80" dirty="0">
                <a:latin typeface="Verdana"/>
                <a:cs typeface="Verdana"/>
              </a:rPr>
              <a:t>mobile </a:t>
            </a:r>
            <a:r>
              <a:rPr sz="2450" spc="30" dirty="0">
                <a:latin typeface="Verdana"/>
                <a:cs typeface="Verdana"/>
              </a:rPr>
              <a:t>signal 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repeaters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available.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20" dirty="0">
                <a:latin typeface="Tahoma"/>
                <a:cs typeface="Tahoma"/>
              </a:rPr>
              <a:t>Analog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60" dirty="0">
                <a:latin typeface="Tahoma"/>
                <a:cs typeface="Tahoma"/>
              </a:rPr>
              <a:t>repeaters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35" dirty="0">
                <a:latin typeface="Verdana"/>
                <a:cs typeface="Verdana"/>
              </a:rPr>
              <a:t>amplify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254" dirty="0">
                <a:latin typeface="Tahoma"/>
                <a:cs typeface="Tahoma"/>
              </a:rPr>
              <a:t>m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35" dirty="0">
                <a:latin typeface="Tahoma"/>
                <a:cs typeface="Tahoma"/>
              </a:rPr>
              <a:t>r</a:t>
            </a:r>
            <a:r>
              <a:rPr sz="2450" b="1" spc="45" dirty="0">
                <a:latin typeface="Tahoma"/>
                <a:cs typeface="Tahoma"/>
              </a:rPr>
              <a:t>t  </a:t>
            </a:r>
            <a:r>
              <a:rPr sz="2450" b="1" spc="60" dirty="0">
                <a:latin typeface="Tahoma"/>
                <a:cs typeface="Tahoma"/>
              </a:rPr>
              <a:t>repeaters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25" dirty="0">
                <a:latin typeface="Verdana"/>
                <a:cs typeface="Verdana"/>
              </a:rPr>
              <a:t>intelligently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amplify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speciﬁc</a:t>
            </a:r>
            <a:endParaRPr sz="245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09"/>
              </a:spcBef>
            </a:pP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75" dirty="0">
                <a:latin typeface="Verdana"/>
                <a:cs typeface="Verdana"/>
              </a:rPr>
              <a:t>ue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370" dirty="0" smtClean="0">
                <a:latin typeface="Verdana"/>
                <a:cs typeface="Verdana"/>
              </a:rPr>
              <a:t>.</a:t>
            </a:r>
            <a:endParaRPr lang="en-US" sz="2450" spc="-370" dirty="0" smtClean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09"/>
              </a:spcBef>
            </a:pPr>
            <a:endParaRPr lang="en-US" sz="2450" spc="-37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09"/>
              </a:spcBef>
            </a:pPr>
            <a:r>
              <a:rPr sz="2450" spc="-215" dirty="0" smtClean="0">
                <a:latin typeface="Verdana"/>
                <a:cs typeface="Verdana"/>
              </a:rPr>
              <a:t> </a:t>
            </a:r>
            <a:r>
              <a:rPr sz="2450" spc="80" dirty="0" smtClean="0">
                <a:latin typeface="Verdana"/>
                <a:cs typeface="Verdana"/>
              </a:rPr>
              <a:t>A</a:t>
            </a:r>
            <a:r>
              <a:rPr sz="2450" spc="150" dirty="0" smtClean="0">
                <a:latin typeface="Verdana"/>
                <a:cs typeface="Verdana"/>
              </a:rPr>
              <a:t>dd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35" dirty="0" smtClean="0">
                <a:latin typeface="Verdana"/>
                <a:cs typeface="Verdana"/>
              </a:rPr>
              <a:t>t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60" dirty="0" smtClean="0">
                <a:latin typeface="Verdana"/>
                <a:cs typeface="Verdana"/>
              </a:rPr>
              <a:t>o</a:t>
            </a:r>
            <a:r>
              <a:rPr sz="2450" spc="125" dirty="0" smtClean="0">
                <a:latin typeface="Verdana"/>
                <a:cs typeface="Verdana"/>
              </a:rPr>
              <a:t>n</a:t>
            </a:r>
            <a:r>
              <a:rPr sz="2450" spc="-15" dirty="0" smtClean="0">
                <a:latin typeface="Verdana"/>
                <a:cs typeface="Verdana"/>
              </a:rPr>
              <a:t>a</a:t>
            </a:r>
            <a:r>
              <a:rPr sz="2450" spc="-10" dirty="0" smtClean="0">
                <a:latin typeface="Verdana"/>
                <a:cs typeface="Verdana"/>
              </a:rPr>
              <a:t>ll</a:t>
            </a:r>
            <a:r>
              <a:rPr sz="2450" spc="-195" dirty="0" smtClean="0">
                <a:latin typeface="Verdana"/>
                <a:cs typeface="Verdana"/>
              </a:rPr>
              <a:t>y</a:t>
            </a:r>
            <a:r>
              <a:rPr sz="2450" spc="-370" dirty="0" smtClean="0">
                <a:latin typeface="Verdana"/>
                <a:cs typeface="Verdana"/>
              </a:rPr>
              <a:t>,</a:t>
            </a:r>
            <a:r>
              <a:rPr lang="en-US" sz="2450" dirty="0">
                <a:latin typeface="Verdana"/>
                <a:cs typeface="Verdana"/>
              </a:rPr>
              <a:t> </a:t>
            </a:r>
            <a:r>
              <a:rPr sz="2450" b="1" spc="170" dirty="0" smtClean="0">
                <a:latin typeface="Tahoma"/>
                <a:cs typeface="Tahoma"/>
              </a:rPr>
              <a:t>d</a:t>
            </a:r>
            <a:r>
              <a:rPr sz="2450" b="1" spc="130" dirty="0" smtClean="0">
                <a:latin typeface="Tahoma"/>
                <a:cs typeface="Tahoma"/>
              </a:rPr>
              <a:t>u</a:t>
            </a:r>
            <a:r>
              <a:rPr sz="2450" b="1" spc="60" dirty="0" smtClean="0">
                <a:latin typeface="Tahoma"/>
                <a:cs typeface="Tahoma"/>
              </a:rPr>
              <a:t>a</a:t>
            </a:r>
            <a:r>
              <a:rPr sz="2450" b="1" spc="5" dirty="0" smtClean="0">
                <a:latin typeface="Tahoma"/>
                <a:cs typeface="Tahoma"/>
              </a:rPr>
              <a:t>l</a:t>
            </a:r>
            <a:r>
              <a:rPr sz="2450" b="1" spc="-105" dirty="0" smtClean="0">
                <a:latin typeface="Tahoma"/>
                <a:cs typeface="Tahoma"/>
              </a:rPr>
              <a:t>-</a:t>
            </a:r>
            <a:r>
              <a:rPr sz="2450" b="1" spc="130" dirty="0" smtClean="0">
                <a:latin typeface="Tahoma"/>
                <a:cs typeface="Tahoma"/>
              </a:rPr>
              <a:t>b</a:t>
            </a:r>
            <a:r>
              <a:rPr sz="2450" b="1" spc="60" dirty="0" smtClean="0">
                <a:latin typeface="Tahoma"/>
                <a:cs typeface="Tahoma"/>
              </a:rPr>
              <a:t>a</a:t>
            </a:r>
            <a:r>
              <a:rPr sz="2450" b="1" spc="150" dirty="0" smtClean="0">
                <a:latin typeface="Tahoma"/>
                <a:cs typeface="Tahoma"/>
              </a:rPr>
              <a:t>n</a:t>
            </a:r>
            <a:r>
              <a:rPr sz="2450" b="1" spc="170" dirty="0" smtClean="0">
                <a:latin typeface="Tahoma"/>
                <a:cs typeface="Tahoma"/>
              </a:rPr>
              <a:t>d</a:t>
            </a:r>
            <a:r>
              <a:rPr sz="2450" b="1" spc="-20" dirty="0" smtClean="0">
                <a:latin typeface="Tahoma"/>
                <a:cs typeface="Tahoma"/>
              </a:rPr>
              <a:t> 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65" dirty="0">
                <a:latin typeface="Tahoma"/>
                <a:cs typeface="Tahoma"/>
              </a:rPr>
              <a:t>p</a:t>
            </a:r>
            <a:r>
              <a:rPr sz="2450" b="1" spc="65" dirty="0">
                <a:latin typeface="Tahoma"/>
                <a:cs typeface="Tahoma"/>
              </a:rPr>
              <a:t>e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10" dirty="0">
                <a:latin typeface="Tahoma"/>
                <a:cs typeface="Tahoma"/>
              </a:rPr>
              <a:t>t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-5" dirty="0">
                <a:latin typeface="Tahoma"/>
                <a:cs typeface="Tahoma"/>
              </a:rPr>
              <a:t>r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30" dirty="0">
                <a:latin typeface="Verdana"/>
                <a:cs typeface="Verdana"/>
              </a:rPr>
              <a:t>up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50" dirty="0">
                <a:latin typeface="Verdana"/>
                <a:cs typeface="Verdana"/>
              </a:rPr>
              <a:t>ul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75" dirty="0">
                <a:latin typeface="Verdana"/>
                <a:cs typeface="Verdana"/>
              </a:rPr>
              <a:t>ue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endParaRPr sz="245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09"/>
              </a:spcBef>
            </a:pP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46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85" dirty="0">
                <a:latin typeface="Trebuchet MS"/>
                <a:cs typeface="Trebuchet MS"/>
              </a:rPr>
              <a:t>I</a:t>
            </a:r>
            <a:r>
              <a:rPr sz="4800" spc="165" dirty="0">
                <a:latin typeface="Trebuchet MS"/>
                <a:cs typeface="Trebuchet MS"/>
              </a:rPr>
              <a:t>n</a:t>
            </a:r>
            <a:r>
              <a:rPr sz="4800" spc="195" dirty="0">
                <a:latin typeface="Trebuchet MS"/>
                <a:cs typeface="Trebuchet MS"/>
              </a:rPr>
              <a:t>s</a:t>
            </a:r>
            <a:r>
              <a:rPr sz="4800" spc="-225" dirty="0">
                <a:latin typeface="Trebuchet MS"/>
                <a:cs typeface="Trebuchet MS"/>
              </a:rPr>
              <a:t>t</a:t>
            </a:r>
            <a:r>
              <a:rPr sz="4800" spc="-10" dirty="0">
                <a:latin typeface="Trebuchet MS"/>
                <a:cs typeface="Trebuchet MS"/>
              </a:rPr>
              <a:t>a</a:t>
            </a:r>
            <a:r>
              <a:rPr sz="4800" spc="200" dirty="0">
                <a:latin typeface="Trebuchet MS"/>
                <a:cs typeface="Trebuchet MS"/>
              </a:rPr>
              <a:t>l</a:t>
            </a:r>
            <a:r>
              <a:rPr sz="4800" spc="155" dirty="0">
                <a:latin typeface="Trebuchet MS"/>
                <a:cs typeface="Trebuchet MS"/>
              </a:rPr>
              <a:t>l</a:t>
            </a:r>
            <a:r>
              <a:rPr sz="4800" spc="-10" dirty="0">
                <a:latin typeface="Trebuchet MS"/>
                <a:cs typeface="Trebuchet MS"/>
              </a:rPr>
              <a:t>a</a:t>
            </a:r>
            <a:r>
              <a:rPr sz="4800" spc="-225" dirty="0">
                <a:latin typeface="Trebuchet MS"/>
                <a:cs typeface="Trebuchet MS"/>
              </a:rPr>
              <a:t>t</a:t>
            </a:r>
            <a:r>
              <a:rPr sz="4800" spc="150" dirty="0">
                <a:latin typeface="Trebuchet MS"/>
                <a:cs typeface="Trebuchet MS"/>
              </a:rPr>
              <a:t>i</a:t>
            </a:r>
            <a:r>
              <a:rPr sz="4800" spc="45" dirty="0">
                <a:latin typeface="Trebuchet MS"/>
                <a:cs typeface="Trebuchet MS"/>
              </a:rPr>
              <a:t>o</a:t>
            </a:r>
            <a:r>
              <a:rPr sz="4800" spc="165" dirty="0">
                <a:latin typeface="Trebuchet MS"/>
                <a:cs typeface="Trebuchet MS"/>
              </a:rPr>
              <a:t>n</a:t>
            </a:r>
            <a:r>
              <a:rPr sz="4800" spc="-380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a</a:t>
            </a:r>
            <a:r>
              <a:rPr sz="4800" spc="165" dirty="0">
                <a:latin typeface="Trebuchet MS"/>
                <a:cs typeface="Trebuchet MS"/>
              </a:rPr>
              <a:t>n</a:t>
            </a:r>
            <a:r>
              <a:rPr sz="4800" spc="135" dirty="0">
                <a:latin typeface="Trebuchet MS"/>
                <a:cs typeface="Trebuchet MS"/>
              </a:rPr>
              <a:t>d</a:t>
            </a:r>
            <a:r>
              <a:rPr sz="4800" spc="-380" dirty="0">
                <a:latin typeface="Trebuchet MS"/>
                <a:cs typeface="Trebuchet MS"/>
              </a:rPr>
              <a:t> </a:t>
            </a:r>
            <a:r>
              <a:rPr sz="4800" spc="484" dirty="0">
                <a:latin typeface="Trebuchet MS"/>
                <a:cs typeface="Trebuchet MS"/>
              </a:rPr>
              <a:t>S</a:t>
            </a:r>
            <a:r>
              <a:rPr sz="4800" spc="-345" dirty="0">
                <a:latin typeface="Trebuchet MS"/>
                <a:cs typeface="Trebuchet MS"/>
              </a:rPr>
              <a:t>e</a:t>
            </a:r>
            <a:r>
              <a:rPr sz="4800" spc="-225" dirty="0">
                <a:latin typeface="Trebuchet MS"/>
                <a:cs typeface="Trebuchet MS"/>
              </a:rPr>
              <a:t>t</a:t>
            </a:r>
            <a:r>
              <a:rPr sz="4800" spc="145" dirty="0">
                <a:latin typeface="Trebuchet MS"/>
                <a:cs typeface="Trebuchet MS"/>
              </a:rPr>
              <a:t>u</a:t>
            </a:r>
            <a:r>
              <a:rPr sz="4800" spc="140" dirty="0">
                <a:latin typeface="Trebuchet MS"/>
                <a:cs typeface="Trebuchet MS"/>
              </a:rPr>
              <a:t>p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274435" cy="53736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gh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05" dirty="0">
                <a:latin typeface="Verdana"/>
                <a:cs typeface="Verdana"/>
              </a:rPr>
              <a:t>mounting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55" dirty="0">
                <a:latin typeface="Verdana"/>
                <a:cs typeface="Verdana"/>
              </a:rPr>
              <a:t>outdoor </a:t>
            </a:r>
            <a:r>
              <a:rPr sz="2450" spc="50" dirty="0">
                <a:latin typeface="Verdana"/>
                <a:cs typeface="Verdana"/>
              </a:rPr>
              <a:t>antenna </a:t>
            </a:r>
            <a:r>
              <a:rPr sz="2450" spc="55" dirty="0">
                <a:latin typeface="Verdana"/>
                <a:cs typeface="Verdana"/>
              </a:rPr>
              <a:t>in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-10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45" dirty="0">
                <a:latin typeface="Verdana"/>
                <a:cs typeface="Verdana"/>
              </a:rPr>
              <a:t>uit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0" dirty="0">
                <a:latin typeface="Verdana"/>
                <a:cs typeface="Verdana"/>
              </a:rPr>
              <a:t>ampliﬁer,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75" dirty="0">
                <a:latin typeface="Verdana"/>
                <a:cs typeface="Verdana"/>
              </a:rPr>
              <a:t>placing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55" dirty="0">
                <a:latin typeface="Verdana"/>
                <a:cs typeface="Verdana"/>
              </a:rPr>
              <a:t>indoor </a:t>
            </a:r>
            <a:r>
              <a:rPr sz="2450" spc="6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75" dirty="0">
                <a:latin typeface="Verdana"/>
                <a:cs typeface="Verdana"/>
              </a:rPr>
              <a:t>mal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endParaRPr lang="en-US" sz="2450" spc="-215" dirty="0" smtClean="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  <a:spcBef>
                <a:spcPts val="75"/>
              </a:spcBef>
            </a:pPr>
            <a:endParaRPr lang="en-US" sz="2450" spc="-215" dirty="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sz="2450" spc="-90" dirty="0" smtClean="0">
                <a:latin typeface="Verdana"/>
                <a:cs typeface="Verdana"/>
              </a:rPr>
              <a:t>T</a:t>
            </a:r>
            <a:r>
              <a:rPr sz="2450" spc="125" dirty="0" smtClean="0">
                <a:latin typeface="Verdana"/>
                <a:cs typeface="Verdana"/>
              </a:rPr>
              <a:t>h</a:t>
            </a:r>
            <a:r>
              <a:rPr sz="2450" spc="25" dirty="0" smtClean="0">
                <a:latin typeface="Verdana"/>
                <a:cs typeface="Verdana"/>
              </a:rPr>
              <a:t>e 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40" dirty="0">
                <a:latin typeface="Verdana"/>
                <a:cs typeface="Verdana"/>
              </a:rPr>
              <a:t>gu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60" dirty="0">
                <a:latin typeface="Verdana"/>
                <a:cs typeface="Verdana"/>
              </a:rPr>
              <a:t>'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30" dirty="0">
                <a:latin typeface="Verdana"/>
                <a:cs typeface="Verdana"/>
              </a:rPr>
              <a:t>follow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20" dirty="0">
                <a:latin typeface="Verdana"/>
                <a:cs typeface="Verdana"/>
              </a:rPr>
              <a:t>installation </a:t>
            </a:r>
            <a:r>
              <a:rPr sz="2450" spc="50" dirty="0">
                <a:latin typeface="Verdana"/>
                <a:cs typeface="Verdana"/>
              </a:rPr>
              <a:t>guidelines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man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08" y="1610369"/>
            <a:ext cx="5699125" cy="9188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Factors</a:t>
            </a:r>
            <a:r>
              <a:rPr spc="-95" dirty="0"/>
              <a:t> </a:t>
            </a:r>
            <a:r>
              <a:rPr spc="25" dirty="0"/>
              <a:t>Affecting</a:t>
            </a:r>
            <a:r>
              <a:rPr spc="20" dirty="0"/>
              <a:t> </a:t>
            </a:r>
            <a:r>
              <a:rPr spc="60" dirty="0"/>
              <a:t>Signal</a:t>
            </a:r>
            <a:r>
              <a:rPr spc="15" dirty="0"/>
              <a:t> </a:t>
            </a:r>
            <a:r>
              <a:rPr spc="-20" dirty="0"/>
              <a:t>Repeater</a:t>
            </a:r>
          </a:p>
          <a:p>
            <a:pPr marR="5080" algn="ctr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3495" y="2884528"/>
            <a:ext cx="6185535" cy="4480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406525" algn="just">
              <a:lnSpc>
                <a:spcPct val="118000"/>
              </a:lnSpc>
              <a:spcBef>
                <a:spcPts val="75"/>
              </a:spcBef>
            </a:pPr>
            <a:r>
              <a:rPr sz="2450" spc="-215" dirty="0" smtClean="0">
                <a:latin typeface="Verdana"/>
                <a:cs typeface="Verdana"/>
              </a:rPr>
              <a:t> </a:t>
            </a:r>
            <a:r>
              <a:rPr sz="2450" b="1" spc="25" dirty="0" smtClean="0">
                <a:latin typeface="Tahoma"/>
                <a:cs typeface="Tahoma"/>
              </a:rPr>
              <a:t>S</a:t>
            </a:r>
            <a:r>
              <a:rPr sz="2450" b="1" spc="5" dirty="0" smtClean="0">
                <a:latin typeface="Tahoma"/>
                <a:cs typeface="Tahoma"/>
              </a:rPr>
              <a:t>i</a:t>
            </a:r>
            <a:r>
              <a:rPr sz="2450" b="1" spc="190" dirty="0" smtClean="0">
                <a:latin typeface="Tahoma"/>
                <a:cs typeface="Tahoma"/>
              </a:rPr>
              <a:t>g</a:t>
            </a:r>
            <a:r>
              <a:rPr sz="2450" b="1" spc="140" dirty="0" smtClean="0">
                <a:latin typeface="Tahoma"/>
                <a:cs typeface="Tahoma"/>
              </a:rPr>
              <a:t>n</a:t>
            </a:r>
            <a:r>
              <a:rPr sz="2450" b="1" spc="60" dirty="0" smtClean="0">
                <a:latin typeface="Tahoma"/>
                <a:cs typeface="Tahoma"/>
              </a:rPr>
              <a:t>a</a:t>
            </a:r>
            <a:r>
              <a:rPr sz="2450" b="1" spc="5" dirty="0" smtClean="0">
                <a:latin typeface="Tahoma"/>
                <a:cs typeface="Tahoma"/>
              </a:rPr>
              <a:t>l</a:t>
            </a:r>
            <a:r>
              <a:rPr sz="2450" b="1" spc="-20" dirty="0" smtClean="0">
                <a:latin typeface="Tahoma"/>
                <a:cs typeface="Tahoma"/>
              </a:rPr>
              <a:t> 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50" dirty="0">
                <a:latin typeface="Tahoma"/>
                <a:cs typeface="Tahoma"/>
              </a:rPr>
              <a:t>n</a:t>
            </a:r>
            <a:r>
              <a:rPr sz="2450" b="1" spc="190" dirty="0">
                <a:latin typeface="Tahoma"/>
                <a:cs typeface="Tahoma"/>
              </a:rPr>
              <a:t>g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140" dirty="0">
                <a:latin typeface="Tahoma"/>
                <a:cs typeface="Tahoma"/>
              </a:rPr>
              <a:t>h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u</a:t>
            </a:r>
            <a:r>
              <a:rPr sz="2450" spc="5" dirty="0">
                <a:latin typeface="Verdana"/>
                <a:cs typeface="Verdana"/>
              </a:rPr>
              <a:t>t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155" dirty="0">
                <a:latin typeface="Tahoma"/>
                <a:cs typeface="Tahoma"/>
              </a:rPr>
              <a:t>b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dirty="0">
                <a:latin typeface="Tahoma"/>
                <a:cs typeface="Tahoma"/>
              </a:rPr>
              <a:t>r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185" dirty="0">
                <a:latin typeface="Tahoma"/>
                <a:cs typeface="Tahoma"/>
              </a:rPr>
              <a:t>c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140" dirty="0">
                <a:latin typeface="Tahoma"/>
                <a:cs typeface="Tahoma"/>
              </a:rPr>
              <a:t>n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80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65" dirty="0" smtClean="0">
                <a:latin typeface="Verdana"/>
                <a:cs typeface="Verdana"/>
              </a:rPr>
              <a:t>buildings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sz="2450" spc="5" dirty="0" smtClean="0">
                <a:latin typeface="Verdana"/>
                <a:cs typeface="Verdana"/>
              </a:rPr>
              <a:t>or</a:t>
            </a:r>
            <a:r>
              <a:rPr sz="2450" spc="-215" dirty="0" smtClean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trees,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70" dirty="0" smtClean="0">
                <a:latin typeface="Tahoma"/>
                <a:cs typeface="Tahoma"/>
              </a:rPr>
              <a:t>interference</a:t>
            </a:r>
            <a:r>
              <a:rPr lang="en-US" sz="2450" b="1" spc="70" dirty="0" smtClean="0">
                <a:latin typeface="Tahoma"/>
                <a:cs typeface="Tahoma"/>
              </a:rPr>
              <a:t> </a:t>
            </a:r>
            <a:r>
              <a:rPr sz="2450" spc="170" dirty="0" smtClean="0">
                <a:latin typeface="Verdana"/>
                <a:cs typeface="Verdana"/>
              </a:rPr>
              <a:t>f</a:t>
            </a:r>
            <a:r>
              <a:rPr sz="2450" spc="-90" dirty="0" smtClean="0">
                <a:latin typeface="Verdana"/>
                <a:cs typeface="Verdana"/>
              </a:rPr>
              <a:t>r</a:t>
            </a:r>
            <a:r>
              <a:rPr sz="2450" spc="60" dirty="0" smtClean="0">
                <a:latin typeface="Verdana"/>
                <a:cs typeface="Verdana"/>
              </a:rPr>
              <a:t>o</a:t>
            </a:r>
            <a:r>
              <a:rPr sz="2450" spc="240" dirty="0" smtClean="0">
                <a:latin typeface="Verdana"/>
                <a:cs typeface="Verdana"/>
              </a:rPr>
              <a:t>m</a:t>
            </a:r>
            <a:r>
              <a:rPr sz="2450" spc="-215" dirty="0" smtClean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160" dirty="0">
                <a:latin typeface="Verdana"/>
                <a:cs typeface="Verdana"/>
              </a:rPr>
              <a:t>'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 smtClean="0">
                <a:latin typeface="Verdana"/>
                <a:cs typeface="Verdana"/>
              </a:rPr>
              <a:t>e</a:t>
            </a:r>
            <a:r>
              <a:rPr sz="2450" spc="-25" dirty="0" smtClean="0">
                <a:latin typeface="Verdana"/>
                <a:cs typeface="Verdana"/>
              </a:rPr>
              <a:t>f</a:t>
            </a:r>
            <a:r>
              <a:rPr sz="2450" spc="-50" dirty="0" smtClean="0">
                <a:latin typeface="Verdana"/>
                <a:cs typeface="Verdana"/>
              </a:rPr>
              <a:t>f</a:t>
            </a:r>
            <a:r>
              <a:rPr sz="2450" spc="35" dirty="0" smtClean="0">
                <a:latin typeface="Verdana"/>
                <a:cs typeface="Verdana"/>
              </a:rPr>
              <a:t>e</a:t>
            </a:r>
            <a:r>
              <a:rPr sz="2450" spc="125" dirty="0" smtClean="0">
                <a:latin typeface="Verdana"/>
                <a:cs typeface="Verdana"/>
              </a:rPr>
              <a:t>c</a:t>
            </a:r>
            <a:r>
              <a:rPr sz="2450" spc="35" dirty="0" smtClean="0">
                <a:latin typeface="Verdana"/>
                <a:cs typeface="Verdana"/>
              </a:rPr>
              <a:t>t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-150" dirty="0" smtClean="0">
                <a:latin typeface="Verdana"/>
                <a:cs typeface="Verdana"/>
              </a:rPr>
              <a:t>v</a:t>
            </a:r>
            <a:r>
              <a:rPr sz="2450" spc="35" dirty="0" smtClean="0">
                <a:latin typeface="Verdana"/>
                <a:cs typeface="Verdana"/>
              </a:rPr>
              <a:t>e</a:t>
            </a:r>
            <a:r>
              <a:rPr sz="2450" spc="125" dirty="0" smtClean="0">
                <a:latin typeface="Verdana"/>
                <a:cs typeface="Verdana"/>
              </a:rPr>
              <a:t>n</a:t>
            </a:r>
            <a:r>
              <a:rPr sz="2450" spc="35" dirty="0" smtClean="0">
                <a:latin typeface="Verdana"/>
                <a:cs typeface="Verdana"/>
              </a:rPr>
              <a:t>e</a:t>
            </a:r>
            <a:r>
              <a:rPr sz="2450" spc="-70" dirty="0" smtClean="0">
                <a:latin typeface="Verdana"/>
                <a:cs typeface="Verdana"/>
              </a:rPr>
              <a:t>ss</a:t>
            </a:r>
            <a:r>
              <a:rPr sz="2450" spc="-360" dirty="0" smtClean="0">
                <a:latin typeface="Verdana"/>
                <a:cs typeface="Verdana"/>
              </a:rPr>
              <a:t>.</a:t>
            </a:r>
            <a:r>
              <a:rPr lang="en-US" sz="2450" spc="-360" dirty="0" smtClean="0">
                <a:latin typeface="Verdana"/>
                <a:cs typeface="Verdana"/>
              </a:rPr>
              <a:t> </a:t>
            </a:r>
          </a:p>
          <a:p>
            <a:pPr marL="12700" marR="5080" indent="1406525" algn="just">
              <a:lnSpc>
                <a:spcPct val="118000"/>
              </a:lnSpc>
              <a:spcBef>
                <a:spcPts val="75"/>
              </a:spcBef>
            </a:pPr>
            <a:endParaRPr lang="en-US" sz="2450" spc="-360" dirty="0">
              <a:latin typeface="Verdana"/>
              <a:cs typeface="Verdana"/>
            </a:endParaRPr>
          </a:p>
          <a:p>
            <a:pPr marL="12700" marR="5080" indent="1406525" algn="just">
              <a:lnSpc>
                <a:spcPct val="118000"/>
              </a:lnSpc>
              <a:spcBef>
                <a:spcPts val="75"/>
              </a:spcBef>
            </a:pPr>
            <a:r>
              <a:rPr sz="2450" spc="235" dirty="0" smtClean="0">
                <a:latin typeface="Verdana"/>
                <a:cs typeface="Verdana"/>
              </a:rPr>
              <a:t>P</a:t>
            </a:r>
            <a:r>
              <a:rPr sz="2450" spc="-90" dirty="0" smtClean="0">
                <a:latin typeface="Verdana"/>
                <a:cs typeface="Verdana"/>
              </a:rPr>
              <a:t>r</a:t>
            </a:r>
            <a:r>
              <a:rPr sz="2450" spc="60" dirty="0" smtClean="0">
                <a:latin typeface="Verdana"/>
                <a:cs typeface="Verdana"/>
              </a:rPr>
              <a:t>o</a:t>
            </a:r>
            <a:r>
              <a:rPr sz="2450" spc="150" dirty="0" smtClean="0">
                <a:latin typeface="Verdana"/>
                <a:cs typeface="Verdana"/>
              </a:rPr>
              <a:t>p</a:t>
            </a:r>
            <a:r>
              <a:rPr sz="2450" spc="35" dirty="0" smtClean="0">
                <a:latin typeface="Verdana"/>
                <a:cs typeface="Verdana"/>
              </a:rPr>
              <a:t>e</a:t>
            </a:r>
            <a:r>
              <a:rPr sz="2450" spc="-55" dirty="0" smtClean="0">
                <a:latin typeface="Verdana"/>
                <a:cs typeface="Verdana"/>
              </a:rPr>
              <a:t>r</a:t>
            </a:r>
            <a:r>
              <a:rPr sz="2450" spc="-215" dirty="0" smtClean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la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 smtClean="0">
                <a:latin typeface="Verdana"/>
                <a:cs typeface="Verdana"/>
              </a:rPr>
              <a:t>a</a:t>
            </a:r>
            <a:r>
              <a:rPr sz="2450" spc="125" dirty="0" smtClean="0">
                <a:latin typeface="Verdana"/>
                <a:cs typeface="Verdana"/>
              </a:rPr>
              <a:t>n</a:t>
            </a:r>
            <a:r>
              <a:rPr sz="2450" spc="150" dirty="0" smtClean="0">
                <a:latin typeface="Verdana"/>
                <a:cs typeface="Verdana"/>
              </a:rPr>
              <a:t>d</a:t>
            </a:r>
            <a:r>
              <a:rPr lang="en-US" sz="2450" dirty="0">
                <a:latin typeface="Verdana"/>
                <a:cs typeface="Verdana"/>
              </a:rPr>
              <a:t> </a:t>
            </a:r>
            <a:r>
              <a:rPr sz="2450" spc="85" dirty="0" smtClean="0">
                <a:latin typeface="Verdana"/>
                <a:cs typeface="Verdana"/>
              </a:rPr>
              <a:t>minimizing</a:t>
            </a:r>
            <a:r>
              <a:rPr sz="2450" spc="-215" dirty="0" smtClean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obstructions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crucial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 smtClean="0">
                <a:latin typeface="Verdana"/>
                <a:cs typeface="Verdana"/>
              </a:rPr>
              <a:t>for</a:t>
            </a:r>
            <a:r>
              <a:rPr lang="en-US" sz="2450" dirty="0">
                <a:latin typeface="Verdana"/>
                <a:cs typeface="Verdana"/>
              </a:rPr>
              <a:t> </a:t>
            </a:r>
            <a:r>
              <a:rPr sz="2450" spc="240" dirty="0" smtClean="0">
                <a:latin typeface="Verdana"/>
                <a:cs typeface="Verdana"/>
              </a:rPr>
              <a:t>m</a:t>
            </a:r>
            <a:r>
              <a:rPr sz="2450" spc="-15" dirty="0" smtClean="0">
                <a:latin typeface="Verdana"/>
                <a:cs typeface="Verdana"/>
              </a:rPr>
              <a:t>a</a:t>
            </a:r>
            <a:r>
              <a:rPr sz="2450" spc="-130" dirty="0" smtClean="0">
                <a:latin typeface="Verdana"/>
                <a:cs typeface="Verdana"/>
              </a:rPr>
              <a:t>x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240" dirty="0" smtClean="0">
                <a:latin typeface="Verdana"/>
                <a:cs typeface="Verdana"/>
              </a:rPr>
              <a:t>m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-25" dirty="0" smtClean="0">
                <a:latin typeface="Verdana"/>
                <a:cs typeface="Verdana"/>
              </a:rPr>
              <a:t>z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125" dirty="0" smtClean="0">
                <a:latin typeface="Verdana"/>
                <a:cs typeface="Verdana"/>
              </a:rPr>
              <a:t>n</a:t>
            </a:r>
            <a:r>
              <a:rPr sz="2450" spc="170" dirty="0" smtClean="0">
                <a:latin typeface="Verdana"/>
                <a:cs typeface="Verdana"/>
              </a:rPr>
              <a:t>g</a:t>
            </a:r>
            <a:r>
              <a:rPr sz="2450" spc="-215" dirty="0" smtClean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160" dirty="0">
                <a:latin typeface="Verdana"/>
                <a:cs typeface="Verdana"/>
              </a:rPr>
              <a:t>'</a:t>
            </a:r>
            <a:r>
              <a:rPr sz="2450" spc="-70" dirty="0">
                <a:latin typeface="Verdana"/>
                <a:cs typeface="Verdana"/>
              </a:rPr>
              <a:t>s</a:t>
            </a:r>
            <a:endParaRPr sz="2450" dirty="0">
              <a:latin typeface="Verdana"/>
              <a:cs typeface="Verdana"/>
            </a:endParaRPr>
          </a:p>
          <a:p>
            <a:pPr marR="5080" algn="just">
              <a:lnSpc>
                <a:spcPct val="100000"/>
              </a:lnSpc>
              <a:spcBef>
                <a:spcPts val="509"/>
              </a:spcBef>
            </a:pPr>
            <a:r>
              <a:rPr sz="2450" spc="15" dirty="0">
                <a:latin typeface="Verdana"/>
                <a:cs typeface="Verdana"/>
              </a:rPr>
              <a:t>performance.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057" y="1610369"/>
            <a:ext cx="5590540" cy="9188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Future</a:t>
            </a:r>
            <a:r>
              <a:rPr spc="-45" dirty="0"/>
              <a:t> </a:t>
            </a:r>
            <a:r>
              <a:rPr spc="15" dirty="0"/>
              <a:t>Trends:</a:t>
            </a:r>
            <a:r>
              <a:rPr spc="-85" dirty="0"/>
              <a:t> </a:t>
            </a:r>
            <a:r>
              <a:rPr dirty="0"/>
              <a:t>Advancements</a:t>
            </a:r>
            <a:r>
              <a:rPr spc="20" dirty="0"/>
              <a:t> </a:t>
            </a:r>
            <a:r>
              <a:rPr spc="25" dirty="0"/>
              <a:t>in</a:t>
            </a:r>
          </a:p>
          <a:p>
            <a:pPr marR="5080" algn="ctr">
              <a:lnSpc>
                <a:spcPct val="100000"/>
              </a:lnSpc>
              <a:spcBef>
                <a:spcPts val="45"/>
              </a:spcBef>
            </a:pPr>
            <a:r>
              <a:rPr spc="20" dirty="0"/>
              <a:t>Mobile</a:t>
            </a:r>
            <a:r>
              <a:rPr spc="-25" dirty="0"/>
              <a:t> </a:t>
            </a:r>
            <a:r>
              <a:rPr spc="30" dirty="0"/>
              <a:t>Connectivity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7251" y="2884528"/>
            <a:ext cx="6141720" cy="49287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0185" marR="5080" indent="-198120" algn="just">
              <a:lnSpc>
                <a:spcPct val="118000"/>
              </a:lnSpc>
              <a:spcBef>
                <a:spcPts val="75"/>
              </a:spcBef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0" dirty="0">
                <a:latin typeface="Verdana"/>
                <a:cs typeface="Verdana"/>
              </a:rPr>
              <a:t>g.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90" dirty="0">
                <a:latin typeface="Tahoma"/>
                <a:cs typeface="Tahoma"/>
              </a:rPr>
              <a:t>5</a:t>
            </a:r>
            <a:r>
              <a:rPr sz="2450" b="1" spc="45" dirty="0">
                <a:latin typeface="Tahoma"/>
                <a:cs typeface="Tahoma"/>
              </a:rPr>
              <a:t>G  </a:t>
            </a:r>
            <a:r>
              <a:rPr sz="2450" b="1" spc="10" dirty="0">
                <a:latin typeface="Tahoma"/>
                <a:cs typeface="Tahoma"/>
              </a:rPr>
              <a:t>t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60" dirty="0">
                <a:latin typeface="Tahoma"/>
                <a:cs typeface="Tahoma"/>
              </a:rPr>
              <a:t>c</a:t>
            </a:r>
            <a:r>
              <a:rPr sz="2450" b="1" spc="140" dirty="0">
                <a:latin typeface="Tahoma"/>
                <a:cs typeface="Tahoma"/>
              </a:rPr>
              <a:t>h</a:t>
            </a:r>
            <a:r>
              <a:rPr sz="2450" b="1" spc="150" dirty="0">
                <a:latin typeface="Tahoma"/>
                <a:cs typeface="Tahoma"/>
              </a:rPr>
              <a:t>n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5" dirty="0">
                <a:latin typeface="Tahoma"/>
                <a:cs typeface="Tahoma"/>
              </a:rPr>
              <a:t>l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190" dirty="0">
                <a:latin typeface="Tahoma"/>
                <a:cs typeface="Tahoma"/>
              </a:rPr>
              <a:t>g</a:t>
            </a:r>
            <a:r>
              <a:rPr sz="2450" b="1" spc="65" dirty="0">
                <a:latin typeface="Tahoma"/>
                <a:cs typeface="Tahoma"/>
              </a:rPr>
              <a:t>y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254" dirty="0">
                <a:latin typeface="Tahoma"/>
                <a:cs typeface="Tahoma"/>
              </a:rPr>
              <a:t>m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" dirty="0">
                <a:latin typeface="Tahoma"/>
                <a:cs typeface="Tahoma"/>
              </a:rPr>
              <a:t>ll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150" dirty="0">
                <a:latin typeface="Tahoma"/>
                <a:cs typeface="Tahoma"/>
              </a:rPr>
              <a:t>c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5" dirty="0">
                <a:latin typeface="Tahoma"/>
                <a:cs typeface="Tahoma"/>
              </a:rPr>
              <a:t>ll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150" dirty="0">
                <a:latin typeface="Tahoma"/>
                <a:cs typeface="Tahoma"/>
              </a:rPr>
              <a:t>n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30" dirty="0">
                <a:latin typeface="Tahoma"/>
                <a:cs typeface="Tahoma"/>
              </a:rPr>
              <a:t>t</a:t>
            </a:r>
            <a:r>
              <a:rPr sz="2450" b="1" spc="95" dirty="0">
                <a:latin typeface="Tahoma"/>
                <a:cs typeface="Tahoma"/>
              </a:rPr>
              <a:t>w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-10" dirty="0">
                <a:latin typeface="Tahoma"/>
                <a:cs typeface="Tahoma"/>
              </a:rPr>
              <a:t>r</a:t>
            </a:r>
            <a:r>
              <a:rPr sz="2450" b="1" spc="110" dirty="0">
                <a:latin typeface="Tahoma"/>
                <a:cs typeface="Tahoma"/>
              </a:rPr>
              <a:t>k</a:t>
            </a:r>
            <a:r>
              <a:rPr sz="2450" b="1" spc="35" dirty="0">
                <a:latin typeface="Tahoma"/>
                <a:cs typeface="Tahoma"/>
              </a:rPr>
              <a:t>s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55" dirty="0">
                <a:latin typeface="Verdana"/>
                <a:cs typeface="Verdana"/>
              </a:rPr>
              <a:t>communication</a:t>
            </a:r>
            <a:r>
              <a:rPr sz="2450" spc="55" dirty="0" smtClean="0">
                <a:latin typeface="Verdana"/>
                <a:cs typeface="Verdana"/>
              </a:rPr>
              <a:t>.</a:t>
            </a:r>
            <a:endParaRPr lang="en-US" sz="2450" spc="55" dirty="0" smtClean="0">
              <a:latin typeface="Verdana"/>
              <a:cs typeface="Verdana"/>
            </a:endParaRPr>
          </a:p>
          <a:p>
            <a:pPr marL="210185" marR="5080" indent="-198120" algn="just">
              <a:lnSpc>
                <a:spcPct val="118000"/>
              </a:lnSpc>
              <a:spcBef>
                <a:spcPts val="75"/>
              </a:spcBef>
            </a:pPr>
            <a:endParaRPr lang="en-US" sz="2450" spc="55" dirty="0">
              <a:latin typeface="Verdana"/>
              <a:cs typeface="Verdana"/>
            </a:endParaRPr>
          </a:p>
          <a:p>
            <a:pPr marL="210185" marR="5080" indent="-198120" algn="just">
              <a:lnSpc>
                <a:spcPct val="118000"/>
              </a:lnSpc>
              <a:spcBef>
                <a:spcPts val="75"/>
              </a:spcBef>
            </a:pPr>
            <a:r>
              <a:rPr lang="en-US" sz="2450" spc="55" dirty="0" smtClean="0">
                <a:latin typeface="Verdana"/>
                <a:cs typeface="Verdana"/>
              </a:rPr>
              <a:t> </a:t>
            </a:r>
            <a:r>
              <a:rPr sz="2450" spc="-210" dirty="0" smtClean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Signal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repeaters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75" dirty="0">
                <a:latin typeface="Verdana"/>
                <a:cs typeface="Verdana"/>
              </a:rPr>
              <a:t>ue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25" dirty="0">
                <a:latin typeface="Verdana"/>
                <a:cs typeface="Verdana"/>
              </a:rPr>
              <a:t>uali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0" dirty="0">
                <a:latin typeface="Verdana"/>
                <a:cs typeface="Verdana"/>
              </a:rPr>
              <a:t>ss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125" dirty="0" smtClean="0">
                <a:latin typeface="Verdana"/>
                <a:cs typeface="Verdana"/>
              </a:rPr>
              <a:t>n</a:t>
            </a:r>
            <a:r>
              <a:rPr sz="2450" spc="114" dirty="0" smtClean="0">
                <a:latin typeface="Verdana"/>
                <a:cs typeface="Verdana"/>
              </a:rPr>
              <a:t>c</a:t>
            </a:r>
            <a:r>
              <a:rPr sz="2450" spc="-90" dirty="0" smtClean="0">
                <a:latin typeface="Verdana"/>
                <a:cs typeface="Verdana"/>
              </a:rPr>
              <a:t>r</a:t>
            </a:r>
            <a:r>
              <a:rPr sz="2450" spc="-5" dirty="0" smtClean="0">
                <a:latin typeface="Verdana"/>
                <a:cs typeface="Verdana"/>
              </a:rPr>
              <a:t>e</a:t>
            </a:r>
            <a:r>
              <a:rPr sz="2450" spc="-15" dirty="0" smtClean="0">
                <a:latin typeface="Verdana"/>
                <a:cs typeface="Verdana"/>
              </a:rPr>
              <a:t>a</a:t>
            </a:r>
            <a:r>
              <a:rPr sz="2450" spc="-70" dirty="0" smtClean="0">
                <a:latin typeface="Verdana"/>
                <a:cs typeface="Verdana"/>
              </a:rPr>
              <a:t>s</a:t>
            </a:r>
            <a:r>
              <a:rPr sz="2450" spc="-10" dirty="0" smtClean="0">
                <a:latin typeface="Verdana"/>
                <a:cs typeface="Verdana"/>
              </a:rPr>
              <a:t>i</a:t>
            </a:r>
            <a:r>
              <a:rPr sz="2450" spc="125" dirty="0" smtClean="0">
                <a:latin typeface="Verdana"/>
                <a:cs typeface="Verdana"/>
              </a:rPr>
              <a:t>n</a:t>
            </a:r>
            <a:r>
              <a:rPr sz="2450" spc="80" dirty="0" smtClean="0">
                <a:latin typeface="Verdana"/>
                <a:cs typeface="Verdana"/>
              </a:rPr>
              <a:t>gl</a:t>
            </a:r>
            <a:r>
              <a:rPr lang="en-US" sz="2450" spc="-110" dirty="0" smtClean="0">
                <a:latin typeface="Verdana"/>
                <a:cs typeface="Verdana"/>
              </a:rPr>
              <a:t>y </a:t>
            </a:r>
            <a:r>
              <a:rPr sz="2450" spc="90" dirty="0" smtClean="0">
                <a:latin typeface="Verdana"/>
                <a:cs typeface="Verdana"/>
              </a:rPr>
              <a:t>c</a:t>
            </a:r>
            <a:r>
              <a:rPr sz="2450" spc="60" dirty="0" smtClean="0">
                <a:latin typeface="Verdana"/>
                <a:cs typeface="Verdana"/>
              </a:rPr>
              <a:t>o</a:t>
            </a:r>
            <a:r>
              <a:rPr sz="2450" spc="125" dirty="0" smtClean="0">
                <a:latin typeface="Verdana"/>
                <a:cs typeface="Verdana"/>
              </a:rPr>
              <a:t>nn</a:t>
            </a:r>
            <a:r>
              <a:rPr sz="2450" spc="35" dirty="0" smtClean="0">
                <a:latin typeface="Verdana"/>
                <a:cs typeface="Verdana"/>
              </a:rPr>
              <a:t>e</a:t>
            </a:r>
            <a:r>
              <a:rPr sz="2450" spc="125" dirty="0" smtClean="0">
                <a:latin typeface="Verdana"/>
                <a:cs typeface="Verdana"/>
              </a:rPr>
              <a:t>c</a:t>
            </a:r>
            <a:r>
              <a:rPr sz="2450" spc="-15" dirty="0" smtClean="0">
                <a:latin typeface="Verdana"/>
                <a:cs typeface="Verdana"/>
              </a:rPr>
              <a:t>t</a:t>
            </a:r>
            <a:r>
              <a:rPr sz="2450" spc="35" dirty="0" smtClean="0">
                <a:latin typeface="Verdana"/>
                <a:cs typeface="Verdana"/>
              </a:rPr>
              <a:t>e</a:t>
            </a:r>
            <a:r>
              <a:rPr sz="2450" spc="150" dirty="0" smtClean="0">
                <a:latin typeface="Verdana"/>
                <a:cs typeface="Verdana"/>
              </a:rPr>
              <a:t>d</a:t>
            </a:r>
            <a:r>
              <a:rPr sz="2450" spc="-215" dirty="0" smtClean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9944" y="2482800"/>
            <a:ext cx="6518275" cy="1475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0" spc="1000" dirty="0">
                <a:latin typeface="Trebuchet MS"/>
                <a:cs typeface="Trebuchet MS"/>
              </a:rPr>
              <a:t>C</a:t>
            </a:r>
            <a:r>
              <a:rPr sz="9500" spc="95" dirty="0">
                <a:latin typeface="Trebuchet MS"/>
                <a:cs typeface="Trebuchet MS"/>
              </a:rPr>
              <a:t>o</a:t>
            </a:r>
            <a:r>
              <a:rPr sz="9500" spc="330" dirty="0">
                <a:latin typeface="Trebuchet MS"/>
                <a:cs typeface="Trebuchet MS"/>
              </a:rPr>
              <a:t>n</a:t>
            </a:r>
            <a:r>
              <a:rPr sz="9500" spc="-85" dirty="0">
                <a:latin typeface="Trebuchet MS"/>
                <a:cs typeface="Trebuchet MS"/>
              </a:rPr>
              <a:t>c</a:t>
            </a:r>
            <a:r>
              <a:rPr sz="9500" spc="310" dirty="0">
                <a:latin typeface="Trebuchet MS"/>
                <a:cs typeface="Trebuchet MS"/>
              </a:rPr>
              <a:t>l</a:t>
            </a:r>
            <a:r>
              <a:rPr sz="9500" spc="295" dirty="0">
                <a:latin typeface="Trebuchet MS"/>
                <a:cs typeface="Trebuchet MS"/>
              </a:rPr>
              <a:t>u</a:t>
            </a:r>
            <a:r>
              <a:rPr sz="9500" spc="390" dirty="0">
                <a:latin typeface="Trebuchet MS"/>
                <a:cs typeface="Trebuchet MS"/>
              </a:rPr>
              <a:t>s</a:t>
            </a:r>
            <a:r>
              <a:rPr sz="9500" spc="300" dirty="0">
                <a:latin typeface="Trebuchet MS"/>
                <a:cs typeface="Trebuchet MS"/>
              </a:rPr>
              <a:t>i</a:t>
            </a:r>
            <a:r>
              <a:rPr sz="9500" spc="95" dirty="0">
                <a:latin typeface="Trebuchet MS"/>
                <a:cs typeface="Trebuchet MS"/>
              </a:rPr>
              <a:t>o</a:t>
            </a:r>
            <a:r>
              <a:rPr sz="9500" spc="335" dirty="0">
                <a:latin typeface="Trebuchet MS"/>
                <a:cs typeface="Trebuchet MS"/>
              </a:rPr>
              <a:t>n</a:t>
            </a:r>
            <a:endParaRPr sz="9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257263" y="4745683"/>
            <a:ext cx="9763636" cy="339131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" marR="5080" algn="just">
              <a:lnSpc>
                <a:spcPct val="101600"/>
              </a:lnSpc>
              <a:spcBef>
                <a:spcPts val="50"/>
              </a:spcBef>
            </a:pPr>
            <a:r>
              <a:rPr spc="70" dirty="0"/>
              <a:t>Mobile</a:t>
            </a:r>
            <a:r>
              <a:rPr spc="-210" dirty="0"/>
              <a:t> </a:t>
            </a:r>
            <a:r>
              <a:rPr spc="20" dirty="0"/>
              <a:t>signal</a:t>
            </a:r>
            <a:r>
              <a:rPr spc="-204" dirty="0"/>
              <a:t> </a:t>
            </a:r>
            <a:r>
              <a:rPr spc="-20" dirty="0"/>
              <a:t>repeaters</a:t>
            </a:r>
            <a:r>
              <a:rPr spc="-210" dirty="0"/>
              <a:t> </a:t>
            </a:r>
            <a:r>
              <a:rPr spc="-35" dirty="0"/>
              <a:t>are</a:t>
            </a:r>
            <a:r>
              <a:rPr spc="-204" dirty="0"/>
              <a:t> </a:t>
            </a:r>
            <a:r>
              <a:rPr spc="30" dirty="0"/>
              <a:t>powerful</a:t>
            </a:r>
            <a:r>
              <a:rPr spc="-210" dirty="0"/>
              <a:t> </a:t>
            </a:r>
            <a:r>
              <a:rPr spc="-5" dirty="0"/>
              <a:t>tools</a:t>
            </a:r>
            <a:r>
              <a:rPr spc="-204" dirty="0"/>
              <a:t> </a:t>
            </a:r>
            <a:r>
              <a:rPr spc="-25" dirty="0"/>
              <a:t>for</a:t>
            </a:r>
            <a:r>
              <a:rPr spc="-210" dirty="0"/>
              <a:t> </a:t>
            </a:r>
            <a:r>
              <a:rPr spc="70" dirty="0"/>
              <a:t>enhancing</a:t>
            </a:r>
            <a:r>
              <a:rPr spc="-204" dirty="0"/>
              <a:t> </a:t>
            </a:r>
            <a:r>
              <a:rPr spc="60" dirty="0"/>
              <a:t>mobile </a:t>
            </a:r>
            <a:r>
              <a:rPr spc="-830" dirty="0"/>
              <a:t> </a:t>
            </a:r>
            <a:r>
              <a:rPr spc="-20" dirty="0"/>
              <a:t>connectivity</a:t>
            </a:r>
            <a:r>
              <a:rPr spc="-20" dirty="0" smtClean="0"/>
              <a:t>.</a:t>
            </a:r>
            <a:endParaRPr lang="en-US" spc="-20" dirty="0"/>
          </a:p>
          <a:p>
            <a:pPr marL="2540" marR="5080" algn="just">
              <a:lnSpc>
                <a:spcPct val="101600"/>
              </a:lnSpc>
              <a:spcBef>
                <a:spcPts val="50"/>
              </a:spcBef>
            </a:pPr>
            <a:r>
              <a:rPr spc="-20" dirty="0" smtClean="0"/>
              <a:t> </a:t>
            </a:r>
            <a:r>
              <a:rPr spc="-30" dirty="0"/>
              <a:t>They </a:t>
            </a:r>
            <a:r>
              <a:rPr spc="30" dirty="0"/>
              <a:t>eliminate </a:t>
            </a:r>
            <a:r>
              <a:rPr spc="50" dirty="0"/>
              <a:t>dead </a:t>
            </a:r>
            <a:r>
              <a:rPr spc="-55" dirty="0"/>
              <a:t>zones, </a:t>
            </a:r>
            <a:r>
              <a:rPr spc="10" dirty="0"/>
              <a:t>improve call </a:t>
            </a:r>
            <a:r>
              <a:rPr spc="5" dirty="0"/>
              <a:t>quality </a:t>
            </a:r>
            <a:r>
              <a:rPr spc="10" dirty="0"/>
              <a:t> </a:t>
            </a:r>
            <a:r>
              <a:rPr spc="70" dirty="0"/>
              <a:t>and</a:t>
            </a:r>
            <a:r>
              <a:rPr spc="-215" dirty="0"/>
              <a:t> </a:t>
            </a:r>
            <a:r>
              <a:rPr spc="25" dirty="0"/>
              <a:t>data</a:t>
            </a:r>
            <a:r>
              <a:rPr spc="-215" dirty="0"/>
              <a:t> </a:t>
            </a:r>
            <a:r>
              <a:rPr spc="-20" dirty="0"/>
              <a:t>transfer</a:t>
            </a:r>
            <a:r>
              <a:rPr spc="-215" dirty="0"/>
              <a:t> </a:t>
            </a:r>
            <a:r>
              <a:rPr spc="-35" dirty="0"/>
              <a:t>speeds,</a:t>
            </a:r>
            <a:r>
              <a:rPr spc="-215" dirty="0"/>
              <a:t> </a:t>
            </a:r>
            <a:r>
              <a:rPr spc="70" dirty="0"/>
              <a:t>and</a:t>
            </a:r>
            <a:r>
              <a:rPr spc="-215" dirty="0"/>
              <a:t> </a:t>
            </a:r>
            <a:r>
              <a:rPr spc="10" dirty="0"/>
              <a:t>extend</a:t>
            </a:r>
            <a:r>
              <a:rPr spc="-215" dirty="0"/>
              <a:t> </a:t>
            </a:r>
            <a:r>
              <a:rPr spc="-10" dirty="0"/>
              <a:t>battery</a:t>
            </a:r>
            <a:r>
              <a:rPr spc="-215" dirty="0"/>
              <a:t> </a:t>
            </a:r>
            <a:r>
              <a:rPr spc="-90" dirty="0"/>
              <a:t>life.</a:t>
            </a:r>
          </a:p>
          <a:p>
            <a:pPr marL="47625" marR="49530" algn="ctr">
              <a:lnSpc>
                <a:spcPct val="100899"/>
              </a:lnSpc>
              <a:spcBef>
                <a:spcPts val="20"/>
              </a:spcBef>
            </a:pPr>
            <a:r>
              <a:rPr spc="55" dirty="0"/>
              <a:t>Understanding</a:t>
            </a:r>
            <a:r>
              <a:rPr spc="-215" dirty="0"/>
              <a:t> </a:t>
            </a:r>
            <a:r>
              <a:rPr spc="50" dirty="0"/>
              <a:t>the</a:t>
            </a:r>
            <a:r>
              <a:rPr spc="-210" dirty="0"/>
              <a:t> </a:t>
            </a:r>
            <a:r>
              <a:rPr spc="-10" dirty="0"/>
              <a:t>types</a:t>
            </a:r>
            <a:r>
              <a:rPr spc="-210" dirty="0"/>
              <a:t> </a:t>
            </a:r>
            <a:r>
              <a:rPr spc="5" dirty="0"/>
              <a:t>of</a:t>
            </a:r>
            <a:r>
              <a:rPr spc="-210" dirty="0"/>
              <a:t> </a:t>
            </a:r>
            <a:r>
              <a:rPr spc="-55" dirty="0"/>
              <a:t>repeaters,</a:t>
            </a:r>
            <a:r>
              <a:rPr spc="-215" dirty="0"/>
              <a:t> </a:t>
            </a:r>
            <a:r>
              <a:rPr spc="10" dirty="0"/>
              <a:t>installation</a:t>
            </a:r>
            <a:r>
              <a:rPr spc="-210" dirty="0"/>
              <a:t> </a:t>
            </a:r>
            <a:r>
              <a:rPr spc="-45" dirty="0"/>
              <a:t>process,</a:t>
            </a:r>
            <a:r>
              <a:rPr spc="-210" dirty="0"/>
              <a:t> </a:t>
            </a:r>
            <a:r>
              <a:rPr spc="70" dirty="0" smtClean="0"/>
              <a:t>and</a:t>
            </a:r>
            <a:r>
              <a:rPr lang="en-US" spc="70" dirty="0" smtClean="0"/>
              <a:t> </a:t>
            </a:r>
            <a:r>
              <a:rPr spc="20" dirty="0" smtClean="0"/>
              <a:t>legal</a:t>
            </a:r>
            <a:r>
              <a:rPr spc="-210" dirty="0" smtClean="0"/>
              <a:t> </a:t>
            </a:r>
            <a:r>
              <a:rPr spc="15" dirty="0"/>
              <a:t>considerations</a:t>
            </a:r>
            <a:r>
              <a:rPr spc="-204" dirty="0"/>
              <a:t> </a:t>
            </a:r>
            <a:r>
              <a:rPr spc="-45" dirty="0"/>
              <a:t>is</a:t>
            </a:r>
            <a:r>
              <a:rPr spc="-210" dirty="0"/>
              <a:t> </a:t>
            </a:r>
            <a:r>
              <a:rPr spc="25" dirty="0"/>
              <a:t>crucial</a:t>
            </a:r>
            <a:r>
              <a:rPr spc="-204" dirty="0"/>
              <a:t> </a:t>
            </a:r>
            <a:r>
              <a:rPr spc="-25" dirty="0"/>
              <a:t>for</a:t>
            </a:r>
            <a:r>
              <a:rPr spc="-204" dirty="0"/>
              <a:t> </a:t>
            </a:r>
            <a:r>
              <a:rPr spc="5" dirty="0"/>
              <a:t>successful</a:t>
            </a:r>
            <a:r>
              <a:rPr spc="-210" dirty="0"/>
              <a:t> </a:t>
            </a:r>
            <a:r>
              <a:rPr spc="15" dirty="0"/>
              <a:t>deployment</a:t>
            </a:r>
            <a:r>
              <a:rPr spc="15" dirty="0" smtClean="0"/>
              <a:t>.</a:t>
            </a:r>
            <a:endParaRPr lang="en-US" spc="15" dirty="0" smtClean="0"/>
          </a:p>
          <a:p>
            <a:pPr marL="47625" marR="49530" algn="just">
              <a:lnSpc>
                <a:spcPct val="100899"/>
              </a:lnSpc>
              <a:spcBef>
                <a:spcPts val="20"/>
              </a:spcBef>
            </a:pPr>
            <a:r>
              <a:rPr spc="-204" dirty="0" smtClean="0"/>
              <a:t> </a:t>
            </a:r>
            <a:r>
              <a:rPr spc="-10" dirty="0"/>
              <a:t>As</a:t>
            </a:r>
            <a:r>
              <a:rPr spc="-210" dirty="0"/>
              <a:t> </a:t>
            </a:r>
            <a:r>
              <a:rPr spc="60" dirty="0"/>
              <a:t>we </a:t>
            </a:r>
            <a:r>
              <a:rPr spc="-825" dirty="0"/>
              <a:t> </a:t>
            </a:r>
            <a:r>
              <a:rPr spc="20" dirty="0"/>
              <a:t>move</a:t>
            </a:r>
            <a:r>
              <a:rPr spc="-215" dirty="0"/>
              <a:t> </a:t>
            </a:r>
            <a:r>
              <a:rPr dirty="0"/>
              <a:t>towards</a:t>
            </a:r>
            <a:r>
              <a:rPr spc="-210" dirty="0"/>
              <a:t> </a:t>
            </a:r>
            <a:r>
              <a:rPr spc="-30" dirty="0"/>
              <a:t>a</a:t>
            </a:r>
            <a:r>
              <a:rPr spc="-210" dirty="0"/>
              <a:t> </a:t>
            </a:r>
            <a:r>
              <a:rPr spc="15" dirty="0"/>
              <a:t>future</a:t>
            </a:r>
            <a:r>
              <a:rPr spc="-210" dirty="0"/>
              <a:t> </a:t>
            </a:r>
            <a:r>
              <a:rPr spc="5" dirty="0"/>
              <a:t>of</a:t>
            </a:r>
            <a:r>
              <a:rPr spc="-210" dirty="0"/>
              <a:t> </a:t>
            </a:r>
            <a:r>
              <a:rPr spc="30" dirty="0"/>
              <a:t>advanced</a:t>
            </a:r>
            <a:r>
              <a:rPr spc="-210" dirty="0"/>
              <a:t> </a:t>
            </a:r>
            <a:r>
              <a:rPr spc="60" dirty="0"/>
              <a:t>mobile</a:t>
            </a:r>
            <a:r>
              <a:rPr spc="-210" dirty="0"/>
              <a:t> </a:t>
            </a:r>
            <a:r>
              <a:rPr spc="5" dirty="0"/>
              <a:t>technologies,</a:t>
            </a:r>
            <a:r>
              <a:rPr spc="-210" dirty="0"/>
              <a:t> </a:t>
            </a:r>
            <a:r>
              <a:rPr spc="20" dirty="0"/>
              <a:t>signal </a:t>
            </a:r>
            <a:r>
              <a:rPr spc="-825" dirty="0"/>
              <a:t> </a:t>
            </a:r>
            <a:r>
              <a:rPr spc="-20" dirty="0"/>
              <a:t>repeaters </a:t>
            </a:r>
            <a:r>
              <a:rPr spc="25" dirty="0"/>
              <a:t>will </a:t>
            </a:r>
            <a:r>
              <a:rPr spc="30" dirty="0"/>
              <a:t>remain </a:t>
            </a:r>
            <a:r>
              <a:rPr spc="-5" dirty="0"/>
              <a:t>essential </a:t>
            </a:r>
            <a:r>
              <a:rPr spc="-25" dirty="0"/>
              <a:t>for </a:t>
            </a:r>
            <a:r>
              <a:rPr spc="35" dirty="0"/>
              <a:t>ensuring </a:t>
            </a:r>
            <a:r>
              <a:rPr dirty="0"/>
              <a:t>reliable </a:t>
            </a:r>
            <a:r>
              <a:rPr spc="70" dirty="0"/>
              <a:t>and </a:t>
            </a:r>
            <a:r>
              <a:rPr spc="75" dirty="0"/>
              <a:t> </a:t>
            </a:r>
            <a:r>
              <a:rPr spc="-10" dirty="0"/>
              <a:t>seamless</a:t>
            </a:r>
            <a:r>
              <a:rPr spc="-215" dirty="0"/>
              <a:t> </a:t>
            </a:r>
            <a:r>
              <a:rPr spc="60" dirty="0"/>
              <a:t>mobile</a:t>
            </a:r>
            <a:r>
              <a:rPr spc="-215" dirty="0"/>
              <a:t> </a:t>
            </a:r>
            <a:r>
              <a:rPr spc="40" dirty="0"/>
              <a:t>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462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</vt:lpstr>
      <vt:lpstr>Tahoma</vt:lpstr>
      <vt:lpstr>Times New Roman</vt:lpstr>
      <vt:lpstr>Trebuchet MS</vt:lpstr>
      <vt:lpstr>Verdana</vt:lpstr>
      <vt:lpstr>Office Theme</vt:lpstr>
      <vt:lpstr>PowerPoint Presentation</vt:lpstr>
      <vt:lpstr>Introduction</vt:lpstr>
      <vt:lpstr>Components of Mobile Signal Repeaters</vt:lpstr>
      <vt:lpstr>Beneﬁts of Mobile Signal Repeaters</vt:lpstr>
      <vt:lpstr>Types of Mobile Signal Repeaters</vt:lpstr>
      <vt:lpstr>Installation and Setup</vt:lpstr>
      <vt:lpstr>Factors Affecting Signal Repeater Performance</vt:lpstr>
      <vt:lpstr>Future Trends: Advancements in Mobile Connectivity</vt:lpstr>
      <vt:lpstr>Conclusion</vt:lpstr>
      <vt:lpstr>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 R</dc:creator>
  <cp:lastModifiedBy>User</cp:lastModifiedBy>
  <cp:revision>5</cp:revision>
  <dcterms:created xsi:type="dcterms:W3CDTF">2023-09-11T05:32:29Z</dcterms:created>
  <dcterms:modified xsi:type="dcterms:W3CDTF">2023-09-11T06:32:45Z</dcterms:modified>
</cp:coreProperties>
</file>