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9" r:id="rId3"/>
    <p:sldId id="280" r:id="rId4"/>
    <p:sldId id="257" r:id="rId5"/>
    <p:sldId id="258" r:id="rId6"/>
    <p:sldId id="259" r:id="rId8"/>
    <p:sldId id="260" r:id="rId9"/>
    <p:sldId id="261" r:id="rId10"/>
    <p:sldId id="262" r:id="rId11"/>
    <p:sldId id="263" r:id="rId12"/>
    <p:sldId id="264" r:id="rId13"/>
    <p:sldId id="272" r:id="rId14"/>
    <p:sldId id="278" r:id="rId15"/>
    <p:sldId id="281" r:id="rId16"/>
    <p:sldId id="265" r:id="rId17"/>
    <p:sldId id="266" r:id="rId18"/>
    <p:sldId id="267" r:id="rId19"/>
    <p:sldId id="269" r:id="rId20"/>
    <p:sldId id="270" r:id="rId21"/>
    <p:sldId id="271" r:id="rId22"/>
    <p:sldId id="274"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C91EB-2CEA-4B71-9571-7649B81DD043}"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E8E44B-FAA0-4884-A92B-B05FC391F0E8}"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2BA6F4-088A-4F5F-A9B1-1C088C025CE7}" type="slidenum">
              <a:rPr lang="en-IN" smtClean="0"/>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2BA6F4-088A-4F5F-A9B1-1C088C025CE7}" type="slidenum">
              <a:rPr lang="en-IN" smtClean="0"/>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2BA6F4-088A-4F5F-A9B1-1C088C025CE7}" type="slidenum">
              <a:rPr lang="en-IN" smtClean="0"/>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66872B0-560E-458A-AF83-CDE41EE4DB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8C138-F964-4597-807A-946AD512F89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66872B0-560E-458A-AF83-CDE41EE4DB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8C138-F964-4597-807A-946AD512F89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66872B0-560E-458A-AF83-CDE41EE4DB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8C138-F964-4597-807A-946AD512F89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66872B0-560E-458A-AF83-CDE41EE4DB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8C138-F964-4597-807A-946AD512F89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66872B0-560E-458A-AF83-CDE41EE4DB4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8C138-F964-4597-807A-946AD512F89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66872B0-560E-458A-AF83-CDE41EE4DB4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8C138-F964-4597-807A-946AD512F89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66872B0-560E-458A-AF83-CDE41EE4DB4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D8C138-F964-4597-807A-946AD512F89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66872B0-560E-458A-AF83-CDE41EE4DB4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D8C138-F964-4597-807A-946AD512F89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872B0-560E-458A-AF83-CDE41EE4DB4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D8C138-F964-4597-807A-946AD512F89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66872B0-560E-458A-AF83-CDE41EE4DB4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8C138-F964-4597-807A-946AD512F89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66872B0-560E-458A-AF83-CDE41EE4DB4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8C138-F964-4597-807A-946AD512F89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872B0-560E-458A-AF83-CDE41EE4DB4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8C138-F964-4597-807A-946AD512F89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831"/>
            <a:ext cx="10515600" cy="1325563"/>
          </a:xfrm>
        </p:spPr>
        <p:txBody>
          <a:bodyPr>
            <a:normAutofit/>
          </a:bodyPr>
          <a:lstStyle/>
          <a:p>
            <a:r>
              <a:rPr lang="en-US" altLang="en-GB" sz="3110" b="1" dirty="0">
                <a:latin typeface="Times New Roman" panose="02020603050405020304" pitchFamily="18" charset="0"/>
                <a:cs typeface="Times New Roman" panose="02020603050405020304" pitchFamily="18" charset="0"/>
              </a:rPr>
              <a:t>ANALYSIS OF ERROR DETECTION AND RECOVERY TECHNIQUES IN PARSERS.</a:t>
            </a:r>
            <a:endParaRPr lang="en-US" altLang="en-GB" sz="3110" b="1" dirty="0">
              <a:latin typeface="Times New Roman" panose="02020603050405020304" pitchFamily="18" charset="0"/>
              <a:cs typeface="Times New Roman" panose="02020603050405020304" pitchFamily="18" charset="0"/>
            </a:endParaRPr>
          </a:p>
        </p:txBody>
      </p:sp>
      <p:pic>
        <p:nvPicPr>
          <p:cNvPr id="8"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14492" y="4574792"/>
            <a:ext cx="5946474"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Presented By:</a:t>
            </a:r>
            <a:endParaRPr lang="en-IN" b="1" dirty="0">
              <a:latin typeface="Times New Roman" panose="02020603050405020304" pitchFamily="18" charset="0"/>
              <a:cs typeface="Times New Roman" panose="02020603050405020304" pitchFamily="18" charset="0"/>
            </a:endParaRPr>
          </a:p>
          <a:p>
            <a:r>
              <a:rPr lang="en-IN" b="1" dirty="0" err="1">
                <a:latin typeface="Times New Roman" panose="02020603050405020304" pitchFamily="18" charset="0"/>
                <a:cs typeface="Times New Roman" panose="02020603050405020304" pitchFamily="18" charset="0"/>
              </a:rPr>
              <a:t>Name</a:t>
            </a:r>
            <a:r>
              <a:rPr lang="en-IN" dirty="0" err="1">
                <a:latin typeface="Times New Roman" panose="02020603050405020304" pitchFamily="18" charset="0"/>
                <a:cs typeface="Times New Roman" panose="02020603050405020304" pitchFamily="18" charset="0"/>
              </a:rPr>
              <a:t>:ANITHA</a:t>
            </a:r>
            <a:r>
              <a:rPr lang="en-IN" dirty="0">
                <a:latin typeface="Times New Roman" panose="02020603050405020304" pitchFamily="18" charset="0"/>
                <a:cs typeface="Times New Roman" panose="02020603050405020304" pitchFamily="18" charset="0"/>
              </a:rPr>
              <a:t> S</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Reg no</a:t>
            </a:r>
            <a:r>
              <a:rPr lang="en-IN" dirty="0">
                <a:latin typeface="Times New Roman" panose="02020603050405020304" pitchFamily="18" charset="0"/>
                <a:cs typeface="Times New Roman" panose="02020603050405020304" pitchFamily="18" charset="0"/>
              </a:rPr>
              <a:t>: 192324040</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Course Code</a:t>
            </a:r>
            <a:r>
              <a:rPr lang="en-IN" dirty="0">
                <a:latin typeface="Times New Roman" panose="02020603050405020304" pitchFamily="18" charset="0"/>
                <a:cs typeface="Times New Roman" panose="02020603050405020304" pitchFamily="18" charset="0"/>
              </a:rPr>
              <a:t>: CSA1429</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Course Name</a:t>
            </a:r>
            <a:r>
              <a:rPr lang="en-IN" dirty="0">
                <a:latin typeface="Times New Roman" panose="02020603050405020304" pitchFamily="18" charset="0"/>
                <a:cs typeface="Times New Roman" panose="02020603050405020304" pitchFamily="18" charset="0"/>
              </a:rPr>
              <a:t>: Compiler Design for Industrial Automation</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Date</a:t>
            </a:r>
            <a:r>
              <a:rPr lang="en-IN" dirty="0">
                <a:latin typeface="Times New Roman" panose="02020603050405020304" pitchFamily="18" charset="0"/>
                <a:cs typeface="Times New Roman" panose="02020603050405020304" pitchFamily="18" charset="0"/>
              </a:rPr>
              <a:t> :20/03/2024</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305341"/>
            <a:ext cx="12192000" cy="5392310"/>
          </a:xfrm>
          <a:prstGeom prst="rect">
            <a:avLst/>
          </a:prstGeom>
          <a:noFill/>
        </p:spPr>
        <p:txBody>
          <a:bodyPr wrap="square">
            <a:spAutoFit/>
          </a:bodyPr>
          <a:lstStyle/>
          <a:p>
            <a:pPr>
              <a:lnSpc>
                <a:spcPct val="150000"/>
              </a:lnSpc>
              <a:buNone/>
            </a:pPr>
            <a:r>
              <a:rPr lang="en-US" sz="3200" b="1" dirty="0">
                <a:latin typeface="Times New Roman" panose="02020603050405020304" pitchFamily="18" charset="0"/>
                <a:cs typeface="Times New Roman" panose="02020603050405020304" pitchFamily="18" charset="0"/>
              </a:rPr>
              <a:t>Implementation Steps for the Proposed Model</a:t>
            </a:r>
            <a:endParaRPr lang="en-US" sz="32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Define Goals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Establish clear objectives for enhancing error detection and recovery techniques.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Design Architecture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Create a robust framework for error handling and recovery.</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Develop Algorithms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Implement efficient error detection and recovery algorithms.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Conduct Testing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Perform rigorous checks to evaluate accuracy and reliability.</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Deploy System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Launch the model and gather feedback for improvements.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662189"/>
            <a:ext cx="1219200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Flow Chart   </a:t>
            </a:r>
            <a:endParaRPr lang="en-IN" sz="3200" b="1" dirty="0">
              <a:latin typeface="Times New Roman" panose="02020603050405020304" pitchFamily="18" charset="0"/>
              <a:cs typeface="Times New Roman" panose="02020603050405020304" pitchFamily="18" charset="0"/>
            </a:endParaRPr>
          </a:p>
        </p:txBody>
      </p:sp>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015" y="86264"/>
            <a:ext cx="12007969" cy="12854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diagram of a process&#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21074" r="16652"/>
          <a:stretch>
            <a:fillRect/>
          </a:stretch>
        </p:blipFill>
        <p:spPr>
          <a:xfrm>
            <a:off x="4660490" y="2246964"/>
            <a:ext cx="1838633" cy="41341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015" y="86264"/>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552756"/>
            <a:ext cx="3289539" cy="861774"/>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Output : 1</a:t>
            </a:r>
            <a:endParaRPr lang="en-IN" sz="3200" b="1" dirty="0">
              <a:latin typeface="Times New Roman" panose="02020603050405020304" pitchFamily="18" charset="0"/>
              <a:cs typeface="Times New Roman" panose="02020603050405020304" pitchFamily="18" charset="0"/>
            </a:endParaRPr>
          </a:p>
          <a:p>
            <a:endParaRPr lang="en-IN" dirty="0"/>
          </a:p>
        </p:txBody>
      </p:sp>
      <p:pic>
        <p:nvPicPr>
          <p:cNvPr id="6" name="Picture 5" descr="A screenshot of a comput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21169"/>
            <a:ext cx="7264957" cy="4327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015" y="86264"/>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6645" y="1720645"/>
            <a:ext cx="1288025"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Output : 2</a:t>
            </a:r>
            <a:endParaRPr lang="en-IN" sz="1800" b="1" dirty="0">
              <a:latin typeface="Times New Roman" panose="02020603050405020304" pitchFamily="18" charset="0"/>
              <a:cs typeface="Times New Roman" panose="02020603050405020304" pitchFamily="18" charset="0"/>
            </a:endParaRPr>
          </a:p>
        </p:txBody>
      </p:sp>
      <p:pic>
        <p:nvPicPr>
          <p:cNvPr id="8" name="Picture 7" descr="A screenshot of a computer progra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 y="2261419"/>
            <a:ext cx="6735098" cy="41787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35089"/>
            <a:ext cx="12007969" cy="12906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3771" y="1321803"/>
            <a:ext cx="12007969" cy="5218736"/>
          </a:xfrm>
          <a:prstGeom prst="rect">
            <a:avLst/>
          </a:prstGeom>
          <a:noFill/>
        </p:spPr>
        <p:txBody>
          <a:bodyPr wrap="square">
            <a:spAutoFit/>
          </a:bodyPr>
          <a:lstStyle/>
          <a:p>
            <a:pPr>
              <a:lnSpc>
                <a:spcPct val="150000"/>
              </a:lnSpc>
              <a:buNone/>
            </a:pPr>
            <a:r>
              <a:rPr lang="en-US" sz="3200" b="1" dirty="0">
                <a:latin typeface="Times New Roman" panose="02020603050405020304" pitchFamily="18" charset="0"/>
                <a:cs typeface="Times New Roman" panose="02020603050405020304" pitchFamily="18" charset="0"/>
              </a:rPr>
              <a:t>Discussion on Implementation Outcomes</a:t>
            </a:r>
            <a:endParaRPr lang="en-US" sz="32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Technical Effectiveness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a:t>The proposed techniques significantly enhanced the accuracy of error detection and recovery in parsing.</a:t>
            </a:r>
            <a:endParaRPr lang="en-US" sz="1600" dirty="0"/>
          </a:p>
          <a:p>
            <a:pPr marL="285750" indent="-28575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Improved Parser Robustness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a:t>Implementing advanced recovery strategies strengthened the parser's ability to handle syntax errors.</a:t>
            </a:r>
            <a:endParaRPr lang="en-US" sz="1600" dirty="0"/>
          </a:p>
          <a:p>
            <a:pPr marL="285750" indent="-28575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Flaws Mitigated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a:t>The model effectively addressed common limitations of traditional parsers, such as misclassification and inefficiency.</a:t>
            </a:r>
            <a:endParaRPr lang="en-US" sz="1600" dirty="0"/>
          </a:p>
          <a:p>
            <a:pPr marL="285750" indent="-28575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Enhanced user </a:t>
            </a:r>
            <a:r>
              <a:rPr lang="en-US" sz="1600" b="1" dirty="0" err="1">
                <a:latin typeface="Times New Roman" panose="02020603050405020304" pitchFamily="18" charset="0"/>
                <a:cs typeface="Times New Roman" panose="02020603050405020304" pitchFamily="18" charset="0"/>
              </a:rPr>
              <a:t>Experiance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a:t>Developers experienced fewer interruptions and smoother workflows due to reliable recovery methods.</a:t>
            </a:r>
            <a:endParaRPr lang="en-US" sz="1600" dirty="0"/>
          </a:p>
          <a:p>
            <a:pPr marL="285750" indent="-28575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Accuracy in Error Reporting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a:t>Improved techniques provided more precise and descriptive error messages, aiding debugging.</a:t>
            </a:r>
            <a:endParaRPr lang="en-US" sz="1600" dirty="0"/>
          </a:p>
          <a:p>
            <a:pPr marL="285750" indent="-28575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Overall Satisfaction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a:t>The implementation received positive feedback, indicating improved reliability and usability.</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131" y="1445756"/>
            <a:ext cx="12094233" cy="4930645"/>
          </a:xfrm>
          <a:prstGeom prst="rect">
            <a:avLst/>
          </a:prstGeom>
          <a:noFill/>
        </p:spPr>
        <p:txBody>
          <a:bodyPr wrap="square">
            <a:spAutoFit/>
          </a:bodyPr>
          <a:lstStyle/>
          <a:p>
            <a:pPr>
              <a:lnSpc>
                <a:spcPct val="150000"/>
              </a:lnSpc>
              <a:buNone/>
            </a:pPr>
            <a:r>
              <a:rPr lang="en-US" sz="3200" b="1" dirty="0">
                <a:latin typeface="Times New Roman" panose="02020603050405020304" pitchFamily="18" charset="0"/>
                <a:cs typeface="Times New Roman" panose="02020603050405020304" pitchFamily="18" charset="0"/>
              </a:rPr>
              <a:t>Future Enhancements for Error Detection and Recovery in Parsers</a:t>
            </a:r>
            <a:endParaRPr lang="en-US" sz="32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Vision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To revolutionize parsing technology through adaptive, intelligent, and error-resilient solutions that enhance the accuracy and efficiency of code compilation.</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Mission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To develop advanced parsing techniques that leverage AI, machine learning, and contextual analysis for improved error detection and effective recovery mechanisms.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Values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Commitment to innovation, accuracy, and reliability in all facets of parsing technology, promoting efficiency and usability in software development.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2019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6264" y="1242204"/>
            <a:ext cx="12192000" cy="5674887"/>
          </a:xfrm>
          <a:prstGeom prst="rect">
            <a:avLst/>
          </a:prstGeom>
          <a:noFill/>
        </p:spPr>
        <p:txBody>
          <a:bodyPr wrap="square">
            <a:spAutoFit/>
          </a:bodyPr>
          <a:lstStyle/>
          <a:p>
            <a:pPr>
              <a:lnSpc>
                <a:spcPct val="150000"/>
              </a:lnSpc>
              <a:buNone/>
            </a:pPr>
            <a:r>
              <a:rPr lang="en-US" sz="2800" b="1" dirty="0">
                <a:latin typeface="Times New Roman" panose="02020603050405020304" pitchFamily="18" charset="0"/>
                <a:cs typeface="Times New Roman" panose="02020603050405020304" pitchFamily="18" charset="0"/>
              </a:rPr>
              <a:t>Technological Advancements in Parser Error Detection and Recovery</a:t>
            </a:r>
            <a:endParaRPr lang="en-US" sz="28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Machine Learning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Leveraging machine learning algorithms to identify and predict common parsing errors by analyzing large datasets.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Natural Language Processing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Using NLP techniques to improve context-aware error detection and recovery, enhancing the parsing accuracy.</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Tokenization Methods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Breaking down source code into meaningful tokens for precise error detection and correction during parsing.</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Grammar Checking Tools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Automating the identification of syntax and grammar errors in code to streamline the debugging process.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User-Centric Design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Developing parsers with intuitive interfaces, real-time syntax highlighting, and interactive feedback for better user experience.</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Real-time Feedback</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Implementing instant error notifications and correction suggestions to facilitate efficient code debugging and learning.</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466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757260"/>
            <a:ext cx="12807352" cy="4801314"/>
          </a:xfrm>
          <a:prstGeom prst="rect">
            <a:avLst/>
          </a:prstGeom>
          <a:noFill/>
        </p:spPr>
        <p:txBody>
          <a:bodyPr wrap="square">
            <a:spAutoFit/>
          </a:bodyPr>
          <a:lstStyle/>
          <a:p>
            <a:pPr>
              <a:lnSpc>
                <a:spcPct val="150000"/>
              </a:lnSpc>
              <a:buNone/>
            </a:pPr>
            <a:r>
              <a:rPr lang="en-US" sz="3200" b="1" dirty="0">
                <a:latin typeface="Times New Roman" panose="02020603050405020304" pitchFamily="18" charset="0"/>
                <a:cs typeface="Times New Roman" panose="02020603050405020304" pitchFamily="18" charset="0"/>
              </a:rPr>
              <a:t>Interactive Query Handling in </a:t>
            </a:r>
            <a:r>
              <a:rPr lang="en-IN" sz="3200" b="1" dirty="0">
                <a:latin typeface="Times New Roman" panose="02020603050405020304" pitchFamily="18" charset="0"/>
                <a:cs typeface="Times New Roman" panose="02020603050405020304" pitchFamily="18" charset="0"/>
              </a:rPr>
              <a:t>Parsers</a:t>
            </a:r>
            <a:endParaRPr lang="en-US" sz="32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Receive Query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The parser receives user input (source code) for syntax analysis and error detection.</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Process Query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Lexical and syntactic analysis techniques are applied to interpret the structure and identify errors.</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Generate Feedback</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The parser generates feedback by highlighting detected errors and suggesting potential corrections.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Respond User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The feedback, including error details and recovery suggestions, is delivered to the user, completing the interaction loop.</a:t>
            </a:r>
            <a:endParaRPr lang="en-US" sz="2000" dirty="0">
              <a:latin typeface="Times New Roman" panose="02020603050405020304" pitchFamily="18" charset="0"/>
              <a:cs typeface="Times New Roman" panose="02020603050405020304" pitchFamily="18" charset="0"/>
            </a:endParaRPr>
          </a:p>
          <a:p>
            <a:pPr>
              <a:buNone/>
            </a:pPr>
            <a:endParaRPr lang="en-US" dirty="0"/>
          </a:p>
        </p:txBody>
      </p:sp>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The parser receives user input (source code) for syntax analysis and error detection.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The parser receives user input (source code) for syntax analysis and error detection.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52" y="1407435"/>
            <a:ext cx="12099986" cy="5022978"/>
          </a:xfrm>
          <a:prstGeom prst="rect">
            <a:avLst/>
          </a:prstGeom>
          <a:noFill/>
        </p:spPr>
        <p:txBody>
          <a:bodyPr wrap="square">
            <a:spAutoFit/>
          </a:bodyPr>
          <a:lstStyle/>
          <a:p>
            <a:pPr>
              <a:lnSpc>
                <a:spcPct val="150000"/>
              </a:lnSpc>
              <a:buNone/>
            </a:pPr>
            <a:r>
              <a:rPr lang="en-US" sz="3200" b="1" dirty="0">
                <a:latin typeface="Times New Roman" panose="02020603050405020304" pitchFamily="18" charset="0"/>
                <a:cs typeface="Times New Roman" panose="02020603050405020304" pitchFamily="18" charset="0"/>
              </a:rPr>
              <a:t>User Feedback and Adjustments</a:t>
            </a:r>
            <a:endParaRPr lang="en-US" sz="32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Surveys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Utilize surveys to gather opinions from developers and users on the effectiveness of error detection and recovery techniques in parsers.</a:t>
            </a: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Feedback Forms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Implement feedback forms to allow users to easily report issues and suggest improvements in the parsing process.</a:t>
            </a: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Beta Testing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Engage users in beta testing to collect preliminary feedback on the accuracy and efficiency of the parser's error handling capabilities.</a:t>
            </a: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Focus Groups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Organize focus groups with programming experts to discuss and evaluate the effectiveness of different error recovery strategies.</a:t>
            </a: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Improvement Tracking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Track changes made based on feedback and assess their impact on the parser's performance and error recovery efficiency.</a:t>
            </a:r>
            <a:endParaRPr lang="en-US" sz="16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Utilize surveys to gather opinions from developers and users on the effectiveness of error detection and recovery techniques in parsers.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6"/>
            <a:ext cx="12007969" cy="14492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767" y="1489493"/>
            <a:ext cx="12105736" cy="4849404"/>
          </a:xfrm>
          <a:prstGeom prst="rect">
            <a:avLst/>
          </a:prstGeom>
          <a:noFill/>
        </p:spPr>
        <p:txBody>
          <a:bodyPr wrap="square">
            <a:spAutoFit/>
          </a:bodyPr>
          <a:lstStyle/>
          <a:p>
            <a:pPr>
              <a:lnSpc>
                <a:spcPct val="150000"/>
              </a:lnSpc>
              <a:buNone/>
            </a:pPr>
            <a:r>
              <a:rPr lang="en-US" sz="3200" b="1" dirty="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Innovative Use of NLP</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The study highlights the innovative use of advanced parsing techniques to enhance the accuracy and efficiency of error detection and recovery mechanisms.</a:t>
            </a: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Identified Existing Flaws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The analysis reveals that existing parser models have limitations in effectively handling complex syntactical and semantic errors.</a:t>
            </a: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Implementation Success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The implementation of improved error recovery strategies demonstrated significant accuracy gains and reduced parsing failures, leading to better program execution outcomes.</a:t>
            </a:r>
            <a:endParaRPr lang="en-US" sz="16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Future Enhancements Needed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Continuous improvements, such as integrating machine learning models and adaptive recovery methods, are necessary to address evolving challenges in parsing and error management.</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4894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256" y="1616853"/>
            <a:ext cx="12151743" cy="5031105"/>
          </a:xfrm>
          <a:prstGeom prst="rect">
            <a:avLst/>
          </a:prstGeom>
          <a:noFill/>
        </p:spPr>
        <p:txBody>
          <a:bodyPr wrap="square">
            <a:spAutoFit/>
          </a:bodyPr>
          <a:lstStyle/>
          <a:p>
            <a:pPr>
              <a:lnSpc>
                <a:spcPct val="150000"/>
              </a:lnSpc>
              <a:buNone/>
            </a:pPr>
            <a:r>
              <a:rPr lang="en-US" sz="3200" b="1" dirty="0">
                <a:latin typeface="Times New Roman" panose="02020603050405020304" pitchFamily="18" charset="0"/>
                <a:cs typeface="Times New Roman" panose="02020603050405020304" pitchFamily="18" charset="0"/>
              </a:rPr>
              <a:t>Abstract</a:t>
            </a:r>
            <a:endParaRPr lang="en-US" sz="3200" b="1" dirty="0">
              <a:latin typeface="Times New Roman" panose="02020603050405020304" pitchFamily="18" charset="0"/>
              <a:cs typeface="Times New Roman" panose="02020603050405020304" pitchFamily="18" charset="0"/>
            </a:endParaRPr>
          </a:p>
          <a:p>
            <a:pPr>
              <a:lnSpc>
                <a:spcPct val="150000"/>
              </a:lnSpc>
              <a:buNone/>
            </a:pPr>
            <a:endParaRPr lang="en-US" sz="3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focuses on improving error detection and recovery techniques in parsers. By analyzing syntactic errors and developing robust parsing mechanisms, the study enhances compiler performance and ensures better debugging support.</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Explored various error detection methods, including syntax analysis, lookahead parsing, and predictive parsing, to identify common compilation issues.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Evaluated recovery strategies such as panic mode, phrase-level recovery, error productions, and global correction for their effectiveness in handling different parsing errors.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Assessed the impact of error handling on compiler efficiency, highlighting how improved recovery techniques lead to better debugging and reliable program execution.</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52" y="1371755"/>
            <a:ext cx="12191999"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6264" y="2110596"/>
            <a:ext cx="12059728" cy="3982309"/>
          </a:xfrm>
          <a:prstGeom prst="rect">
            <a:avLst/>
          </a:prstGeom>
          <a:noFill/>
        </p:spPr>
        <p:txBody>
          <a:bodyPr wrap="square" rtlCol="0">
            <a:spAutoFit/>
          </a:bodyPr>
          <a:lstStyle/>
          <a:p>
            <a:pPr marL="342900" lvl="0" indent="-342900" algn="just">
              <a:lnSpc>
                <a:spcPct val="150000"/>
              </a:lnSpc>
              <a:spcBef>
                <a:spcPts val="1200"/>
              </a:spcBef>
              <a:spcAft>
                <a:spcPts val="800"/>
              </a:spcAft>
              <a:buFont typeface="Wingdings" panose="05000000000000000000" pitchFamily="2" charset="2"/>
              <a:buChar char="Ø"/>
              <a:tabLst>
                <a:tab pos="457200" algn="l"/>
              </a:tabLst>
            </a:pPr>
            <a:r>
              <a:rPr lang="en-US" sz="1800" kern="100" spc="-1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Aho</a:t>
            </a:r>
            <a:r>
              <a:rPr lang="en-US"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 V., Lam, M. S., Sethi, R., &amp; Ullman, J. D. (2021). Compilers: Principles, Techniques, and Tools (2nd ed.). Pearson.</a:t>
            </a:r>
            <a:endParaRPr lang="en-US"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Wingdings" panose="05000000000000000000" pitchFamily="2" charset="2"/>
              <a:buChar char="Ø"/>
              <a:tabLst>
                <a:tab pos="457200" algn="l"/>
              </a:tabLst>
            </a:pPr>
            <a:r>
              <a:rPr lang="en-US" sz="1800" kern="100" spc="-1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Grune</a:t>
            </a:r>
            <a:r>
              <a:rPr lang="en-US"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D., &amp; Jacobs, C. J. H. (2022). Parsing Techniques: A Practical Guide (3rd ed.). Springer.</a:t>
            </a:r>
            <a:endParaRPr lang="en-IN"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Wingdings" panose="05000000000000000000" pitchFamily="2" charset="2"/>
              <a:buChar char="Ø"/>
              <a:tabLst>
                <a:tab pos="457200" algn="l"/>
              </a:tabLst>
            </a:pPr>
            <a:r>
              <a:rPr lang="en-US"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Singh, S., &amp; Sharma, R. (2021). "A Comparative Study of Error Recovery Techniques in Compiler Design." International Journal of Computer Applications, 183(42), 12-19.</a:t>
            </a:r>
            <a:endParaRPr lang="en-US"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Wingdings" panose="05000000000000000000" pitchFamily="2" charset="2"/>
              <a:buChar char="Ø"/>
              <a:tabLst>
                <a:tab pos="457200" algn="l"/>
              </a:tabLst>
            </a:pPr>
            <a:r>
              <a:rPr lang="en-US"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Syntax Error Handling." Journal of Software Engineering Research and Development, 9(2), 45-60.</a:t>
            </a:r>
            <a:endParaRPr lang="en-IN"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800"/>
              </a:spcAft>
              <a:buFont typeface="Wingdings" panose="05000000000000000000" pitchFamily="2" charset="2"/>
              <a:buChar char="Ø"/>
              <a:tabLst>
                <a:tab pos="457200" algn="l"/>
              </a:tabLst>
            </a:pPr>
            <a:r>
              <a:rPr lang="en-US" sz="1800" kern="100" spc="-1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Kumar, S., &amp; Iqbal, M. (2023). "Advancements in Parsing: Integrating Neural Networks for Error Recovery in Compilers." Neural Computing and Applications, 35(4), 2341-2355.</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89252" y="2659559"/>
            <a:ext cx="9103743" cy="1015663"/>
          </a:xfrm>
          <a:prstGeom prst="rect">
            <a:avLst/>
          </a:prstGeom>
          <a:noFill/>
        </p:spPr>
        <p:txBody>
          <a:bodyPr wrap="square">
            <a:spAutoFit/>
          </a:bodyPr>
          <a:lstStyle/>
          <a:p>
            <a:r>
              <a:rPr lang="en-IN" sz="6000" dirty="0"/>
              <a:t>Thank You!</a:t>
            </a:r>
            <a:endParaRPr lang="en-IN" sz="6000" dirty="0"/>
          </a:p>
        </p:txBody>
      </p:sp>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513" y="28755"/>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2272" y="1737146"/>
            <a:ext cx="12053978" cy="5262979"/>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Evolution</a:t>
            </a:r>
            <a:r>
              <a:rPr lang="en-IN" sz="2400" dirty="0">
                <a:latin typeface="Times New Roman" panose="02020603050405020304" pitchFamily="18" charset="0"/>
                <a:cs typeface="Times New Roman" panose="02020603050405020304" pitchFamily="18" charset="0"/>
              </a:rPr>
              <a:t>: Parsing techniques have evolved from basic syntax checkers to robust error-handling parsers.</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Importance of Parsing</a:t>
            </a:r>
            <a:r>
              <a:rPr lang="en-IN" sz="2400" dirty="0">
                <a:latin typeface="Times New Roman" panose="02020603050405020304" pitchFamily="18" charset="0"/>
                <a:cs typeface="Times New Roman" panose="02020603050405020304" pitchFamily="18" charset="0"/>
              </a:rPr>
              <a:t>: Ensures structured code execution and prevents runtime failures.</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Error Detection</a:t>
            </a:r>
            <a:r>
              <a:rPr lang="en-IN" sz="2400" dirty="0">
                <a:latin typeface="Times New Roman" panose="02020603050405020304" pitchFamily="18" charset="0"/>
                <a:cs typeface="Times New Roman" panose="02020603050405020304" pitchFamily="18" charset="0"/>
              </a:rPr>
              <a:t>: Identifies syntactic errors to enhance debugging.</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Recovery Techniques</a:t>
            </a:r>
            <a:r>
              <a:rPr lang="en-IN" sz="2400" dirty="0">
                <a:latin typeface="Times New Roman" panose="02020603050405020304" pitchFamily="18" charset="0"/>
                <a:cs typeface="Times New Roman" panose="02020603050405020304" pitchFamily="18" charset="0"/>
              </a:rPr>
              <a:t>: Enables parsers to continue execution despite errors.</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Robust Parsin</a:t>
            </a:r>
            <a:r>
              <a:rPr lang="en-IN" sz="2400" dirty="0">
                <a:latin typeface="Times New Roman" panose="02020603050405020304" pitchFamily="18" charset="0"/>
                <a:cs typeface="Times New Roman" panose="02020603050405020304" pitchFamily="18" charset="0"/>
              </a:rPr>
              <a:t>g: Develops mechanisms to handle malformed inputs efficiently.</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Experience</a:t>
            </a:r>
            <a:r>
              <a:rPr lang="en-US" sz="2400" dirty="0">
                <a:latin typeface="Times New Roman" panose="02020603050405020304" pitchFamily="18" charset="0"/>
                <a:cs typeface="Times New Roman" panose="02020603050405020304" pitchFamily="18" charset="0"/>
              </a:rPr>
              <a:t>: Improved error messages and recovery enhance developer productivity by providing clear feedback. </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Collaboration</a:t>
            </a:r>
            <a:r>
              <a:rPr lang="en-US" sz="2400" dirty="0">
                <a:latin typeface="Times New Roman" panose="02020603050405020304" pitchFamily="18" charset="0"/>
                <a:cs typeface="Times New Roman" panose="02020603050405020304" pitchFamily="18" charset="0"/>
              </a:rPr>
              <a:t>: Continuous collaboration between compiler developers and language theorists drives advancements in error handling techniques.</a:t>
            </a:r>
            <a:endParaRPr lang="en-IN" sz="2400" dirty="0">
              <a:latin typeface="Times New Roman" panose="02020603050405020304" pitchFamily="18" charset="0"/>
              <a:cs typeface="Times New Roman" panose="02020603050405020304" pitchFamily="18" charset="0"/>
            </a:endParaRPr>
          </a:p>
          <a:p>
            <a:pPr>
              <a:buNone/>
            </a:pP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007" y="195533"/>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6264" y="1749126"/>
            <a:ext cx="12105735" cy="4561313"/>
          </a:xfrm>
          <a:prstGeom prst="rect">
            <a:avLst/>
          </a:prstGeom>
          <a:noFill/>
        </p:spPr>
        <p:txBody>
          <a:bodyPr wrap="square">
            <a:spAutoFit/>
          </a:bodyPr>
          <a:lstStyle/>
          <a:p>
            <a:pPr>
              <a:buNone/>
            </a:pPr>
            <a:r>
              <a:rPr lang="en-US" sz="3200" b="1" dirty="0">
                <a:latin typeface="Times New Roman" panose="02020603050405020304" pitchFamily="18" charset="0"/>
                <a:cs typeface="Times New Roman" panose="02020603050405020304" pitchFamily="18" charset="0"/>
              </a:rPr>
              <a:t>Importance of </a:t>
            </a:r>
            <a:r>
              <a:rPr lang="en-IN" sz="3200" b="1" dirty="0">
                <a:latin typeface="Times New Roman" panose="02020603050405020304" pitchFamily="18" charset="0"/>
                <a:cs typeface="Times New Roman" panose="02020603050405020304" pitchFamily="18" charset="0"/>
              </a:rPr>
              <a:t>Error Handling in Parsers</a:t>
            </a:r>
            <a:endParaRPr lang="en-US" sz="32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Problem Faced: </a:t>
            </a:r>
            <a:r>
              <a:rPr lang="en-US" sz="2000" dirty="0">
                <a:latin typeface="Times New Roman" panose="02020603050405020304" pitchFamily="18" charset="0"/>
                <a:cs typeface="Times New Roman" panose="02020603050405020304" pitchFamily="18" charset="0"/>
              </a:rPr>
              <a:t>Compilation errors disrupt program execution and debugging.</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Solution Offered: </a:t>
            </a:r>
            <a:r>
              <a:rPr lang="en-US" sz="2000" dirty="0">
                <a:latin typeface="Times New Roman" panose="02020603050405020304" pitchFamily="18" charset="0"/>
                <a:cs typeface="Times New Roman" panose="02020603050405020304" pitchFamily="18" charset="0"/>
              </a:rPr>
              <a:t>Using advanced error detection and recovery techniques in parsers.</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Benefits</a:t>
            </a:r>
            <a:r>
              <a:rPr lang="en-US" sz="2000" dirty="0">
                <a:latin typeface="Times New Roman" panose="02020603050405020304" pitchFamily="18" charset="0"/>
                <a:cs typeface="Times New Roman" panose="02020603050405020304" pitchFamily="18" charset="0"/>
              </a:rPr>
              <a:t>: Improves compiler stability, enhances debugging efficiency, and ensures reliable program execution.</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Approach</a:t>
            </a:r>
            <a:endParaRPr lang="en-US" sz="32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Detection: </a:t>
            </a:r>
            <a:r>
              <a:rPr lang="en-US" sz="2000" dirty="0">
                <a:latin typeface="Times New Roman" panose="02020603050405020304" pitchFamily="18" charset="0"/>
                <a:cs typeface="Times New Roman" panose="02020603050405020304" pitchFamily="18" charset="0"/>
              </a:rPr>
              <a:t>Identify syntax and semantic errors using lookahead and predictive parsing.</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Recovery: </a:t>
            </a:r>
            <a:r>
              <a:rPr lang="en-US" sz="2000" dirty="0">
                <a:latin typeface="Times New Roman" panose="02020603050405020304" pitchFamily="18" charset="0"/>
                <a:cs typeface="Times New Roman" panose="02020603050405020304" pitchFamily="18" charset="0"/>
              </a:rPr>
              <a:t>Apply panic mode, phrase-level recovery, and global correction strategies.</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Implementation: </a:t>
            </a:r>
            <a:r>
              <a:rPr lang="en-US" sz="2000" dirty="0">
                <a:latin typeface="Times New Roman" panose="02020603050405020304" pitchFamily="18" charset="0"/>
                <a:cs typeface="Times New Roman" panose="02020603050405020304" pitchFamily="18" charset="0"/>
              </a:rPr>
              <a:t>Integrate error-handling techniques into modern compilers.</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Evaluation: </a:t>
            </a:r>
            <a:r>
              <a:rPr lang="en-US" sz="2000" dirty="0">
                <a:latin typeface="Times New Roman" panose="02020603050405020304" pitchFamily="18" charset="0"/>
                <a:cs typeface="Times New Roman" panose="02020603050405020304" pitchFamily="18" charset="0"/>
              </a:rPr>
              <a:t>Assess the impact on compiler performance and error correction accuracy over time.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 y="1445756"/>
            <a:ext cx="12094233" cy="4191981"/>
          </a:xfrm>
          <a:prstGeom prst="rect">
            <a:avLst/>
          </a:prstGeom>
          <a:noFill/>
        </p:spPr>
        <p:txBody>
          <a:bodyPr wrap="square">
            <a:spAutoFit/>
          </a:bodyPr>
          <a:lstStyle/>
          <a:p>
            <a:pPr>
              <a:buNone/>
            </a:pPr>
            <a:r>
              <a:rPr lang="en-US" sz="3000" b="1" dirty="0">
                <a:latin typeface="Times New Roman" panose="02020603050405020304" pitchFamily="18" charset="0"/>
                <a:cs typeface="Times New Roman" panose="02020603050405020304" pitchFamily="18" charset="0"/>
              </a:rPr>
              <a:t>Overview of </a:t>
            </a:r>
            <a:r>
              <a:rPr lang="en-US" sz="3200" b="1" dirty="0">
                <a:latin typeface="Times New Roman" panose="02020603050405020304" pitchFamily="18" charset="0"/>
                <a:cs typeface="Times New Roman" panose="02020603050405020304" pitchFamily="18" charset="0"/>
              </a:rPr>
              <a:t>Error Detection and Recovery in Parsers</a:t>
            </a:r>
            <a:endParaRPr lang="en-US" sz="30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Error Identification:</a:t>
            </a:r>
            <a:endParaRPr lang="en-US" sz="20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Detects syntax and semantic errors by analyzing code structure during parsing.</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Parsing Analysis:</a:t>
            </a:r>
            <a:endParaRPr lang="en-US" sz="20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Utilizes techniques like lookahead and predictive parsing to identify invalid constructs.</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Error Recovery:</a:t>
            </a:r>
            <a:endParaRPr lang="en-US" sz="20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Applies strategies such as panic mode and phrase-level recovery to continue parsing after errors.</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Enhanced Compiler Efficiency:</a:t>
            </a:r>
            <a:endParaRPr lang="en-US" sz="20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Improves the reliability of compilers by ensuring stable execution and reducing crashes.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2019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400261"/>
            <a:ext cx="12007969" cy="5382499"/>
          </a:xfrm>
          <a:prstGeom prst="rect">
            <a:avLst/>
          </a:prstGeom>
          <a:noFill/>
        </p:spPr>
        <p:txBody>
          <a:bodyPr wrap="square">
            <a:spAutoFit/>
          </a:bodyPr>
          <a:lstStyle/>
          <a:p>
            <a:pPr>
              <a:buNone/>
            </a:pPr>
            <a:r>
              <a:rPr lang="en-IN" sz="3200" b="1" dirty="0">
                <a:latin typeface="Times New Roman" panose="02020603050405020304" pitchFamily="18" charset="0"/>
                <a:cs typeface="Times New Roman" panose="02020603050405020304" pitchFamily="18" charset="0"/>
              </a:rPr>
              <a:t>Existing Models in Parser Error Handling</a:t>
            </a:r>
            <a:endParaRPr lang="en-IN" sz="3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Traditional Models</a:t>
            </a:r>
            <a:endParaRPr lang="en-IN"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Strengths: Simple syntax checks, easy implementation.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Weaknesses: Limited recovery capabilities.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Key Features: Basic error messages, no advanced correction.</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Modern Approaches</a:t>
            </a:r>
            <a:endParaRPr lang="en-IN"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Strengths: Advanced recovery strategies, better debugging.</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Weaknesses: Higher complexity and resource usage.</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Key Features: Panic mode, phrase-level recovery, global correction.</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Hybrid Models</a:t>
            </a:r>
            <a:endParaRPr lang="en-IN"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Strengths: Combines simplicity with advanced techniques.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Weaknesses: Requires more sophisticated compilers.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Key Features: Balanced error detection and recovery efficiency.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6"/>
            <a:ext cx="12007969" cy="146073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5752" y="1736537"/>
            <a:ext cx="12197752" cy="4407425"/>
          </a:xfrm>
          <a:prstGeom prst="rect">
            <a:avLst/>
          </a:prstGeom>
          <a:noFill/>
        </p:spPr>
        <p:txBody>
          <a:bodyPr wrap="square">
            <a:spAutoFit/>
          </a:bodyPr>
          <a:lstStyle/>
          <a:p>
            <a:pPr>
              <a:buNone/>
            </a:pPr>
            <a:r>
              <a:rPr lang="en-US" sz="3200" b="1" dirty="0">
                <a:latin typeface="Times New Roman" panose="02020603050405020304" pitchFamily="18" charset="0"/>
                <a:cs typeface="Times New Roman" panose="02020603050405020304" pitchFamily="18" charset="0"/>
              </a:rPr>
              <a:t>Limitations of Current Error Detection and Recovery Techniques</a:t>
            </a:r>
            <a:endParaRPr lang="en-US" sz="3200" b="1" dirty="0">
              <a:latin typeface="Times New Roman" panose="02020603050405020304" pitchFamily="18" charset="0"/>
              <a:cs typeface="Times New Roman" panose="02020603050405020304" pitchFamily="18" charset="0"/>
            </a:endParaRPr>
          </a:p>
          <a:p>
            <a:pPr>
              <a:lnSpc>
                <a:spcPct val="150000"/>
              </a:lnSpc>
              <a:buNone/>
            </a:pPr>
            <a:r>
              <a:rPr lang="en-US" sz="2400" b="1" dirty="0">
                <a:latin typeface="Times New Roman" panose="02020603050405020304" pitchFamily="18" charset="0"/>
                <a:cs typeface="Times New Roman" panose="02020603050405020304" pitchFamily="18" charset="0"/>
              </a:rPr>
              <a:t>Pros</a:t>
            </a:r>
            <a:endParaRPr lang="en-US" sz="24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Accuracy: </a:t>
            </a:r>
            <a:r>
              <a:rPr lang="en-US" sz="2000" dirty="0">
                <a:latin typeface="Times New Roman" panose="02020603050405020304" pitchFamily="18" charset="0"/>
                <a:cs typeface="Times New Roman" panose="02020603050405020304" pitchFamily="18" charset="0"/>
              </a:rPr>
              <a:t>Improves syntax validation and identifies common errors efficiently.</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Error Reporting: </a:t>
            </a:r>
            <a:r>
              <a:rPr lang="en-US" sz="2000" dirty="0">
                <a:latin typeface="Times New Roman" panose="02020603050405020304" pitchFamily="18" charset="0"/>
                <a:cs typeface="Times New Roman" panose="02020603050405020304" pitchFamily="18" charset="0"/>
              </a:rPr>
              <a:t>Provides detailed error messages for debugging.</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Automation: </a:t>
            </a:r>
            <a:r>
              <a:rPr lang="en-US" sz="2000" dirty="0">
                <a:latin typeface="Times New Roman" panose="02020603050405020304" pitchFamily="18" charset="0"/>
                <a:cs typeface="Times New Roman" panose="02020603050405020304" pitchFamily="18" charset="0"/>
              </a:rPr>
              <a:t>Reduces manual correction efforts through automated recovery strategies</a:t>
            </a:r>
            <a:r>
              <a:rPr lang="en-US"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Cons</a:t>
            </a:r>
            <a:endParaRPr lang="en-US" sz="24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Limited Context Understanding: </a:t>
            </a:r>
            <a:r>
              <a:rPr lang="en-US" sz="2000" dirty="0">
                <a:latin typeface="Times New Roman" panose="02020603050405020304" pitchFamily="18" charset="0"/>
                <a:cs typeface="Times New Roman" panose="02020603050405020304" pitchFamily="18" charset="0"/>
              </a:rPr>
              <a:t>Struggles with complex semantic errors.</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Inefficient Recovery: </a:t>
            </a:r>
            <a:r>
              <a:rPr lang="en-US" sz="2000" dirty="0">
                <a:latin typeface="Times New Roman" panose="02020603050405020304" pitchFamily="18" charset="0"/>
                <a:cs typeface="Times New Roman" panose="02020603050405020304" pitchFamily="18" charset="0"/>
              </a:rPr>
              <a:t>Some techniques, like panic mode, may skip large code sections.</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Complexity: </a:t>
            </a:r>
            <a:r>
              <a:rPr lang="en-US" sz="2000" dirty="0">
                <a:latin typeface="Times New Roman" panose="02020603050405020304" pitchFamily="18" charset="0"/>
                <a:cs typeface="Times New Roman" panose="02020603050405020304" pitchFamily="18" charset="0"/>
              </a:rPr>
              <a:t>Advanced recovery methods increase compilation time and complexity.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6264" y="1147468"/>
            <a:ext cx="12192000" cy="5767220"/>
          </a:xfrm>
          <a:prstGeom prst="rect">
            <a:avLst/>
          </a:prstGeom>
          <a:noFill/>
        </p:spPr>
        <p:txBody>
          <a:bodyPr wrap="square">
            <a:spAutoFit/>
          </a:bodyPr>
          <a:lstStyle/>
          <a:p>
            <a:pPr>
              <a:lnSpc>
                <a:spcPct val="150000"/>
              </a:lnSpc>
              <a:buNone/>
            </a:pPr>
            <a:r>
              <a:rPr lang="en-US" sz="3200" b="1" dirty="0">
                <a:latin typeface="Times New Roman" panose="02020603050405020304" pitchFamily="18" charset="0"/>
                <a:cs typeface="Times New Roman" panose="02020603050405020304" pitchFamily="18" charset="0"/>
              </a:rPr>
              <a:t>Common Flaws in Existing Models</a:t>
            </a:r>
            <a:endParaRPr lang="en-US" sz="3200" b="1" dirty="0">
              <a:latin typeface="Times New Roman" panose="02020603050405020304" pitchFamily="18" charset="0"/>
              <a:cs typeface="Times New Roman" panose="02020603050405020304" pitchFamily="18" charset="0"/>
            </a:endParaRPr>
          </a:p>
          <a:p>
            <a:pPr>
              <a:lnSpc>
                <a:spcPct val="150000"/>
              </a:lnSpc>
              <a:buNone/>
            </a:pPr>
            <a:r>
              <a:rPr lang="en-US" b="1" dirty="0">
                <a:latin typeface="Times New Roman" panose="02020603050405020304" pitchFamily="18" charset="0"/>
                <a:cs typeface="Times New Roman" panose="02020603050405020304" pitchFamily="18" charset="0"/>
              </a:rPr>
              <a:t>Problem 1 – Lack of Personalization</a:t>
            </a: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Some parsers fail to detect subtle syntax and semantic errors.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Leads to incomplete validation and potential runtime issues..</a:t>
            </a: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Problem 2 – Inadequate Feedback Mechanisms</a:t>
            </a: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Basic techniques, like panic mode, skip too much code.</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program accuracy and makes debugging harder.</a:t>
            </a: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Problem 3 – Insufficient Variety in Teaching Methods</a:t>
            </a: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Current models struggle with context-based corrections.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Results in inappropriate or irrelevant recovery suggestions. </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Problem 4 – Poor Grammar and Context Handling</a:t>
            </a: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Complex recovery techniques increase processing time.</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Affects the overall efficiency of the parsing process.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SE-Computer Science and Engineer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264" y="40257"/>
            <a:ext cx="12007969" cy="12854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325747"/>
            <a:ext cx="12105736" cy="5490221"/>
          </a:xfrm>
          <a:prstGeom prst="rect">
            <a:avLst/>
          </a:prstGeom>
          <a:noFill/>
        </p:spPr>
        <p:txBody>
          <a:bodyPr wrap="square">
            <a:spAutoFit/>
          </a:bodyPr>
          <a:lstStyle/>
          <a:p>
            <a:pPr>
              <a:lnSpc>
                <a:spcPct val="150000"/>
              </a:lnSpc>
              <a:buNone/>
            </a:pPr>
            <a:r>
              <a:rPr lang="en-US" sz="3200" b="1" dirty="0">
                <a:latin typeface="Times New Roman" panose="02020603050405020304" pitchFamily="18" charset="0"/>
                <a:cs typeface="Times New Roman" panose="02020603050405020304" pitchFamily="18" charset="0"/>
              </a:rPr>
              <a:t>Proposed Model for Error Detection and Recovery in Parsers</a:t>
            </a:r>
            <a:endParaRPr lang="en-US" sz="3200" b="1" dirty="0">
              <a:latin typeface="Times New Roman" panose="02020603050405020304" pitchFamily="18" charset="0"/>
              <a:cs typeface="Times New Roman" panose="02020603050405020304" pitchFamily="18" charset="0"/>
            </a:endParaRPr>
          </a:p>
          <a:p>
            <a:pPr>
              <a:lnSpc>
                <a:spcPct val="150000"/>
              </a:lnSpc>
              <a:buNone/>
            </a:pPr>
            <a:endParaRPr lang="en-US" sz="32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Enhanced Customization </a:t>
            </a: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FeaturesAllows</a:t>
            </a:r>
            <a:r>
              <a:rPr lang="en-US" sz="2000" dirty="0">
                <a:latin typeface="Times New Roman" panose="02020603050405020304" pitchFamily="18" charset="0"/>
                <a:cs typeface="Times New Roman" panose="02020603050405020304" pitchFamily="18" charset="0"/>
              </a:rPr>
              <a:t> developers to configure error detection </a:t>
            </a:r>
            <a:r>
              <a:rPr lang="en-US" sz="2000" dirty="0" err="1">
                <a:latin typeface="Times New Roman" panose="02020603050405020304" pitchFamily="18" charset="0"/>
                <a:cs typeface="Times New Roman" panose="02020603050405020304" pitchFamily="18" charset="0"/>
              </a:rPr>
              <a:t>rules.Supports</a:t>
            </a:r>
            <a:r>
              <a:rPr lang="en-US" sz="2000" dirty="0">
                <a:latin typeface="Times New Roman" panose="02020603050405020304" pitchFamily="18" charset="0"/>
                <a:cs typeface="Times New Roman" panose="02020603050405020304" pitchFamily="18" charset="0"/>
              </a:rPr>
              <a:t> flexibility for specific programming languages.</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Adaptive Learning Paths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Dynamically adjusts recovery strategies based on error </a:t>
            </a:r>
            <a:r>
              <a:rPr lang="en-US" sz="2000" dirty="0" err="1">
                <a:latin typeface="Times New Roman" panose="02020603050405020304" pitchFamily="18" charset="0"/>
                <a:cs typeface="Times New Roman" panose="02020603050405020304" pitchFamily="18" charset="0"/>
              </a:rPr>
              <a:t>patterns.Improves</a:t>
            </a:r>
            <a:r>
              <a:rPr lang="en-US" sz="2000" dirty="0">
                <a:latin typeface="Times New Roman" panose="02020603050405020304" pitchFamily="18" charset="0"/>
                <a:cs typeface="Times New Roman" panose="02020603050405020304" pitchFamily="18" charset="0"/>
              </a:rPr>
              <a:t> accuracy by reducing false positives.</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Real-Time Feedback Mechanism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Provides instant error notifications and </a:t>
            </a:r>
            <a:r>
              <a:rPr lang="en-US" dirty="0" err="1">
                <a:latin typeface="Times New Roman" panose="02020603050405020304" pitchFamily="18" charset="0"/>
                <a:cs typeface="Times New Roman" panose="02020603050405020304" pitchFamily="18" charset="0"/>
              </a:rPr>
              <a:t>corrections.Enhances</a:t>
            </a:r>
            <a:r>
              <a:rPr lang="en-US" dirty="0">
                <a:latin typeface="Times New Roman" panose="02020603050405020304" pitchFamily="18" charset="0"/>
                <a:cs typeface="Times New Roman" panose="02020603050405020304" pitchFamily="18" charset="0"/>
              </a:rPr>
              <a:t> debugging efficiency and code reliability.</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Integrated Machine Learning Techniques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Utilizes AI algorithms to predict and prevent </a:t>
            </a:r>
            <a:r>
              <a:rPr lang="en-US" dirty="0" err="1">
                <a:latin typeface="Times New Roman" panose="02020603050405020304" pitchFamily="18" charset="0"/>
                <a:cs typeface="Times New Roman" panose="02020603050405020304" pitchFamily="18" charset="0"/>
              </a:rPr>
              <a:t>errors.Improves</a:t>
            </a:r>
            <a:r>
              <a:rPr lang="en-US" dirty="0">
                <a:latin typeface="Times New Roman" panose="02020603050405020304" pitchFamily="18" charset="0"/>
                <a:cs typeface="Times New Roman" panose="02020603050405020304" pitchFamily="18" charset="0"/>
              </a:rPr>
              <a:t> parsing accuracy through pattern recognition.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10822</Words>
  <Application>WPS Presentation</Application>
  <PresentationFormat>Widescreen</PresentationFormat>
  <Paragraphs>169</Paragraphs>
  <Slides>21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SimSun</vt:lpstr>
      <vt:lpstr>Wingdings</vt:lpstr>
      <vt:lpstr>Times New Roman</vt:lpstr>
      <vt:lpstr>Calibri</vt:lpstr>
      <vt:lpstr>Cordia New</vt:lpstr>
      <vt:lpstr>Microsoft Sans Serif</vt:lpstr>
      <vt:lpstr>Calibri Light</vt:lpstr>
      <vt:lpstr>Microsoft YaHei</vt:lpstr>
      <vt:lpstr>Arial Unicode MS</vt:lpstr>
      <vt:lpstr>Office Theme</vt:lpstr>
      <vt:lpstr>COMPILER FOR LEARNING FOREIGN LANGUAGES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FOR LEARNING FOREIGN LANGUAGES </dc:title>
  <dc:creator>yaswini.v20@gmail.com</dc:creator>
  <cp:lastModifiedBy>anitha sekar</cp:lastModifiedBy>
  <cp:revision>2</cp:revision>
  <dcterms:created xsi:type="dcterms:W3CDTF">2025-03-19T20:14:00Z</dcterms:created>
  <dcterms:modified xsi:type="dcterms:W3CDTF">2025-03-20T03:14:22Z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E65E5C585A3A405A89079A86D2B6928D_12</vt:lpwstr>
  </property>
  <property fmtid="{D5CDD505-2E9C-101B-9397-08002B2CF9AE}" pid="3" name="KSOProductBuildVer">
    <vt:lpwstr>2057-12.2.0.20341</vt:lpwstr>
  </property>
</Properties>
</file>