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/>
        </p:nvSpPr>
        <p:spPr>
          <a:xfrm>
            <a:off x="446533" y="3085762"/>
            <a:ext cx="11298933" cy="3338152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581193" y="2495443"/>
            <a:ext cx="10993549" cy="590324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5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6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3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 7"/>
          <p:cNvSpPr/>
          <p:nvPr/>
        </p:nvSpPr>
        <p:spPr>
          <a:xfrm>
            <a:off x="447815" y="5141974"/>
            <a:ext cx="11290863" cy="1258829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581193" y="2393950"/>
            <a:ext cx="11029616" cy="214746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581190" y="4541415"/>
            <a:ext cx="11029618" cy="600558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49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50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581193" y="729657"/>
            <a:ext cx="11029616" cy="4928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581193" y="1391479"/>
            <a:ext cx="5194769" cy="44695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62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63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581190" y="2250891"/>
            <a:ext cx="5194771" cy="55778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/>
            </a:lvl1pPr>
            <a:lvl2pPr marL="0" indent="0">
              <a:buClrTx/>
              <a:buSzTx/>
              <a:buNone/>
              <a:defRPr sz="2000"/>
            </a:lvl2pPr>
            <a:lvl3pPr marL="0" indent="0">
              <a:buClrTx/>
              <a:buSzTx/>
              <a:buNone/>
              <a:defRPr sz="2000"/>
            </a:lvl3pPr>
            <a:lvl4pPr marL="0" indent="0">
              <a:buClrTx/>
              <a:buSzTx/>
              <a:buNone/>
              <a:defRPr sz="2000"/>
            </a:lvl4pPr>
            <a:lvl5pPr marL="0" indent="0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/>
          <p:nvPr>
            <p:ph type="body" sz="quarter" idx="21"/>
          </p:nvPr>
        </p:nvSpPr>
        <p:spPr>
          <a:xfrm>
            <a:off x="6416037" y="2250892"/>
            <a:ext cx="5194773" cy="5533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76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77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7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/>
          <p:nvPr>
            <p:ph type="title"/>
          </p:nvPr>
        </p:nvSpPr>
        <p:spPr>
          <a:xfrm>
            <a:off x="575894" y="729657"/>
            <a:ext cx="11029616" cy="59224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88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89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9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99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00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10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Rectangle 8"/>
          <p:cNvSpPr/>
          <p:nvPr/>
        </p:nvSpPr>
        <p:spPr>
          <a:xfrm>
            <a:off x="447817" y="601199"/>
            <a:ext cx="3682723" cy="581547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767857" y="933450"/>
            <a:ext cx="3031852" cy="172242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half" idx="1"/>
          </p:nvPr>
        </p:nvSpPr>
        <p:spPr>
          <a:xfrm>
            <a:off x="4900926" y="1179827"/>
            <a:ext cx="6650993" cy="465821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5B74"/>
                </a:solidFill>
              </a:defRPr>
            </a:lvl1pPr>
            <a:lvl2pPr marL="663999" indent="-339998">
              <a:defRPr sz="2000">
                <a:solidFill>
                  <a:srgbClr val="335B74"/>
                </a:solidFill>
              </a:defRPr>
            </a:lvl2pPr>
            <a:lvl3pPr marL="967499" indent="-337499">
              <a:defRPr sz="2000">
                <a:solidFill>
                  <a:srgbClr val="335B74"/>
                </a:solidFill>
              </a:defRPr>
            </a:lvl3pPr>
            <a:lvl4pPr marL="1342285" indent="-334285">
              <a:defRPr sz="2000">
                <a:solidFill>
                  <a:srgbClr val="335B74"/>
                </a:solidFill>
              </a:defRPr>
            </a:lvl4pPr>
            <a:lvl5pPr marL="1702285" indent="-334285">
              <a:defRPr sz="2000">
                <a:solidFill>
                  <a:srgbClr val="335B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3"/>
          <p:cNvSpPr/>
          <p:nvPr>
            <p:ph type="body" sz="quarter" idx="21"/>
          </p:nvPr>
        </p:nvSpPr>
        <p:spPr>
          <a:xfrm>
            <a:off x="767857" y="2836653"/>
            <a:ext cx="3031852" cy="300139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11379570" y="6525509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14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15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11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Text"/>
          <p:cNvSpPr txBox="1"/>
          <p:nvPr>
            <p:ph type="title"/>
          </p:nvPr>
        </p:nvSpPr>
        <p:spPr>
          <a:xfrm>
            <a:off x="581193" y="4693389"/>
            <a:ext cx="11029616" cy="566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Picture Placeholder 2"/>
          <p:cNvSpPr/>
          <p:nvPr>
            <p:ph type="pic" idx="21"/>
          </p:nvPr>
        </p:nvSpPr>
        <p:spPr>
          <a:xfrm>
            <a:off x="447815" y="641350"/>
            <a:ext cx="11290861" cy="36512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581190" y="5260125"/>
            <a:ext cx="11029620" cy="998150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600"/>
            </a:lvl1pPr>
            <a:lvl2pPr marL="0" indent="0">
              <a:buClrTx/>
              <a:buSzTx/>
              <a:buNone/>
              <a:defRPr sz="1600"/>
            </a:lvl2pPr>
            <a:lvl3pPr marL="0" indent="0">
              <a:buClrTx/>
              <a:buSzTx/>
              <a:buNone/>
              <a:defRPr sz="1600"/>
            </a:lvl3pPr>
            <a:lvl4pPr marL="0" indent="0">
              <a:buClrTx/>
              <a:buSzTx/>
              <a:buNone/>
              <a:defRPr sz="1600"/>
            </a:lvl4pPr>
            <a:lvl5pPr marL="0" indent="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581190" y="702155"/>
            <a:ext cx="11029618" cy="530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581190" y="1302024"/>
            <a:ext cx="11029618" cy="467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506360" y="6242381"/>
            <a:ext cx="231241" cy="227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40404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9pPr>
    </p:titleStyle>
    <p:bodyStyle>
      <a:lvl1pPr marL="305999" marR="0" indent="-305999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695571" marR="0" indent="-37157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983076" marR="0" indent="-35307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369635" marR="0" indent="-361635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1729636" marR="0" indent="-361635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1995248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22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2595248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28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ithayerragunta/Secure-Data-Hiding-In-Images-Using-Steganography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ctrTitle"/>
          </p:nvPr>
        </p:nvSpPr>
        <p:spPr>
          <a:xfrm>
            <a:off x="1359108" y="1821633"/>
            <a:ext cx="9144001" cy="977780"/>
          </a:xfrm>
          <a:prstGeom prst="rect">
            <a:avLst/>
          </a:prstGeom>
        </p:spPr>
        <p:txBody>
          <a:bodyPr/>
          <a:lstStyle>
            <a:lvl1pPr algn="ctr" defTabSz="434340">
              <a:defRPr cap="none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Secure Data Hiding In Images Using Steganography</a:t>
            </a:r>
          </a:p>
        </p:txBody>
      </p:sp>
      <p:sp>
        <p:nvSpPr>
          <p:cNvPr id="130" name="TextBox 2"/>
          <p:cNvSpPr txBox="1"/>
          <p:nvPr/>
        </p:nvSpPr>
        <p:spPr>
          <a:xfrm>
            <a:off x="-284062" y="1034321"/>
            <a:ext cx="12635208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2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CAPSTONE PROJECT</a:t>
            </a:r>
          </a:p>
        </p:txBody>
      </p:sp>
      <p:sp>
        <p:nvSpPr>
          <p:cNvPr id="131" name="TextBox 3"/>
          <p:cNvSpPr txBox="1"/>
          <p:nvPr/>
        </p:nvSpPr>
        <p:spPr>
          <a:xfrm>
            <a:off x="3163248" y="4586366"/>
            <a:ext cx="7888745" cy="959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Presented By: Anitha Yerragunta</a:t>
            </a:r>
          </a:p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Student Name : Anitha Yerragunta</a:t>
            </a:r>
          </a:p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College Name &amp; Department : Bharath University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ontent Placeholder 2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/>
          <a:p>
            <a:pPr/>
            <a:r>
              <a:t>Support for multiple image formats and higher resolution images.</a:t>
            </a:r>
          </a:p>
          <a:p>
            <a:pPr/>
            <a:r>
              <a:t>Extend the approach to video steganography for dynamic data hiding.</a:t>
            </a:r>
          </a:p>
          <a:p>
            <a:pPr/>
            <a:r>
              <a:t> Incorporate advanced encryption algorithms to further secure the hidden message.</a:t>
            </a:r>
          </a:p>
          <a:p>
            <a:pPr/>
            <a:r>
              <a:t>Develop a web-based or mobile application for broader accessibility.</a:t>
            </a:r>
          </a:p>
          <a:p>
            <a:pPr/>
            <a:r>
              <a:t>Explore automated detection and extraction tools for steganographic content.</a:t>
            </a:r>
          </a:p>
        </p:txBody>
      </p:sp>
      <p:sp>
        <p:nvSpPr>
          <p:cNvPr id="161" name="Title 4"/>
          <p:cNvSpPr txBox="1"/>
          <p:nvPr/>
        </p:nvSpPr>
        <p:spPr>
          <a:xfrm>
            <a:off x="581389" y="844659"/>
            <a:ext cx="10938178" cy="538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434340">
              <a:lnSpc>
                <a:spcPct val="80000"/>
              </a:lnSpc>
              <a:defRPr b="1" cap="all"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Future scope(optional)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4"/>
          <p:cNvSpPr txBox="1"/>
          <p:nvPr>
            <p:ph type="title"/>
          </p:nvPr>
        </p:nvSpPr>
        <p:spPr>
          <a:xfrm>
            <a:off x="1463041" y="2766217"/>
            <a:ext cx="9298745" cy="13255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849573" y="558468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838199" y="1618937"/>
            <a:ext cx="11019023" cy="52390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  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Problem Statement 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Technology used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Wow factor 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End users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Result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Conclusion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Git-hub Link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Future 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4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 defTabSz="365759"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37" name="Content Placeholder 1"/>
          <p:cNvSpPr txBox="1"/>
          <p:nvPr>
            <p:ph type="body" idx="1"/>
          </p:nvPr>
        </p:nvSpPr>
        <p:spPr>
          <a:xfrm>
            <a:off x="452401" y="1237631"/>
            <a:ext cx="11029619" cy="46733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Tx/>
              <a:buNone/>
              <a:defRPr i="1" sz="3200">
                <a:latin typeface="Charter Roman"/>
                <a:ea typeface="Charter Roman"/>
                <a:cs typeface="Charter Roman"/>
                <a:sym typeface="Charter Roman"/>
              </a:defRPr>
            </a:lvl1pPr>
          </a:lstStyle>
          <a:p>
            <a:pPr/>
            <a:r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4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 defTabSz="365759"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Technology  used</a:t>
            </a:r>
          </a:p>
        </p:txBody>
      </p:sp>
      <p:sp>
        <p:nvSpPr>
          <p:cNvPr id="140" name="Content Placeholder 1"/>
          <p:cNvSpPr txBox="1"/>
          <p:nvPr>
            <p:ph type="body" idx="1"/>
          </p:nvPr>
        </p:nvSpPr>
        <p:spPr>
          <a:xfrm>
            <a:off x="737879" y="1063681"/>
            <a:ext cx="11613488" cy="5563974"/>
          </a:xfrm>
          <a:prstGeom prst="rect">
            <a:avLst/>
          </a:prstGeom>
        </p:spPr>
        <p:txBody>
          <a:bodyPr/>
          <a:lstStyle/>
          <a:p>
            <a:pPr>
              <a:defRPr b="1" i="1"/>
            </a:pPr>
            <a:r>
              <a:t>Programming Language:</a:t>
            </a:r>
            <a:r>
              <a:rPr b="0"/>
              <a:t>  Python</a:t>
            </a:r>
          </a:p>
          <a:p>
            <a:pPr marL="0" indent="0">
              <a:buSzTx/>
              <a:buNone/>
            </a:pPr>
            <a:endParaRPr i="1"/>
          </a:p>
          <a:p>
            <a:pPr>
              <a:defRPr b="1" i="1"/>
            </a:pPr>
            <a:r>
              <a:t>Libraries:  </a:t>
            </a:r>
          </a:p>
          <a:p>
            <a:pPr>
              <a:defRPr i="1"/>
            </a:pPr>
            <a:r>
              <a:t>OpenCV for image processing</a:t>
            </a:r>
          </a:p>
          <a:p>
            <a:pPr>
              <a:defRPr i="1"/>
            </a:pPr>
            <a:r>
              <a:t>Tkinter (with ttk) for the GUI</a:t>
            </a:r>
          </a:p>
          <a:p>
            <a:pPr>
              <a:defRPr i="1"/>
            </a:pPr>
            <a:r>
              <a:t>NumPy for efficient array manipulation</a:t>
            </a:r>
          </a:p>
          <a:p>
            <a:pPr>
              <a:defRPr i="1"/>
            </a:pPr>
          </a:p>
          <a:p>
            <a:pPr>
              <a:defRPr b="1" i="1"/>
            </a:pPr>
            <a:r>
              <a:t>Platform:</a:t>
            </a:r>
            <a:r>
              <a:rPr b="0"/>
              <a:t> Cross-platform (Windows/Linux)</a:t>
            </a:r>
          </a:p>
          <a:p>
            <a:pPr marL="0" indent="0">
              <a:buSzTx/>
              <a:buNone/>
              <a:defRPr i="1"/>
            </a:pPr>
          </a:p>
          <a:p>
            <a:pPr>
              <a:defRPr b="1" i="1"/>
            </a:pPr>
            <a:r>
              <a:t>Tools:</a:t>
            </a:r>
            <a:r>
              <a:rPr b="0"/>
              <a:t> Visual Studio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4"/>
          <p:cNvSpPr txBox="1"/>
          <p:nvPr>
            <p:ph type="title"/>
          </p:nvPr>
        </p:nvSpPr>
        <p:spPr>
          <a:xfrm>
            <a:off x="581191" y="771729"/>
            <a:ext cx="11029616" cy="530298"/>
          </a:xfrm>
          <a:prstGeom prst="rect">
            <a:avLst/>
          </a:prstGeom>
        </p:spPr>
        <p:txBody>
          <a:bodyPr/>
          <a:lstStyle>
            <a:lvl1pPr defTabSz="448055"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Wow factors</a:t>
            </a:r>
          </a:p>
        </p:txBody>
      </p:sp>
      <p:sp>
        <p:nvSpPr>
          <p:cNvPr id="143" name="Content Placeholder 1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Implements robust LSB steganography that embeds both the passcode and message length in the image header.</a:t>
            </a:r>
          </a:p>
          <a:p>
            <a:pPr>
              <a:defRPr sz="1800"/>
            </a:pPr>
            <a:r>
              <a:t>Uses lossless PNG format to preserve hidden data integrity.</a:t>
            </a:r>
          </a:p>
          <a:p>
            <a:pPr>
              <a:defRPr sz="1800"/>
            </a:pPr>
            <a:r>
              <a:t>Features a modern, user-friendly GUI for both encryption and decryption processes.</a:t>
            </a:r>
          </a:p>
          <a:p>
            <a:pPr>
              <a:defRPr sz="1800"/>
            </a:pPr>
            <a:r>
              <a:t>Combines advanced image processing techniques with secure data transmission.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End users</a:t>
            </a:r>
          </a:p>
        </p:txBody>
      </p:sp>
      <p:sp>
        <p:nvSpPr>
          <p:cNvPr id="146" name="Content Placeholder 2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/>
          <a:p>
            <a:pPr/>
            <a:r>
              <a:t>Security professionals and cybersecurity enthusiasts.</a:t>
            </a:r>
          </a:p>
          <a:p>
            <a:pPr/>
            <a:r>
              <a:t>Journalists, activists, and government agencies needing secure communication channels.</a:t>
            </a:r>
          </a:p>
          <a:p>
            <a:pPr/>
            <a:r>
              <a:t>Students and researchers interested in data privacy and steganography.</a:t>
            </a:r>
          </a:p>
          <a:p>
            <a:pPr/>
            <a:r>
              <a:t>General users looking for enhanced digital security.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385600" y="702155"/>
            <a:ext cx="11225208" cy="5302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Results</a:t>
            </a:r>
          </a:p>
        </p:txBody>
      </p:sp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56" t="1156" r="30799" b="4283"/>
          <a:stretch>
            <a:fillRect/>
          </a:stretch>
        </p:blipFill>
        <p:spPr>
          <a:xfrm>
            <a:off x="2068455" y="-1"/>
            <a:ext cx="6194316" cy="4950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shot 2025-02-13 at 7.27.30 PM.png" descr="Screenshot 2025-02-13 at 7.27.3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8004" y="3308756"/>
            <a:ext cx="3225802" cy="2349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shot 2025-02-13 at 7.27.36 PM.png" descr="Screenshot 2025-02-13 at 7.27.3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67586" y="446843"/>
            <a:ext cx="3206641" cy="2636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shot 2025-02-13 at 7.35.27 PM.png" descr="Screenshot 2025-02-13 at 7.35.27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622" y="3212748"/>
            <a:ext cx="4423144" cy="3615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55" name="Content Placeholder 2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/>
          <a:p>
            <a:pPr/>
            <a:r>
              <a:t>Our project successfully demonstrates a novel approach to data security by hiding information within an image using LSB steganography.</a:t>
            </a:r>
          </a:p>
          <a:p>
            <a:pPr/>
            <a:r>
              <a:t>The technique is both secure and undetectable, thanks to embedding critical header information such as passcode and message lengths.</a:t>
            </a:r>
          </a:p>
          <a:p>
            <a:pPr/>
            <a:r>
              <a:t>The user-friendly GUI enhances the accessibility of the method, making it a practical tool for secure communication.</a:t>
            </a:r>
          </a:p>
          <a:p>
            <a:pPr/>
            <a:r>
              <a:t>This project contributes to the broader field of digital privacy and secure data transmission.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GitHub Link</a:t>
            </a:r>
          </a:p>
        </p:txBody>
      </p:sp>
      <p:sp>
        <p:nvSpPr>
          <p:cNvPr id="158" name="Content Placeholder 2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https://github.com/anithayerragunta/Secure-Data-Hiding-In-Images-Using-Steganography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