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71dce8c1b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71dce8c1b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71dce8c1b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71dce8c1b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71dce8c1b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71dce8c1b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Vishal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71dce8c1b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71dce8c1b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Vishal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71dce8c1b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71dce8c1b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Vishal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71dce8c1b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71dce8c1b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Vishal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71dce8c1b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71dce8c1b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Anith</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71dce8c1b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71dce8c1b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Anith</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71dce8c1b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71dce8c1b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Angelina - or someone else if it flows better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71dce8c1b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71dce8c1b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Anith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ed290cf8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d290cf8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71dce8c1b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71dce8c1b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Anith</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676f0e9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676f0e9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r>
              <a:rPr lang="en"/>
              <a:t> - This function for calculating the present value of a single annuity has a try except function to make sure the user inputs positive values for future value, rate and periods, as well as making sure the rate is a decimal between 0 and 1</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676f0e9be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676f0e9be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a676f0e9be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a676f0e9be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Angelina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676f0e9be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676f0e9be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Angelina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7265275d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7265275d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Angelina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7002a634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7002a634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Angelina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ed290cf88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d290cf88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3a31bc6d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3a31bc6d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71c2ada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71c2ada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71dce8c1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71dce8c1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71dce8c1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71dce8c1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71dce8c1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71dce8c1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71dce8c1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71dce8c1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Financial Calculations Package</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Angelina Rabbia, Jordan Braycewski, </a:t>
            </a:r>
            <a:r>
              <a:rPr lang="en"/>
              <a:t>Anith Joy,</a:t>
            </a:r>
            <a:r>
              <a:rPr lang="en"/>
              <a:t> Vishal Sukumar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460950" y="778050"/>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4400">
                <a:latin typeface="Arial"/>
                <a:ea typeface="Arial"/>
                <a:cs typeface="Arial"/>
                <a:sym typeface="Arial"/>
              </a:rPr>
              <a:t>Present Value of an Annuity Due</a:t>
            </a:r>
            <a:endParaRPr/>
          </a:p>
        </p:txBody>
      </p:sp>
      <p:sp>
        <p:nvSpPr>
          <p:cNvPr id="126" name="Google Shape;126;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lnSpc>
                <a:spcPct val="90000"/>
              </a:lnSpc>
              <a:spcBef>
                <a:spcPts val="1000"/>
              </a:spcBef>
              <a:spcAft>
                <a:spcPts val="0"/>
              </a:spcAft>
              <a:buNone/>
            </a:pPr>
            <a:r>
              <a:rPr i="1" lang="en">
                <a:solidFill>
                  <a:srgbClr val="374151"/>
                </a:solidFill>
                <a:latin typeface="Arial"/>
                <a:ea typeface="Arial"/>
                <a:cs typeface="Arial"/>
                <a:sym typeface="Arial"/>
              </a:rPr>
              <a:t>Description:</a:t>
            </a:r>
            <a:r>
              <a:rPr lang="en">
                <a:solidFill>
                  <a:srgbClr val="374151"/>
                </a:solidFill>
                <a:latin typeface="Arial"/>
                <a:ea typeface="Arial"/>
                <a:cs typeface="Arial"/>
                <a:sym typeface="Arial"/>
              </a:rPr>
              <a:t> Computes the present value of an annuity due using payments, interest rate, and total periods specified by the user.</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374151"/>
                </a:solidFill>
                <a:latin typeface="Arial"/>
                <a:ea typeface="Arial"/>
                <a:cs typeface="Arial"/>
                <a:sym typeface="Arial"/>
              </a:rPr>
              <a:t>Formula:</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374151"/>
                </a:solidFill>
                <a:latin typeface="Arial"/>
                <a:ea typeface="Arial"/>
                <a:cs typeface="Arial"/>
                <a:sym typeface="Arial"/>
              </a:rPr>
              <a:t>Function:</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DCDCAA"/>
                </a:solidFill>
                <a:latin typeface="Arial"/>
                <a:ea typeface="Arial"/>
                <a:cs typeface="Arial"/>
                <a:sym typeface="Arial"/>
              </a:rPr>
              <a:t>pv_annuity_due</a:t>
            </a:r>
            <a:r>
              <a:rPr lang="en">
                <a:solidFill>
                  <a:srgbClr val="D4D4D4"/>
                </a:solidFill>
                <a:latin typeface="Arial"/>
                <a:ea typeface="Arial"/>
                <a:cs typeface="Arial"/>
                <a:sym typeface="Arial"/>
              </a:rPr>
              <a:t>(</a:t>
            </a:r>
            <a:r>
              <a:rPr lang="en">
                <a:solidFill>
                  <a:srgbClr val="9CDCFE"/>
                </a:solidFill>
                <a:latin typeface="Arial"/>
                <a:ea typeface="Arial"/>
                <a:cs typeface="Arial"/>
                <a:sym typeface="Arial"/>
              </a:rPr>
              <a:t>pmt:float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rate:float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periods:float</a:t>
            </a:r>
            <a:r>
              <a:rPr lang="en">
                <a:solidFill>
                  <a:srgbClr val="D4D4D4"/>
                </a:solidFill>
                <a:latin typeface="Arial"/>
                <a:ea typeface="Arial"/>
                <a:cs typeface="Arial"/>
                <a:sym typeface="Arial"/>
              </a:rPr>
              <a:t>)-&gt;float</a:t>
            </a:r>
            <a:endParaRPr>
              <a:solidFill>
                <a:srgbClr val="D4D4D4"/>
              </a:solidFill>
              <a:latin typeface="Arial"/>
              <a:ea typeface="Arial"/>
              <a:cs typeface="Arial"/>
              <a:sym typeface="Arial"/>
            </a:endParaRPr>
          </a:p>
          <a:p>
            <a:pPr indent="0" lvl="0" marL="0" rtl="0" algn="l">
              <a:spcBef>
                <a:spcPts val="0"/>
              </a:spcBef>
              <a:spcAft>
                <a:spcPts val="1200"/>
              </a:spcAft>
              <a:buNone/>
            </a:pPr>
            <a:r>
              <a:t/>
            </a:r>
            <a:endParaRPr/>
          </a:p>
        </p:txBody>
      </p:sp>
      <p:pic>
        <p:nvPicPr>
          <p:cNvPr id="127" name="Google Shape;127;p22"/>
          <p:cNvPicPr preferRelativeResize="0"/>
          <p:nvPr/>
        </p:nvPicPr>
        <p:blipFill rotWithShape="1">
          <a:blip r:embed="rId3">
            <a:alphaModFix/>
          </a:blip>
          <a:srcRect b="45246" l="7181" r="10649" t="30106"/>
          <a:stretch/>
        </p:blipFill>
        <p:spPr>
          <a:xfrm>
            <a:off x="1468450" y="2486275"/>
            <a:ext cx="6596426" cy="10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4400">
                <a:latin typeface="Arial"/>
                <a:ea typeface="Arial"/>
                <a:cs typeface="Arial"/>
                <a:sym typeface="Arial"/>
              </a:rPr>
              <a:t>Future Value of an Annuity Due</a:t>
            </a:r>
            <a:endParaRPr/>
          </a:p>
        </p:txBody>
      </p:sp>
      <p:sp>
        <p:nvSpPr>
          <p:cNvPr id="133" name="Google Shape;133;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lnSpc>
                <a:spcPct val="90000"/>
              </a:lnSpc>
              <a:spcBef>
                <a:spcPts val="1000"/>
              </a:spcBef>
              <a:spcAft>
                <a:spcPts val="0"/>
              </a:spcAft>
              <a:buNone/>
            </a:pPr>
            <a:r>
              <a:rPr i="1" lang="en">
                <a:solidFill>
                  <a:srgbClr val="374151"/>
                </a:solidFill>
                <a:latin typeface="Arial"/>
                <a:ea typeface="Arial"/>
                <a:cs typeface="Arial"/>
                <a:sym typeface="Arial"/>
              </a:rPr>
              <a:t>Description:</a:t>
            </a:r>
            <a:r>
              <a:rPr lang="en">
                <a:solidFill>
                  <a:srgbClr val="374151"/>
                </a:solidFill>
                <a:latin typeface="Arial"/>
                <a:ea typeface="Arial"/>
                <a:cs typeface="Arial"/>
                <a:sym typeface="Arial"/>
              </a:rPr>
              <a:t> Determines the future value of an annuity due based on payments, interest rate, and total periods entered by the user.</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374151"/>
                </a:solidFill>
                <a:latin typeface="Arial"/>
                <a:ea typeface="Arial"/>
                <a:cs typeface="Arial"/>
                <a:sym typeface="Arial"/>
              </a:rPr>
              <a:t>Formula:</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374151"/>
                </a:solidFill>
                <a:latin typeface="Arial"/>
                <a:ea typeface="Arial"/>
                <a:cs typeface="Arial"/>
                <a:sym typeface="Arial"/>
              </a:rPr>
              <a:t>Function:</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DCDCAA"/>
                </a:solidFill>
                <a:latin typeface="Arial"/>
                <a:ea typeface="Arial"/>
                <a:cs typeface="Arial"/>
                <a:sym typeface="Arial"/>
              </a:rPr>
              <a:t>fv_annuity_due</a:t>
            </a:r>
            <a:r>
              <a:rPr lang="en">
                <a:solidFill>
                  <a:srgbClr val="D4D4D4"/>
                </a:solidFill>
                <a:latin typeface="Arial"/>
                <a:ea typeface="Arial"/>
                <a:cs typeface="Arial"/>
                <a:sym typeface="Arial"/>
              </a:rPr>
              <a:t>(</a:t>
            </a:r>
            <a:r>
              <a:rPr lang="en">
                <a:solidFill>
                  <a:srgbClr val="9CDCFE"/>
                </a:solidFill>
                <a:latin typeface="Arial"/>
                <a:ea typeface="Arial"/>
                <a:cs typeface="Arial"/>
                <a:sym typeface="Arial"/>
              </a:rPr>
              <a:t>pmt:float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rate:float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periods:float</a:t>
            </a:r>
            <a:r>
              <a:rPr lang="en">
                <a:solidFill>
                  <a:srgbClr val="D4D4D4"/>
                </a:solidFill>
                <a:latin typeface="Arial"/>
                <a:ea typeface="Arial"/>
                <a:cs typeface="Arial"/>
                <a:sym typeface="Arial"/>
              </a:rPr>
              <a:t>)-&gt;float</a:t>
            </a:r>
            <a:endParaRPr>
              <a:solidFill>
                <a:srgbClr val="D4D4D4"/>
              </a:solidFill>
              <a:latin typeface="Arial"/>
              <a:ea typeface="Arial"/>
              <a:cs typeface="Arial"/>
              <a:sym typeface="Arial"/>
            </a:endParaRPr>
          </a:p>
          <a:p>
            <a:pPr indent="0" lvl="0" marL="0" rtl="0" algn="l">
              <a:spcBef>
                <a:spcPts val="0"/>
              </a:spcBef>
              <a:spcAft>
                <a:spcPts val="1200"/>
              </a:spcAft>
              <a:buNone/>
            </a:pPr>
            <a:r>
              <a:t/>
            </a:r>
            <a:endParaRPr/>
          </a:p>
        </p:txBody>
      </p:sp>
      <p:pic>
        <p:nvPicPr>
          <p:cNvPr id="134" name="Google Shape;134;p23"/>
          <p:cNvPicPr preferRelativeResize="0"/>
          <p:nvPr/>
        </p:nvPicPr>
        <p:blipFill>
          <a:blip r:embed="rId3">
            <a:alphaModFix/>
          </a:blip>
          <a:stretch>
            <a:fillRect/>
          </a:stretch>
        </p:blipFill>
        <p:spPr>
          <a:xfrm>
            <a:off x="1500425" y="2532900"/>
            <a:ext cx="4684271" cy="767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659">
                <a:latin typeface="Arial"/>
                <a:ea typeface="Arial"/>
                <a:cs typeface="Arial"/>
                <a:sym typeface="Arial"/>
              </a:rPr>
              <a:t>Present Value of a Growing Annuity</a:t>
            </a:r>
            <a:endParaRPr sz="2580"/>
          </a:p>
        </p:txBody>
      </p:sp>
      <p:sp>
        <p:nvSpPr>
          <p:cNvPr id="140" name="Google Shape;140;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lnSpc>
                <a:spcPct val="90000"/>
              </a:lnSpc>
              <a:spcBef>
                <a:spcPts val="1000"/>
              </a:spcBef>
              <a:spcAft>
                <a:spcPts val="0"/>
              </a:spcAft>
              <a:buNone/>
            </a:pPr>
            <a:r>
              <a:rPr i="1" lang="en">
                <a:solidFill>
                  <a:srgbClr val="374151"/>
                </a:solidFill>
                <a:latin typeface="Arial"/>
                <a:ea typeface="Arial"/>
                <a:cs typeface="Arial"/>
                <a:sym typeface="Arial"/>
              </a:rPr>
              <a:t>Description:</a:t>
            </a:r>
            <a:r>
              <a:rPr lang="en">
                <a:solidFill>
                  <a:srgbClr val="374151"/>
                </a:solidFill>
                <a:latin typeface="Arial"/>
                <a:ea typeface="Arial"/>
                <a:cs typeface="Arial"/>
                <a:sym typeface="Arial"/>
              </a:rPr>
              <a:t> Calculates the present value of a growing annuity using growth rate, payments, interest rate, and total periods.</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374151"/>
                </a:solidFill>
                <a:latin typeface="Arial"/>
                <a:ea typeface="Arial"/>
                <a:cs typeface="Arial"/>
                <a:sym typeface="Arial"/>
              </a:rPr>
              <a:t>Formula:</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374151"/>
                </a:solidFill>
                <a:latin typeface="Arial"/>
                <a:ea typeface="Arial"/>
                <a:cs typeface="Arial"/>
                <a:sym typeface="Arial"/>
              </a:rPr>
              <a:t>Function:</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DCDCAA"/>
                </a:solidFill>
                <a:latin typeface="Arial"/>
                <a:ea typeface="Arial"/>
                <a:cs typeface="Arial"/>
                <a:sym typeface="Arial"/>
              </a:rPr>
              <a:t>growing_annuity</a:t>
            </a:r>
            <a:r>
              <a:rPr lang="en">
                <a:solidFill>
                  <a:srgbClr val="D4D4D4"/>
                </a:solidFill>
                <a:latin typeface="Arial"/>
                <a:ea typeface="Arial"/>
                <a:cs typeface="Arial"/>
                <a:sym typeface="Arial"/>
              </a:rPr>
              <a:t>(</a:t>
            </a:r>
            <a:r>
              <a:rPr lang="en">
                <a:solidFill>
                  <a:srgbClr val="9CDCFE"/>
                </a:solidFill>
                <a:latin typeface="Arial"/>
                <a:ea typeface="Arial"/>
                <a:cs typeface="Arial"/>
                <a:sym typeface="Arial"/>
              </a:rPr>
              <a:t>initial_cash_flow:float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rate:float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growth_rate:float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periods:float</a:t>
            </a:r>
            <a:r>
              <a:rPr lang="en">
                <a:solidFill>
                  <a:srgbClr val="D4D4D4"/>
                </a:solidFill>
                <a:latin typeface="Arial"/>
                <a:ea typeface="Arial"/>
                <a:cs typeface="Arial"/>
                <a:sym typeface="Arial"/>
              </a:rPr>
              <a:t>)-&gt;float</a:t>
            </a:r>
            <a:endParaRPr>
              <a:solidFill>
                <a:srgbClr val="D4D4D4"/>
              </a:solidFill>
              <a:latin typeface="Arial"/>
              <a:ea typeface="Arial"/>
              <a:cs typeface="Arial"/>
              <a:sym typeface="Arial"/>
            </a:endParaRPr>
          </a:p>
          <a:p>
            <a:pPr indent="0" lvl="0" marL="0" rtl="0" algn="l">
              <a:spcBef>
                <a:spcPts val="0"/>
              </a:spcBef>
              <a:spcAft>
                <a:spcPts val="1200"/>
              </a:spcAft>
              <a:buNone/>
            </a:pPr>
            <a:r>
              <a:t/>
            </a:r>
            <a:endParaRPr/>
          </a:p>
        </p:txBody>
      </p:sp>
      <p:pic>
        <p:nvPicPr>
          <p:cNvPr id="141" name="Google Shape;141;p24"/>
          <p:cNvPicPr preferRelativeResize="0"/>
          <p:nvPr/>
        </p:nvPicPr>
        <p:blipFill>
          <a:blip r:embed="rId3">
            <a:alphaModFix/>
          </a:blip>
          <a:stretch>
            <a:fillRect/>
          </a:stretch>
        </p:blipFill>
        <p:spPr>
          <a:xfrm>
            <a:off x="1580400" y="2571750"/>
            <a:ext cx="3820553" cy="847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4400">
                <a:latin typeface="Arial"/>
                <a:ea typeface="Arial"/>
                <a:cs typeface="Arial"/>
                <a:sym typeface="Arial"/>
              </a:rPr>
              <a:t>Present Value of a Perpetuity</a:t>
            </a:r>
            <a:endParaRPr/>
          </a:p>
        </p:txBody>
      </p:sp>
      <p:sp>
        <p:nvSpPr>
          <p:cNvPr id="147" name="Google Shape;147;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lnSpc>
                <a:spcPct val="90000"/>
              </a:lnSpc>
              <a:spcBef>
                <a:spcPts val="1000"/>
              </a:spcBef>
              <a:spcAft>
                <a:spcPts val="0"/>
              </a:spcAft>
              <a:buNone/>
            </a:pPr>
            <a:r>
              <a:rPr i="1" lang="en">
                <a:solidFill>
                  <a:srgbClr val="374151"/>
                </a:solidFill>
                <a:latin typeface="Arial"/>
                <a:ea typeface="Arial"/>
                <a:cs typeface="Arial"/>
                <a:sym typeface="Arial"/>
              </a:rPr>
              <a:t>Description:</a:t>
            </a:r>
            <a:r>
              <a:rPr lang="en">
                <a:solidFill>
                  <a:srgbClr val="374151"/>
                </a:solidFill>
                <a:latin typeface="Arial"/>
                <a:ea typeface="Arial"/>
                <a:cs typeface="Arial"/>
                <a:sym typeface="Arial"/>
              </a:rPr>
              <a:t> Computes the present value of a perpetuity using the annual payment and discount rate.</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374151"/>
                </a:solidFill>
                <a:latin typeface="Arial"/>
                <a:ea typeface="Arial"/>
                <a:cs typeface="Arial"/>
                <a:sym typeface="Arial"/>
              </a:rPr>
              <a:t>Formula:</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374151"/>
                </a:solidFill>
                <a:latin typeface="Arial"/>
                <a:ea typeface="Arial"/>
                <a:cs typeface="Arial"/>
                <a:sym typeface="Arial"/>
              </a:rPr>
              <a:t>Function:</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DCDCAA"/>
                </a:solidFill>
                <a:latin typeface="Arial"/>
                <a:ea typeface="Arial"/>
                <a:cs typeface="Arial"/>
                <a:sym typeface="Arial"/>
              </a:rPr>
              <a:t>perpetuity</a:t>
            </a:r>
            <a:r>
              <a:rPr lang="en">
                <a:solidFill>
                  <a:srgbClr val="D4D4D4"/>
                </a:solidFill>
                <a:latin typeface="Arial"/>
                <a:ea typeface="Arial"/>
                <a:cs typeface="Arial"/>
                <a:sym typeface="Arial"/>
              </a:rPr>
              <a:t>(</a:t>
            </a:r>
            <a:r>
              <a:rPr lang="en">
                <a:solidFill>
                  <a:srgbClr val="9CDCFE"/>
                </a:solidFill>
                <a:latin typeface="Arial"/>
                <a:ea typeface="Arial"/>
                <a:cs typeface="Arial"/>
                <a:sym typeface="Arial"/>
              </a:rPr>
              <a:t>cash_flow:float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rate:float</a:t>
            </a:r>
            <a:r>
              <a:rPr lang="en">
                <a:solidFill>
                  <a:srgbClr val="D4D4D4"/>
                </a:solidFill>
                <a:latin typeface="Arial"/>
                <a:ea typeface="Arial"/>
                <a:cs typeface="Arial"/>
                <a:sym typeface="Arial"/>
              </a:rPr>
              <a:t>)-&gt;float</a:t>
            </a:r>
            <a:endParaRPr>
              <a:solidFill>
                <a:srgbClr val="D4D4D4"/>
              </a:solidFill>
              <a:latin typeface="Arial"/>
              <a:ea typeface="Arial"/>
              <a:cs typeface="Arial"/>
              <a:sym typeface="Arial"/>
            </a:endParaRPr>
          </a:p>
          <a:p>
            <a:pPr indent="0" lvl="0" marL="0" rtl="0" algn="l">
              <a:spcBef>
                <a:spcPts val="0"/>
              </a:spcBef>
              <a:spcAft>
                <a:spcPts val="1200"/>
              </a:spcAft>
              <a:buNone/>
            </a:pPr>
            <a:r>
              <a:t/>
            </a:r>
            <a:endParaRPr/>
          </a:p>
        </p:txBody>
      </p:sp>
      <p:pic>
        <p:nvPicPr>
          <p:cNvPr id="148" name="Google Shape;148;p25"/>
          <p:cNvPicPr preferRelativeResize="0"/>
          <p:nvPr/>
        </p:nvPicPr>
        <p:blipFill rotWithShape="1">
          <a:blip r:embed="rId3">
            <a:alphaModFix/>
          </a:blip>
          <a:srcRect b="0" l="0" r="0" t="13934"/>
          <a:stretch/>
        </p:blipFill>
        <p:spPr>
          <a:xfrm>
            <a:off x="2064100" y="2678750"/>
            <a:ext cx="1126801" cy="7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459">
                <a:latin typeface="Arial"/>
                <a:ea typeface="Arial"/>
                <a:cs typeface="Arial"/>
                <a:sym typeface="Arial"/>
              </a:rPr>
              <a:t>Present Value of a Growing Perpetuity</a:t>
            </a:r>
            <a:endParaRPr sz="3060"/>
          </a:p>
        </p:txBody>
      </p:sp>
      <p:sp>
        <p:nvSpPr>
          <p:cNvPr id="154" name="Google Shape;154;p2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lnSpc>
                <a:spcPct val="90000"/>
              </a:lnSpc>
              <a:spcBef>
                <a:spcPts val="1000"/>
              </a:spcBef>
              <a:spcAft>
                <a:spcPts val="0"/>
              </a:spcAft>
              <a:buNone/>
            </a:pPr>
            <a:r>
              <a:rPr i="1" lang="en">
                <a:solidFill>
                  <a:srgbClr val="374151"/>
                </a:solidFill>
                <a:latin typeface="Arial"/>
                <a:ea typeface="Arial"/>
                <a:cs typeface="Arial"/>
                <a:sym typeface="Arial"/>
              </a:rPr>
              <a:t>Description:</a:t>
            </a:r>
            <a:r>
              <a:rPr lang="en">
                <a:solidFill>
                  <a:srgbClr val="374151"/>
                </a:solidFill>
                <a:latin typeface="Arial"/>
                <a:ea typeface="Arial"/>
                <a:cs typeface="Arial"/>
                <a:sym typeface="Arial"/>
              </a:rPr>
              <a:t> Calculates the present value of a growing perpetuity based on growth rate and discount rate.</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374151"/>
                </a:solidFill>
                <a:latin typeface="Arial"/>
                <a:ea typeface="Arial"/>
                <a:cs typeface="Arial"/>
                <a:sym typeface="Arial"/>
              </a:rPr>
              <a:t>Formula:</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374151"/>
                </a:solidFill>
                <a:latin typeface="Arial"/>
                <a:ea typeface="Arial"/>
                <a:cs typeface="Arial"/>
                <a:sym typeface="Arial"/>
              </a:rPr>
              <a:t>Function:</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DCDCAA"/>
                </a:solidFill>
                <a:latin typeface="Arial"/>
                <a:ea typeface="Arial"/>
                <a:cs typeface="Arial"/>
                <a:sym typeface="Arial"/>
              </a:rPr>
              <a:t>growing_perpetuity</a:t>
            </a:r>
            <a:r>
              <a:rPr lang="en">
                <a:solidFill>
                  <a:srgbClr val="D4D4D4"/>
                </a:solidFill>
                <a:latin typeface="Arial"/>
                <a:ea typeface="Arial"/>
                <a:cs typeface="Arial"/>
                <a:sym typeface="Arial"/>
              </a:rPr>
              <a:t>(</a:t>
            </a:r>
            <a:r>
              <a:rPr lang="en">
                <a:solidFill>
                  <a:srgbClr val="9CDCFE"/>
                </a:solidFill>
                <a:latin typeface="Arial"/>
                <a:ea typeface="Arial"/>
                <a:cs typeface="Arial"/>
                <a:sym typeface="Arial"/>
              </a:rPr>
              <a:t>initial_cash_flow:float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rate:float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growth_rate:float</a:t>
            </a:r>
            <a:r>
              <a:rPr lang="en">
                <a:solidFill>
                  <a:srgbClr val="D4D4D4"/>
                </a:solidFill>
                <a:latin typeface="Arial"/>
                <a:ea typeface="Arial"/>
                <a:cs typeface="Arial"/>
                <a:sym typeface="Arial"/>
              </a:rPr>
              <a:t>)-&gt;float</a:t>
            </a:r>
            <a:endParaRPr>
              <a:solidFill>
                <a:srgbClr val="D4D4D4"/>
              </a:solidFill>
              <a:latin typeface="Arial"/>
              <a:ea typeface="Arial"/>
              <a:cs typeface="Arial"/>
              <a:sym typeface="Arial"/>
            </a:endParaRPr>
          </a:p>
          <a:p>
            <a:pPr indent="0" lvl="0" marL="0" rtl="0" algn="l">
              <a:spcBef>
                <a:spcPts val="0"/>
              </a:spcBef>
              <a:spcAft>
                <a:spcPts val="1200"/>
              </a:spcAft>
              <a:buNone/>
            </a:pPr>
            <a:r>
              <a:t/>
            </a:r>
            <a:endParaRPr/>
          </a:p>
        </p:txBody>
      </p:sp>
      <p:pic>
        <p:nvPicPr>
          <p:cNvPr id="155" name="Google Shape;155;p26"/>
          <p:cNvPicPr preferRelativeResize="0"/>
          <p:nvPr/>
        </p:nvPicPr>
        <p:blipFill>
          <a:blip r:embed="rId3">
            <a:alphaModFix/>
          </a:blip>
          <a:stretch>
            <a:fillRect/>
          </a:stretch>
        </p:blipFill>
        <p:spPr>
          <a:xfrm>
            <a:off x="1868350" y="2639925"/>
            <a:ext cx="1527750" cy="898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4400">
                <a:latin typeface="Arial"/>
                <a:ea typeface="Arial"/>
                <a:cs typeface="Arial"/>
                <a:sym typeface="Arial"/>
              </a:rPr>
              <a:t>Cash Flow Analysis</a:t>
            </a:r>
            <a:endParaRPr/>
          </a:p>
        </p:txBody>
      </p:sp>
      <p:sp>
        <p:nvSpPr>
          <p:cNvPr id="161" name="Google Shape;161;p2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lnSpc>
                <a:spcPct val="90000"/>
              </a:lnSpc>
              <a:spcBef>
                <a:spcPts val="1000"/>
              </a:spcBef>
              <a:spcAft>
                <a:spcPts val="0"/>
              </a:spcAft>
              <a:buNone/>
            </a:pPr>
            <a:r>
              <a:rPr i="1" lang="en">
                <a:solidFill>
                  <a:srgbClr val="374151"/>
                </a:solidFill>
                <a:latin typeface="Arial"/>
                <a:ea typeface="Arial"/>
                <a:cs typeface="Arial"/>
                <a:sym typeface="Arial"/>
              </a:rPr>
              <a:t>Description:</a:t>
            </a:r>
            <a:r>
              <a:rPr lang="en">
                <a:solidFill>
                  <a:srgbClr val="374151"/>
                </a:solidFill>
                <a:latin typeface="Arial"/>
                <a:ea typeface="Arial"/>
                <a:cs typeface="Arial"/>
                <a:sym typeface="Arial"/>
              </a:rPr>
              <a:t> Performs cash flow analysis on potential investment projects</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374151"/>
                </a:solidFill>
                <a:latin typeface="Arial"/>
                <a:ea typeface="Arial"/>
                <a:cs typeface="Arial"/>
                <a:sym typeface="Arial"/>
              </a:rPr>
              <a:t>Formula:</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374151"/>
                </a:solidFill>
                <a:latin typeface="Arial"/>
                <a:ea typeface="Arial"/>
                <a:cs typeface="Arial"/>
                <a:sym typeface="Arial"/>
              </a:rPr>
              <a:t>Function:</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DCDCAA"/>
                </a:solidFill>
                <a:latin typeface="Arial"/>
                <a:ea typeface="Arial"/>
                <a:cs typeface="Arial"/>
                <a:sym typeface="Arial"/>
              </a:rPr>
              <a:t>cash_flow_analysis</a:t>
            </a:r>
            <a:r>
              <a:rPr lang="en">
                <a:solidFill>
                  <a:srgbClr val="D4D4D4"/>
                </a:solidFill>
                <a:latin typeface="Arial"/>
                <a:ea typeface="Arial"/>
                <a:cs typeface="Arial"/>
                <a:sym typeface="Arial"/>
              </a:rPr>
              <a:t>(</a:t>
            </a:r>
            <a:r>
              <a:rPr lang="en">
                <a:solidFill>
                  <a:srgbClr val="9CDCFE"/>
                </a:solidFill>
                <a:latin typeface="Arial"/>
                <a:ea typeface="Arial"/>
                <a:cs typeface="Arial"/>
                <a:sym typeface="Arial"/>
              </a:rPr>
              <a:t>initial_investment:float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cash_flows:List[float]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discount_rate:float</a:t>
            </a:r>
            <a:r>
              <a:rPr lang="en">
                <a:solidFill>
                  <a:srgbClr val="D4D4D4"/>
                </a:solidFill>
                <a:latin typeface="Arial"/>
                <a:ea typeface="Arial"/>
                <a:cs typeface="Arial"/>
                <a:sym typeface="Arial"/>
              </a:rPr>
              <a:t>)-&gt;float</a:t>
            </a:r>
            <a:endParaRPr>
              <a:solidFill>
                <a:srgbClr val="D4D4D4"/>
              </a:solidFill>
              <a:latin typeface="Arial"/>
              <a:ea typeface="Arial"/>
              <a:cs typeface="Arial"/>
              <a:sym typeface="Arial"/>
            </a:endParaRPr>
          </a:p>
          <a:p>
            <a:pPr indent="0" lvl="0" marL="0" rtl="0" algn="l">
              <a:spcBef>
                <a:spcPts val="0"/>
              </a:spcBef>
              <a:spcAft>
                <a:spcPts val="1200"/>
              </a:spcAft>
              <a:buNone/>
            </a:pPr>
            <a:r>
              <a:t/>
            </a:r>
            <a:endParaRPr/>
          </a:p>
        </p:txBody>
      </p:sp>
      <p:pic>
        <p:nvPicPr>
          <p:cNvPr id="162" name="Google Shape;162;p27"/>
          <p:cNvPicPr preferRelativeResize="0"/>
          <p:nvPr/>
        </p:nvPicPr>
        <p:blipFill>
          <a:blip r:embed="rId3">
            <a:alphaModFix/>
          </a:blip>
          <a:stretch>
            <a:fillRect/>
          </a:stretch>
        </p:blipFill>
        <p:spPr>
          <a:xfrm>
            <a:off x="1553975" y="2571749"/>
            <a:ext cx="3306400" cy="589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4400">
                <a:latin typeface="Arial"/>
                <a:ea typeface="Arial"/>
                <a:cs typeface="Arial"/>
                <a:sym typeface="Arial"/>
              </a:rPr>
              <a:t>Payback Period</a:t>
            </a:r>
            <a:endParaRPr/>
          </a:p>
        </p:txBody>
      </p:sp>
      <p:sp>
        <p:nvSpPr>
          <p:cNvPr id="168" name="Google Shape;168;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80000"/>
              </a:lnSpc>
              <a:spcBef>
                <a:spcPts val="1000"/>
              </a:spcBef>
              <a:spcAft>
                <a:spcPts val="0"/>
              </a:spcAft>
              <a:buNone/>
            </a:pPr>
            <a:r>
              <a:rPr i="1" lang="en">
                <a:solidFill>
                  <a:srgbClr val="374151"/>
                </a:solidFill>
                <a:latin typeface="Arial"/>
                <a:ea typeface="Arial"/>
                <a:cs typeface="Arial"/>
                <a:sym typeface="Arial"/>
              </a:rPr>
              <a:t>Description:</a:t>
            </a:r>
            <a:r>
              <a:rPr lang="en">
                <a:solidFill>
                  <a:srgbClr val="374151"/>
                </a:solidFill>
                <a:latin typeface="Arial"/>
                <a:ea typeface="Arial"/>
                <a:cs typeface="Arial"/>
                <a:sym typeface="Arial"/>
              </a:rPr>
              <a:t> Calculates the payback period using the initial investment and annual cash flow.</a:t>
            </a:r>
            <a:endParaRPr>
              <a:solidFill>
                <a:srgbClr val="374151"/>
              </a:solidFill>
              <a:latin typeface="Arial"/>
              <a:ea typeface="Arial"/>
              <a:cs typeface="Arial"/>
              <a:sym typeface="Arial"/>
            </a:endParaRPr>
          </a:p>
          <a:p>
            <a:pPr indent="0" lvl="0" marL="0" rtl="0" algn="l">
              <a:lnSpc>
                <a:spcPct val="8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80000"/>
              </a:lnSpc>
              <a:spcBef>
                <a:spcPts val="1000"/>
              </a:spcBef>
              <a:spcAft>
                <a:spcPts val="0"/>
              </a:spcAft>
              <a:buNone/>
            </a:pPr>
            <a:r>
              <a:rPr lang="en">
                <a:solidFill>
                  <a:srgbClr val="374151"/>
                </a:solidFill>
                <a:latin typeface="Arial"/>
                <a:ea typeface="Arial"/>
                <a:cs typeface="Arial"/>
                <a:sym typeface="Arial"/>
              </a:rPr>
              <a:t>Formula:</a:t>
            </a:r>
            <a:endParaRPr>
              <a:solidFill>
                <a:srgbClr val="374151"/>
              </a:solidFill>
              <a:latin typeface="Arial"/>
              <a:ea typeface="Arial"/>
              <a:cs typeface="Arial"/>
              <a:sym typeface="Arial"/>
            </a:endParaRPr>
          </a:p>
          <a:p>
            <a:pPr indent="0" lvl="0" marL="0" rtl="0" algn="l">
              <a:lnSpc>
                <a:spcPct val="8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80000"/>
              </a:lnSpc>
              <a:spcBef>
                <a:spcPts val="1000"/>
              </a:spcBef>
              <a:spcAft>
                <a:spcPts val="0"/>
              </a:spcAft>
              <a:buNone/>
            </a:pPr>
            <a:r>
              <a:rPr lang="en">
                <a:solidFill>
                  <a:srgbClr val="374151"/>
                </a:solidFill>
                <a:latin typeface="Arial"/>
                <a:ea typeface="Arial"/>
                <a:cs typeface="Arial"/>
                <a:sym typeface="Arial"/>
              </a:rPr>
              <a:t>Functions:</a:t>
            </a:r>
            <a:endParaRPr>
              <a:solidFill>
                <a:srgbClr val="374151"/>
              </a:solidFill>
              <a:latin typeface="Arial"/>
              <a:ea typeface="Arial"/>
              <a:cs typeface="Arial"/>
              <a:sym typeface="Arial"/>
            </a:endParaRPr>
          </a:p>
          <a:p>
            <a:pPr indent="0" lvl="0" marL="0" rtl="0" algn="l">
              <a:lnSpc>
                <a:spcPct val="80000"/>
              </a:lnSpc>
              <a:spcBef>
                <a:spcPts val="1000"/>
              </a:spcBef>
              <a:spcAft>
                <a:spcPts val="0"/>
              </a:spcAft>
              <a:buNone/>
            </a:pPr>
            <a:r>
              <a:rPr lang="en">
                <a:solidFill>
                  <a:srgbClr val="DCDCAA"/>
                </a:solidFill>
                <a:latin typeface="Arial"/>
                <a:ea typeface="Arial"/>
                <a:cs typeface="Arial"/>
                <a:sym typeface="Arial"/>
              </a:rPr>
              <a:t>payback_period</a:t>
            </a:r>
            <a:r>
              <a:rPr lang="en">
                <a:solidFill>
                  <a:srgbClr val="D4D4D4"/>
                </a:solidFill>
                <a:latin typeface="Arial"/>
                <a:ea typeface="Arial"/>
                <a:cs typeface="Arial"/>
                <a:sym typeface="Arial"/>
              </a:rPr>
              <a:t>(</a:t>
            </a:r>
            <a:r>
              <a:rPr lang="en">
                <a:solidFill>
                  <a:srgbClr val="9CDCFE"/>
                </a:solidFill>
                <a:latin typeface="Arial"/>
                <a:ea typeface="Arial"/>
                <a:cs typeface="Arial"/>
                <a:sym typeface="Arial"/>
              </a:rPr>
              <a:t>initialInvestment:float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annualCashFlow:float</a:t>
            </a:r>
            <a:r>
              <a:rPr lang="en">
                <a:solidFill>
                  <a:srgbClr val="D4D4D4"/>
                </a:solidFill>
                <a:latin typeface="Arial"/>
                <a:ea typeface="Arial"/>
                <a:cs typeface="Arial"/>
                <a:sym typeface="Arial"/>
              </a:rPr>
              <a:t>)-&gt;float</a:t>
            </a:r>
            <a:endParaRPr>
              <a:solidFill>
                <a:srgbClr val="D4D4D4"/>
              </a:solidFill>
              <a:latin typeface="Arial"/>
              <a:ea typeface="Arial"/>
              <a:cs typeface="Arial"/>
              <a:sym typeface="Arial"/>
            </a:endParaRPr>
          </a:p>
          <a:p>
            <a:pPr indent="0" lvl="0" marL="0" rtl="0" algn="l">
              <a:lnSpc>
                <a:spcPct val="105000"/>
              </a:lnSpc>
              <a:spcBef>
                <a:spcPts val="0"/>
              </a:spcBef>
              <a:spcAft>
                <a:spcPts val="1200"/>
              </a:spcAft>
              <a:buNone/>
            </a:pPr>
            <a:r>
              <a:t/>
            </a:r>
            <a:endParaRPr/>
          </a:p>
        </p:txBody>
      </p:sp>
      <p:pic>
        <p:nvPicPr>
          <p:cNvPr id="169" name="Google Shape;169;p28"/>
          <p:cNvPicPr preferRelativeResize="0"/>
          <p:nvPr/>
        </p:nvPicPr>
        <p:blipFill>
          <a:blip r:embed="rId3">
            <a:alphaModFix/>
          </a:blip>
          <a:stretch>
            <a:fillRect/>
          </a:stretch>
        </p:blipFill>
        <p:spPr>
          <a:xfrm>
            <a:off x="1549725" y="2996450"/>
            <a:ext cx="4222949" cy="56270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4400">
                <a:latin typeface="Arial"/>
                <a:ea typeface="Arial"/>
                <a:cs typeface="Arial"/>
                <a:sym typeface="Arial"/>
              </a:rPr>
              <a:t>Probability Index</a:t>
            </a:r>
            <a:endParaRPr/>
          </a:p>
        </p:txBody>
      </p:sp>
      <p:sp>
        <p:nvSpPr>
          <p:cNvPr id="175" name="Google Shape;175;p2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lnSpc>
                <a:spcPct val="90000"/>
              </a:lnSpc>
              <a:spcBef>
                <a:spcPts val="1000"/>
              </a:spcBef>
              <a:spcAft>
                <a:spcPts val="0"/>
              </a:spcAft>
              <a:buNone/>
            </a:pPr>
            <a:r>
              <a:rPr i="1" lang="en">
                <a:solidFill>
                  <a:srgbClr val="374151"/>
                </a:solidFill>
                <a:latin typeface="Arial"/>
                <a:ea typeface="Arial"/>
                <a:cs typeface="Arial"/>
                <a:sym typeface="Arial"/>
              </a:rPr>
              <a:t>Description:</a:t>
            </a:r>
            <a:r>
              <a:rPr lang="en">
                <a:solidFill>
                  <a:srgbClr val="374151"/>
                </a:solidFill>
                <a:latin typeface="Arial"/>
                <a:ea typeface="Arial"/>
                <a:cs typeface="Arial"/>
                <a:sym typeface="Arial"/>
              </a:rPr>
              <a:t> Computes the probability index using initial investment, cash inflow, and discount rate.</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374151"/>
                </a:solidFill>
                <a:latin typeface="Arial"/>
                <a:ea typeface="Arial"/>
                <a:cs typeface="Arial"/>
                <a:sym typeface="Arial"/>
              </a:rPr>
              <a:t>Formula:</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374151"/>
                </a:solidFill>
                <a:latin typeface="Arial"/>
                <a:ea typeface="Arial"/>
                <a:cs typeface="Arial"/>
                <a:sym typeface="Arial"/>
              </a:rPr>
              <a:t>Function:</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DCDCAA"/>
                </a:solidFill>
                <a:latin typeface="Arial"/>
                <a:ea typeface="Arial"/>
                <a:cs typeface="Arial"/>
                <a:sym typeface="Arial"/>
              </a:rPr>
              <a:t>probability_index</a:t>
            </a:r>
            <a:r>
              <a:rPr lang="en">
                <a:solidFill>
                  <a:srgbClr val="D4D4D4"/>
                </a:solidFill>
                <a:latin typeface="Arial"/>
                <a:ea typeface="Arial"/>
                <a:cs typeface="Arial"/>
                <a:sym typeface="Arial"/>
              </a:rPr>
              <a:t>(</a:t>
            </a:r>
            <a:r>
              <a:rPr lang="en">
                <a:solidFill>
                  <a:srgbClr val="9CDCFE"/>
                </a:solidFill>
                <a:latin typeface="Arial"/>
                <a:ea typeface="Arial"/>
                <a:cs typeface="Arial"/>
                <a:sym typeface="Arial"/>
              </a:rPr>
              <a:t>initialInvestment:float</a:t>
            </a:r>
            <a:r>
              <a:rPr lang="en">
                <a:solidFill>
                  <a:srgbClr val="D4D4D4"/>
                </a:solidFill>
                <a:latin typeface="Arial"/>
                <a:ea typeface="Arial"/>
                <a:cs typeface="Arial"/>
                <a:sym typeface="Arial"/>
              </a:rPr>
              <a:t>,</a:t>
            </a:r>
            <a:r>
              <a:rPr lang="en">
                <a:solidFill>
                  <a:srgbClr val="9CDCFE"/>
                </a:solidFill>
                <a:latin typeface="Arial"/>
                <a:ea typeface="Arial"/>
                <a:cs typeface="Arial"/>
                <a:sym typeface="Arial"/>
              </a:rPr>
              <a:t>cashInFlow:List[float]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discountRate:float</a:t>
            </a:r>
            <a:r>
              <a:rPr lang="en">
                <a:solidFill>
                  <a:srgbClr val="D4D4D4"/>
                </a:solidFill>
                <a:latin typeface="Arial"/>
                <a:ea typeface="Arial"/>
                <a:cs typeface="Arial"/>
                <a:sym typeface="Arial"/>
              </a:rPr>
              <a:t>)-&gt;float</a:t>
            </a:r>
            <a:endParaRPr>
              <a:solidFill>
                <a:srgbClr val="D4D4D4"/>
              </a:solidFill>
              <a:latin typeface="Arial"/>
              <a:ea typeface="Arial"/>
              <a:cs typeface="Arial"/>
              <a:sym typeface="Arial"/>
            </a:endParaRPr>
          </a:p>
          <a:p>
            <a:pPr indent="0" lvl="0" marL="0" rtl="0" algn="l">
              <a:spcBef>
                <a:spcPts val="0"/>
              </a:spcBef>
              <a:spcAft>
                <a:spcPts val="1200"/>
              </a:spcAft>
              <a:buNone/>
            </a:pPr>
            <a:r>
              <a:t/>
            </a:r>
            <a:endParaRPr/>
          </a:p>
        </p:txBody>
      </p:sp>
      <p:pic>
        <p:nvPicPr>
          <p:cNvPr id="176" name="Google Shape;176;p29"/>
          <p:cNvPicPr preferRelativeResize="0"/>
          <p:nvPr/>
        </p:nvPicPr>
        <p:blipFill>
          <a:blip r:embed="rId3">
            <a:alphaModFix/>
          </a:blip>
          <a:stretch>
            <a:fillRect/>
          </a:stretch>
        </p:blipFill>
        <p:spPr>
          <a:xfrm>
            <a:off x="1557200" y="2783450"/>
            <a:ext cx="4427825" cy="55143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4400">
                <a:latin typeface="Arial"/>
                <a:ea typeface="Arial"/>
                <a:cs typeface="Arial"/>
                <a:sym typeface="Arial"/>
              </a:rPr>
              <a:t>Loan Payments</a:t>
            </a:r>
            <a:endParaRPr/>
          </a:p>
        </p:txBody>
      </p:sp>
      <p:sp>
        <p:nvSpPr>
          <p:cNvPr id="182" name="Google Shape;182;p3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lnSpc>
                <a:spcPct val="90000"/>
              </a:lnSpc>
              <a:spcBef>
                <a:spcPts val="1000"/>
              </a:spcBef>
              <a:spcAft>
                <a:spcPts val="0"/>
              </a:spcAft>
              <a:buNone/>
            </a:pPr>
            <a:r>
              <a:rPr i="1" lang="en">
                <a:solidFill>
                  <a:srgbClr val="374151"/>
                </a:solidFill>
                <a:latin typeface="Arial"/>
                <a:ea typeface="Arial"/>
                <a:cs typeface="Arial"/>
                <a:sym typeface="Arial"/>
              </a:rPr>
              <a:t>Description:</a:t>
            </a:r>
            <a:r>
              <a:rPr lang="en">
                <a:solidFill>
                  <a:srgbClr val="374151"/>
                </a:solidFill>
                <a:latin typeface="Arial"/>
                <a:ea typeface="Arial"/>
                <a:cs typeface="Arial"/>
                <a:sym typeface="Arial"/>
              </a:rPr>
              <a:t> Computes periodic payments given a loan amount and time period.</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374151"/>
                </a:solidFill>
                <a:latin typeface="Arial"/>
                <a:ea typeface="Arial"/>
                <a:cs typeface="Arial"/>
                <a:sym typeface="Arial"/>
              </a:rPr>
              <a:t>Formula:</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374151"/>
                </a:solidFill>
                <a:latin typeface="Arial"/>
                <a:ea typeface="Arial"/>
                <a:cs typeface="Arial"/>
                <a:sym typeface="Arial"/>
              </a:rPr>
              <a:t>Function:</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DCDCAA"/>
                </a:solidFill>
                <a:latin typeface="Arial"/>
                <a:ea typeface="Arial"/>
                <a:cs typeface="Arial"/>
                <a:sym typeface="Arial"/>
              </a:rPr>
              <a:t>annuity_payment</a:t>
            </a:r>
            <a:r>
              <a:rPr lang="en">
                <a:solidFill>
                  <a:srgbClr val="D4D4D4"/>
                </a:solidFill>
                <a:latin typeface="Arial"/>
                <a:ea typeface="Arial"/>
                <a:cs typeface="Arial"/>
                <a:sym typeface="Arial"/>
              </a:rPr>
              <a:t>(</a:t>
            </a:r>
            <a:r>
              <a:rPr lang="en">
                <a:solidFill>
                  <a:srgbClr val="9CDCFE"/>
                </a:solidFill>
                <a:latin typeface="Arial"/>
                <a:ea typeface="Arial"/>
                <a:cs typeface="Arial"/>
                <a:sym typeface="Arial"/>
              </a:rPr>
              <a:t>principal:float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rate:float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periods:float</a:t>
            </a:r>
            <a:r>
              <a:rPr lang="en">
                <a:solidFill>
                  <a:srgbClr val="D4D4D4"/>
                </a:solidFill>
                <a:latin typeface="Arial"/>
                <a:ea typeface="Arial"/>
                <a:cs typeface="Arial"/>
                <a:sym typeface="Arial"/>
              </a:rPr>
              <a:t>)-&gt;float</a:t>
            </a:r>
            <a:endParaRPr>
              <a:solidFill>
                <a:srgbClr val="D4D4D4"/>
              </a:solidFill>
              <a:latin typeface="Arial"/>
              <a:ea typeface="Arial"/>
              <a:cs typeface="Arial"/>
              <a:sym typeface="Arial"/>
            </a:endParaRPr>
          </a:p>
          <a:p>
            <a:pPr indent="0" lvl="0" marL="0" rtl="0" algn="l">
              <a:spcBef>
                <a:spcPts val="0"/>
              </a:spcBef>
              <a:spcAft>
                <a:spcPts val="1200"/>
              </a:spcAft>
              <a:buNone/>
            </a:pPr>
            <a:r>
              <a:t/>
            </a:r>
            <a:endParaRPr/>
          </a:p>
        </p:txBody>
      </p:sp>
      <p:pic>
        <p:nvPicPr>
          <p:cNvPr id="183" name="Google Shape;183;p30"/>
          <p:cNvPicPr preferRelativeResize="0"/>
          <p:nvPr/>
        </p:nvPicPr>
        <p:blipFill>
          <a:blip r:embed="rId3">
            <a:alphaModFix/>
          </a:blip>
          <a:stretch>
            <a:fillRect/>
          </a:stretch>
        </p:blipFill>
        <p:spPr>
          <a:xfrm>
            <a:off x="2329250" y="2629350"/>
            <a:ext cx="2011200" cy="984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4400">
                <a:latin typeface="Arial"/>
                <a:ea typeface="Arial"/>
                <a:cs typeface="Arial"/>
                <a:sym typeface="Arial"/>
              </a:rPr>
              <a:t>Total Interest Paid</a:t>
            </a:r>
            <a:endParaRPr/>
          </a:p>
        </p:txBody>
      </p:sp>
      <p:sp>
        <p:nvSpPr>
          <p:cNvPr id="189" name="Google Shape;189;p3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10000"/>
          </a:bodyPr>
          <a:lstStyle/>
          <a:p>
            <a:pPr indent="0" lvl="0" marL="0" rtl="0" algn="l">
              <a:lnSpc>
                <a:spcPct val="70000"/>
              </a:lnSpc>
              <a:spcBef>
                <a:spcPts val="1000"/>
              </a:spcBef>
              <a:spcAft>
                <a:spcPts val="0"/>
              </a:spcAft>
              <a:buNone/>
            </a:pPr>
            <a:r>
              <a:rPr i="1" lang="en">
                <a:solidFill>
                  <a:srgbClr val="374151"/>
                </a:solidFill>
                <a:latin typeface="Arial"/>
                <a:ea typeface="Arial"/>
                <a:cs typeface="Arial"/>
                <a:sym typeface="Arial"/>
              </a:rPr>
              <a:t>Description:</a:t>
            </a:r>
            <a:r>
              <a:rPr lang="en">
                <a:solidFill>
                  <a:srgbClr val="374151"/>
                </a:solidFill>
                <a:latin typeface="Arial"/>
                <a:ea typeface="Arial"/>
                <a:cs typeface="Arial"/>
                <a:sym typeface="Arial"/>
              </a:rPr>
              <a:t> Determines the total interest paid using loan payment, new payment, and principal.</a:t>
            </a:r>
            <a:endParaRPr>
              <a:solidFill>
                <a:srgbClr val="374151"/>
              </a:solidFill>
              <a:latin typeface="Arial"/>
              <a:ea typeface="Arial"/>
              <a:cs typeface="Arial"/>
              <a:sym typeface="Arial"/>
            </a:endParaRPr>
          </a:p>
          <a:p>
            <a:pPr indent="0" lvl="0" marL="0" rtl="0" algn="l">
              <a:lnSpc>
                <a:spcPct val="7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70000"/>
              </a:lnSpc>
              <a:spcBef>
                <a:spcPts val="1000"/>
              </a:spcBef>
              <a:spcAft>
                <a:spcPts val="0"/>
              </a:spcAft>
              <a:buNone/>
            </a:pPr>
            <a:r>
              <a:rPr lang="en">
                <a:solidFill>
                  <a:srgbClr val="374151"/>
                </a:solidFill>
                <a:latin typeface="Arial"/>
                <a:ea typeface="Arial"/>
                <a:cs typeface="Arial"/>
                <a:sym typeface="Arial"/>
              </a:rPr>
              <a:t>Formula:</a:t>
            </a:r>
            <a:endParaRPr>
              <a:solidFill>
                <a:srgbClr val="374151"/>
              </a:solidFill>
              <a:latin typeface="Arial"/>
              <a:ea typeface="Arial"/>
              <a:cs typeface="Arial"/>
              <a:sym typeface="Arial"/>
            </a:endParaRPr>
          </a:p>
          <a:p>
            <a:pPr indent="0" lvl="0" marL="0" rtl="0" algn="l">
              <a:lnSpc>
                <a:spcPct val="7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70000"/>
              </a:lnSpc>
              <a:spcBef>
                <a:spcPts val="1000"/>
              </a:spcBef>
              <a:spcAft>
                <a:spcPts val="0"/>
              </a:spcAft>
              <a:buNone/>
            </a:pPr>
            <a:r>
              <a:rPr lang="en">
                <a:solidFill>
                  <a:srgbClr val="374151"/>
                </a:solidFill>
                <a:latin typeface="Arial"/>
                <a:ea typeface="Arial"/>
                <a:cs typeface="Arial"/>
                <a:sym typeface="Arial"/>
              </a:rPr>
              <a:t>Function:</a:t>
            </a:r>
            <a:endParaRPr>
              <a:solidFill>
                <a:srgbClr val="374151"/>
              </a:solidFill>
              <a:latin typeface="Arial"/>
              <a:ea typeface="Arial"/>
              <a:cs typeface="Arial"/>
              <a:sym typeface="Arial"/>
            </a:endParaRPr>
          </a:p>
          <a:p>
            <a:pPr indent="0" lvl="0" marL="0" rtl="0" algn="l">
              <a:lnSpc>
                <a:spcPct val="70000"/>
              </a:lnSpc>
              <a:spcBef>
                <a:spcPts val="1000"/>
              </a:spcBef>
              <a:spcAft>
                <a:spcPts val="0"/>
              </a:spcAft>
              <a:buNone/>
            </a:pPr>
            <a:r>
              <a:rPr lang="en">
                <a:solidFill>
                  <a:srgbClr val="DCDCAA"/>
                </a:solidFill>
                <a:latin typeface="Arial"/>
                <a:ea typeface="Arial"/>
                <a:cs typeface="Arial"/>
                <a:sym typeface="Arial"/>
              </a:rPr>
              <a:t>total_interest_Paid</a:t>
            </a:r>
            <a:r>
              <a:rPr lang="en">
                <a:solidFill>
                  <a:srgbClr val="D4D4D4"/>
                </a:solidFill>
                <a:latin typeface="Arial"/>
                <a:ea typeface="Arial"/>
                <a:cs typeface="Arial"/>
                <a:sym typeface="Arial"/>
              </a:rPr>
              <a:t>(</a:t>
            </a:r>
            <a:r>
              <a:rPr lang="en">
                <a:solidFill>
                  <a:srgbClr val="9CDCFE"/>
                </a:solidFill>
                <a:latin typeface="Arial"/>
                <a:ea typeface="Arial"/>
                <a:cs typeface="Arial"/>
                <a:sym typeface="Arial"/>
              </a:rPr>
              <a:t>loan_payment:float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numPayments:float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principal:float</a:t>
            </a:r>
            <a:r>
              <a:rPr lang="en">
                <a:solidFill>
                  <a:srgbClr val="D4D4D4"/>
                </a:solidFill>
                <a:latin typeface="Arial"/>
                <a:ea typeface="Arial"/>
                <a:cs typeface="Arial"/>
                <a:sym typeface="Arial"/>
              </a:rPr>
              <a:t>)-&gt;float</a:t>
            </a:r>
            <a:endParaRPr>
              <a:solidFill>
                <a:srgbClr val="D4D4D4"/>
              </a:solidFill>
              <a:latin typeface="Arial"/>
              <a:ea typeface="Arial"/>
              <a:cs typeface="Arial"/>
              <a:sym typeface="Arial"/>
            </a:endParaRPr>
          </a:p>
          <a:p>
            <a:pPr indent="0" lvl="0" marL="0" rtl="0" algn="l">
              <a:lnSpc>
                <a:spcPct val="95000"/>
              </a:lnSpc>
              <a:spcBef>
                <a:spcPts val="0"/>
              </a:spcBef>
              <a:spcAft>
                <a:spcPts val="1200"/>
              </a:spcAft>
              <a:buNone/>
            </a:pPr>
            <a:r>
              <a:t/>
            </a:r>
            <a:endParaRPr/>
          </a:p>
        </p:txBody>
      </p:sp>
      <p:pic>
        <p:nvPicPr>
          <p:cNvPr id="190" name="Google Shape;190;p31"/>
          <p:cNvPicPr preferRelativeResize="0"/>
          <p:nvPr/>
        </p:nvPicPr>
        <p:blipFill>
          <a:blip r:embed="rId3">
            <a:alphaModFix/>
          </a:blip>
          <a:stretch>
            <a:fillRect/>
          </a:stretch>
        </p:blipFill>
        <p:spPr>
          <a:xfrm>
            <a:off x="1525750" y="2745050"/>
            <a:ext cx="4498601" cy="51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In the slides, please demonstrate the following components:</a:t>
            </a:r>
            <a:endParaRPr/>
          </a:p>
          <a:p>
            <a:pPr indent="0" lvl="0" marL="0" rtl="0" algn="l">
              <a:spcBef>
                <a:spcPts val="1200"/>
              </a:spcBef>
              <a:spcAft>
                <a:spcPts val="0"/>
              </a:spcAft>
              <a:buNone/>
            </a:pPr>
            <a:r>
              <a:rPr lang="en"/>
              <a:t>1. What problems can be solved by using your package. </a:t>
            </a:r>
            <a:endParaRPr/>
          </a:p>
          <a:p>
            <a:pPr indent="0" lvl="0" marL="0" rtl="0" algn="l">
              <a:spcBef>
                <a:spcPts val="1200"/>
              </a:spcBef>
              <a:spcAft>
                <a:spcPts val="0"/>
              </a:spcAft>
              <a:buNone/>
            </a:pPr>
            <a:r>
              <a:rPr lang="en"/>
              <a:t>2. Demonstrate the function you design and its functionality. </a:t>
            </a:r>
            <a:endParaRPr/>
          </a:p>
          <a:p>
            <a:pPr indent="0" lvl="0" marL="0" rtl="0" algn="l">
              <a:spcBef>
                <a:spcPts val="1200"/>
              </a:spcBef>
              <a:spcAft>
                <a:spcPts val="0"/>
              </a:spcAft>
              <a:buNone/>
            </a:pPr>
            <a:r>
              <a:rPr lang="en"/>
              <a:t>3. Demonstrate the robustness of your function. (e.g. the user may not know about the correct input data type and input weird other things, use try except to handle this situation.)</a:t>
            </a:r>
            <a:endParaRPr/>
          </a:p>
          <a:p>
            <a:pPr indent="0" lvl="0" marL="0" rtl="0" algn="l">
              <a:spcBef>
                <a:spcPts val="1200"/>
              </a:spcBef>
              <a:spcAft>
                <a:spcPts val="0"/>
              </a:spcAft>
              <a:buNone/>
            </a:pPr>
            <a:r>
              <a:rPr lang="en"/>
              <a:t>4. Apply your package on the dataset to show it works. </a:t>
            </a:r>
            <a:endParaRPr/>
          </a:p>
          <a:p>
            <a:pPr indent="0" lvl="0" marL="0" rtl="0" algn="l">
              <a:spcBef>
                <a:spcPts val="1200"/>
              </a:spcBef>
              <a:spcAft>
                <a:spcPts val="0"/>
              </a:spcAft>
              <a:buNone/>
            </a:pPr>
            <a:r>
              <a:rPr lang="en"/>
              <a:t>5. Draw the conclusions of your regression analysis.</a:t>
            </a:r>
            <a:endParaRPr/>
          </a:p>
          <a:p>
            <a:pPr indent="0" lvl="0" marL="0" rtl="0" algn="l">
              <a:spcBef>
                <a:spcPts val="1200"/>
              </a:spcBef>
              <a:spcAft>
                <a:spcPts val="1200"/>
              </a:spcAft>
              <a:buNone/>
            </a:pPr>
            <a:r>
              <a:rPr lang="en"/>
              <a:t>6. Compare your conclusions with other groups, find out the different or common things.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4400">
                <a:latin typeface="Arial"/>
                <a:ea typeface="Arial"/>
                <a:cs typeface="Arial"/>
                <a:sym typeface="Arial"/>
              </a:rPr>
              <a:t>Total Payments</a:t>
            </a:r>
            <a:endParaRPr/>
          </a:p>
        </p:txBody>
      </p:sp>
      <p:sp>
        <p:nvSpPr>
          <p:cNvPr id="196" name="Google Shape;196;p3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lnSpc>
                <a:spcPct val="90000"/>
              </a:lnSpc>
              <a:spcBef>
                <a:spcPts val="1000"/>
              </a:spcBef>
              <a:spcAft>
                <a:spcPts val="0"/>
              </a:spcAft>
              <a:buNone/>
            </a:pPr>
            <a:r>
              <a:rPr i="1" lang="en">
                <a:solidFill>
                  <a:srgbClr val="374151"/>
                </a:solidFill>
                <a:latin typeface="Arial"/>
                <a:ea typeface="Arial"/>
                <a:cs typeface="Arial"/>
                <a:sym typeface="Arial"/>
              </a:rPr>
              <a:t>Description:</a:t>
            </a:r>
            <a:r>
              <a:rPr lang="en">
                <a:solidFill>
                  <a:srgbClr val="374151"/>
                </a:solidFill>
                <a:latin typeface="Arial"/>
                <a:ea typeface="Arial"/>
                <a:cs typeface="Arial"/>
                <a:sym typeface="Arial"/>
              </a:rPr>
              <a:t> Calculates total payments using loan payment and the number of payments.</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374151"/>
                </a:solidFill>
                <a:latin typeface="Arial"/>
                <a:ea typeface="Arial"/>
                <a:cs typeface="Arial"/>
                <a:sym typeface="Arial"/>
              </a:rPr>
              <a:t>Formula:</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374151"/>
                </a:solidFill>
                <a:latin typeface="Arial"/>
                <a:ea typeface="Arial"/>
                <a:cs typeface="Arial"/>
                <a:sym typeface="Arial"/>
              </a:rPr>
              <a:t>Function:</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DCDCAA"/>
                </a:solidFill>
                <a:latin typeface="Arial"/>
                <a:ea typeface="Arial"/>
                <a:cs typeface="Arial"/>
                <a:sym typeface="Arial"/>
              </a:rPr>
              <a:t>total_payments</a:t>
            </a:r>
            <a:r>
              <a:rPr lang="en">
                <a:solidFill>
                  <a:srgbClr val="D4D4D4"/>
                </a:solidFill>
                <a:latin typeface="Arial"/>
                <a:ea typeface="Arial"/>
                <a:cs typeface="Arial"/>
                <a:sym typeface="Arial"/>
              </a:rPr>
              <a:t>(</a:t>
            </a:r>
            <a:r>
              <a:rPr lang="en">
                <a:solidFill>
                  <a:srgbClr val="9CDCFE"/>
                </a:solidFill>
                <a:latin typeface="Arial"/>
                <a:ea typeface="Arial"/>
                <a:cs typeface="Arial"/>
                <a:sym typeface="Arial"/>
              </a:rPr>
              <a:t>loan_payment:float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numPayments:float</a:t>
            </a:r>
            <a:r>
              <a:rPr lang="en">
                <a:solidFill>
                  <a:srgbClr val="D4D4D4"/>
                </a:solidFill>
                <a:latin typeface="Arial"/>
                <a:ea typeface="Arial"/>
                <a:cs typeface="Arial"/>
                <a:sym typeface="Arial"/>
              </a:rPr>
              <a:t>)-&gt;float</a:t>
            </a:r>
            <a:endParaRPr>
              <a:solidFill>
                <a:srgbClr val="D4D4D4"/>
              </a:solidFill>
              <a:latin typeface="Arial"/>
              <a:ea typeface="Arial"/>
              <a:cs typeface="Arial"/>
              <a:sym typeface="Arial"/>
            </a:endParaRPr>
          </a:p>
          <a:p>
            <a:pPr indent="0" lvl="0" marL="0" rtl="0" algn="l">
              <a:spcBef>
                <a:spcPts val="0"/>
              </a:spcBef>
              <a:spcAft>
                <a:spcPts val="1200"/>
              </a:spcAft>
              <a:buNone/>
            </a:pPr>
            <a:r>
              <a:t/>
            </a:r>
            <a:endParaRPr/>
          </a:p>
        </p:txBody>
      </p:sp>
      <p:pic>
        <p:nvPicPr>
          <p:cNvPr id="197" name="Google Shape;197;p32"/>
          <p:cNvPicPr preferRelativeResize="0"/>
          <p:nvPr/>
        </p:nvPicPr>
        <p:blipFill>
          <a:blip r:embed="rId3">
            <a:alphaModFix/>
          </a:blip>
          <a:stretch>
            <a:fillRect/>
          </a:stretch>
        </p:blipFill>
        <p:spPr>
          <a:xfrm>
            <a:off x="1643724" y="2729174"/>
            <a:ext cx="3224550" cy="668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 Misinput Robustness</a:t>
            </a:r>
            <a:endParaRPr/>
          </a:p>
        </p:txBody>
      </p:sp>
      <p:sp>
        <p:nvSpPr>
          <p:cNvPr id="203" name="Google Shape;203;p3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used the try and except statements paired with if </a:t>
            </a:r>
            <a:r>
              <a:rPr lang="en"/>
              <a:t>statements </a:t>
            </a:r>
            <a:r>
              <a:rPr lang="en"/>
              <a:t>to ensure the user did not input incorrect values </a:t>
            </a:r>
            <a:endParaRPr/>
          </a:p>
        </p:txBody>
      </p:sp>
      <p:pic>
        <p:nvPicPr>
          <p:cNvPr id="204" name="Google Shape;204;p33"/>
          <p:cNvPicPr preferRelativeResize="0"/>
          <p:nvPr/>
        </p:nvPicPr>
        <p:blipFill>
          <a:blip r:embed="rId3">
            <a:alphaModFix/>
          </a:blip>
          <a:stretch>
            <a:fillRect/>
          </a:stretch>
        </p:blipFill>
        <p:spPr>
          <a:xfrm>
            <a:off x="249325" y="2762850"/>
            <a:ext cx="8782350" cy="2154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Try Except Results</a:t>
            </a:r>
            <a:endParaRPr/>
          </a:p>
        </p:txBody>
      </p:sp>
      <p:pic>
        <p:nvPicPr>
          <p:cNvPr id="210" name="Google Shape;210;p34"/>
          <p:cNvPicPr preferRelativeResize="0"/>
          <p:nvPr/>
        </p:nvPicPr>
        <p:blipFill>
          <a:blip r:embed="rId3">
            <a:alphaModFix/>
          </a:blip>
          <a:stretch>
            <a:fillRect/>
          </a:stretch>
        </p:blipFill>
        <p:spPr>
          <a:xfrm>
            <a:off x="804450" y="2317950"/>
            <a:ext cx="7535100" cy="1761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Application of Package</a:t>
            </a:r>
            <a:endParaRPr/>
          </a:p>
        </p:txBody>
      </p:sp>
      <p:sp>
        <p:nvSpPr>
          <p:cNvPr id="216" name="Google Shape;216;p3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In 5 years, you will have $10,000. If the value is compounded at a rate of 10%, the present value is: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Example: You plan to invest $1,000 at a rate of 10%. In 2 years, the investment will be worth: </a:t>
            </a:r>
            <a:endParaRPr/>
          </a:p>
        </p:txBody>
      </p:sp>
      <p:pic>
        <p:nvPicPr>
          <p:cNvPr id="217" name="Google Shape;217;p35"/>
          <p:cNvPicPr preferRelativeResize="0"/>
          <p:nvPr/>
        </p:nvPicPr>
        <p:blipFill rotWithShape="1">
          <a:blip r:embed="rId3">
            <a:alphaModFix/>
          </a:blip>
          <a:srcRect b="50717" l="0" r="0" t="0"/>
          <a:stretch/>
        </p:blipFill>
        <p:spPr>
          <a:xfrm>
            <a:off x="1228725" y="2571750"/>
            <a:ext cx="6686550" cy="638400"/>
          </a:xfrm>
          <a:prstGeom prst="rect">
            <a:avLst/>
          </a:prstGeom>
          <a:noFill/>
          <a:ln>
            <a:noFill/>
          </a:ln>
        </p:spPr>
      </p:pic>
      <p:pic>
        <p:nvPicPr>
          <p:cNvPr id="218" name="Google Shape;218;p35"/>
          <p:cNvPicPr preferRelativeResize="0"/>
          <p:nvPr/>
        </p:nvPicPr>
        <p:blipFill rotWithShape="1">
          <a:blip r:embed="rId3">
            <a:alphaModFix/>
          </a:blip>
          <a:srcRect b="0" l="0" r="0" t="50717"/>
          <a:stretch/>
        </p:blipFill>
        <p:spPr>
          <a:xfrm>
            <a:off x="1228725" y="3899475"/>
            <a:ext cx="6686550" cy="638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Application of Package</a:t>
            </a:r>
            <a:endParaRPr/>
          </a:p>
        </p:txBody>
      </p:sp>
      <p:sp>
        <p:nvSpPr>
          <p:cNvPr id="224" name="Google Shape;224;p3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A cash flow of $30,000 will be received in perpetuity, to be compounded a rate of 8%.</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Example: If you invest $1,000 today, you will receive three annual payments of $500. With an interest rate of 10%, the NPV is:</a:t>
            </a:r>
            <a:endParaRPr/>
          </a:p>
        </p:txBody>
      </p:sp>
      <p:pic>
        <p:nvPicPr>
          <p:cNvPr id="225" name="Google Shape;225;p36"/>
          <p:cNvPicPr preferRelativeResize="0"/>
          <p:nvPr/>
        </p:nvPicPr>
        <p:blipFill>
          <a:blip r:embed="rId3">
            <a:alphaModFix/>
          </a:blip>
          <a:stretch>
            <a:fillRect/>
          </a:stretch>
        </p:blipFill>
        <p:spPr>
          <a:xfrm>
            <a:off x="1224351" y="2651450"/>
            <a:ext cx="6717200" cy="568600"/>
          </a:xfrm>
          <a:prstGeom prst="rect">
            <a:avLst/>
          </a:prstGeom>
          <a:noFill/>
          <a:ln>
            <a:noFill/>
          </a:ln>
        </p:spPr>
      </p:pic>
      <p:pic>
        <p:nvPicPr>
          <p:cNvPr id="226" name="Google Shape;226;p36"/>
          <p:cNvPicPr preferRelativeResize="0"/>
          <p:nvPr/>
        </p:nvPicPr>
        <p:blipFill>
          <a:blip r:embed="rId4">
            <a:alphaModFix/>
          </a:blip>
          <a:stretch>
            <a:fillRect/>
          </a:stretch>
        </p:blipFill>
        <p:spPr>
          <a:xfrm>
            <a:off x="1224350" y="3918250"/>
            <a:ext cx="6717200" cy="60627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Application of Package: Comparing Projects</a:t>
            </a:r>
            <a:endParaRPr/>
          </a:p>
        </p:txBody>
      </p:sp>
      <p:sp>
        <p:nvSpPr>
          <p:cNvPr id="232" name="Google Shape;232;p37"/>
          <p:cNvSpPr txBox="1"/>
          <p:nvPr>
            <p:ph idx="1" type="body"/>
          </p:nvPr>
        </p:nvSpPr>
        <p:spPr>
          <a:xfrm>
            <a:off x="471900" y="3173950"/>
            <a:ext cx="3763800" cy="1669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Given the two projects above, the functions can be used to compute values that can be compared to choose the more profitable investment.</a:t>
            </a:r>
            <a:endParaRPr/>
          </a:p>
        </p:txBody>
      </p:sp>
      <p:pic>
        <p:nvPicPr>
          <p:cNvPr id="233" name="Google Shape;233;p37"/>
          <p:cNvPicPr preferRelativeResize="0"/>
          <p:nvPr/>
        </p:nvPicPr>
        <p:blipFill rotWithShape="1">
          <a:blip r:embed="rId3">
            <a:alphaModFix/>
          </a:blip>
          <a:srcRect b="0" l="0" r="32845" t="0"/>
          <a:stretch/>
        </p:blipFill>
        <p:spPr>
          <a:xfrm>
            <a:off x="4235646" y="1907338"/>
            <a:ext cx="4458350" cy="2733675"/>
          </a:xfrm>
          <a:prstGeom prst="rect">
            <a:avLst/>
          </a:prstGeom>
          <a:noFill/>
          <a:ln>
            <a:noFill/>
          </a:ln>
        </p:spPr>
      </p:pic>
      <p:pic>
        <p:nvPicPr>
          <p:cNvPr id="234" name="Google Shape;234;p37"/>
          <p:cNvPicPr preferRelativeResize="0"/>
          <p:nvPr/>
        </p:nvPicPr>
        <p:blipFill>
          <a:blip r:embed="rId4">
            <a:alphaModFix/>
          </a:blip>
          <a:stretch>
            <a:fillRect/>
          </a:stretch>
        </p:blipFill>
        <p:spPr>
          <a:xfrm>
            <a:off x="1271500" y="1907350"/>
            <a:ext cx="2164600" cy="1089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Individual Contributions</a:t>
            </a:r>
            <a:endParaRPr/>
          </a:p>
        </p:txBody>
      </p:sp>
      <p:sp>
        <p:nvSpPr>
          <p:cNvPr id="240" name="Google Shape;240;p3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b="1" lang="en" sz="1200"/>
              <a:t>Jordan Braycewski</a:t>
            </a:r>
            <a:r>
              <a:rPr lang="en" sz="1200"/>
              <a:t>: created pv_one, pv_ordinary_annuity, pv_annuity_due, fv_one, fv_ordinary_annuity, fv_annuity_due functions for the project, as well as helped complete part of the presentation and the report. </a:t>
            </a:r>
            <a:endParaRPr sz="1200"/>
          </a:p>
          <a:p>
            <a:pPr indent="-304800" lvl="0" marL="457200" rtl="0" algn="l">
              <a:spcBef>
                <a:spcPts val="0"/>
              </a:spcBef>
              <a:spcAft>
                <a:spcPts val="0"/>
              </a:spcAft>
              <a:buSzPts val="1200"/>
              <a:buChar char="●"/>
            </a:pPr>
            <a:r>
              <a:rPr b="1" lang="en" sz="1200"/>
              <a:t>Vishal Sukumar</a:t>
            </a:r>
            <a:r>
              <a:rPr lang="en" sz="1200"/>
              <a:t>: Created perpetuity, growing_perpetuity, and NPV cash_flow_analysis functions for the project and worked on completing the report </a:t>
            </a:r>
            <a:endParaRPr sz="1200"/>
          </a:p>
          <a:p>
            <a:pPr indent="-304800" lvl="0" marL="457200" rtl="0" algn="l">
              <a:spcBef>
                <a:spcPts val="0"/>
              </a:spcBef>
              <a:spcAft>
                <a:spcPts val="0"/>
              </a:spcAft>
              <a:buSzPts val="1200"/>
              <a:buChar char="●"/>
            </a:pPr>
            <a:r>
              <a:rPr b="1" lang="en" sz="1200"/>
              <a:t>Angelina Rabbia</a:t>
            </a:r>
            <a:r>
              <a:rPr lang="en" sz="1200"/>
              <a:t>: created annuity_payment function, </a:t>
            </a:r>
            <a:r>
              <a:rPr lang="en" sz="1200"/>
              <a:t>compiled</a:t>
            </a:r>
            <a:r>
              <a:rPr lang="en" sz="1200"/>
              <a:t> functions into package, wrote documentation for the project</a:t>
            </a:r>
            <a:endParaRPr sz="1200"/>
          </a:p>
          <a:p>
            <a:pPr indent="-304800" lvl="0" marL="457200" rtl="0" algn="l">
              <a:spcBef>
                <a:spcPts val="0"/>
              </a:spcBef>
              <a:spcAft>
                <a:spcPts val="0"/>
              </a:spcAft>
              <a:buSzPts val="1200"/>
              <a:buChar char="●"/>
            </a:pPr>
            <a:r>
              <a:rPr b="1" lang="en" sz="1200"/>
              <a:t>Anith Joy</a:t>
            </a:r>
            <a:r>
              <a:rPr lang="en" sz="1200"/>
              <a:t>: Created payback_period, probability_index, total_interest_paid, total_payments functions for </a:t>
            </a:r>
            <a:r>
              <a:rPr lang="en" sz="1200"/>
              <a:t>the project, and helped to complete some parts of the presentation. </a:t>
            </a:r>
            <a:endParaRPr sz="1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Problems Solved</a:t>
            </a:r>
            <a:endParaRPr/>
          </a:p>
        </p:txBody>
      </p:sp>
      <p:sp>
        <p:nvSpPr>
          <p:cNvPr id="80" name="Google Shape;80;p15"/>
          <p:cNvSpPr txBox="1"/>
          <p:nvPr>
            <p:ph idx="1" type="body"/>
          </p:nvPr>
        </p:nvSpPr>
        <p:spPr>
          <a:xfrm>
            <a:off x="471900" y="1919075"/>
            <a:ext cx="8323800" cy="27102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lang="en"/>
              <a:t>Our package allows access to functions in python for much quicker and easier calculations of present and future value of single sums and annuities as well as cash flow analysis, payback period and probability index</a:t>
            </a:r>
            <a:endParaRPr/>
          </a:p>
          <a:p>
            <a:pPr indent="-342900" lvl="0" marL="457200" rtl="0" algn="l">
              <a:lnSpc>
                <a:spcPct val="150000"/>
              </a:lnSpc>
              <a:spcBef>
                <a:spcPts val="0"/>
              </a:spcBef>
              <a:spcAft>
                <a:spcPts val="0"/>
              </a:spcAft>
              <a:buSzPts val="1800"/>
              <a:buChar char="●"/>
            </a:pPr>
            <a:r>
              <a:rPr lang="en"/>
              <a:t>It provides a set of tools to perform various calculations and analyses crucial in financial planning, investment evaluation, and risk assessment</a:t>
            </a:r>
            <a:endParaRPr/>
          </a:p>
          <a:p>
            <a:pPr indent="-342900" lvl="0" marL="457200" rtl="0" algn="l">
              <a:lnSpc>
                <a:spcPct val="150000"/>
              </a:lnSpc>
              <a:spcBef>
                <a:spcPts val="0"/>
              </a:spcBef>
              <a:spcAft>
                <a:spcPts val="0"/>
              </a:spcAft>
              <a:buSzPts val="1800"/>
              <a:buChar char="●"/>
            </a:pPr>
            <a:r>
              <a:rPr lang="en"/>
              <a:t>This package would be beneficial for financial professionals, analysts, as well as everyday investors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List of Functions</a:t>
            </a:r>
            <a:endParaRPr/>
          </a:p>
        </p:txBody>
      </p:sp>
      <p:sp>
        <p:nvSpPr>
          <p:cNvPr id="86" name="Google Shape;86;p16"/>
          <p:cNvSpPr txBox="1"/>
          <p:nvPr>
            <p:ph idx="1" type="body"/>
          </p:nvPr>
        </p:nvSpPr>
        <p:spPr>
          <a:xfrm>
            <a:off x="471900" y="1919075"/>
            <a:ext cx="39999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pv_one()</a:t>
            </a:r>
            <a:endParaRPr/>
          </a:p>
          <a:p>
            <a:pPr indent="0" lvl="0" marL="0" rtl="0" algn="l">
              <a:spcBef>
                <a:spcPts val="1200"/>
              </a:spcBef>
              <a:spcAft>
                <a:spcPts val="0"/>
              </a:spcAft>
              <a:buNone/>
            </a:pPr>
            <a:r>
              <a:rPr lang="en"/>
              <a:t>fv_one()</a:t>
            </a:r>
            <a:endParaRPr/>
          </a:p>
          <a:p>
            <a:pPr indent="0" lvl="0" marL="0" rtl="0" algn="l">
              <a:spcBef>
                <a:spcPts val="1200"/>
              </a:spcBef>
              <a:spcAft>
                <a:spcPts val="0"/>
              </a:spcAft>
              <a:buNone/>
            </a:pPr>
            <a:r>
              <a:rPr lang="en"/>
              <a:t>pv_ordinary_annuity()</a:t>
            </a:r>
            <a:endParaRPr/>
          </a:p>
          <a:p>
            <a:pPr indent="0" lvl="0" marL="0" rtl="0" algn="l">
              <a:spcBef>
                <a:spcPts val="1200"/>
              </a:spcBef>
              <a:spcAft>
                <a:spcPts val="0"/>
              </a:spcAft>
              <a:buNone/>
            </a:pPr>
            <a:r>
              <a:rPr lang="en"/>
              <a:t>fv_ordinary_annuity()</a:t>
            </a:r>
            <a:endParaRPr/>
          </a:p>
          <a:p>
            <a:pPr indent="0" lvl="0" marL="0" rtl="0" algn="l">
              <a:spcBef>
                <a:spcPts val="1200"/>
              </a:spcBef>
              <a:spcAft>
                <a:spcPts val="0"/>
              </a:spcAft>
              <a:buNone/>
            </a:pPr>
            <a:r>
              <a:rPr lang="en"/>
              <a:t>pv_annuity_due()</a:t>
            </a:r>
            <a:endParaRPr/>
          </a:p>
          <a:p>
            <a:pPr indent="0" lvl="0" marL="0" rtl="0" algn="l">
              <a:spcBef>
                <a:spcPts val="1200"/>
              </a:spcBef>
              <a:spcAft>
                <a:spcPts val="0"/>
              </a:spcAft>
              <a:buNone/>
            </a:pPr>
            <a:r>
              <a:rPr lang="en"/>
              <a:t>fv_annuity_due()</a:t>
            </a:r>
            <a:endParaRPr/>
          </a:p>
          <a:p>
            <a:pPr indent="0" lvl="0" marL="0" rtl="0" algn="l">
              <a:spcBef>
                <a:spcPts val="1200"/>
              </a:spcBef>
              <a:spcAft>
                <a:spcPts val="1200"/>
              </a:spcAft>
              <a:buNone/>
            </a:pPr>
            <a:r>
              <a:rPr lang="en"/>
              <a:t>growing_annuity()</a:t>
            </a:r>
            <a:endParaRPr/>
          </a:p>
        </p:txBody>
      </p:sp>
      <p:sp>
        <p:nvSpPr>
          <p:cNvPr id="87" name="Google Shape;87;p16"/>
          <p:cNvSpPr txBox="1"/>
          <p:nvPr>
            <p:ph idx="2" type="body"/>
          </p:nvPr>
        </p:nvSpPr>
        <p:spPr>
          <a:xfrm>
            <a:off x="4694250" y="1919075"/>
            <a:ext cx="3999900" cy="2878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perpetuity()</a:t>
            </a:r>
            <a:endParaRPr/>
          </a:p>
          <a:p>
            <a:pPr indent="0" lvl="0" marL="0" rtl="0" algn="l">
              <a:spcBef>
                <a:spcPts val="1200"/>
              </a:spcBef>
              <a:spcAft>
                <a:spcPts val="0"/>
              </a:spcAft>
              <a:buNone/>
            </a:pPr>
            <a:r>
              <a:rPr lang="en"/>
              <a:t>growing_perpetuity()</a:t>
            </a:r>
            <a:endParaRPr/>
          </a:p>
          <a:p>
            <a:pPr indent="0" lvl="0" marL="0" rtl="0" algn="l">
              <a:spcBef>
                <a:spcPts val="1200"/>
              </a:spcBef>
              <a:spcAft>
                <a:spcPts val="0"/>
              </a:spcAft>
              <a:buNone/>
            </a:pPr>
            <a:r>
              <a:rPr lang="en"/>
              <a:t>annuity_payment()</a:t>
            </a:r>
            <a:endParaRPr/>
          </a:p>
          <a:p>
            <a:pPr indent="0" lvl="0" marL="0" rtl="0" algn="l">
              <a:spcBef>
                <a:spcPts val="1200"/>
              </a:spcBef>
              <a:spcAft>
                <a:spcPts val="0"/>
              </a:spcAft>
              <a:buNone/>
            </a:pPr>
            <a:r>
              <a:rPr lang="en"/>
              <a:t>cash_flow_analysis()</a:t>
            </a:r>
            <a:endParaRPr/>
          </a:p>
          <a:p>
            <a:pPr indent="0" lvl="0" marL="0" rtl="0" algn="l">
              <a:spcBef>
                <a:spcPts val="1200"/>
              </a:spcBef>
              <a:spcAft>
                <a:spcPts val="0"/>
              </a:spcAft>
              <a:buNone/>
            </a:pPr>
            <a:r>
              <a:rPr lang="en"/>
              <a:t>payback_period()</a:t>
            </a:r>
            <a:endParaRPr/>
          </a:p>
          <a:p>
            <a:pPr indent="0" lvl="0" marL="0" rtl="0" algn="l">
              <a:spcBef>
                <a:spcPts val="1200"/>
              </a:spcBef>
              <a:spcAft>
                <a:spcPts val="0"/>
              </a:spcAft>
              <a:buNone/>
            </a:pPr>
            <a:r>
              <a:rPr lang="en"/>
              <a:t>probability_index()</a:t>
            </a:r>
            <a:endParaRPr/>
          </a:p>
          <a:p>
            <a:pPr indent="0" lvl="0" marL="0" rtl="0" algn="l">
              <a:spcBef>
                <a:spcPts val="1200"/>
              </a:spcBef>
              <a:spcAft>
                <a:spcPts val="0"/>
              </a:spcAft>
              <a:buNone/>
            </a:pPr>
            <a:r>
              <a:rPr lang="en"/>
              <a:t>total_interest_paid()</a:t>
            </a:r>
            <a:endParaRPr/>
          </a:p>
          <a:p>
            <a:pPr indent="0" lvl="0" marL="0" rtl="0" algn="l">
              <a:spcBef>
                <a:spcPts val="1200"/>
              </a:spcBef>
              <a:spcAft>
                <a:spcPts val="1200"/>
              </a:spcAft>
              <a:buNone/>
            </a:pPr>
            <a:r>
              <a:rPr lang="en"/>
              <a:t>total_payments()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Functionality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4400">
                <a:latin typeface="Arial"/>
                <a:ea typeface="Arial"/>
                <a:cs typeface="Arial"/>
                <a:sym typeface="Arial"/>
              </a:rPr>
              <a:t>Present Value of a Single Sum</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70000"/>
              </a:lnSpc>
              <a:spcBef>
                <a:spcPts val="1000"/>
              </a:spcBef>
              <a:spcAft>
                <a:spcPts val="0"/>
              </a:spcAft>
              <a:buSzPts val="1018"/>
              <a:buNone/>
            </a:pPr>
            <a:r>
              <a:rPr lang="en">
                <a:solidFill>
                  <a:srgbClr val="000000"/>
                </a:solidFill>
                <a:latin typeface="Arial"/>
                <a:ea typeface="Arial"/>
                <a:cs typeface="Arial"/>
                <a:sym typeface="Arial"/>
              </a:rPr>
              <a:t>Description: </a:t>
            </a:r>
            <a:r>
              <a:rPr lang="en">
                <a:solidFill>
                  <a:srgbClr val="374151"/>
                </a:solidFill>
                <a:latin typeface="Arial"/>
                <a:ea typeface="Arial"/>
                <a:cs typeface="Arial"/>
                <a:sym typeface="Arial"/>
              </a:rPr>
              <a:t>Calculates the present value of a single sum based on the future value, interest rate, and periods entered by the user.</a:t>
            </a:r>
            <a:endParaRPr>
              <a:solidFill>
                <a:srgbClr val="374151"/>
              </a:solidFill>
              <a:latin typeface="Arial"/>
              <a:ea typeface="Arial"/>
              <a:cs typeface="Arial"/>
              <a:sym typeface="Arial"/>
            </a:endParaRPr>
          </a:p>
          <a:p>
            <a:pPr indent="0" lvl="0" marL="0" rtl="0" algn="l">
              <a:lnSpc>
                <a:spcPct val="70000"/>
              </a:lnSpc>
              <a:spcBef>
                <a:spcPts val="1000"/>
              </a:spcBef>
              <a:spcAft>
                <a:spcPts val="0"/>
              </a:spcAft>
              <a:buSzPts val="1018"/>
              <a:buNone/>
            </a:pPr>
            <a:r>
              <a:t/>
            </a:r>
            <a:endParaRPr>
              <a:solidFill>
                <a:srgbClr val="374151"/>
              </a:solidFill>
              <a:latin typeface="Arial"/>
              <a:ea typeface="Arial"/>
              <a:cs typeface="Arial"/>
              <a:sym typeface="Arial"/>
            </a:endParaRPr>
          </a:p>
          <a:p>
            <a:pPr indent="0" lvl="0" marL="0" rtl="0" algn="l">
              <a:lnSpc>
                <a:spcPct val="70000"/>
              </a:lnSpc>
              <a:spcBef>
                <a:spcPts val="1000"/>
              </a:spcBef>
              <a:spcAft>
                <a:spcPts val="0"/>
              </a:spcAft>
              <a:buSzPts val="1018"/>
              <a:buNone/>
            </a:pPr>
            <a:r>
              <a:rPr lang="en">
                <a:solidFill>
                  <a:srgbClr val="374151"/>
                </a:solidFill>
                <a:latin typeface="Arial"/>
                <a:ea typeface="Arial"/>
                <a:cs typeface="Arial"/>
                <a:sym typeface="Arial"/>
              </a:rPr>
              <a:t>Formula:</a:t>
            </a:r>
            <a:endParaRPr>
              <a:solidFill>
                <a:srgbClr val="374151"/>
              </a:solidFill>
              <a:latin typeface="Arial"/>
              <a:ea typeface="Arial"/>
              <a:cs typeface="Arial"/>
              <a:sym typeface="Arial"/>
            </a:endParaRPr>
          </a:p>
          <a:p>
            <a:pPr indent="0" lvl="0" marL="0" rtl="0" algn="l">
              <a:lnSpc>
                <a:spcPct val="70000"/>
              </a:lnSpc>
              <a:spcBef>
                <a:spcPts val="1000"/>
              </a:spcBef>
              <a:spcAft>
                <a:spcPts val="0"/>
              </a:spcAft>
              <a:buSzPts val="1018"/>
              <a:buNone/>
            </a:pPr>
            <a:r>
              <a:t/>
            </a:r>
            <a:endParaRPr>
              <a:solidFill>
                <a:srgbClr val="374151"/>
              </a:solidFill>
              <a:latin typeface="Arial"/>
              <a:ea typeface="Arial"/>
              <a:cs typeface="Arial"/>
              <a:sym typeface="Arial"/>
            </a:endParaRPr>
          </a:p>
          <a:p>
            <a:pPr indent="0" lvl="0" marL="0" rtl="0" algn="l">
              <a:lnSpc>
                <a:spcPct val="70000"/>
              </a:lnSpc>
              <a:spcBef>
                <a:spcPts val="1000"/>
              </a:spcBef>
              <a:spcAft>
                <a:spcPts val="0"/>
              </a:spcAft>
              <a:buSzPts val="1018"/>
              <a:buNone/>
            </a:pPr>
            <a:r>
              <a:rPr lang="en">
                <a:solidFill>
                  <a:srgbClr val="374151"/>
                </a:solidFill>
                <a:latin typeface="Arial"/>
                <a:ea typeface="Arial"/>
                <a:cs typeface="Arial"/>
                <a:sym typeface="Arial"/>
              </a:rPr>
              <a:t>Function:</a:t>
            </a:r>
            <a:endParaRPr>
              <a:solidFill>
                <a:srgbClr val="374151"/>
              </a:solidFill>
              <a:latin typeface="Arial"/>
              <a:ea typeface="Arial"/>
              <a:cs typeface="Arial"/>
              <a:sym typeface="Arial"/>
            </a:endParaRPr>
          </a:p>
          <a:p>
            <a:pPr indent="0" lvl="0" marL="0" rtl="0" algn="l">
              <a:lnSpc>
                <a:spcPct val="70000"/>
              </a:lnSpc>
              <a:spcBef>
                <a:spcPts val="1000"/>
              </a:spcBef>
              <a:spcAft>
                <a:spcPts val="0"/>
              </a:spcAft>
              <a:buSzPts val="1018"/>
              <a:buNone/>
            </a:pPr>
            <a:r>
              <a:rPr lang="en">
                <a:solidFill>
                  <a:srgbClr val="DCDCAA"/>
                </a:solidFill>
                <a:latin typeface="Arial"/>
                <a:ea typeface="Arial"/>
                <a:cs typeface="Arial"/>
                <a:sym typeface="Arial"/>
              </a:rPr>
              <a:t>pv_one</a:t>
            </a:r>
            <a:r>
              <a:rPr lang="en">
                <a:solidFill>
                  <a:srgbClr val="D4D4D4"/>
                </a:solidFill>
                <a:latin typeface="Arial"/>
                <a:ea typeface="Arial"/>
                <a:cs typeface="Arial"/>
                <a:sym typeface="Arial"/>
              </a:rPr>
              <a:t>(</a:t>
            </a:r>
            <a:r>
              <a:rPr lang="en">
                <a:solidFill>
                  <a:srgbClr val="9CDCFE"/>
                </a:solidFill>
                <a:latin typeface="Arial"/>
                <a:ea typeface="Arial"/>
                <a:cs typeface="Arial"/>
                <a:sym typeface="Arial"/>
              </a:rPr>
              <a:t>fv:float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rate:float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periods:float</a:t>
            </a:r>
            <a:r>
              <a:rPr lang="en">
                <a:solidFill>
                  <a:srgbClr val="D4D4D4"/>
                </a:solidFill>
                <a:latin typeface="Arial"/>
                <a:ea typeface="Arial"/>
                <a:cs typeface="Arial"/>
                <a:sym typeface="Arial"/>
              </a:rPr>
              <a:t>)-&gt;float</a:t>
            </a:r>
            <a:endParaRPr>
              <a:solidFill>
                <a:srgbClr val="D4D4D4"/>
              </a:solidFill>
              <a:latin typeface="Arial"/>
              <a:ea typeface="Arial"/>
              <a:cs typeface="Arial"/>
              <a:sym typeface="Arial"/>
            </a:endParaRPr>
          </a:p>
          <a:p>
            <a:pPr indent="0" lvl="0" marL="0" rtl="0" algn="l">
              <a:lnSpc>
                <a:spcPct val="95000"/>
              </a:lnSpc>
              <a:spcBef>
                <a:spcPts val="0"/>
              </a:spcBef>
              <a:spcAft>
                <a:spcPts val="1200"/>
              </a:spcAft>
              <a:buSzPts val="1018"/>
              <a:buNone/>
            </a:pPr>
            <a:r>
              <a:t/>
            </a:r>
            <a:endParaRPr sz="1265"/>
          </a:p>
        </p:txBody>
      </p:sp>
      <p:pic>
        <p:nvPicPr>
          <p:cNvPr id="99" name="Google Shape;99;p18"/>
          <p:cNvPicPr preferRelativeResize="0"/>
          <p:nvPr/>
        </p:nvPicPr>
        <p:blipFill rotWithShape="1">
          <a:blip r:embed="rId3">
            <a:alphaModFix/>
          </a:blip>
          <a:srcRect b="0" l="11606" r="0" t="49627"/>
          <a:stretch/>
        </p:blipFill>
        <p:spPr>
          <a:xfrm>
            <a:off x="1600575" y="2934375"/>
            <a:ext cx="2660675" cy="767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4400">
                <a:latin typeface="Arial"/>
                <a:ea typeface="Arial"/>
                <a:cs typeface="Arial"/>
                <a:sym typeface="Arial"/>
              </a:rPr>
              <a:t>Future Value of a Single Sum</a:t>
            </a:r>
            <a:endParaRPr/>
          </a:p>
        </p:txBody>
      </p:sp>
      <p:sp>
        <p:nvSpPr>
          <p:cNvPr id="105" name="Google Shape;105;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lnSpc>
                <a:spcPct val="90000"/>
              </a:lnSpc>
              <a:spcBef>
                <a:spcPts val="1000"/>
              </a:spcBef>
              <a:spcAft>
                <a:spcPts val="0"/>
              </a:spcAft>
              <a:buNone/>
            </a:pPr>
            <a:r>
              <a:rPr i="1" lang="en">
                <a:solidFill>
                  <a:srgbClr val="374151"/>
                </a:solidFill>
                <a:latin typeface="Arial"/>
                <a:ea typeface="Arial"/>
                <a:cs typeface="Arial"/>
                <a:sym typeface="Arial"/>
              </a:rPr>
              <a:t>Description:</a:t>
            </a:r>
            <a:r>
              <a:rPr lang="en">
                <a:solidFill>
                  <a:srgbClr val="374151"/>
                </a:solidFill>
                <a:latin typeface="Arial"/>
                <a:ea typeface="Arial"/>
                <a:cs typeface="Arial"/>
                <a:sym typeface="Arial"/>
              </a:rPr>
              <a:t> Computes the future value of a single sum using the present value, interest rate, and periods entered by the user.</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374151"/>
                </a:solidFill>
                <a:latin typeface="Arial"/>
                <a:ea typeface="Arial"/>
                <a:cs typeface="Arial"/>
                <a:sym typeface="Arial"/>
              </a:rPr>
              <a:t>Formula: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374151"/>
                </a:solidFill>
                <a:latin typeface="Arial"/>
                <a:ea typeface="Arial"/>
                <a:cs typeface="Arial"/>
                <a:sym typeface="Arial"/>
              </a:rPr>
              <a:t>Function:</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DCDCAA"/>
                </a:solidFill>
                <a:latin typeface="Arial"/>
                <a:ea typeface="Arial"/>
                <a:cs typeface="Arial"/>
                <a:sym typeface="Arial"/>
              </a:rPr>
              <a:t>fv_one</a:t>
            </a:r>
            <a:r>
              <a:rPr lang="en">
                <a:solidFill>
                  <a:srgbClr val="D4D4D4"/>
                </a:solidFill>
                <a:latin typeface="Arial"/>
                <a:ea typeface="Arial"/>
                <a:cs typeface="Arial"/>
                <a:sym typeface="Arial"/>
              </a:rPr>
              <a:t>(</a:t>
            </a:r>
            <a:r>
              <a:rPr lang="en">
                <a:solidFill>
                  <a:srgbClr val="9CDCFE"/>
                </a:solidFill>
                <a:latin typeface="Arial"/>
                <a:ea typeface="Arial"/>
                <a:cs typeface="Arial"/>
                <a:sym typeface="Arial"/>
              </a:rPr>
              <a:t>pv:float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rate:float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periods:float</a:t>
            </a:r>
            <a:r>
              <a:rPr lang="en">
                <a:solidFill>
                  <a:srgbClr val="D4D4D4"/>
                </a:solidFill>
                <a:latin typeface="Arial"/>
                <a:ea typeface="Arial"/>
                <a:cs typeface="Arial"/>
                <a:sym typeface="Arial"/>
              </a:rPr>
              <a:t>)-&gt;float</a:t>
            </a:r>
            <a:endParaRPr>
              <a:solidFill>
                <a:srgbClr val="D4D4D4"/>
              </a:solidFill>
              <a:latin typeface="Arial"/>
              <a:ea typeface="Arial"/>
              <a:cs typeface="Arial"/>
              <a:sym typeface="Arial"/>
            </a:endParaRPr>
          </a:p>
          <a:p>
            <a:pPr indent="0" lvl="0" marL="0" rtl="0" algn="l">
              <a:spcBef>
                <a:spcPts val="0"/>
              </a:spcBef>
              <a:spcAft>
                <a:spcPts val="1200"/>
              </a:spcAft>
              <a:buNone/>
            </a:pPr>
            <a:r>
              <a:t/>
            </a:r>
            <a:endParaRPr/>
          </a:p>
        </p:txBody>
      </p:sp>
      <p:pic>
        <p:nvPicPr>
          <p:cNvPr id="106" name="Google Shape;106;p19"/>
          <p:cNvPicPr preferRelativeResize="0"/>
          <p:nvPr/>
        </p:nvPicPr>
        <p:blipFill rotWithShape="1">
          <a:blip r:embed="rId3">
            <a:alphaModFix/>
          </a:blip>
          <a:srcRect b="49627" l="11543" r="0" t="0"/>
          <a:stretch/>
        </p:blipFill>
        <p:spPr>
          <a:xfrm>
            <a:off x="1499550" y="2494050"/>
            <a:ext cx="2662625" cy="767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559">
                <a:latin typeface="Arial"/>
                <a:ea typeface="Arial"/>
                <a:cs typeface="Arial"/>
                <a:sym typeface="Arial"/>
              </a:rPr>
              <a:t>Present Value of an Ordinary Annuity</a:t>
            </a:r>
            <a:endParaRPr sz="2480"/>
          </a:p>
        </p:txBody>
      </p:sp>
      <p:sp>
        <p:nvSpPr>
          <p:cNvPr id="112" name="Google Shape;112;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lnSpc>
                <a:spcPct val="90000"/>
              </a:lnSpc>
              <a:spcBef>
                <a:spcPts val="1000"/>
              </a:spcBef>
              <a:spcAft>
                <a:spcPts val="0"/>
              </a:spcAft>
              <a:buNone/>
            </a:pPr>
            <a:r>
              <a:rPr i="1" lang="en">
                <a:solidFill>
                  <a:srgbClr val="374151"/>
                </a:solidFill>
                <a:latin typeface="Arial"/>
                <a:ea typeface="Arial"/>
                <a:cs typeface="Arial"/>
                <a:sym typeface="Arial"/>
              </a:rPr>
              <a:t>Description:</a:t>
            </a:r>
            <a:r>
              <a:rPr lang="en">
                <a:solidFill>
                  <a:srgbClr val="374151"/>
                </a:solidFill>
                <a:latin typeface="Arial"/>
                <a:ea typeface="Arial"/>
                <a:cs typeface="Arial"/>
                <a:sym typeface="Arial"/>
              </a:rPr>
              <a:t> Determines the present value of an ordinary annuity using payments, interest rate, and total periods provided by the user.</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374151"/>
                </a:solidFill>
                <a:latin typeface="Arial"/>
                <a:ea typeface="Arial"/>
                <a:cs typeface="Arial"/>
                <a:sym typeface="Arial"/>
              </a:rPr>
              <a:t>Formula:</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374151"/>
                </a:solidFill>
                <a:latin typeface="Arial"/>
                <a:ea typeface="Arial"/>
                <a:cs typeface="Arial"/>
                <a:sym typeface="Arial"/>
              </a:rPr>
              <a:t>Function:</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DCDCAA"/>
                </a:solidFill>
                <a:latin typeface="Arial"/>
                <a:ea typeface="Arial"/>
                <a:cs typeface="Arial"/>
                <a:sym typeface="Arial"/>
              </a:rPr>
              <a:t>pv_ordinary_annuity</a:t>
            </a:r>
            <a:r>
              <a:rPr lang="en">
                <a:solidFill>
                  <a:srgbClr val="D4D4D4"/>
                </a:solidFill>
                <a:latin typeface="Arial"/>
                <a:ea typeface="Arial"/>
                <a:cs typeface="Arial"/>
                <a:sym typeface="Arial"/>
              </a:rPr>
              <a:t>(</a:t>
            </a:r>
            <a:r>
              <a:rPr lang="en">
                <a:solidFill>
                  <a:srgbClr val="9CDCFE"/>
                </a:solidFill>
                <a:latin typeface="Arial"/>
                <a:ea typeface="Arial"/>
                <a:cs typeface="Arial"/>
                <a:sym typeface="Arial"/>
              </a:rPr>
              <a:t>pmt:float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rate:float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periods:float</a:t>
            </a:r>
            <a:r>
              <a:rPr lang="en">
                <a:solidFill>
                  <a:srgbClr val="D4D4D4"/>
                </a:solidFill>
                <a:latin typeface="Arial"/>
                <a:ea typeface="Arial"/>
                <a:cs typeface="Arial"/>
                <a:sym typeface="Arial"/>
              </a:rPr>
              <a:t>)-&gt; float</a:t>
            </a:r>
            <a:endParaRPr>
              <a:solidFill>
                <a:srgbClr val="D4D4D4"/>
              </a:solidFill>
              <a:latin typeface="Arial"/>
              <a:ea typeface="Arial"/>
              <a:cs typeface="Arial"/>
              <a:sym typeface="Arial"/>
            </a:endParaRPr>
          </a:p>
          <a:p>
            <a:pPr indent="0" lvl="0" marL="0" rtl="0" algn="l">
              <a:spcBef>
                <a:spcPts val="0"/>
              </a:spcBef>
              <a:spcAft>
                <a:spcPts val="1200"/>
              </a:spcAft>
              <a:buNone/>
            </a:pPr>
            <a:r>
              <a:t/>
            </a:r>
            <a:endParaRPr/>
          </a:p>
        </p:txBody>
      </p:sp>
      <p:pic>
        <p:nvPicPr>
          <p:cNvPr id="113" name="Google Shape;113;p20"/>
          <p:cNvPicPr preferRelativeResize="0"/>
          <p:nvPr/>
        </p:nvPicPr>
        <p:blipFill rotWithShape="1">
          <a:blip r:embed="rId3">
            <a:alphaModFix/>
          </a:blip>
          <a:srcRect b="0" l="16346" r="19922" t="54753"/>
          <a:stretch/>
        </p:blipFill>
        <p:spPr>
          <a:xfrm>
            <a:off x="1538375" y="2446325"/>
            <a:ext cx="2890299" cy="1054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659">
                <a:latin typeface="Arial"/>
                <a:ea typeface="Arial"/>
                <a:cs typeface="Arial"/>
                <a:sym typeface="Arial"/>
              </a:rPr>
              <a:t>Future Value of an Ordinary Annuity</a:t>
            </a:r>
            <a:endParaRPr sz="2580"/>
          </a:p>
        </p:txBody>
      </p:sp>
      <p:sp>
        <p:nvSpPr>
          <p:cNvPr id="119" name="Google Shape;119;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lnSpc>
                <a:spcPct val="90000"/>
              </a:lnSpc>
              <a:spcBef>
                <a:spcPts val="1000"/>
              </a:spcBef>
              <a:spcAft>
                <a:spcPts val="0"/>
              </a:spcAft>
              <a:buNone/>
            </a:pPr>
            <a:r>
              <a:rPr i="1" lang="en">
                <a:solidFill>
                  <a:srgbClr val="374151"/>
                </a:solidFill>
                <a:latin typeface="Arial"/>
                <a:ea typeface="Arial"/>
                <a:cs typeface="Arial"/>
                <a:sym typeface="Arial"/>
              </a:rPr>
              <a:t>Description:</a:t>
            </a:r>
            <a:r>
              <a:rPr lang="en">
                <a:solidFill>
                  <a:srgbClr val="374151"/>
                </a:solidFill>
                <a:latin typeface="Arial"/>
                <a:ea typeface="Arial"/>
                <a:cs typeface="Arial"/>
                <a:sym typeface="Arial"/>
              </a:rPr>
              <a:t> Calculates the future value of an ordinary annuity based on payments, interest rate, and total periods entered by the user.</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374151"/>
                </a:solidFill>
                <a:latin typeface="Arial"/>
                <a:ea typeface="Arial"/>
                <a:cs typeface="Arial"/>
                <a:sym typeface="Arial"/>
              </a:rPr>
              <a:t>Formula:</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374151"/>
                </a:solidFill>
                <a:latin typeface="Arial"/>
                <a:ea typeface="Arial"/>
                <a:cs typeface="Arial"/>
                <a:sym typeface="Arial"/>
              </a:rPr>
              <a:t>Function:</a:t>
            </a:r>
            <a:endParaRPr>
              <a:solidFill>
                <a:srgbClr val="374151"/>
              </a:solidFill>
              <a:latin typeface="Arial"/>
              <a:ea typeface="Arial"/>
              <a:cs typeface="Arial"/>
              <a:sym typeface="Arial"/>
            </a:endParaRPr>
          </a:p>
          <a:p>
            <a:pPr indent="0" lvl="0" marL="0" rtl="0" algn="l">
              <a:lnSpc>
                <a:spcPct val="90000"/>
              </a:lnSpc>
              <a:spcBef>
                <a:spcPts val="1000"/>
              </a:spcBef>
              <a:spcAft>
                <a:spcPts val="0"/>
              </a:spcAft>
              <a:buNone/>
            </a:pPr>
            <a:r>
              <a:rPr lang="en">
                <a:solidFill>
                  <a:srgbClr val="DCDCAA"/>
                </a:solidFill>
                <a:latin typeface="Arial"/>
                <a:ea typeface="Arial"/>
                <a:cs typeface="Arial"/>
                <a:sym typeface="Arial"/>
              </a:rPr>
              <a:t>fv_ordinary_annuity</a:t>
            </a:r>
            <a:r>
              <a:rPr lang="en">
                <a:solidFill>
                  <a:srgbClr val="D4D4D4"/>
                </a:solidFill>
                <a:latin typeface="Arial"/>
                <a:ea typeface="Arial"/>
                <a:cs typeface="Arial"/>
                <a:sym typeface="Arial"/>
              </a:rPr>
              <a:t>(</a:t>
            </a:r>
            <a:r>
              <a:rPr lang="en">
                <a:solidFill>
                  <a:srgbClr val="9CDCFE"/>
                </a:solidFill>
                <a:latin typeface="Arial"/>
                <a:ea typeface="Arial"/>
                <a:cs typeface="Arial"/>
                <a:sym typeface="Arial"/>
              </a:rPr>
              <a:t>pmt:float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rate:float</a:t>
            </a:r>
            <a:r>
              <a:rPr lang="en">
                <a:solidFill>
                  <a:srgbClr val="D4D4D4"/>
                </a:solidFill>
                <a:latin typeface="Arial"/>
                <a:ea typeface="Arial"/>
                <a:cs typeface="Arial"/>
                <a:sym typeface="Arial"/>
              </a:rPr>
              <a:t>, </a:t>
            </a:r>
            <a:r>
              <a:rPr lang="en">
                <a:solidFill>
                  <a:srgbClr val="9CDCFE"/>
                </a:solidFill>
                <a:latin typeface="Arial"/>
                <a:ea typeface="Arial"/>
                <a:cs typeface="Arial"/>
                <a:sym typeface="Arial"/>
              </a:rPr>
              <a:t>periods:float</a:t>
            </a:r>
            <a:r>
              <a:rPr lang="en">
                <a:solidFill>
                  <a:srgbClr val="D4D4D4"/>
                </a:solidFill>
                <a:latin typeface="Arial"/>
                <a:ea typeface="Arial"/>
                <a:cs typeface="Arial"/>
                <a:sym typeface="Arial"/>
              </a:rPr>
              <a:t>)-&gt;float</a:t>
            </a:r>
            <a:endParaRPr>
              <a:solidFill>
                <a:srgbClr val="D4D4D4"/>
              </a:solidFill>
              <a:latin typeface="Arial"/>
              <a:ea typeface="Arial"/>
              <a:cs typeface="Arial"/>
              <a:sym typeface="Arial"/>
            </a:endParaRPr>
          </a:p>
          <a:p>
            <a:pPr indent="0" lvl="0" marL="0" rtl="0" algn="l">
              <a:spcBef>
                <a:spcPts val="0"/>
              </a:spcBef>
              <a:spcAft>
                <a:spcPts val="1200"/>
              </a:spcAft>
              <a:buNone/>
            </a:pPr>
            <a:r>
              <a:t/>
            </a:r>
            <a:endParaRPr/>
          </a:p>
        </p:txBody>
      </p:sp>
      <p:pic>
        <p:nvPicPr>
          <p:cNvPr id="120" name="Google Shape;120;p21"/>
          <p:cNvPicPr preferRelativeResize="0"/>
          <p:nvPr/>
        </p:nvPicPr>
        <p:blipFill>
          <a:blip r:embed="rId3">
            <a:alphaModFix/>
          </a:blip>
          <a:stretch>
            <a:fillRect/>
          </a:stretch>
        </p:blipFill>
        <p:spPr>
          <a:xfrm>
            <a:off x="1462025" y="2492550"/>
            <a:ext cx="3874583" cy="891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