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78" r:id="rId3"/>
    <p:sldId id="262" r:id="rId4"/>
    <p:sldId id="279" r:id="rId5"/>
    <p:sldId id="257" r:id="rId6"/>
    <p:sldId id="274" r:id="rId7"/>
    <p:sldId id="283" r:id="rId8"/>
    <p:sldId id="271" r:id="rId9"/>
    <p:sldId id="272" r:id="rId10"/>
    <p:sldId id="258" r:id="rId11"/>
    <p:sldId id="263" r:id="rId12"/>
    <p:sldId id="265" r:id="rId13"/>
    <p:sldId id="266" r:id="rId14"/>
    <p:sldId id="267" r:id="rId15"/>
    <p:sldId id="268" r:id="rId16"/>
    <p:sldId id="281" r:id="rId17"/>
    <p:sldId id="276" r:id="rId18"/>
    <p:sldId id="280" r:id="rId19"/>
    <p:sldId id="269" r:id="rId20"/>
    <p:sldId id="270" r:id="rId21"/>
    <p:sldId id="284" r:id="rId22"/>
    <p:sldId id="282" r:id="rId23"/>
    <p:sldId id="275"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90" d="100"/>
          <a:sy n="90" d="100"/>
        </p:scale>
        <p:origin x="-72" y="2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FA0D40-C05B-4F3B-AF72-47F0E9250586}"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IN"/>
        </a:p>
      </dgm:t>
    </dgm:pt>
    <dgm:pt modelId="{28D542A9-0CFA-49ED-AA3A-F484A4E84DC2}">
      <dgm:prSet phldrT="[Text]"/>
      <dgm:spPr/>
      <dgm:t>
        <a:bodyPr/>
        <a:lstStyle/>
        <a:p>
          <a:r>
            <a:rPr lang="en-US" dirty="0" smtClean="0"/>
            <a:t>Dashboard – Featuring the KPIs</a:t>
          </a:r>
          <a:endParaRPr lang="en-IN" dirty="0"/>
        </a:p>
      </dgm:t>
    </dgm:pt>
    <dgm:pt modelId="{9ECFA0AC-071E-499D-A9D9-E284592B40D8}" type="parTrans" cxnId="{B646C7EE-6955-432A-B47B-03A39591D25B}">
      <dgm:prSet/>
      <dgm:spPr/>
      <dgm:t>
        <a:bodyPr/>
        <a:lstStyle/>
        <a:p>
          <a:endParaRPr lang="en-IN"/>
        </a:p>
      </dgm:t>
    </dgm:pt>
    <dgm:pt modelId="{642EE0D5-4F31-40A4-9EA4-B95A4613D40B}" type="sibTrans" cxnId="{B646C7EE-6955-432A-B47B-03A39591D25B}">
      <dgm:prSet/>
      <dgm:spPr/>
      <dgm:t>
        <a:bodyPr/>
        <a:lstStyle/>
        <a:p>
          <a:endParaRPr lang="en-IN"/>
        </a:p>
      </dgm:t>
    </dgm:pt>
    <dgm:pt modelId="{593B2FA7-9684-40BA-A698-C72DEF8DD7E3}">
      <dgm:prSet phldrT="[Text]"/>
      <dgm:spPr/>
      <dgm:t>
        <a:bodyPr/>
        <a:lstStyle/>
        <a:p>
          <a:r>
            <a:rPr lang="en-US" dirty="0" smtClean="0"/>
            <a:t>Detailed graphical views for the KPIs</a:t>
          </a:r>
          <a:endParaRPr lang="en-IN" dirty="0"/>
        </a:p>
      </dgm:t>
    </dgm:pt>
    <dgm:pt modelId="{6F007E8B-1CDA-4E79-A3EB-430CC99703F7}" type="parTrans" cxnId="{0F085A27-54D2-44B2-9D60-CB0D2C24EAF1}">
      <dgm:prSet/>
      <dgm:spPr/>
      <dgm:t>
        <a:bodyPr/>
        <a:lstStyle/>
        <a:p>
          <a:endParaRPr lang="en-IN"/>
        </a:p>
      </dgm:t>
    </dgm:pt>
    <dgm:pt modelId="{35DDD172-A883-47EC-8802-AFBF38042930}" type="sibTrans" cxnId="{0F085A27-54D2-44B2-9D60-CB0D2C24EAF1}">
      <dgm:prSet/>
      <dgm:spPr/>
      <dgm:t>
        <a:bodyPr/>
        <a:lstStyle/>
        <a:p>
          <a:endParaRPr lang="en-IN"/>
        </a:p>
      </dgm:t>
    </dgm:pt>
    <dgm:pt modelId="{0E8E068D-30F3-42E0-91C2-6F52E24BDF28}">
      <dgm:prSet phldrT="[Text]"/>
      <dgm:spPr/>
      <dgm:t>
        <a:bodyPr/>
        <a:lstStyle/>
        <a:p>
          <a:r>
            <a:rPr lang="en-US" dirty="0" smtClean="0"/>
            <a:t>Detailed graphical views for custom period</a:t>
          </a:r>
          <a:endParaRPr lang="en-IN" dirty="0"/>
        </a:p>
      </dgm:t>
    </dgm:pt>
    <dgm:pt modelId="{2D824A43-C1F3-4470-890A-2B0F43B4C31A}" type="parTrans" cxnId="{9DF462DF-143D-4E1A-918B-46834EDE6E09}">
      <dgm:prSet/>
      <dgm:spPr/>
      <dgm:t>
        <a:bodyPr/>
        <a:lstStyle/>
        <a:p>
          <a:endParaRPr lang="en-IN"/>
        </a:p>
      </dgm:t>
    </dgm:pt>
    <dgm:pt modelId="{BB988C50-9DD4-44D8-B570-5C6F9200A97D}" type="sibTrans" cxnId="{9DF462DF-143D-4E1A-918B-46834EDE6E09}">
      <dgm:prSet/>
      <dgm:spPr/>
      <dgm:t>
        <a:bodyPr/>
        <a:lstStyle/>
        <a:p>
          <a:endParaRPr lang="en-IN"/>
        </a:p>
      </dgm:t>
    </dgm:pt>
    <dgm:pt modelId="{4B2AF004-D838-44B0-95AD-89A31028670C}">
      <dgm:prSet phldrT="[Text]"/>
      <dgm:spPr/>
      <dgm:t>
        <a:bodyPr/>
        <a:lstStyle/>
        <a:p>
          <a:r>
            <a:rPr lang="en-US" dirty="0" smtClean="0"/>
            <a:t>Dashboard Customization</a:t>
          </a:r>
          <a:endParaRPr lang="en-IN" dirty="0"/>
        </a:p>
      </dgm:t>
    </dgm:pt>
    <dgm:pt modelId="{D3DC10CF-7174-4F67-8613-FE91D5F34EA7}" type="parTrans" cxnId="{1D2D08CF-84AD-4BFD-8562-D0B511E9FC83}">
      <dgm:prSet/>
      <dgm:spPr/>
      <dgm:t>
        <a:bodyPr/>
        <a:lstStyle/>
        <a:p>
          <a:endParaRPr lang="en-IN"/>
        </a:p>
      </dgm:t>
    </dgm:pt>
    <dgm:pt modelId="{A461C97C-9AA7-44E8-8090-7D46774D2CEF}" type="sibTrans" cxnId="{1D2D08CF-84AD-4BFD-8562-D0B511E9FC83}">
      <dgm:prSet/>
      <dgm:spPr/>
      <dgm:t>
        <a:bodyPr/>
        <a:lstStyle/>
        <a:p>
          <a:endParaRPr lang="en-IN"/>
        </a:p>
      </dgm:t>
    </dgm:pt>
    <dgm:pt modelId="{59CA03C5-68AC-4EF4-81EE-13E47F5420BD}">
      <dgm:prSet phldrT="[Text]"/>
      <dgm:spPr/>
      <dgm:t>
        <a:bodyPr/>
        <a:lstStyle/>
        <a:p>
          <a:r>
            <a:rPr lang="en-US" dirty="0" smtClean="0"/>
            <a:t>Manage Data – for Book Keeping</a:t>
          </a:r>
          <a:endParaRPr lang="en-IN" dirty="0"/>
        </a:p>
      </dgm:t>
    </dgm:pt>
    <dgm:pt modelId="{9ACA1B38-6589-48A0-8E7C-8A19C5359AE3}" type="parTrans" cxnId="{13CF5222-50CB-46D7-A904-142AE1F5E2D0}">
      <dgm:prSet/>
      <dgm:spPr/>
      <dgm:t>
        <a:bodyPr/>
        <a:lstStyle/>
        <a:p>
          <a:endParaRPr lang="en-IN"/>
        </a:p>
      </dgm:t>
    </dgm:pt>
    <dgm:pt modelId="{F55418C4-35B4-4CC6-8BCB-5402F2621297}" type="sibTrans" cxnId="{13CF5222-50CB-46D7-A904-142AE1F5E2D0}">
      <dgm:prSet/>
      <dgm:spPr/>
      <dgm:t>
        <a:bodyPr/>
        <a:lstStyle/>
        <a:p>
          <a:endParaRPr lang="en-IN"/>
        </a:p>
      </dgm:t>
    </dgm:pt>
    <dgm:pt modelId="{C33015EE-0104-4CD7-80A8-163C17CFE1B3}">
      <dgm:prSet phldrT="[Text]"/>
      <dgm:spPr/>
      <dgm:t>
        <a:bodyPr/>
        <a:lstStyle/>
        <a:p>
          <a:r>
            <a:rPr lang="en-US" dirty="0" smtClean="0"/>
            <a:t>Data Integration with Cloud Backend</a:t>
          </a:r>
          <a:endParaRPr lang="en-IN" dirty="0"/>
        </a:p>
      </dgm:t>
    </dgm:pt>
    <dgm:pt modelId="{1E33DC62-5D74-4B6D-98F7-67BEC5D23024}" type="parTrans" cxnId="{7DE345A5-0770-4BB3-8408-9A19FBFEF77C}">
      <dgm:prSet/>
      <dgm:spPr/>
      <dgm:t>
        <a:bodyPr/>
        <a:lstStyle/>
        <a:p>
          <a:endParaRPr lang="en-IN"/>
        </a:p>
      </dgm:t>
    </dgm:pt>
    <dgm:pt modelId="{CEFD6EE6-B075-46CD-A7DE-9937F03107A6}" type="sibTrans" cxnId="{7DE345A5-0770-4BB3-8408-9A19FBFEF77C}">
      <dgm:prSet/>
      <dgm:spPr/>
      <dgm:t>
        <a:bodyPr/>
        <a:lstStyle/>
        <a:p>
          <a:endParaRPr lang="en-IN"/>
        </a:p>
      </dgm:t>
    </dgm:pt>
    <dgm:pt modelId="{BDD55B90-3F02-4D3E-8E9E-721651DDEF61}">
      <dgm:prSet phldrT="[Text]"/>
      <dgm:spPr/>
      <dgm:t>
        <a:bodyPr/>
        <a:lstStyle/>
        <a:p>
          <a:endParaRPr lang="en-IN" dirty="0"/>
        </a:p>
      </dgm:t>
    </dgm:pt>
    <dgm:pt modelId="{E91913CA-4DE6-4BC2-9F62-F3188BE43DC5}" type="parTrans" cxnId="{698810BE-E06A-4105-846F-CDDF6741364E}">
      <dgm:prSet/>
      <dgm:spPr/>
      <dgm:t>
        <a:bodyPr/>
        <a:lstStyle/>
        <a:p>
          <a:endParaRPr lang="en-IN"/>
        </a:p>
      </dgm:t>
    </dgm:pt>
    <dgm:pt modelId="{AAF95A90-8DC5-48FD-8062-78BEB4EB816C}" type="sibTrans" cxnId="{698810BE-E06A-4105-846F-CDDF6741364E}">
      <dgm:prSet/>
      <dgm:spPr/>
      <dgm:t>
        <a:bodyPr/>
        <a:lstStyle/>
        <a:p>
          <a:endParaRPr lang="en-IN"/>
        </a:p>
      </dgm:t>
    </dgm:pt>
    <dgm:pt modelId="{CB8D418B-6FC3-42B0-A81F-6909A2D8D884}" type="pres">
      <dgm:prSet presAssocID="{C0FA0D40-C05B-4F3B-AF72-47F0E9250586}" presName="Name0" presStyleCnt="0">
        <dgm:presLayoutVars>
          <dgm:chMax val="7"/>
          <dgm:chPref val="7"/>
          <dgm:dir/>
        </dgm:presLayoutVars>
      </dgm:prSet>
      <dgm:spPr/>
      <dgm:t>
        <a:bodyPr/>
        <a:lstStyle/>
        <a:p>
          <a:endParaRPr lang="en-US"/>
        </a:p>
      </dgm:t>
    </dgm:pt>
    <dgm:pt modelId="{688C8821-A26A-4BDE-A61A-1323F3EDDCC8}" type="pres">
      <dgm:prSet presAssocID="{C0FA0D40-C05B-4F3B-AF72-47F0E9250586}" presName="Name1" presStyleCnt="0"/>
      <dgm:spPr/>
    </dgm:pt>
    <dgm:pt modelId="{06FE1F07-A584-43BD-B010-C7435AE9EF84}" type="pres">
      <dgm:prSet presAssocID="{C0FA0D40-C05B-4F3B-AF72-47F0E9250586}" presName="cycle" presStyleCnt="0"/>
      <dgm:spPr/>
    </dgm:pt>
    <dgm:pt modelId="{5ADD5C0E-B018-4FC8-971A-2A1B5114CC67}" type="pres">
      <dgm:prSet presAssocID="{C0FA0D40-C05B-4F3B-AF72-47F0E9250586}" presName="srcNode" presStyleLbl="node1" presStyleIdx="0" presStyleCnt="7"/>
      <dgm:spPr/>
    </dgm:pt>
    <dgm:pt modelId="{BB126DC6-DFC2-44D8-BC6C-A4B7A550207D}" type="pres">
      <dgm:prSet presAssocID="{C0FA0D40-C05B-4F3B-AF72-47F0E9250586}" presName="conn" presStyleLbl="parChTrans1D2" presStyleIdx="0" presStyleCnt="1"/>
      <dgm:spPr/>
      <dgm:t>
        <a:bodyPr/>
        <a:lstStyle/>
        <a:p>
          <a:endParaRPr lang="en-US"/>
        </a:p>
      </dgm:t>
    </dgm:pt>
    <dgm:pt modelId="{E603C8B0-63AC-44EA-BD5C-083E938C1221}" type="pres">
      <dgm:prSet presAssocID="{C0FA0D40-C05B-4F3B-AF72-47F0E9250586}" presName="extraNode" presStyleLbl="node1" presStyleIdx="0" presStyleCnt="7"/>
      <dgm:spPr/>
    </dgm:pt>
    <dgm:pt modelId="{0D4D258F-63DC-42FC-A64F-365D758B7538}" type="pres">
      <dgm:prSet presAssocID="{C0FA0D40-C05B-4F3B-AF72-47F0E9250586}" presName="dstNode" presStyleLbl="node1" presStyleIdx="0" presStyleCnt="7"/>
      <dgm:spPr/>
    </dgm:pt>
    <dgm:pt modelId="{928C43F4-E9E4-42F1-BBEE-AB603FAF3B18}" type="pres">
      <dgm:prSet presAssocID="{28D542A9-0CFA-49ED-AA3A-F484A4E84DC2}" presName="text_1" presStyleLbl="node1" presStyleIdx="0" presStyleCnt="7">
        <dgm:presLayoutVars>
          <dgm:bulletEnabled val="1"/>
        </dgm:presLayoutVars>
      </dgm:prSet>
      <dgm:spPr/>
      <dgm:t>
        <a:bodyPr/>
        <a:lstStyle/>
        <a:p>
          <a:endParaRPr lang="en-IN"/>
        </a:p>
      </dgm:t>
    </dgm:pt>
    <dgm:pt modelId="{CB120468-1CA6-49C4-822F-57FBA0719E3A}" type="pres">
      <dgm:prSet presAssocID="{28D542A9-0CFA-49ED-AA3A-F484A4E84DC2}" presName="accent_1" presStyleCnt="0"/>
      <dgm:spPr/>
    </dgm:pt>
    <dgm:pt modelId="{CD50BD0A-D677-46B7-83DF-643FF5806BED}" type="pres">
      <dgm:prSet presAssocID="{28D542A9-0CFA-49ED-AA3A-F484A4E84DC2}" presName="accentRepeatNode" presStyleLbl="solidFgAcc1" presStyleIdx="0" presStyleCnt="7"/>
      <dgm:spPr/>
    </dgm:pt>
    <dgm:pt modelId="{64DAB5F3-0D0E-4974-A196-F3A55CBC6395}" type="pres">
      <dgm:prSet presAssocID="{593B2FA7-9684-40BA-A698-C72DEF8DD7E3}" presName="text_2" presStyleLbl="node1" presStyleIdx="1" presStyleCnt="7">
        <dgm:presLayoutVars>
          <dgm:bulletEnabled val="1"/>
        </dgm:presLayoutVars>
      </dgm:prSet>
      <dgm:spPr/>
      <dgm:t>
        <a:bodyPr/>
        <a:lstStyle/>
        <a:p>
          <a:endParaRPr lang="en-IN"/>
        </a:p>
      </dgm:t>
    </dgm:pt>
    <dgm:pt modelId="{3C3E0B64-F840-4E5B-BE6F-46DC32C5E148}" type="pres">
      <dgm:prSet presAssocID="{593B2FA7-9684-40BA-A698-C72DEF8DD7E3}" presName="accent_2" presStyleCnt="0"/>
      <dgm:spPr/>
    </dgm:pt>
    <dgm:pt modelId="{39F8F5B3-5DC8-4394-A339-998774374425}" type="pres">
      <dgm:prSet presAssocID="{593B2FA7-9684-40BA-A698-C72DEF8DD7E3}" presName="accentRepeatNode" presStyleLbl="solidFgAcc1" presStyleIdx="1" presStyleCnt="7"/>
      <dgm:spPr/>
    </dgm:pt>
    <dgm:pt modelId="{1F998ACD-8241-4F5A-8681-DE1E3DC3DDEC}" type="pres">
      <dgm:prSet presAssocID="{0E8E068D-30F3-42E0-91C2-6F52E24BDF28}" presName="text_3" presStyleLbl="node1" presStyleIdx="2" presStyleCnt="7">
        <dgm:presLayoutVars>
          <dgm:bulletEnabled val="1"/>
        </dgm:presLayoutVars>
      </dgm:prSet>
      <dgm:spPr/>
      <dgm:t>
        <a:bodyPr/>
        <a:lstStyle/>
        <a:p>
          <a:endParaRPr lang="en-IN"/>
        </a:p>
      </dgm:t>
    </dgm:pt>
    <dgm:pt modelId="{2047AF72-696B-4005-8803-CAA7E7BD860C}" type="pres">
      <dgm:prSet presAssocID="{0E8E068D-30F3-42E0-91C2-6F52E24BDF28}" presName="accent_3" presStyleCnt="0"/>
      <dgm:spPr/>
    </dgm:pt>
    <dgm:pt modelId="{EDAC7EA7-7617-467C-9406-081D214B19CF}" type="pres">
      <dgm:prSet presAssocID="{0E8E068D-30F3-42E0-91C2-6F52E24BDF28}" presName="accentRepeatNode" presStyleLbl="solidFgAcc1" presStyleIdx="2" presStyleCnt="7"/>
      <dgm:spPr/>
    </dgm:pt>
    <dgm:pt modelId="{5963C855-6DB2-4D92-B667-96C82CD6B07F}" type="pres">
      <dgm:prSet presAssocID="{4B2AF004-D838-44B0-95AD-89A31028670C}" presName="text_4" presStyleLbl="node1" presStyleIdx="3" presStyleCnt="7">
        <dgm:presLayoutVars>
          <dgm:bulletEnabled val="1"/>
        </dgm:presLayoutVars>
      </dgm:prSet>
      <dgm:spPr/>
      <dgm:t>
        <a:bodyPr/>
        <a:lstStyle/>
        <a:p>
          <a:endParaRPr lang="en-IN"/>
        </a:p>
      </dgm:t>
    </dgm:pt>
    <dgm:pt modelId="{69353F9A-00DF-491A-B7A6-6729F5FC91F7}" type="pres">
      <dgm:prSet presAssocID="{4B2AF004-D838-44B0-95AD-89A31028670C}" presName="accent_4" presStyleCnt="0"/>
      <dgm:spPr/>
    </dgm:pt>
    <dgm:pt modelId="{DFC00E8C-231E-4DCA-8978-6EACD6CED811}" type="pres">
      <dgm:prSet presAssocID="{4B2AF004-D838-44B0-95AD-89A31028670C}" presName="accentRepeatNode" presStyleLbl="solidFgAcc1" presStyleIdx="3" presStyleCnt="7"/>
      <dgm:spPr/>
    </dgm:pt>
    <dgm:pt modelId="{397C6CAB-5396-4942-AFFE-6388D4948C9B}" type="pres">
      <dgm:prSet presAssocID="{59CA03C5-68AC-4EF4-81EE-13E47F5420BD}" presName="text_5" presStyleLbl="node1" presStyleIdx="4" presStyleCnt="7">
        <dgm:presLayoutVars>
          <dgm:bulletEnabled val="1"/>
        </dgm:presLayoutVars>
      </dgm:prSet>
      <dgm:spPr/>
      <dgm:t>
        <a:bodyPr/>
        <a:lstStyle/>
        <a:p>
          <a:endParaRPr lang="en-US"/>
        </a:p>
      </dgm:t>
    </dgm:pt>
    <dgm:pt modelId="{114E9C0E-5D99-4ABE-89E5-F233E7768E9D}" type="pres">
      <dgm:prSet presAssocID="{59CA03C5-68AC-4EF4-81EE-13E47F5420BD}" presName="accent_5" presStyleCnt="0"/>
      <dgm:spPr/>
    </dgm:pt>
    <dgm:pt modelId="{5BCA13F5-AA3A-497C-8D50-20C0BD06FBC8}" type="pres">
      <dgm:prSet presAssocID="{59CA03C5-68AC-4EF4-81EE-13E47F5420BD}" presName="accentRepeatNode" presStyleLbl="solidFgAcc1" presStyleIdx="4" presStyleCnt="7"/>
      <dgm:spPr/>
    </dgm:pt>
    <dgm:pt modelId="{A9C10D80-FE88-45A1-B654-DA849DA57059}" type="pres">
      <dgm:prSet presAssocID="{C33015EE-0104-4CD7-80A8-163C17CFE1B3}" presName="text_6" presStyleLbl="node1" presStyleIdx="5" presStyleCnt="7">
        <dgm:presLayoutVars>
          <dgm:bulletEnabled val="1"/>
        </dgm:presLayoutVars>
      </dgm:prSet>
      <dgm:spPr/>
      <dgm:t>
        <a:bodyPr/>
        <a:lstStyle/>
        <a:p>
          <a:endParaRPr lang="en-IN"/>
        </a:p>
      </dgm:t>
    </dgm:pt>
    <dgm:pt modelId="{CAD1B80B-E1C9-4FDF-946D-A5B18713A48B}" type="pres">
      <dgm:prSet presAssocID="{C33015EE-0104-4CD7-80A8-163C17CFE1B3}" presName="accent_6" presStyleCnt="0"/>
      <dgm:spPr/>
    </dgm:pt>
    <dgm:pt modelId="{BD8E7784-E60A-4C83-BA42-6DDA96470DD2}" type="pres">
      <dgm:prSet presAssocID="{C33015EE-0104-4CD7-80A8-163C17CFE1B3}" presName="accentRepeatNode" presStyleLbl="solidFgAcc1" presStyleIdx="5" presStyleCnt="7"/>
      <dgm:spPr/>
    </dgm:pt>
    <dgm:pt modelId="{31243608-4836-47BA-9E15-EEFD9EA7BB45}" type="pres">
      <dgm:prSet presAssocID="{BDD55B90-3F02-4D3E-8E9E-721651DDEF61}" presName="text_7" presStyleLbl="node1" presStyleIdx="6" presStyleCnt="7">
        <dgm:presLayoutVars>
          <dgm:bulletEnabled val="1"/>
        </dgm:presLayoutVars>
      </dgm:prSet>
      <dgm:spPr/>
      <dgm:t>
        <a:bodyPr/>
        <a:lstStyle/>
        <a:p>
          <a:endParaRPr lang="en-US"/>
        </a:p>
      </dgm:t>
    </dgm:pt>
    <dgm:pt modelId="{C8670105-6BB7-4C7B-838A-490AC576619A}" type="pres">
      <dgm:prSet presAssocID="{BDD55B90-3F02-4D3E-8E9E-721651DDEF61}" presName="accent_7" presStyleCnt="0"/>
      <dgm:spPr/>
    </dgm:pt>
    <dgm:pt modelId="{11A7F413-CA57-4913-9E67-89932463473F}" type="pres">
      <dgm:prSet presAssocID="{BDD55B90-3F02-4D3E-8E9E-721651DDEF61}" presName="accentRepeatNode" presStyleLbl="solidFgAcc1" presStyleIdx="6" presStyleCnt="7"/>
      <dgm:spPr/>
    </dgm:pt>
  </dgm:ptLst>
  <dgm:cxnLst>
    <dgm:cxn modelId="{B6FC3EE8-5CB5-4BCE-9708-529238E5D697}" type="presOf" srcId="{28D542A9-0CFA-49ED-AA3A-F484A4E84DC2}" destId="{928C43F4-E9E4-42F1-BBEE-AB603FAF3B18}" srcOrd="0" destOrd="0" presId="urn:microsoft.com/office/officeart/2008/layout/VerticalCurvedList"/>
    <dgm:cxn modelId="{9DF462DF-143D-4E1A-918B-46834EDE6E09}" srcId="{C0FA0D40-C05B-4F3B-AF72-47F0E9250586}" destId="{0E8E068D-30F3-42E0-91C2-6F52E24BDF28}" srcOrd="2" destOrd="0" parTransId="{2D824A43-C1F3-4470-890A-2B0F43B4C31A}" sibTransId="{BB988C50-9DD4-44D8-B570-5C6F9200A97D}"/>
    <dgm:cxn modelId="{E166F554-0B24-4C94-8367-68AEEC3E0AAD}" type="presOf" srcId="{0E8E068D-30F3-42E0-91C2-6F52E24BDF28}" destId="{1F998ACD-8241-4F5A-8681-DE1E3DC3DDEC}" srcOrd="0" destOrd="0" presId="urn:microsoft.com/office/officeart/2008/layout/VerticalCurvedList"/>
    <dgm:cxn modelId="{1D2D08CF-84AD-4BFD-8562-D0B511E9FC83}" srcId="{C0FA0D40-C05B-4F3B-AF72-47F0E9250586}" destId="{4B2AF004-D838-44B0-95AD-89A31028670C}" srcOrd="3" destOrd="0" parTransId="{D3DC10CF-7174-4F67-8613-FE91D5F34EA7}" sibTransId="{A461C97C-9AA7-44E8-8090-7D46774D2CEF}"/>
    <dgm:cxn modelId="{CA6EC7D3-FC57-4C0C-9AD5-5E228DCAA8CB}" type="presOf" srcId="{593B2FA7-9684-40BA-A698-C72DEF8DD7E3}" destId="{64DAB5F3-0D0E-4974-A196-F3A55CBC6395}" srcOrd="0" destOrd="0" presId="urn:microsoft.com/office/officeart/2008/layout/VerticalCurvedList"/>
    <dgm:cxn modelId="{3874842E-B207-44F1-8CEF-850712235F52}" type="presOf" srcId="{BDD55B90-3F02-4D3E-8E9E-721651DDEF61}" destId="{31243608-4836-47BA-9E15-EEFD9EA7BB45}" srcOrd="0" destOrd="0" presId="urn:microsoft.com/office/officeart/2008/layout/VerticalCurvedList"/>
    <dgm:cxn modelId="{1D948BC3-C3A8-4CDE-B9E3-734ECC7BD4E7}" type="presOf" srcId="{4B2AF004-D838-44B0-95AD-89A31028670C}" destId="{5963C855-6DB2-4D92-B667-96C82CD6B07F}" srcOrd="0" destOrd="0" presId="urn:microsoft.com/office/officeart/2008/layout/VerticalCurvedList"/>
    <dgm:cxn modelId="{245CA2DC-19E1-4542-AA68-057DE43E4ECF}" type="presOf" srcId="{C33015EE-0104-4CD7-80A8-163C17CFE1B3}" destId="{A9C10D80-FE88-45A1-B654-DA849DA57059}" srcOrd="0" destOrd="0" presId="urn:microsoft.com/office/officeart/2008/layout/VerticalCurvedList"/>
    <dgm:cxn modelId="{7DE345A5-0770-4BB3-8408-9A19FBFEF77C}" srcId="{C0FA0D40-C05B-4F3B-AF72-47F0E9250586}" destId="{C33015EE-0104-4CD7-80A8-163C17CFE1B3}" srcOrd="5" destOrd="0" parTransId="{1E33DC62-5D74-4B6D-98F7-67BEC5D23024}" sibTransId="{CEFD6EE6-B075-46CD-A7DE-9937F03107A6}"/>
    <dgm:cxn modelId="{22C5FF68-2629-4353-9C02-9AE3C204B416}" type="presOf" srcId="{642EE0D5-4F31-40A4-9EA4-B95A4613D40B}" destId="{BB126DC6-DFC2-44D8-BC6C-A4B7A550207D}" srcOrd="0" destOrd="0" presId="urn:microsoft.com/office/officeart/2008/layout/VerticalCurvedList"/>
    <dgm:cxn modelId="{0F085A27-54D2-44B2-9D60-CB0D2C24EAF1}" srcId="{C0FA0D40-C05B-4F3B-AF72-47F0E9250586}" destId="{593B2FA7-9684-40BA-A698-C72DEF8DD7E3}" srcOrd="1" destOrd="0" parTransId="{6F007E8B-1CDA-4E79-A3EB-430CC99703F7}" sibTransId="{35DDD172-A883-47EC-8802-AFBF38042930}"/>
    <dgm:cxn modelId="{13CF5222-50CB-46D7-A904-142AE1F5E2D0}" srcId="{C0FA0D40-C05B-4F3B-AF72-47F0E9250586}" destId="{59CA03C5-68AC-4EF4-81EE-13E47F5420BD}" srcOrd="4" destOrd="0" parTransId="{9ACA1B38-6589-48A0-8E7C-8A19C5359AE3}" sibTransId="{F55418C4-35B4-4CC6-8BCB-5402F2621297}"/>
    <dgm:cxn modelId="{698810BE-E06A-4105-846F-CDDF6741364E}" srcId="{C0FA0D40-C05B-4F3B-AF72-47F0E9250586}" destId="{BDD55B90-3F02-4D3E-8E9E-721651DDEF61}" srcOrd="6" destOrd="0" parTransId="{E91913CA-4DE6-4BC2-9F62-F3188BE43DC5}" sibTransId="{AAF95A90-8DC5-48FD-8062-78BEB4EB816C}"/>
    <dgm:cxn modelId="{B9C369D9-32A4-47F1-AE50-2820F6B7C4F2}" type="presOf" srcId="{59CA03C5-68AC-4EF4-81EE-13E47F5420BD}" destId="{397C6CAB-5396-4942-AFFE-6388D4948C9B}" srcOrd="0" destOrd="0" presId="urn:microsoft.com/office/officeart/2008/layout/VerticalCurvedList"/>
    <dgm:cxn modelId="{B646C7EE-6955-432A-B47B-03A39591D25B}" srcId="{C0FA0D40-C05B-4F3B-AF72-47F0E9250586}" destId="{28D542A9-0CFA-49ED-AA3A-F484A4E84DC2}" srcOrd="0" destOrd="0" parTransId="{9ECFA0AC-071E-499D-A9D9-E284592B40D8}" sibTransId="{642EE0D5-4F31-40A4-9EA4-B95A4613D40B}"/>
    <dgm:cxn modelId="{B222D6A6-D702-4402-9B07-5C19C788003E}" type="presOf" srcId="{C0FA0D40-C05B-4F3B-AF72-47F0E9250586}" destId="{CB8D418B-6FC3-42B0-A81F-6909A2D8D884}" srcOrd="0" destOrd="0" presId="urn:microsoft.com/office/officeart/2008/layout/VerticalCurvedList"/>
    <dgm:cxn modelId="{3C54E332-FBAA-4109-B6CE-73BC5E610530}" type="presParOf" srcId="{CB8D418B-6FC3-42B0-A81F-6909A2D8D884}" destId="{688C8821-A26A-4BDE-A61A-1323F3EDDCC8}" srcOrd="0" destOrd="0" presId="urn:microsoft.com/office/officeart/2008/layout/VerticalCurvedList"/>
    <dgm:cxn modelId="{2634A9A4-795F-406B-AD57-3392F2CA3838}" type="presParOf" srcId="{688C8821-A26A-4BDE-A61A-1323F3EDDCC8}" destId="{06FE1F07-A584-43BD-B010-C7435AE9EF84}" srcOrd="0" destOrd="0" presId="urn:microsoft.com/office/officeart/2008/layout/VerticalCurvedList"/>
    <dgm:cxn modelId="{F6FCC675-ECE5-4079-A8EF-CE1AD4131D5F}" type="presParOf" srcId="{06FE1F07-A584-43BD-B010-C7435AE9EF84}" destId="{5ADD5C0E-B018-4FC8-971A-2A1B5114CC67}" srcOrd="0" destOrd="0" presId="urn:microsoft.com/office/officeart/2008/layout/VerticalCurvedList"/>
    <dgm:cxn modelId="{570E1EBB-F480-49D1-9BC3-FAFE82536141}" type="presParOf" srcId="{06FE1F07-A584-43BD-B010-C7435AE9EF84}" destId="{BB126DC6-DFC2-44D8-BC6C-A4B7A550207D}" srcOrd="1" destOrd="0" presId="urn:microsoft.com/office/officeart/2008/layout/VerticalCurvedList"/>
    <dgm:cxn modelId="{F48C9192-0ACA-4CBF-8A7E-837AF137665A}" type="presParOf" srcId="{06FE1F07-A584-43BD-B010-C7435AE9EF84}" destId="{E603C8B0-63AC-44EA-BD5C-083E938C1221}" srcOrd="2" destOrd="0" presId="urn:microsoft.com/office/officeart/2008/layout/VerticalCurvedList"/>
    <dgm:cxn modelId="{057EF16A-D34C-4833-AEAA-D4ADF935AC2D}" type="presParOf" srcId="{06FE1F07-A584-43BD-B010-C7435AE9EF84}" destId="{0D4D258F-63DC-42FC-A64F-365D758B7538}" srcOrd="3" destOrd="0" presId="urn:microsoft.com/office/officeart/2008/layout/VerticalCurvedList"/>
    <dgm:cxn modelId="{138BAED1-AA2E-40C4-98AA-B9C55DAFA483}" type="presParOf" srcId="{688C8821-A26A-4BDE-A61A-1323F3EDDCC8}" destId="{928C43F4-E9E4-42F1-BBEE-AB603FAF3B18}" srcOrd="1" destOrd="0" presId="urn:microsoft.com/office/officeart/2008/layout/VerticalCurvedList"/>
    <dgm:cxn modelId="{4641DD74-5EBC-41FD-9F1E-87C8BD964403}" type="presParOf" srcId="{688C8821-A26A-4BDE-A61A-1323F3EDDCC8}" destId="{CB120468-1CA6-49C4-822F-57FBA0719E3A}" srcOrd="2" destOrd="0" presId="urn:microsoft.com/office/officeart/2008/layout/VerticalCurvedList"/>
    <dgm:cxn modelId="{B8DCCB30-5DEB-4E6E-8D00-2277AF489479}" type="presParOf" srcId="{CB120468-1CA6-49C4-822F-57FBA0719E3A}" destId="{CD50BD0A-D677-46B7-83DF-643FF5806BED}" srcOrd="0" destOrd="0" presId="urn:microsoft.com/office/officeart/2008/layout/VerticalCurvedList"/>
    <dgm:cxn modelId="{B44321B4-C671-4284-9911-1B1A6ECF1B02}" type="presParOf" srcId="{688C8821-A26A-4BDE-A61A-1323F3EDDCC8}" destId="{64DAB5F3-0D0E-4974-A196-F3A55CBC6395}" srcOrd="3" destOrd="0" presId="urn:microsoft.com/office/officeart/2008/layout/VerticalCurvedList"/>
    <dgm:cxn modelId="{3A6F0F7D-74ED-4568-AB63-85E73981DD3D}" type="presParOf" srcId="{688C8821-A26A-4BDE-A61A-1323F3EDDCC8}" destId="{3C3E0B64-F840-4E5B-BE6F-46DC32C5E148}" srcOrd="4" destOrd="0" presId="urn:microsoft.com/office/officeart/2008/layout/VerticalCurvedList"/>
    <dgm:cxn modelId="{F4851CE6-DA16-4878-9BE3-4121EAF0DC84}" type="presParOf" srcId="{3C3E0B64-F840-4E5B-BE6F-46DC32C5E148}" destId="{39F8F5B3-5DC8-4394-A339-998774374425}" srcOrd="0" destOrd="0" presId="urn:microsoft.com/office/officeart/2008/layout/VerticalCurvedList"/>
    <dgm:cxn modelId="{4C8D741C-E70F-4BC7-A141-AAA111A37F4D}" type="presParOf" srcId="{688C8821-A26A-4BDE-A61A-1323F3EDDCC8}" destId="{1F998ACD-8241-4F5A-8681-DE1E3DC3DDEC}" srcOrd="5" destOrd="0" presId="urn:microsoft.com/office/officeart/2008/layout/VerticalCurvedList"/>
    <dgm:cxn modelId="{E8418E90-3FF3-47E1-A596-7C3ECCB1817A}" type="presParOf" srcId="{688C8821-A26A-4BDE-A61A-1323F3EDDCC8}" destId="{2047AF72-696B-4005-8803-CAA7E7BD860C}" srcOrd="6" destOrd="0" presId="urn:microsoft.com/office/officeart/2008/layout/VerticalCurvedList"/>
    <dgm:cxn modelId="{7FE35FF1-A727-4646-BB00-046056A6E886}" type="presParOf" srcId="{2047AF72-696B-4005-8803-CAA7E7BD860C}" destId="{EDAC7EA7-7617-467C-9406-081D214B19CF}" srcOrd="0" destOrd="0" presId="urn:microsoft.com/office/officeart/2008/layout/VerticalCurvedList"/>
    <dgm:cxn modelId="{7AE59B1D-17BC-4440-9C8F-3DACA40D20B5}" type="presParOf" srcId="{688C8821-A26A-4BDE-A61A-1323F3EDDCC8}" destId="{5963C855-6DB2-4D92-B667-96C82CD6B07F}" srcOrd="7" destOrd="0" presId="urn:microsoft.com/office/officeart/2008/layout/VerticalCurvedList"/>
    <dgm:cxn modelId="{B0AB40E5-AC21-46A0-B7CF-BD69DEA28FDF}" type="presParOf" srcId="{688C8821-A26A-4BDE-A61A-1323F3EDDCC8}" destId="{69353F9A-00DF-491A-B7A6-6729F5FC91F7}" srcOrd="8" destOrd="0" presId="urn:microsoft.com/office/officeart/2008/layout/VerticalCurvedList"/>
    <dgm:cxn modelId="{7E07B12D-BB9E-43D2-8E37-59D7812D513A}" type="presParOf" srcId="{69353F9A-00DF-491A-B7A6-6729F5FC91F7}" destId="{DFC00E8C-231E-4DCA-8978-6EACD6CED811}" srcOrd="0" destOrd="0" presId="urn:microsoft.com/office/officeart/2008/layout/VerticalCurvedList"/>
    <dgm:cxn modelId="{14F79EBA-19AA-4C02-84D5-6E8F1F5DC3FF}" type="presParOf" srcId="{688C8821-A26A-4BDE-A61A-1323F3EDDCC8}" destId="{397C6CAB-5396-4942-AFFE-6388D4948C9B}" srcOrd="9" destOrd="0" presId="urn:microsoft.com/office/officeart/2008/layout/VerticalCurvedList"/>
    <dgm:cxn modelId="{A92B3EC0-69BF-4557-804B-AFF43A513AA8}" type="presParOf" srcId="{688C8821-A26A-4BDE-A61A-1323F3EDDCC8}" destId="{114E9C0E-5D99-4ABE-89E5-F233E7768E9D}" srcOrd="10" destOrd="0" presId="urn:microsoft.com/office/officeart/2008/layout/VerticalCurvedList"/>
    <dgm:cxn modelId="{2AA406A6-ABDE-4029-9FD7-92B183E9FB65}" type="presParOf" srcId="{114E9C0E-5D99-4ABE-89E5-F233E7768E9D}" destId="{5BCA13F5-AA3A-497C-8D50-20C0BD06FBC8}" srcOrd="0" destOrd="0" presId="urn:microsoft.com/office/officeart/2008/layout/VerticalCurvedList"/>
    <dgm:cxn modelId="{12788FAA-8A18-484F-B8D1-9D8FF6B5A56D}" type="presParOf" srcId="{688C8821-A26A-4BDE-A61A-1323F3EDDCC8}" destId="{A9C10D80-FE88-45A1-B654-DA849DA57059}" srcOrd="11" destOrd="0" presId="urn:microsoft.com/office/officeart/2008/layout/VerticalCurvedList"/>
    <dgm:cxn modelId="{987872AB-EBEB-4DE5-9BF8-666E3BDE0411}" type="presParOf" srcId="{688C8821-A26A-4BDE-A61A-1323F3EDDCC8}" destId="{CAD1B80B-E1C9-4FDF-946D-A5B18713A48B}" srcOrd="12" destOrd="0" presId="urn:microsoft.com/office/officeart/2008/layout/VerticalCurvedList"/>
    <dgm:cxn modelId="{44474160-EEE9-4239-A345-9A5DCC8B8A64}" type="presParOf" srcId="{CAD1B80B-E1C9-4FDF-946D-A5B18713A48B}" destId="{BD8E7784-E60A-4C83-BA42-6DDA96470DD2}" srcOrd="0" destOrd="0" presId="urn:microsoft.com/office/officeart/2008/layout/VerticalCurvedList"/>
    <dgm:cxn modelId="{DD172116-8541-448C-8CCF-71AD1CD5DF74}" type="presParOf" srcId="{688C8821-A26A-4BDE-A61A-1323F3EDDCC8}" destId="{31243608-4836-47BA-9E15-EEFD9EA7BB45}" srcOrd="13" destOrd="0" presId="urn:microsoft.com/office/officeart/2008/layout/VerticalCurvedList"/>
    <dgm:cxn modelId="{49A9EF41-B981-4A2E-BF11-CD0A0141E46C}" type="presParOf" srcId="{688C8821-A26A-4BDE-A61A-1323F3EDDCC8}" destId="{C8670105-6BB7-4C7B-838A-490AC576619A}" srcOrd="14" destOrd="0" presId="urn:microsoft.com/office/officeart/2008/layout/VerticalCurvedList"/>
    <dgm:cxn modelId="{A0C7CA7B-BE37-4D7E-86E9-D482CA96863D}" type="presParOf" srcId="{C8670105-6BB7-4C7B-838A-490AC576619A}" destId="{11A7F413-CA57-4913-9E67-89932463473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26DC6-DFC2-44D8-BC6C-A4B7A550207D}">
      <dsp:nvSpPr>
        <dsp:cNvPr id="0" name=""/>
        <dsp:cNvSpPr/>
      </dsp:nvSpPr>
      <dsp:spPr>
        <a:xfrm>
          <a:off x="-5535836" y="-847992"/>
          <a:ext cx="6594781" cy="6594781"/>
        </a:xfrm>
        <a:prstGeom prst="blockArc">
          <a:avLst>
            <a:gd name="adj1" fmla="val 18900000"/>
            <a:gd name="adj2" fmla="val 2700000"/>
            <a:gd name="adj3" fmla="val 328"/>
          </a:avLst>
        </a:pr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8C43F4-E9E4-42F1-BBEE-AB603FAF3B18}">
      <dsp:nvSpPr>
        <dsp:cNvPr id="0" name=""/>
        <dsp:cNvSpPr/>
      </dsp:nvSpPr>
      <dsp:spPr>
        <a:xfrm>
          <a:off x="343650" y="222699"/>
          <a:ext cx="7167411" cy="44520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380"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Dashboard – Featuring the KPIs</a:t>
          </a:r>
          <a:endParaRPr lang="en-IN" sz="2400" kern="1200" dirty="0"/>
        </a:p>
      </dsp:txBody>
      <dsp:txXfrm>
        <a:off x="343650" y="222699"/>
        <a:ext cx="7167411" cy="445202"/>
      </dsp:txXfrm>
    </dsp:sp>
    <dsp:sp modelId="{CD50BD0A-D677-46B7-83DF-643FF5806BED}">
      <dsp:nvSpPr>
        <dsp:cNvPr id="0" name=""/>
        <dsp:cNvSpPr/>
      </dsp:nvSpPr>
      <dsp:spPr>
        <a:xfrm>
          <a:off x="65398" y="167048"/>
          <a:ext cx="556503" cy="556503"/>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DAB5F3-0D0E-4974-A196-F3A55CBC6395}">
      <dsp:nvSpPr>
        <dsp:cNvPr id="0" name=""/>
        <dsp:cNvSpPr/>
      </dsp:nvSpPr>
      <dsp:spPr>
        <a:xfrm>
          <a:off x="746821" y="890895"/>
          <a:ext cx="6764240" cy="445202"/>
        </a:xfrm>
        <a:prstGeom prst="rect">
          <a:avLst/>
        </a:prstGeom>
        <a:solidFill>
          <a:schemeClr val="accent2">
            <a:hueOff val="780253"/>
            <a:satOff val="-973"/>
            <a:lumOff val="2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380"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Detailed graphical views for the KPIs</a:t>
          </a:r>
          <a:endParaRPr lang="en-IN" sz="2400" kern="1200" dirty="0"/>
        </a:p>
      </dsp:txBody>
      <dsp:txXfrm>
        <a:off x="746821" y="890895"/>
        <a:ext cx="6764240" cy="445202"/>
      </dsp:txXfrm>
    </dsp:sp>
    <dsp:sp modelId="{39F8F5B3-5DC8-4394-A339-998774374425}">
      <dsp:nvSpPr>
        <dsp:cNvPr id="0" name=""/>
        <dsp:cNvSpPr/>
      </dsp:nvSpPr>
      <dsp:spPr>
        <a:xfrm>
          <a:off x="468569" y="835244"/>
          <a:ext cx="556503" cy="556503"/>
        </a:xfrm>
        <a:prstGeom prst="ellipse">
          <a:avLst/>
        </a:prstGeom>
        <a:solidFill>
          <a:schemeClr val="lt1">
            <a:hueOff val="0"/>
            <a:satOff val="0"/>
            <a:lumOff val="0"/>
            <a:alphaOff val="0"/>
          </a:schemeClr>
        </a:solidFill>
        <a:ln w="19050" cap="rnd" cmpd="sng" algn="ctr">
          <a:solidFill>
            <a:schemeClr val="accent2">
              <a:hueOff val="780253"/>
              <a:satOff val="-973"/>
              <a:lumOff val="229"/>
              <a:alphaOff val="0"/>
            </a:schemeClr>
          </a:solidFill>
          <a:prstDash val="solid"/>
        </a:ln>
        <a:effectLst/>
      </dsp:spPr>
      <dsp:style>
        <a:lnRef idx="2">
          <a:scrgbClr r="0" g="0" b="0"/>
        </a:lnRef>
        <a:fillRef idx="1">
          <a:scrgbClr r="0" g="0" b="0"/>
        </a:fillRef>
        <a:effectRef idx="0">
          <a:scrgbClr r="0" g="0" b="0"/>
        </a:effectRef>
        <a:fontRef idx="minor"/>
      </dsp:style>
    </dsp:sp>
    <dsp:sp modelId="{1F998ACD-8241-4F5A-8681-DE1E3DC3DDEC}">
      <dsp:nvSpPr>
        <dsp:cNvPr id="0" name=""/>
        <dsp:cNvSpPr/>
      </dsp:nvSpPr>
      <dsp:spPr>
        <a:xfrm>
          <a:off x="967757" y="1558600"/>
          <a:ext cx="6543304" cy="445202"/>
        </a:xfrm>
        <a:prstGeom prst="rect">
          <a:avLst/>
        </a:prstGeom>
        <a:solidFill>
          <a:schemeClr val="accent2">
            <a:hueOff val="1560506"/>
            <a:satOff val="-1946"/>
            <a:lumOff val="4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380"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Detailed graphical views for custom period</a:t>
          </a:r>
          <a:endParaRPr lang="en-IN" sz="2400" kern="1200" dirty="0"/>
        </a:p>
      </dsp:txBody>
      <dsp:txXfrm>
        <a:off x="967757" y="1558600"/>
        <a:ext cx="6543304" cy="445202"/>
      </dsp:txXfrm>
    </dsp:sp>
    <dsp:sp modelId="{EDAC7EA7-7617-467C-9406-081D214B19CF}">
      <dsp:nvSpPr>
        <dsp:cNvPr id="0" name=""/>
        <dsp:cNvSpPr/>
      </dsp:nvSpPr>
      <dsp:spPr>
        <a:xfrm>
          <a:off x="689505" y="1502950"/>
          <a:ext cx="556503" cy="556503"/>
        </a:xfrm>
        <a:prstGeom prst="ellipse">
          <a:avLst/>
        </a:prstGeom>
        <a:solidFill>
          <a:schemeClr val="lt1">
            <a:hueOff val="0"/>
            <a:satOff val="0"/>
            <a:lumOff val="0"/>
            <a:alphaOff val="0"/>
          </a:schemeClr>
        </a:solidFill>
        <a:ln w="19050" cap="rnd"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sp>
    <dsp:sp modelId="{5963C855-6DB2-4D92-B667-96C82CD6B07F}">
      <dsp:nvSpPr>
        <dsp:cNvPr id="0" name=""/>
        <dsp:cNvSpPr/>
      </dsp:nvSpPr>
      <dsp:spPr>
        <a:xfrm>
          <a:off x="1038299" y="2226796"/>
          <a:ext cx="6472762" cy="445202"/>
        </a:xfrm>
        <a:prstGeom prst="rect">
          <a:avLst/>
        </a:prstGeom>
        <a:solidFill>
          <a:schemeClr val="accent2">
            <a:hueOff val="2340759"/>
            <a:satOff val="-2919"/>
            <a:lumOff val="68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380"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Dashboard Customization</a:t>
          </a:r>
          <a:endParaRPr lang="en-IN" sz="2400" kern="1200" dirty="0"/>
        </a:p>
      </dsp:txBody>
      <dsp:txXfrm>
        <a:off x="1038299" y="2226796"/>
        <a:ext cx="6472762" cy="445202"/>
      </dsp:txXfrm>
    </dsp:sp>
    <dsp:sp modelId="{DFC00E8C-231E-4DCA-8978-6EACD6CED811}">
      <dsp:nvSpPr>
        <dsp:cNvPr id="0" name=""/>
        <dsp:cNvSpPr/>
      </dsp:nvSpPr>
      <dsp:spPr>
        <a:xfrm>
          <a:off x="760048" y="2171146"/>
          <a:ext cx="556503" cy="556503"/>
        </a:xfrm>
        <a:prstGeom prst="ellipse">
          <a:avLst/>
        </a:prstGeom>
        <a:solidFill>
          <a:schemeClr val="lt1">
            <a:hueOff val="0"/>
            <a:satOff val="0"/>
            <a:lumOff val="0"/>
            <a:alphaOff val="0"/>
          </a:schemeClr>
        </a:solidFill>
        <a:ln w="19050" cap="rnd"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sp>
    <dsp:sp modelId="{397C6CAB-5396-4942-AFFE-6388D4948C9B}">
      <dsp:nvSpPr>
        <dsp:cNvPr id="0" name=""/>
        <dsp:cNvSpPr/>
      </dsp:nvSpPr>
      <dsp:spPr>
        <a:xfrm>
          <a:off x="967757" y="2894992"/>
          <a:ext cx="6543304" cy="445202"/>
        </a:xfrm>
        <a:prstGeom prst="rect">
          <a:avLst/>
        </a:prstGeom>
        <a:solidFill>
          <a:schemeClr val="accent2">
            <a:hueOff val="3121013"/>
            <a:satOff val="-3893"/>
            <a:lumOff val="91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380"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Manage Data – for Book Keeping</a:t>
          </a:r>
          <a:endParaRPr lang="en-IN" sz="2400" kern="1200" dirty="0"/>
        </a:p>
      </dsp:txBody>
      <dsp:txXfrm>
        <a:off x="967757" y="2894992"/>
        <a:ext cx="6543304" cy="445202"/>
      </dsp:txXfrm>
    </dsp:sp>
    <dsp:sp modelId="{5BCA13F5-AA3A-497C-8D50-20C0BD06FBC8}">
      <dsp:nvSpPr>
        <dsp:cNvPr id="0" name=""/>
        <dsp:cNvSpPr/>
      </dsp:nvSpPr>
      <dsp:spPr>
        <a:xfrm>
          <a:off x="689505" y="2839342"/>
          <a:ext cx="556503" cy="556503"/>
        </a:xfrm>
        <a:prstGeom prst="ellipse">
          <a:avLst/>
        </a:prstGeom>
        <a:solidFill>
          <a:schemeClr val="lt1">
            <a:hueOff val="0"/>
            <a:satOff val="0"/>
            <a:lumOff val="0"/>
            <a:alphaOff val="0"/>
          </a:schemeClr>
        </a:solidFill>
        <a:ln w="19050" cap="rnd"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sp>
    <dsp:sp modelId="{A9C10D80-FE88-45A1-B654-DA849DA57059}">
      <dsp:nvSpPr>
        <dsp:cNvPr id="0" name=""/>
        <dsp:cNvSpPr/>
      </dsp:nvSpPr>
      <dsp:spPr>
        <a:xfrm>
          <a:off x="746821" y="3562698"/>
          <a:ext cx="6764240" cy="445202"/>
        </a:xfrm>
        <a:prstGeom prst="rect">
          <a:avLst/>
        </a:prstGeom>
        <a:solidFill>
          <a:schemeClr val="accent2">
            <a:hueOff val="3901266"/>
            <a:satOff val="-4866"/>
            <a:lumOff val="11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380"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Data Integration with Cloud Backend</a:t>
          </a:r>
          <a:endParaRPr lang="en-IN" sz="2400" kern="1200" dirty="0"/>
        </a:p>
      </dsp:txBody>
      <dsp:txXfrm>
        <a:off x="746821" y="3562698"/>
        <a:ext cx="6764240" cy="445202"/>
      </dsp:txXfrm>
    </dsp:sp>
    <dsp:sp modelId="{BD8E7784-E60A-4C83-BA42-6DDA96470DD2}">
      <dsp:nvSpPr>
        <dsp:cNvPr id="0" name=""/>
        <dsp:cNvSpPr/>
      </dsp:nvSpPr>
      <dsp:spPr>
        <a:xfrm>
          <a:off x="468569" y="3507048"/>
          <a:ext cx="556503" cy="556503"/>
        </a:xfrm>
        <a:prstGeom prst="ellipse">
          <a:avLst/>
        </a:prstGeom>
        <a:solidFill>
          <a:schemeClr val="lt1">
            <a:hueOff val="0"/>
            <a:satOff val="0"/>
            <a:lumOff val="0"/>
            <a:alphaOff val="0"/>
          </a:schemeClr>
        </a:solidFill>
        <a:ln w="19050" cap="rnd" cmpd="sng" algn="ctr">
          <a:solidFill>
            <a:schemeClr val="accent2">
              <a:hueOff val="3901266"/>
              <a:satOff val="-4866"/>
              <a:lumOff val="1144"/>
              <a:alphaOff val="0"/>
            </a:schemeClr>
          </a:solidFill>
          <a:prstDash val="solid"/>
        </a:ln>
        <a:effectLst/>
      </dsp:spPr>
      <dsp:style>
        <a:lnRef idx="2">
          <a:scrgbClr r="0" g="0" b="0"/>
        </a:lnRef>
        <a:fillRef idx="1">
          <a:scrgbClr r="0" g="0" b="0"/>
        </a:fillRef>
        <a:effectRef idx="0">
          <a:scrgbClr r="0" g="0" b="0"/>
        </a:effectRef>
        <a:fontRef idx="minor"/>
      </dsp:style>
    </dsp:sp>
    <dsp:sp modelId="{31243608-4836-47BA-9E15-EEFD9EA7BB45}">
      <dsp:nvSpPr>
        <dsp:cNvPr id="0" name=""/>
        <dsp:cNvSpPr/>
      </dsp:nvSpPr>
      <dsp:spPr>
        <a:xfrm>
          <a:off x="343650" y="4230894"/>
          <a:ext cx="7167411" cy="445202"/>
        </a:xfrm>
        <a:prstGeom prst="rect">
          <a:avLst/>
        </a:prstGeom>
        <a:solidFill>
          <a:schemeClr val="accent2">
            <a:hueOff val="4681519"/>
            <a:satOff val="-5839"/>
            <a:lumOff val="137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380" tIns="60960" rIns="60960" bIns="60960" numCol="1" spcCol="1270" anchor="ctr" anchorCtr="0">
          <a:noAutofit/>
        </a:bodyPr>
        <a:lstStyle/>
        <a:p>
          <a:pPr lvl="0" algn="l" defTabSz="1066800">
            <a:lnSpc>
              <a:spcPct val="90000"/>
            </a:lnSpc>
            <a:spcBef>
              <a:spcPct val="0"/>
            </a:spcBef>
            <a:spcAft>
              <a:spcPct val="35000"/>
            </a:spcAft>
          </a:pPr>
          <a:endParaRPr lang="en-IN" sz="2400" kern="1200" dirty="0"/>
        </a:p>
      </dsp:txBody>
      <dsp:txXfrm>
        <a:off x="343650" y="4230894"/>
        <a:ext cx="7167411" cy="445202"/>
      </dsp:txXfrm>
    </dsp:sp>
    <dsp:sp modelId="{11A7F413-CA57-4913-9E67-89932463473F}">
      <dsp:nvSpPr>
        <dsp:cNvPr id="0" name=""/>
        <dsp:cNvSpPr/>
      </dsp:nvSpPr>
      <dsp:spPr>
        <a:xfrm>
          <a:off x="65398" y="4175243"/>
          <a:ext cx="556503" cy="556503"/>
        </a:xfrm>
        <a:prstGeom prst="ellipse">
          <a:avLst/>
        </a:prstGeom>
        <a:solidFill>
          <a:schemeClr val="lt1">
            <a:hueOff val="0"/>
            <a:satOff val="0"/>
            <a:lumOff val="0"/>
            <a:alphaOff val="0"/>
          </a:schemeClr>
        </a:solidFill>
        <a:ln w="19050" cap="rnd"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C0F1EC-4012-43CA-A050-B94D6EFC75B6}" type="datetimeFigureOut">
              <a:rPr lang="en-IN" smtClean="0"/>
              <a:t>01-11-2015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5AB64-BA91-4600-B0FE-ED2D005DCC6D}" type="slidenum">
              <a:rPr lang="en-IN" smtClean="0"/>
              <a:t>‹#›</a:t>
            </a:fld>
            <a:endParaRPr lang="en-IN"/>
          </a:p>
        </p:txBody>
      </p:sp>
    </p:spTree>
    <p:extLst>
      <p:ext uri="{BB962C8B-B14F-4D97-AF65-F5344CB8AC3E}">
        <p14:creationId xmlns:p14="http://schemas.microsoft.com/office/powerpoint/2010/main" val="3504546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C0F1EC-4012-43CA-A050-B94D6EFC75B6}" type="datetimeFigureOut">
              <a:rPr lang="en-IN" smtClean="0"/>
              <a:t>01-11-2015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5AB64-BA91-4600-B0FE-ED2D005DCC6D}" type="slidenum">
              <a:rPr lang="en-IN" smtClean="0"/>
              <a:t>‹#›</a:t>
            </a:fld>
            <a:endParaRPr lang="en-IN"/>
          </a:p>
        </p:txBody>
      </p:sp>
    </p:spTree>
    <p:extLst>
      <p:ext uri="{BB962C8B-B14F-4D97-AF65-F5344CB8AC3E}">
        <p14:creationId xmlns:p14="http://schemas.microsoft.com/office/powerpoint/2010/main" val="240698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C0F1EC-4012-43CA-A050-B94D6EFC75B6}" type="datetimeFigureOut">
              <a:rPr lang="en-IN" smtClean="0"/>
              <a:t>01-11-2015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5AB64-BA91-4600-B0FE-ED2D005DCC6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6428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C0F1EC-4012-43CA-A050-B94D6EFC75B6}" type="datetimeFigureOut">
              <a:rPr lang="en-IN" smtClean="0"/>
              <a:t>01-11-2015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5AB64-BA91-4600-B0FE-ED2D005DCC6D}" type="slidenum">
              <a:rPr lang="en-IN" smtClean="0"/>
              <a:t>‹#›</a:t>
            </a:fld>
            <a:endParaRPr lang="en-IN"/>
          </a:p>
        </p:txBody>
      </p:sp>
    </p:spTree>
    <p:extLst>
      <p:ext uri="{BB962C8B-B14F-4D97-AF65-F5344CB8AC3E}">
        <p14:creationId xmlns:p14="http://schemas.microsoft.com/office/powerpoint/2010/main" val="314342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C0F1EC-4012-43CA-A050-B94D6EFC75B6}" type="datetimeFigureOut">
              <a:rPr lang="en-IN" smtClean="0"/>
              <a:t>01-11-2015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5AB64-BA91-4600-B0FE-ED2D005DCC6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9561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C0F1EC-4012-43CA-A050-B94D6EFC75B6}" type="datetimeFigureOut">
              <a:rPr lang="en-IN" smtClean="0"/>
              <a:t>01-11-2015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5AB64-BA91-4600-B0FE-ED2D005DCC6D}" type="slidenum">
              <a:rPr lang="en-IN" smtClean="0"/>
              <a:t>‹#›</a:t>
            </a:fld>
            <a:endParaRPr lang="en-IN"/>
          </a:p>
        </p:txBody>
      </p:sp>
    </p:spTree>
    <p:extLst>
      <p:ext uri="{BB962C8B-B14F-4D97-AF65-F5344CB8AC3E}">
        <p14:creationId xmlns:p14="http://schemas.microsoft.com/office/powerpoint/2010/main" val="144917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C0F1EC-4012-43CA-A050-B94D6EFC75B6}" type="datetimeFigureOut">
              <a:rPr lang="en-IN" smtClean="0"/>
              <a:t>01-11-2015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5AB64-BA91-4600-B0FE-ED2D005DCC6D}" type="slidenum">
              <a:rPr lang="en-IN" smtClean="0"/>
              <a:t>‹#›</a:t>
            </a:fld>
            <a:endParaRPr lang="en-IN"/>
          </a:p>
        </p:txBody>
      </p:sp>
    </p:spTree>
    <p:extLst>
      <p:ext uri="{BB962C8B-B14F-4D97-AF65-F5344CB8AC3E}">
        <p14:creationId xmlns:p14="http://schemas.microsoft.com/office/powerpoint/2010/main" val="3329037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C0F1EC-4012-43CA-A050-B94D6EFC75B6}" type="datetimeFigureOut">
              <a:rPr lang="en-IN" smtClean="0"/>
              <a:t>01-11-2015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5AB64-BA91-4600-B0FE-ED2D005DCC6D}" type="slidenum">
              <a:rPr lang="en-IN" smtClean="0"/>
              <a:t>‹#›</a:t>
            </a:fld>
            <a:endParaRPr lang="en-IN"/>
          </a:p>
        </p:txBody>
      </p:sp>
    </p:spTree>
    <p:extLst>
      <p:ext uri="{BB962C8B-B14F-4D97-AF65-F5344CB8AC3E}">
        <p14:creationId xmlns:p14="http://schemas.microsoft.com/office/powerpoint/2010/main" val="2300354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C0F1EC-4012-43CA-A050-B94D6EFC75B6}" type="datetimeFigureOut">
              <a:rPr lang="en-IN" smtClean="0"/>
              <a:t>01-11-2015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5AB64-BA91-4600-B0FE-ED2D005DCC6D}" type="slidenum">
              <a:rPr lang="en-IN" smtClean="0"/>
              <a:t>‹#›</a:t>
            </a:fld>
            <a:endParaRPr lang="en-IN"/>
          </a:p>
        </p:txBody>
      </p:sp>
    </p:spTree>
    <p:extLst>
      <p:ext uri="{BB962C8B-B14F-4D97-AF65-F5344CB8AC3E}">
        <p14:creationId xmlns:p14="http://schemas.microsoft.com/office/powerpoint/2010/main" val="321784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C0F1EC-4012-43CA-A050-B94D6EFC75B6}" type="datetimeFigureOut">
              <a:rPr lang="en-IN" smtClean="0"/>
              <a:t>01-11-2015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5AB64-BA91-4600-B0FE-ED2D005DCC6D}" type="slidenum">
              <a:rPr lang="en-IN" smtClean="0"/>
              <a:t>‹#›</a:t>
            </a:fld>
            <a:endParaRPr lang="en-IN"/>
          </a:p>
        </p:txBody>
      </p:sp>
    </p:spTree>
    <p:extLst>
      <p:ext uri="{BB962C8B-B14F-4D97-AF65-F5344CB8AC3E}">
        <p14:creationId xmlns:p14="http://schemas.microsoft.com/office/powerpoint/2010/main" val="194799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C0F1EC-4012-43CA-A050-B94D6EFC75B6}" type="datetimeFigureOut">
              <a:rPr lang="en-IN" smtClean="0"/>
              <a:t>01-11-2015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25AB64-BA91-4600-B0FE-ED2D005DCC6D}" type="slidenum">
              <a:rPr lang="en-IN" smtClean="0"/>
              <a:t>‹#›</a:t>
            </a:fld>
            <a:endParaRPr lang="en-IN"/>
          </a:p>
        </p:txBody>
      </p:sp>
    </p:spTree>
    <p:extLst>
      <p:ext uri="{BB962C8B-B14F-4D97-AF65-F5344CB8AC3E}">
        <p14:creationId xmlns:p14="http://schemas.microsoft.com/office/powerpoint/2010/main" val="209328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C0F1EC-4012-43CA-A050-B94D6EFC75B6}" type="datetimeFigureOut">
              <a:rPr lang="en-IN" smtClean="0"/>
              <a:t>01-11-2015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25AB64-BA91-4600-B0FE-ED2D005DCC6D}" type="slidenum">
              <a:rPr lang="en-IN" smtClean="0"/>
              <a:t>‹#›</a:t>
            </a:fld>
            <a:endParaRPr lang="en-IN"/>
          </a:p>
        </p:txBody>
      </p:sp>
    </p:spTree>
    <p:extLst>
      <p:ext uri="{BB962C8B-B14F-4D97-AF65-F5344CB8AC3E}">
        <p14:creationId xmlns:p14="http://schemas.microsoft.com/office/powerpoint/2010/main" val="361219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C0F1EC-4012-43CA-A050-B94D6EFC75B6}" type="datetimeFigureOut">
              <a:rPr lang="en-IN" smtClean="0"/>
              <a:t>01-11-2015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25AB64-BA91-4600-B0FE-ED2D005DCC6D}" type="slidenum">
              <a:rPr lang="en-IN" smtClean="0"/>
              <a:t>‹#›</a:t>
            </a:fld>
            <a:endParaRPr lang="en-IN"/>
          </a:p>
        </p:txBody>
      </p:sp>
    </p:spTree>
    <p:extLst>
      <p:ext uri="{BB962C8B-B14F-4D97-AF65-F5344CB8AC3E}">
        <p14:creationId xmlns:p14="http://schemas.microsoft.com/office/powerpoint/2010/main" val="209041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0F1EC-4012-43CA-A050-B94D6EFC75B6}" type="datetimeFigureOut">
              <a:rPr lang="en-IN" smtClean="0"/>
              <a:t>01-11-2015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25AB64-BA91-4600-B0FE-ED2D005DCC6D}" type="slidenum">
              <a:rPr lang="en-IN" smtClean="0"/>
              <a:t>‹#›</a:t>
            </a:fld>
            <a:endParaRPr lang="en-IN"/>
          </a:p>
        </p:txBody>
      </p:sp>
    </p:spTree>
    <p:extLst>
      <p:ext uri="{BB962C8B-B14F-4D97-AF65-F5344CB8AC3E}">
        <p14:creationId xmlns:p14="http://schemas.microsoft.com/office/powerpoint/2010/main" val="394496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C0F1EC-4012-43CA-A050-B94D6EFC75B6}" type="datetimeFigureOut">
              <a:rPr lang="en-IN" smtClean="0"/>
              <a:t>01-11-2015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25AB64-BA91-4600-B0FE-ED2D005DCC6D}" type="slidenum">
              <a:rPr lang="en-IN" smtClean="0"/>
              <a:t>‹#›</a:t>
            </a:fld>
            <a:endParaRPr lang="en-IN"/>
          </a:p>
        </p:txBody>
      </p:sp>
    </p:spTree>
    <p:extLst>
      <p:ext uri="{BB962C8B-B14F-4D97-AF65-F5344CB8AC3E}">
        <p14:creationId xmlns:p14="http://schemas.microsoft.com/office/powerpoint/2010/main" val="87484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C0F1EC-4012-43CA-A050-B94D6EFC75B6}" type="datetimeFigureOut">
              <a:rPr lang="en-IN" smtClean="0"/>
              <a:t>01-11-2015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25AB64-BA91-4600-B0FE-ED2D005DCC6D}" type="slidenum">
              <a:rPr lang="en-IN" smtClean="0"/>
              <a:t>‹#›</a:t>
            </a:fld>
            <a:endParaRPr lang="en-IN"/>
          </a:p>
        </p:txBody>
      </p:sp>
    </p:spTree>
    <p:extLst>
      <p:ext uri="{BB962C8B-B14F-4D97-AF65-F5344CB8AC3E}">
        <p14:creationId xmlns:p14="http://schemas.microsoft.com/office/powerpoint/2010/main" val="140798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C0F1EC-4012-43CA-A050-B94D6EFC75B6}" type="datetimeFigureOut">
              <a:rPr lang="en-IN" smtClean="0"/>
              <a:t>01-11-2015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25AB64-BA91-4600-B0FE-ED2D005DCC6D}" type="slidenum">
              <a:rPr lang="en-IN" smtClean="0"/>
              <a:t>‹#›</a:t>
            </a:fld>
            <a:endParaRPr lang="en-IN"/>
          </a:p>
        </p:txBody>
      </p:sp>
    </p:spTree>
    <p:extLst>
      <p:ext uri="{BB962C8B-B14F-4D97-AF65-F5344CB8AC3E}">
        <p14:creationId xmlns:p14="http://schemas.microsoft.com/office/powerpoint/2010/main" val="2490276889"/>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 id="2147483963" r:id="rId13"/>
    <p:sldLayoutId id="2147483964" r:id="rId14"/>
    <p:sldLayoutId id="2147483965" r:id="rId15"/>
    <p:sldLayoutId id="21474839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neev.hackathon2015@gmail.com" TargetMode="External"/><Relationship Id="rId7" Type="http://schemas.openxmlformats.org/officeDocument/2006/relationships/image" Target="../media/image19.png"/><Relationship Id="rId2" Type="http://schemas.openxmlformats.org/officeDocument/2006/relationships/hyperlink" Target="https://www.parse.com/"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sunandita.sahu@accenture.com" TargetMode="External"/><Relationship Id="rId2" Type="http://schemas.openxmlformats.org/officeDocument/2006/relationships/hyperlink" Target="mailto:sandhya.r.sharma@accentur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75655" y="1937654"/>
            <a:ext cx="1687287" cy="1251857"/>
            <a:chOff x="1741713" y="1219200"/>
            <a:chExt cx="2394857" cy="1785257"/>
          </a:xfrm>
        </p:grpSpPr>
        <p:sp>
          <p:nvSpPr>
            <p:cNvPr id="6" name="Rounded Rectangle 5"/>
            <p:cNvSpPr/>
            <p:nvPr/>
          </p:nvSpPr>
          <p:spPr>
            <a:xfrm>
              <a:off x="1741713" y="1219200"/>
              <a:ext cx="2394857" cy="178525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1749493" y="1599860"/>
              <a:ext cx="2387077" cy="1013052"/>
            </a:xfrm>
            <a:prstGeom prst="rect">
              <a:avLst/>
            </a:prstGeom>
          </p:spPr>
        </p:pic>
      </p:grpSp>
      <p:sp>
        <p:nvSpPr>
          <p:cNvPr id="8" name="Title 1"/>
          <p:cNvSpPr txBox="1">
            <a:spLocks/>
          </p:cNvSpPr>
          <p:nvPr/>
        </p:nvSpPr>
        <p:spPr>
          <a:xfrm>
            <a:off x="3448319" y="1860381"/>
            <a:ext cx="6248400" cy="125185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dirty="0" smtClean="0"/>
              <a:t>Logistics and Inventory Management Application </a:t>
            </a:r>
            <a:endParaRPr lang="en-IN" sz="3600" dirty="0"/>
          </a:p>
        </p:txBody>
      </p:sp>
      <p:sp>
        <p:nvSpPr>
          <p:cNvPr id="9" name="Title 1"/>
          <p:cNvSpPr txBox="1">
            <a:spLocks/>
          </p:cNvSpPr>
          <p:nvPr/>
        </p:nvSpPr>
        <p:spPr>
          <a:xfrm>
            <a:off x="2525950" y="4187169"/>
            <a:ext cx="5442224" cy="5201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2800" dirty="0" smtClean="0"/>
          </a:p>
          <a:p>
            <a:pPr algn="l"/>
            <a:r>
              <a:rPr lang="en-US" sz="2800" dirty="0" smtClean="0"/>
              <a:t>Team – Digital Hacktivists </a:t>
            </a:r>
            <a:endParaRPr lang="en-IN" sz="2800" dirty="0"/>
          </a:p>
        </p:txBody>
      </p:sp>
    </p:spTree>
    <p:extLst>
      <p:ext uri="{BB962C8B-B14F-4D97-AF65-F5344CB8AC3E}">
        <p14:creationId xmlns:p14="http://schemas.microsoft.com/office/powerpoint/2010/main" val="2282340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764" y="76200"/>
            <a:ext cx="8775238" cy="859971"/>
          </a:xfrm>
        </p:spPr>
        <p:txBody>
          <a:bodyPr/>
          <a:lstStyle/>
          <a:p>
            <a:r>
              <a:rPr lang="en-US" dirty="0" smtClean="0"/>
              <a:t>Dashboard Multiple Selection</a:t>
            </a:r>
            <a:endParaRPr lang="en-IN" dirty="0"/>
          </a:p>
        </p:txBody>
      </p:sp>
      <p:sp>
        <p:nvSpPr>
          <p:cNvPr id="3" name="Content Placeholder 2"/>
          <p:cNvSpPr>
            <a:spLocks noGrp="1"/>
          </p:cNvSpPr>
          <p:nvPr>
            <p:ph idx="1"/>
          </p:nvPr>
        </p:nvSpPr>
        <p:spPr>
          <a:xfrm>
            <a:off x="5258789" y="688769"/>
            <a:ext cx="3972659" cy="6169231"/>
          </a:xfrm>
          <a:noFill/>
          <a:ln>
            <a:solidFill>
              <a:schemeClr val="tx1"/>
            </a:solidFill>
          </a:ln>
        </p:spPr>
        <p:txBody>
          <a:bodyPr/>
          <a:lstStyle/>
          <a:p>
            <a:pPr>
              <a:buFont typeface="Wingdings" panose="05000000000000000000" pitchFamily="2" charset="2"/>
              <a:buChar char="ü"/>
            </a:pPr>
            <a:r>
              <a:rPr lang="en-IN" dirty="0" smtClean="0"/>
              <a:t>This feature of dashboard multiple selection helps us to customize our dashboard view.</a:t>
            </a:r>
          </a:p>
          <a:p>
            <a:pPr>
              <a:buFont typeface="Wingdings" panose="05000000000000000000" pitchFamily="2" charset="2"/>
              <a:buChar char="ü"/>
            </a:pPr>
            <a:r>
              <a:rPr lang="en-IN" dirty="0" smtClean="0"/>
              <a:t>Users can long press on any of the items on the dashboard to activate this functionality.</a:t>
            </a:r>
          </a:p>
          <a:p>
            <a:pPr>
              <a:buFont typeface="Wingdings" panose="05000000000000000000" pitchFamily="2" charset="2"/>
              <a:buChar char="ü"/>
            </a:pPr>
            <a:r>
              <a:rPr lang="en-IN" dirty="0" smtClean="0"/>
              <a:t>This feature can be invoked from both the Today and Custom views of the dashboard.</a:t>
            </a:r>
          </a:p>
          <a:p>
            <a:pPr marL="0" indent="0">
              <a:buNone/>
            </a:pPr>
            <a:r>
              <a:rPr lang="en-IN" dirty="0" smtClean="0"/>
              <a:t>  </a:t>
            </a:r>
            <a:endParaRPr lang="en-IN" dirty="0"/>
          </a:p>
        </p:txBody>
      </p:sp>
      <p:sp>
        <p:nvSpPr>
          <p:cNvPr id="5" name="Content Placeholder 2"/>
          <p:cNvSpPr txBox="1">
            <a:spLocks/>
          </p:cNvSpPr>
          <p:nvPr/>
        </p:nvSpPr>
        <p:spPr>
          <a:xfrm>
            <a:off x="677334" y="1066799"/>
            <a:ext cx="3972659" cy="4974563"/>
          </a:xfrm>
          <a:prstGeom prst="rect">
            <a:avLst/>
          </a:prstGeom>
          <a:noFill/>
          <a:ln>
            <a:solidFill>
              <a:schemeClr val="tx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Application screenshot to be added here</a:t>
            </a:r>
            <a:endParaRPr lang="en-IN" dirty="0"/>
          </a:p>
        </p:txBody>
      </p:sp>
      <p:pic>
        <p:nvPicPr>
          <p:cNvPr id="6" name="Picture 5"/>
          <p:cNvPicPr>
            <a:picLocks noChangeAspect="1"/>
          </p:cNvPicPr>
          <p:nvPr/>
        </p:nvPicPr>
        <p:blipFill rotWithShape="1">
          <a:blip r:embed="rId2"/>
          <a:srcRect b="5198"/>
          <a:stretch/>
        </p:blipFill>
        <p:spPr>
          <a:xfrm>
            <a:off x="498764" y="688769"/>
            <a:ext cx="4695825" cy="6169231"/>
          </a:xfrm>
          <a:prstGeom prst="rect">
            <a:avLst/>
          </a:prstGeom>
        </p:spPr>
      </p:pic>
    </p:spTree>
    <p:extLst>
      <p:ext uri="{BB962C8B-B14F-4D97-AF65-F5344CB8AC3E}">
        <p14:creationId xmlns:p14="http://schemas.microsoft.com/office/powerpoint/2010/main" val="1710739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42" y="76200"/>
            <a:ext cx="8697060" cy="859971"/>
          </a:xfrm>
        </p:spPr>
        <p:txBody>
          <a:bodyPr/>
          <a:lstStyle/>
          <a:p>
            <a:r>
              <a:rPr lang="en-US" dirty="0"/>
              <a:t>Dashboard Multiple Selection</a:t>
            </a:r>
            <a:endParaRPr lang="en-IN" dirty="0"/>
          </a:p>
        </p:txBody>
      </p:sp>
      <p:sp>
        <p:nvSpPr>
          <p:cNvPr id="3" name="Content Placeholder 2"/>
          <p:cNvSpPr>
            <a:spLocks noGrp="1"/>
          </p:cNvSpPr>
          <p:nvPr>
            <p:ph idx="1"/>
          </p:nvPr>
        </p:nvSpPr>
        <p:spPr>
          <a:xfrm>
            <a:off x="5301342" y="750002"/>
            <a:ext cx="3972659" cy="6107998"/>
          </a:xfrm>
          <a:noFill/>
          <a:ln>
            <a:solidFill>
              <a:schemeClr val="tx1"/>
            </a:solidFill>
          </a:ln>
        </p:spPr>
        <p:txBody>
          <a:bodyPr/>
          <a:lstStyle/>
          <a:p>
            <a:pPr>
              <a:buFont typeface="Wingdings" panose="05000000000000000000" pitchFamily="2" charset="2"/>
              <a:buChar char="ü"/>
            </a:pPr>
            <a:r>
              <a:rPr lang="en-US" dirty="0" smtClean="0"/>
              <a:t>The users can select which screens to remove from the default dashboard by clicking on the checkboxes.</a:t>
            </a:r>
          </a:p>
          <a:p>
            <a:pPr>
              <a:buFont typeface="Wingdings" panose="05000000000000000000" pitchFamily="2" charset="2"/>
              <a:buChar char="ü"/>
            </a:pPr>
            <a:r>
              <a:rPr lang="en-US" dirty="0" smtClean="0"/>
              <a:t>The users then need to click on </a:t>
            </a:r>
            <a:r>
              <a:rPr lang="en-US" b="1" dirty="0" smtClean="0"/>
              <a:t>“Delete” </a:t>
            </a:r>
            <a:r>
              <a:rPr lang="en-US" dirty="0" smtClean="0"/>
              <a:t>Button for removing the selected items.</a:t>
            </a:r>
          </a:p>
          <a:p>
            <a:pPr>
              <a:buFont typeface="Wingdings" panose="05000000000000000000" pitchFamily="2" charset="2"/>
              <a:buChar char="ü"/>
            </a:pPr>
            <a:r>
              <a:rPr lang="en-US" dirty="0" smtClean="0"/>
              <a:t>On clicking the </a:t>
            </a:r>
            <a:r>
              <a:rPr lang="en-US" b="1" dirty="0" smtClean="0"/>
              <a:t>“Cancel” </a:t>
            </a:r>
            <a:r>
              <a:rPr lang="en-US" dirty="0" smtClean="0"/>
              <a:t>Button this screen will be exited to go back to default dashboard.</a:t>
            </a:r>
          </a:p>
          <a:p>
            <a:pPr>
              <a:buFont typeface="Wingdings" panose="05000000000000000000" pitchFamily="2" charset="2"/>
              <a:buChar char="ü"/>
            </a:pPr>
            <a:r>
              <a:rPr lang="en-US" dirty="0" smtClean="0"/>
              <a:t>Only the relevant items can be then visualized on the dashboard.</a:t>
            </a:r>
          </a:p>
          <a:p>
            <a:pPr>
              <a:buFont typeface="Wingdings" panose="05000000000000000000" pitchFamily="2" charset="2"/>
              <a:buChar char="ü"/>
            </a:pPr>
            <a:endParaRPr lang="en-US" dirty="0" smtClean="0"/>
          </a:p>
          <a:p>
            <a:pPr>
              <a:buFont typeface="Wingdings" panose="05000000000000000000" pitchFamily="2" charset="2"/>
              <a:buChar char="ü"/>
            </a:pPr>
            <a:endParaRPr lang="en-US" dirty="0" smtClean="0"/>
          </a:p>
          <a:p>
            <a:pPr>
              <a:buFont typeface="Wingdings" panose="05000000000000000000" pitchFamily="2" charset="2"/>
              <a:buChar char="ü"/>
            </a:pPr>
            <a:endParaRPr lang="en-IN" dirty="0"/>
          </a:p>
        </p:txBody>
      </p:sp>
      <p:sp>
        <p:nvSpPr>
          <p:cNvPr id="5" name="Content Placeholder 2"/>
          <p:cNvSpPr txBox="1">
            <a:spLocks/>
          </p:cNvSpPr>
          <p:nvPr/>
        </p:nvSpPr>
        <p:spPr>
          <a:xfrm>
            <a:off x="677334" y="1066799"/>
            <a:ext cx="3972659" cy="4974563"/>
          </a:xfrm>
          <a:prstGeom prst="rect">
            <a:avLst/>
          </a:prstGeom>
          <a:noFill/>
          <a:ln>
            <a:solidFill>
              <a:schemeClr val="tx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t>Application screenshot to be added here</a:t>
            </a:r>
            <a:endParaRPr lang="en-IN" dirty="0"/>
          </a:p>
        </p:txBody>
      </p:sp>
      <p:pic>
        <p:nvPicPr>
          <p:cNvPr id="4" name="Picture 3"/>
          <p:cNvPicPr>
            <a:picLocks noChangeAspect="1"/>
          </p:cNvPicPr>
          <p:nvPr/>
        </p:nvPicPr>
        <p:blipFill>
          <a:blip r:embed="rId2"/>
          <a:stretch>
            <a:fillRect/>
          </a:stretch>
        </p:blipFill>
        <p:spPr>
          <a:xfrm>
            <a:off x="458622" y="750003"/>
            <a:ext cx="4695825" cy="6107997"/>
          </a:xfrm>
          <a:prstGeom prst="rect">
            <a:avLst/>
          </a:prstGeom>
        </p:spPr>
      </p:pic>
    </p:spTree>
    <p:extLst>
      <p:ext uri="{BB962C8B-B14F-4D97-AF65-F5344CB8AC3E}">
        <p14:creationId xmlns:p14="http://schemas.microsoft.com/office/powerpoint/2010/main" val="904337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88" y="76200"/>
            <a:ext cx="8787114" cy="859971"/>
          </a:xfrm>
        </p:spPr>
        <p:txBody>
          <a:bodyPr/>
          <a:lstStyle/>
          <a:p>
            <a:r>
              <a:rPr lang="en-US" dirty="0"/>
              <a:t>Dashboard Multiple Selection</a:t>
            </a:r>
            <a:endParaRPr lang="en-IN" dirty="0"/>
          </a:p>
        </p:txBody>
      </p:sp>
      <p:sp>
        <p:nvSpPr>
          <p:cNvPr id="3" name="Content Placeholder 2"/>
          <p:cNvSpPr>
            <a:spLocks noGrp="1"/>
          </p:cNvSpPr>
          <p:nvPr>
            <p:ph idx="1"/>
          </p:nvPr>
        </p:nvSpPr>
        <p:spPr>
          <a:xfrm>
            <a:off x="5301342" y="724519"/>
            <a:ext cx="3972659" cy="6133481"/>
          </a:xfrm>
          <a:noFill/>
          <a:ln>
            <a:solidFill>
              <a:schemeClr val="tx1"/>
            </a:solidFill>
          </a:ln>
        </p:spPr>
        <p:txBody>
          <a:bodyPr/>
          <a:lstStyle/>
          <a:p>
            <a:pPr>
              <a:buFont typeface="Wingdings" panose="05000000000000000000" pitchFamily="2" charset="2"/>
              <a:buChar char="ü"/>
            </a:pPr>
            <a:r>
              <a:rPr lang="en-US" dirty="0" smtClean="0"/>
              <a:t>The modified list of relevant items is then displayed.</a:t>
            </a:r>
          </a:p>
          <a:p>
            <a:pPr>
              <a:buFont typeface="Wingdings" panose="05000000000000000000" pitchFamily="2" charset="2"/>
              <a:buChar char="ü"/>
            </a:pPr>
            <a:endParaRPr lang="en-US" dirty="0" smtClean="0"/>
          </a:p>
          <a:p>
            <a:pPr>
              <a:buFont typeface="Wingdings" panose="05000000000000000000" pitchFamily="2" charset="2"/>
              <a:buChar char="ü"/>
            </a:pPr>
            <a:endParaRPr lang="en-IN" dirty="0"/>
          </a:p>
        </p:txBody>
      </p:sp>
      <p:sp>
        <p:nvSpPr>
          <p:cNvPr id="5" name="Content Placeholder 2"/>
          <p:cNvSpPr txBox="1">
            <a:spLocks/>
          </p:cNvSpPr>
          <p:nvPr/>
        </p:nvSpPr>
        <p:spPr>
          <a:xfrm>
            <a:off x="677334" y="1066799"/>
            <a:ext cx="3972659" cy="4974563"/>
          </a:xfrm>
          <a:prstGeom prst="rect">
            <a:avLst/>
          </a:prstGeom>
          <a:noFill/>
          <a:ln>
            <a:solidFill>
              <a:schemeClr val="tx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t>Application screenshot to be added here</a:t>
            </a:r>
            <a:endParaRPr lang="en-IN" dirty="0"/>
          </a:p>
        </p:txBody>
      </p:sp>
      <p:pic>
        <p:nvPicPr>
          <p:cNvPr id="6" name="Picture 5"/>
          <p:cNvPicPr>
            <a:picLocks noChangeAspect="1"/>
          </p:cNvPicPr>
          <p:nvPr/>
        </p:nvPicPr>
        <p:blipFill>
          <a:blip r:embed="rId2"/>
          <a:stretch>
            <a:fillRect/>
          </a:stretch>
        </p:blipFill>
        <p:spPr>
          <a:xfrm>
            <a:off x="486888" y="724519"/>
            <a:ext cx="4686300" cy="6133481"/>
          </a:xfrm>
          <a:prstGeom prst="rect">
            <a:avLst/>
          </a:prstGeom>
        </p:spPr>
      </p:pic>
    </p:spTree>
    <p:extLst>
      <p:ext uri="{BB962C8B-B14F-4D97-AF65-F5344CB8AC3E}">
        <p14:creationId xmlns:p14="http://schemas.microsoft.com/office/powerpoint/2010/main" val="1065241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88" y="76200"/>
            <a:ext cx="8787114" cy="859971"/>
          </a:xfrm>
        </p:spPr>
        <p:txBody>
          <a:bodyPr/>
          <a:lstStyle/>
          <a:p>
            <a:r>
              <a:rPr lang="en-US" dirty="0" smtClean="0"/>
              <a:t>List View </a:t>
            </a:r>
            <a:r>
              <a:rPr lang="en-US" dirty="0"/>
              <a:t>Multiple Selection</a:t>
            </a:r>
            <a:endParaRPr lang="en-IN" dirty="0"/>
          </a:p>
        </p:txBody>
      </p:sp>
      <p:sp>
        <p:nvSpPr>
          <p:cNvPr id="3" name="Content Placeholder 2"/>
          <p:cNvSpPr>
            <a:spLocks noGrp="1"/>
          </p:cNvSpPr>
          <p:nvPr>
            <p:ph idx="1"/>
          </p:nvPr>
        </p:nvSpPr>
        <p:spPr>
          <a:xfrm>
            <a:off x="5301342" y="724519"/>
            <a:ext cx="3972659" cy="6133481"/>
          </a:xfrm>
          <a:noFill/>
          <a:ln>
            <a:solidFill>
              <a:schemeClr val="tx1"/>
            </a:solidFill>
          </a:ln>
        </p:spPr>
        <p:txBody>
          <a:bodyPr/>
          <a:lstStyle/>
          <a:p>
            <a:pPr>
              <a:buFont typeface="Wingdings" panose="05000000000000000000" pitchFamily="2" charset="2"/>
              <a:buChar char="ü"/>
            </a:pPr>
            <a:r>
              <a:rPr lang="en-US" dirty="0" smtClean="0"/>
              <a:t>The           button on the top right corner of the screen helps us to add the to the list of items visible on the dashboard.</a:t>
            </a:r>
          </a:p>
          <a:p>
            <a:pPr>
              <a:buFont typeface="Wingdings" panose="05000000000000000000" pitchFamily="2" charset="2"/>
              <a:buChar char="ü"/>
            </a:pPr>
            <a:endParaRPr lang="en-US" dirty="0"/>
          </a:p>
          <a:p>
            <a:pPr>
              <a:buFont typeface="Wingdings" panose="05000000000000000000" pitchFamily="2" charset="2"/>
              <a:buChar char="ü"/>
            </a:pPr>
            <a:r>
              <a:rPr lang="en-US" dirty="0" smtClean="0"/>
              <a:t>It is applicable in both Today and Custom screens.</a:t>
            </a:r>
          </a:p>
          <a:p>
            <a:pPr marL="0" indent="0">
              <a:buNone/>
            </a:pPr>
            <a:endParaRPr lang="en-IN" dirty="0"/>
          </a:p>
        </p:txBody>
      </p:sp>
      <p:sp>
        <p:nvSpPr>
          <p:cNvPr id="5" name="Content Placeholder 2"/>
          <p:cNvSpPr txBox="1">
            <a:spLocks/>
          </p:cNvSpPr>
          <p:nvPr/>
        </p:nvSpPr>
        <p:spPr>
          <a:xfrm>
            <a:off x="677334" y="1066799"/>
            <a:ext cx="3972659" cy="4974563"/>
          </a:xfrm>
          <a:prstGeom prst="rect">
            <a:avLst/>
          </a:prstGeom>
          <a:noFill/>
          <a:ln>
            <a:solidFill>
              <a:schemeClr val="tx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t>Application screenshot to be added here</a:t>
            </a:r>
            <a:endParaRPr lang="en-IN" dirty="0"/>
          </a:p>
        </p:txBody>
      </p:sp>
      <p:pic>
        <p:nvPicPr>
          <p:cNvPr id="6" name="Picture 5"/>
          <p:cNvPicPr>
            <a:picLocks noChangeAspect="1"/>
          </p:cNvPicPr>
          <p:nvPr/>
        </p:nvPicPr>
        <p:blipFill>
          <a:blip r:embed="rId2"/>
          <a:stretch>
            <a:fillRect/>
          </a:stretch>
        </p:blipFill>
        <p:spPr>
          <a:xfrm>
            <a:off x="486887" y="724519"/>
            <a:ext cx="4743450" cy="6133481"/>
          </a:xfrm>
          <a:prstGeom prst="rect">
            <a:avLst/>
          </a:prstGeom>
        </p:spPr>
      </p:pic>
      <p:pic>
        <p:nvPicPr>
          <p:cNvPr id="8" name="Picture 7"/>
          <p:cNvPicPr>
            <a:picLocks noChangeAspect="1"/>
          </p:cNvPicPr>
          <p:nvPr/>
        </p:nvPicPr>
        <p:blipFill>
          <a:blip r:embed="rId3"/>
          <a:stretch>
            <a:fillRect/>
          </a:stretch>
        </p:blipFill>
        <p:spPr>
          <a:xfrm>
            <a:off x="6256935" y="752474"/>
            <a:ext cx="438150" cy="314325"/>
          </a:xfrm>
          <a:prstGeom prst="rect">
            <a:avLst/>
          </a:prstGeom>
        </p:spPr>
      </p:pic>
    </p:spTree>
    <p:extLst>
      <p:ext uri="{BB962C8B-B14F-4D97-AF65-F5344CB8AC3E}">
        <p14:creationId xmlns:p14="http://schemas.microsoft.com/office/powerpoint/2010/main" val="731630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88" y="76200"/>
            <a:ext cx="8787114" cy="859971"/>
          </a:xfrm>
        </p:spPr>
        <p:txBody>
          <a:bodyPr/>
          <a:lstStyle/>
          <a:p>
            <a:r>
              <a:rPr lang="en-US" dirty="0" smtClean="0"/>
              <a:t>List View </a:t>
            </a:r>
            <a:r>
              <a:rPr lang="en-US" dirty="0"/>
              <a:t>Multiple Selection</a:t>
            </a:r>
            <a:endParaRPr lang="en-IN" dirty="0"/>
          </a:p>
        </p:txBody>
      </p:sp>
      <p:sp>
        <p:nvSpPr>
          <p:cNvPr id="3" name="Content Placeholder 2"/>
          <p:cNvSpPr>
            <a:spLocks noGrp="1"/>
          </p:cNvSpPr>
          <p:nvPr>
            <p:ph idx="1"/>
          </p:nvPr>
        </p:nvSpPr>
        <p:spPr>
          <a:xfrm>
            <a:off x="5301342" y="724519"/>
            <a:ext cx="3972659" cy="6133481"/>
          </a:xfrm>
          <a:noFill/>
          <a:ln>
            <a:solidFill>
              <a:schemeClr val="tx1"/>
            </a:solidFill>
          </a:ln>
        </p:spPr>
        <p:txBody>
          <a:bodyPr/>
          <a:lstStyle/>
          <a:p>
            <a:pPr>
              <a:buFont typeface="Wingdings" panose="05000000000000000000" pitchFamily="2" charset="2"/>
              <a:buChar char="ü"/>
            </a:pPr>
            <a:r>
              <a:rPr lang="en-US" dirty="0" smtClean="0"/>
              <a:t>On clicking the           button, the adjacent screen appears.</a:t>
            </a:r>
            <a:endParaRPr lang="en-US" dirty="0"/>
          </a:p>
          <a:p>
            <a:pPr>
              <a:buFont typeface="Wingdings" panose="05000000000000000000" pitchFamily="2" charset="2"/>
              <a:buChar char="ü"/>
            </a:pPr>
            <a:r>
              <a:rPr lang="en-US" dirty="0" smtClean="0"/>
              <a:t>The users can choose the relevant screens to be visible on their dashboard.</a:t>
            </a:r>
          </a:p>
          <a:p>
            <a:pPr marL="0" indent="0">
              <a:buNone/>
            </a:pPr>
            <a:endParaRPr lang="en-IN" dirty="0"/>
          </a:p>
        </p:txBody>
      </p:sp>
      <p:sp>
        <p:nvSpPr>
          <p:cNvPr id="5" name="Content Placeholder 2"/>
          <p:cNvSpPr txBox="1">
            <a:spLocks/>
          </p:cNvSpPr>
          <p:nvPr/>
        </p:nvSpPr>
        <p:spPr>
          <a:xfrm>
            <a:off x="677334" y="1066799"/>
            <a:ext cx="3972659" cy="4974563"/>
          </a:xfrm>
          <a:prstGeom prst="rect">
            <a:avLst/>
          </a:prstGeom>
          <a:noFill/>
          <a:ln>
            <a:solidFill>
              <a:schemeClr val="tx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t>Application screenshot to be added here</a:t>
            </a:r>
            <a:endParaRPr lang="en-IN" dirty="0"/>
          </a:p>
        </p:txBody>
      </p:sp>
      <p:pic>
        <p:nvPicPr>
          <p:cNvPr id="4" name="Picture 3"/>
          <p:cNvPicPr>
            <a:picLocks noChangeAspect="1"/>
          </p:cNvPicPr>
          <p:nvPr/>
        </p:nvPicPr>
        <p:blipFill>
          <a:blip r:embed="rId2"/>
          <a:stretch>
            <a:fillRect/>
          </a:stretch>
        </p:blipFill>
        <p:spPr>
          <a:xfrm>
            <a:off x="486887" y="724519"/>
            <a:ext cx="4695825" cy="6133481"/>
          </a:xfrm>
          <a:prstGeom prst="rect">
            <a:avLst/>
          </a:prstGeom>
        </p:spPr>
      </p:pic>
      <p:pic>
        <p:nvPicPr>
          <p:cNvPr id="9" name="Picture 8"/>
          <p:cNvPicPr>
            <a:picLocks noChangeAspect="1"/>
          </p:cNvPicPr>
          <p:nvPr/>
        </p:nvPicPr>
        <p:blipFill>
          <a:blip r:embed="rId3"/>
          <a:stretch>
            <a:fillRect/>
          </a:stretch>
        </p:blipFill>
        <p:spPr>
          <a:xfrm>
            <a:off x="7373215" y="779008"/>
            <a:ext cx="438150" cy="314325"/>
          </a:xfrm>
          <a:prstGeom prst="rect">
            <a:avLst/>
          </a:prstGeom>
        </p:spPr>
      </p:pic>
    </p:spTree>
    <p:extLst>
      <p:ext uri="{BB962C8B-B14F-4D97-AF65-F5344CB8AC3E}">
        <p14:creationId xmlns:p14="http://schemas.microsoft.com/office/powerpoint/2010/main" val="1974037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88" y="76200"/>
            <a:ext cx="8787114" cy="859971"/>
          </a:xfrm>
        </p:spPr>
        <p:txBody>
          <a:bodyPr/>
          <a:lstStyle/>
          <a:p>
            <a:r>
              <a:rPr lang="en-US" dirty="0" smtClean="0"/>
              <a:t>List View </a:t>
            </a:r>
            <a:r>
              <a:rPr lang="en-US" dirty="0"/>
              <a:t>Multiple Selection</a:t>
            </a:r>
            <a:endParaRPr lang="en-IN" dirty="0"/>
          </a:p>
        </p:txBody>
      </p:sp>
      <p:sp>
        <p:nvSpPr>
          <p:cNvPr id="3" name="Content Placeholder 2"/>
          <p:cNvSpPr>
            <a:spLocks noGrp="1"/>
          </p:cNvSpPr>
          <p:nvPr>
            <p:ph idx="1"/>
          </p:nvPr>
        </p:nvSpPr>
        <p:spPr>
          <a:xfrm>
            <a:off x="5301342" y="724519"/>
            <a:ext cx="3972659" cy="6133481"/>
          </a:xfrm>
          <a:noFill/>
          <a:ln>
            <a:solidFill>
              <a:schemeClr val="tx1"/>
            </a:solidFill>
          </a:ln>
        </p:spPr>
        <p:txBody>
          <a:bodyPr/>
          <a:lstStyle/>
          <a:p>
            <a:pPr>
              <a:buFont typeface="Wingdings" panose="05000000000000000000" pitchFamily="2" charset="2"/>
              <a:buChar char="ü"/>
            </a:pPr>
            <a:r>
              <a:rPr lang="en-US" dirty="0"/>
              <a:t>On clicking of “Save” button, </a:t>
            </a:r>
            <a:r>
              <a:rPr lang="en-US" dirty="0" smtClean="0"/>
              <a:t>a success message will be displayed and then the </a:t>
            </a:r>
            <a:r>
              <a:rPr lang="en-US" dirty="0"/>
              <a:t>modified dashboard view will be </a:t>
            </a:r>
            <a:r>
              <a:rPr lang="en-US" dirty="0" smtClean="0"/>
              <a:t>displayed.</a:t>
            </a:r>
          </a:p>
          <a:p>
            <a:pPr>
              <a:buFont typeface="Wingdings" panose="05000000000000000000" pitchFamily="2" charset="2"/>
              <a:buChar char="ü"/>
            </a:pPr>
            <a:r>
              <a:rPr lang="en-US" dirty="0" smtClean="0"/>
              <a:t>On Click of “Cancel” button, the changes made to the list view will not be reflected on the dashboard.</a:t>
            </a:r>
            <a:endParaRPr lang="en-US" dirty="0"/>
          </a:p>
          <a:p>
            <a:pPr marL="0" indent="0">
              <a:buNone/>
            </a:pPr>
            <a:endParaRPr lang="en-IN" dirty="0"/>
          </a:p>
        </p:txBody>
      </p:sp>
      <p:sp>
        <p:nvSpPr>
          <p:cNvPr id="5" name="Content Placeholder 2"/>
          <p:cNvSpPr txBox="1">
            <a:spLocks/>
          </p:cNvSpPr>
          <p:nvPr/>
        </p:nvSpPr>
        <p:spPr>
          <a:xfrm>
            <a:off x="677334" y="1066799"/>
            <a:ext cx="3972659" cy="4974563"/>
          </a:xfrm>
          <a:prstGeom prst="rect">
            <a:avLst/>
          </a:prstGeom>
          <a:noFill/>
          <a:ln>
            <a:solidFill>
              <a:schemeClr val="tx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t>Application screenshot to be added here</a:t>
            </a:r>
            <a:endParaRPr lang="en-IN" dirty="0"/>
          </a:p>
        </p:txBody>
      </p:sp>
      <p:pic>
        <p:nvPicPr>
          <p:cNvPr id="4" name="Picture 3"/>
          <p:cNvPicPr>
            <a:picLocks noChangeAspect="1"/>
          </p:cNvPicPr>
          <p:nvPr/>
        </p:nvPicPr>
        <p:blipFill rotWithShape="1">
          <a:blip r:embed="rId2"/>
          <a:srcRect b="6965"/>
          <a:stretch/>
        </p:blipFill>
        <p:spPr>
          <a:xfrm>
            <a:off x="512865" y="724520"/>
            <a:ext cx="4762500" cy="6186920"/>
          </a:xfrm>
          <a:prstGeom prst="rect">
            <a:avLst/>
          </a:prstGeom>
        </p:spPr>
      </p:pic>
    </p:spTree>
    <p:extLst>
      <p:ext uri="{BB962C8B-B14F-4D97-AF65-F5344CB8AC3E}">
        <p14:creationId xmlns:p14="http://schemas.microsoft.com/office/powerpoint/2010/main" val="1618587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6200"/>
            <a:ext cx="8596668" cy="859971"/>
          </a:xfrm>
        </p:spPr>
        <p:txBody>
          <a:bodyPr/>
          <a:lstStyle/>
          <a:p>
            <a:r>
              <a:rPr lang="en-US" dirty="0" smtClean="0"/>
              <a:t>Detail View</a:t>
            </a:r>
            <a:endParaRPr lang="en-IN" dirty="0"/>
          </a:p>
        </p:txBody>
      </p:sp>
      <p:sp>
        <p:nvSpPr>
          <p:cNvPr id="5" name="Content Placeholder 2"/>
          <p:cNvSpPr txBox="1">
            <a:spLocks/>
          </p:cNvSpPr>
          <p:nvPr/>
        </p:nvSpPr>
        <p:spPr>
          <a:xfrm>
            <a:off x="1137037" y="1251440"/>
            <a:ext cx="2646264" cy="4681689"/>
          </a:xfrm>
          <a:prstGeom prst="rect">
            <a:avLst/>
          </a:prstGeom>
          <a:noFill/>
          <a:ln>
            <a:solidFill>
              <a:schemeClr val="tx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t>Application screenshot to be added here</a:t>
            </a:r>
            <a:endParaRPr lang="en-IN" dirty="0"/>
          </a:p>
        </p:txBody>
      </p:sp>
      <p:sp>
        <p:nvSpPr>
          <p:cNvPr id="6" name="Rounded Rectangle 5"/>
          <p:cNvSpPr/>
          <p:nvPr/>
        </p:nvSpPr>
        <p:spPr>
          <a:xfrm>
            <a:off x="4610637" y="502276"/>
            <a:ext cx="5034106" cy="635572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sz="1400" dirty="0" smtClean="0"/>
              <a:t>Detail data for each dashboard item.</a:t>
            </a:r>
          </a:p>
          <a:p>
            <a:pPr marL="285750" indent="-285750">
              <a:buFont typeface="Wingdings" panose="05000000000000000000" pitchFamily="2" charset="2"/>
              <a:buChar char="ü"/>
            </a:pPr>
            <a:r>
              <a:rPr lang="en-US" sz="1400" dirty="0" smtClean="0"/>
              <a:t>Provides </a:t>
            </a:r>
            <a:r>
              <a:rPr lang="en-US" sz="1400" dirty="0"/>
              <a:t>2 </a:t>
            </a:r>
            <a:r>
              <a:rPr lang="en-US" sz="1400" dirty="0" smtClean="0"/>
              <a:t>data </a:t>
            </a:r>
            <a:r>
              <a:rPr lang="en-US" sz="1400" dirty="0"/>
              <a:t>views of the </a:t>
            </a:r>
            <a:r>
              <a:rPr lang="en-US" sz="1400" dirty="0" smtClean="0"/>
              <a:t>Dashboard item – Graph for Quantity and the value in Rupees.</a:t>
            </a:r>
          </a:p>
          <a:p>
            <a:pPr marL="285750" indent="-285750">
              <a:buFont typeface="Wingdings" panose="05000000000000000000" pitchFamily="2" charset="2"/>
              <a:buChar char="ü"/>
            </a:pPr>
            <a:r>
              <a:rPr lang="en-US" sz="1400" dirty="0" smtClean="0"/>
              <a:t>Horizontal Bar Graph chosen because it is scrollable and can scale in case </a:t>
            </a:r>
            <a:r>
              <a:rPr lang="en-US" sz="1400" dirty="0" err="1" smtClean="0"/>
              <a:t>Neev</a:t>
            </a:r>
            <a:r>
              <a:rPr lang="en-US" sz="1400" dirty="0"/>
              <a:t> </a:t>
            </a:r>
            <a:r>
              <a:rPr lang="en-US" sz="1400" dirty="0" smtClean="0"/>
              <a:t>adds more items to its Inventory.</a:t>
            </a:r>
          </a:p>
          <a:p>
            <a:pPr marL="285750" indent="-285750">
              <a:buFont typeface="Wingdings" panose="05000000000000000000" pitchFamily="2" charset="2"/>
              <a:buChar char="ü"/>
            </a:pPr>
            <a:r>
              <a:rPr lang="en-US" sz="1400" dirty="0" smtClean="0"/>
              <a:t>Quantity View</a:t>
            </a:r>
            <a:r>
              <a:rPr lang="en-US" sz="1400" dirty="0"/>
              <a:t>:	</a:t>
            </a:r>
          </a:p>
          <a:p>
            <a:pPr marL="628650" lvl="1" indent="-171450">
              <a:buFont typeface="Wingdings" panose="05000000000000000000" pitchFamily="2" charset="2"/>
              <a:buChar char="ü"/>
            </a:pPr>
            <a:r>
              <a:rPr lang="en-US" sz="1200" dirty="0" smtClean="0"/>
              <a:t>Bar graph for the quantity of the raw material or the finished products depending on the item selected in the dashboard.</a:t>
            </a:r>
            <a:endParaRPr lang="en-US" sz="1200" dirty="0"/>
          </a:p>
          <a:p>
            <a:pPr marL="285750" lvl="1" indent="-285750">
              <a:buFont typeface="Wingdings" panose="05000000000000000000" pitchFamily="2" charset="2"/>
              <a:buChar char="ü"/>
            </a:pPr>
            <a:r>
              <a:rPr lang="en-US" sz="1400" dirty="0" smtClean="0"/>
              <a:t>Value in Rupees View</a:t>
            </a:r>
            <a:r>
              <a:rPr lang="en-US" sz="1400" dirty="0"/>
              <a:t>:</a:t>
            </a:r>
          </a:p>
          <a:p>
            <a:pPr marL="628650" lvl="1" indent="-171450">
              <a:buFont typeface="Wingdings" panose="05000000000000000000" pitchFamily="2" charset="2"/>
              <a:buChar char="ü"/>
            </a:pPr>
            <a:r>
              <a:rPr lang="en-US" sz="1200" dirty="0"/>
              <a:t>Bar graph for the </a:t>
            </a:r>
            <a:r>
              <a:rPr lang="en-US" sz="1200" dirty="0" smtClean="0"/>
              <a:t>amount in rupees of </a:t>
            </a:r>
            <a:r>
              <a:rPr lang="en-US" sz="1200" dirty="0"/>
              <a:t>the raw material or the finished products depending on the item selected in the </a:t>
            </a:r>
            <a:r>
              <a:rPr lang="en-US" sz="1200" dirty="0" smtClean="0"/>
              <a:t>dashboard.</a:t>
            </a:r>
            <a:endParaRPr lang="en-US" sz="1200" dirty="0"/>
          </a:p>
          <a:p>
            <a:pPr marL="285750" lvl="1" indent="-285750">
              <a:buFont typeface="Wingdings" panose="05000000000000000000" pitchFamily="2" charset="2"/>
              <a:buChar char="ü"/>
            </a:pPr>
            <a:r>
              <a:rPr lang="en-US" sz="1400" dirty="0"/>
              <a:t>The navigation between 2 views can be done on clicking the </a:t>
            </a:r>
            <a:r>
              <a:rPr lang="en-US" sz="1400" dirty="0" smtClean="0"/>
              <a:t>&gt; button </a:t>
            </a:r>
            <a:r>
              <a:rPr lang="en-US" sz="1400" dirty="0"/>
              <a:t>on the top corner of the graph</a:t>
            </a:r>
            <a:r>
              <a:rPr lang="en-US" sz="1400" dirty="0" smtClean="0"/>
              <a:t>.</a:t>
            </a:r>
          </a:p>
          <a:p>
            <a:pPr marL="285750" indent="-285750">
              <a:buFont typeface="Wingdings" panose="05000000000000000000" pitchFamily="2" charset="2"/>
              <a:buChar char="ü"/>
            </a:pPr>
            <a:r>
              <a:rPr lang="en-US" sz="1400" dirty="0" smtClean="0"/>
              <a:t>Depending on the today or custom view in the dashboard the data will be represented accordingly.</a:t>
            </a:r>
            <a:endParaRPr lang="en-US" sz="1400" dirty="0"/>
          </a:p>
          <a:p>
            <a:pPr marL="285750" lvl="1" indent="-285750">
              <a:buFont typeface="Wingdings" panose="05000000000000000000" pitchFamily="2" charset="2"/>
              <a:buChar char="ü"/>
            </a:pPr>
            <a:r>
              <a:rPr lang="en-US" sz="1400" dirty="0" smtClean="0"/>
              <a:t>On upward fling the Manage Data button will appear on the screen and the user can navigate to manage data screen.</a:t>
            </a:r>
          </a:p>
          <a:p>
            <a:pPr marL="285750" lvl="1" indent="-285750">
              <a:buFont typeface="Wingdings" panose="05000000000000000000" pitchFamily="2" charset="2"/>
              <a:buChar char="ü"/>
            </a:pPr>
            <a:r>
              <a:rPr lang="en-US" sz="1400" dirty="0" smtClean="0"/>
              <a:t>The button will disappear on a subsequent screen touch.</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932" y="745407"/>
            <a:ext cx="3061598" cy="5893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4681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6200"/>
            <a:ext cx="8596668" cy="859971"/>
          </a:xfrm>
        </p:spPr>
        <p:txBody>
          <a:bodyPr/>
          <a:lstStyle/>
          <a:p>
            <a:r>
              <a:rPr lang="en-US" dirty="0" smtClean="0"/>
              <a:t>Manage Data</a:t>
            </a:r>
            <a:endParaRPr lang="en-IN" dirty="0"/>
          </a:p>
        </p:txBody>
      </p:sp>
      <p:sp>
        <p:nvSpPr>
          <p:cNvPr id="3" name="Content Placeholder 2"/>
          <p:cNvSpPr>
            <a:spLocks noGrp="1"/>
          </p:cNvSpPr>
          <p:nvPr>
            <p:ph idx="1"/>
          </p:nvPr>
        </p:nvSpPr>
        <p:spPr>
          <a:xfrm>
            <a:off x="4855336" y="936171"/>
            <a:ext cx="4108360" cy="5540061"/>
          </a:xfrm>
          <a:noFill/>
          <a:ln>
            <a:solidFill>
              <a:schemeClr val="tx1"/>
            </a:solidFill>
          </a:ln>
        </p:spPr>
        <p:txBody>
          <a:bodyPr>
            <a:normAutofit/>
          </a:bodyPr>
          <a:lstStyle/>
          <a:p>
            <a:pPr>
              <a:buFont typeface="Wingdings" panose="05000000000000000000" pitchFamily="2" charset="2"/>
              <a:buChar char="ü"/>
            </a:pPr>
            <a:r>
              <a:rPr lang="en-US" dirty="0" smtClean="0"/>
              <a:t>Facilitates the data management for all the KPIs</a:t>
            </a:r>
          </a:p>
          <a:p>
            <a:pPr>
              <a:buFont typeface="Wingdings" panose="05000000000000000000" pitchFamily="2" charset="2"/>
              <a:buChar char="ü"/>
            </a:pPr>
            <a:r>
              <a:rPr lang="en-US" dirty="0" smtClean="0"/>
              <a:t>Can be navigated from the Detailed View screen or Menu option</a:t>
            </a:r>
          </a:p>
          <a:p>
            <a:pPr>
              <a:buFont typeface="Wingdings" panose="05000000000000000000" pitchFamily="2" charset="2"/>
              <a:buChar char="ü"/>
            </a:pPr>
            <a:r>
              <a:rPr lang="en-US" dirty="0" smtClean="0"/>
              <a:t>Add a new product / raw material to the inventory</a:t>
            </a:r>
          </a:p>
          <a:p>
            <a:pPr>
              <a:buFont typeface="Wingdings" panose="05000000000000000000" pitchFamily="2" charset="2"/>
              <a:buChar char="ü"/>
            </a:pPr>
            <a:r>
              <a:rPr lang="en-US" dirty="0" smtClean="0"/>
              <a:t>Add an existing raw material / finished products to the inventory for any selected date.</a:t>
            </a:r>
          </a:p>
          <a:p>
            <a:pPr marL="342900" lvl="1" indent="-342900">
              <a:buFont typeface="Wingdings" panose="05000000000000000000" pitchFamily="2" charset="2"/>
              <a:buChar char="ü"/>
            </a:pPr>
            <a:r>
              <a:rPr lang="en-US" sz="1800" dirty="0" smtClean="0"/>
              <a:t>Wildcard </a:t>
            </a:r>
            <a:r>
              <a:rPr lang="en-US" sz="1800" dirty="0"/>
              <a:t>search on the list to select an item</a:t>
            </a:r>
          </a:p>
          <a:p>
            <a:pPr marL="342900" lvl="1" indent="-342900">
              <a:buFont typeface="Wingdings" panose="05000000000000000000" pitchFamily="2" charset="2"/>
              <a:buChar char="ü"/>
            </a:pPr>
            <a:r>
              <a:rPr lang="en-US" sz="1800" dirty="0" smtClean="0"/>
              <a:t>If the product is not available in the list, type a valid name in the search text box to add the item to the backend</a:t>
            </a:r>
            <a:endParaRPr lang="en-US" sz="1800" dirty="0"/>
          </a:p>
          <a:p>
            <a:pPr>
              <a:buFont typeface="Wingdings" panose="05000000000000000000" pitchFamily="2" charset="2"/>
              <a:buChar char="ü"/>
            </a:pPr>
            <a:endParaRPr lang="en-IN" dirty="0"/>
          </a:p>
        </p:txBody>
      </p:sp>
      <p:pic>
        <p:nvPicPr>
          <p:cNvPr id="5" name="Picture 4"/>
          <p:cNvPicPr>
            <a:picLocks noChangeAspect="1"/>
          </p:cNvPicPr>
          <p:nvPr/>
        </p:nvPicPr>
        <p:blipFill>
          <a:blip r:embed="rId2"/>
          <a:stretch>
            <a:fillRect/>
          </a:stretch>
        </p:blipFill>
        <p:spPr>
          <a:xfrm>
            <a:off x="510125" y="936171"/>
            <a:ext cx="3739904" cy="5799479"/>
          </a:xfrm>
          <a:prstGeom prst="rect">
            <a:avLst/>
          </a:prstGeom>
        </p:spPr>
      </p:pic>
    </p:spTree>
    <p:extLst>
      <p:ext uri="{BB962C8B-B14F-4D97-AF65-F5344CB8AC3E}">
        <p14:creationId xmlns:p14="http://schemas.microsoft.com/office/powerpoint/2010/main" val="2415356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6200"/>
            <a:ext cx="8596668" cy="859971"/>
          </a:xfrm>
        </p:spPr>
        <p:txBody>
          <a:bodyPr/>
          <a:lstStyle/>
          <a:p>
            <a:r>
              <a:rPr lang="en-US" dirty="0" smtClean="0"/>
              <a:t>Manage Data</a:t>
            </a:r>
            <a:endParaRPr lang="en-IN" dirty="0"/>
          </a:p>
        </p:txBody>
      </p:sp>
      <p:sp>
        <p:nvSpPr>
          <p:cNvPr id="3" name="Content Placeholder 2"/>
          <p:cNvSpPr>
            <a:spLocks noGrp="1"/>
          </p:cNvSpPr>
          <p:nvPr>
            <p:ph idx="1"/>
          </p:nvPr>
        </p:nvSpPr>
        <p:spPr>
          <a:xfrm>
            <a:off x="4855336" y="936171"/>
            <a:ext cx="3721994" cy="5540062"/>
          </a:xfrm>
          <a:noFill/>
          <a:ln>
            <a:solidFill>
              <a:schemeClr val="tx1"/>
            </a:solidFill>
          </a:ln>
        </p:spPr>
        <p:txBody>
          <a:bodyPr>
            <a:normAutofit fontScale="92500" lnSpcReduction="20000"/>
          </a:bodyPr>
          <a:lstStyle/>
          <a:p>
            <a:pPr>
              <a:buFont typeface="Wingdings" panose="05000000000000000000" pitchFamily="2" charset="2"/>
              <a:buChar char="ü"/>
            </a:pPr>
            <a:r>
              <a:rPr lang="en-US" dirty="0" smtClean="0"/>
              <a:t>Handle various stages of finished products</a:t>
            </a:r>
          </a:p>
          <a:p>
            <a:pPr lvl="1">
              <a:buFont typeface="Wingdings" panose="05000000000000000000" pitchFamily="2" charset="2"/>
              <a:buChar char="ü"/>
            </a:pPr>
            <a:r>
              <a:rPr lang="en-US" dirty="0" smtClean="0"/>
              <a:t>Sales</a:t>
            </a:r>
          </a:p>
          <a:p>
            <a:pPr lvl="1">
              <a:buFont typeface="Wingdings" panose="05000000000000000000" pitchFamily="2" charset="2"/>
              <a:buChar char="ü"/>
            </a:pPr>
            <a:r>
              <a:rPr lang="en-US" dirty="0" smtClean="0"/>
              <a:t>In Transit</a:t>
            </a:r>
          </a:p>
          <a:p>
            <a:pPr lvl="1">
              <a:buFont typeface="Wingdings" panose="05000000000000000000" pitchFamily="2" charset="2"/>
              <a:buChar char="ü"/>
            </a:pPr>
            <a:r>
              <a:rPr lang="en-US" dirty="0" smtClean="0"/>
              <a:t>Returned</a:t>
            </a:r>
          </a:p>
          <a:p>
            <a:pPr lvl="1">
              <a:buFont typeface="Wingdings" panose="05000000000000000000" pitchFamily="2" charset="2"/>
              <a:buChar char="ü"/>
            </a:pPr>
            <a:r>
              <a:rPr lang="en-US" dirty="0" smtClean="0"/>
              <a:t>Finished products inventory</a:t>
            </a:r>
            <a:endParaRPr lang="en-US" dirty="0"/>
          </a:p>
          <a:p>
            <a:pPr marL="342900" lvl="1" indent="-342900">
              <a:buFont typeface="Wingdings" panose="05000000000000000000" pitchFamily="2" charset="2"/>
              <a:buChar char="ü"/>
            </a:pPr>
            <a:r>
              <a:rPr lang="en-US" sz="1800" dirty="0" smtClean="0"/>
              <a:t>To move an item from one stage to another, choose a stage in ‘From Stage’ spinner (top right) and select the ‘To stage’ in the spinner on the top left</a:t>
            </a:r>
          </a:p>
          <a:p>
            <a:pPr marL="342900" lvl="1" indent="-342900">
              <a:buFont typeface="Wingdings" panose="05000000000000000000" pitchFamily="2" charset="2"/>
              <a:buChar char="ü"/>
            </a:pPr>
            <a:r>
              <a:rPr lang="en-US" sz="1800" dirty="0" smtClean="0"/>
              <a:t>This operation will remove the quantity entered from “Product Inventory” to “In Transit” for example.</a:t>
            </a:r>
          </a:p>
          <a:p>
            <a:pPr marL="342900" lvl="1" indent="-342900">
              <a:buFont typeface="Wingdings" panose="05000000000000000000" pitchFamily="2" charset="2"/>
              <a:buChar char="ü"/>
            </a:pPr>
            <a:r>
              <a:rPr lang="en-US" sz="1800" dirty="0" smtClean="0"/>
              <a:t>Retain </a:t>
            </a:r>
            <a:r>
              <a:rPr lang="en-US" sz="1800" dirty="0"/>
              <a:t>the default value </a:t>
            </a:r>
            <a:r>
              <a:rPr lang="en-US" sz="1800" dirty="0" smtClean="0"/>
              <a:t>in the </a:t>
            </a:r>
            <a:r>
              <a:rPr lang="en-US" sz="1800" dirty="0"/>
              <a:t>‘From Stage’ spinner to add </a:t>
            </a:r>
            <a:r>
              <a:rPr lang="en-US" sz="1800" dirty="0" smtClean="0"/>
              <a:t>an item into </a:t>
            </a:r>
            <a:r>
              <a:rPr lang="en-US" sz="1800" dirty="0"/>
              <a:t>a particular stage directly</a:t>
            </a:r>
            <a:r>
              <a:rPr lang="en-US" sz="1800" dirty="0" smtClean="0"/>
              <a:t>.</a:t>
            </a:r>
          </a:p>
          <a:p>
            <a:pPr marL="342900" lvl="1" indent="-342900">
              <a:buFont typeface="Wingdings" panose="05000000000000000000" pitchFamily="2" charset="2"/>
              <a:buChar char="ü"/>
            </a:pPr>
            <a:r>
              <a:rPr lang="en-US" sz="1800" dirty="0" smtClean="0"/>
              <a:t>Reset button to reset the fields to default values</a:t>
            </a:r>
            <a:endParaRPr lang="en-US" sz="1800" dirty="0"/>
          </a:p>
          <a:p>
            <a:pPr marL="342900" lvl="1" indent="-342900">
              <a:buFont typeface="Wingdings" panose="05000000000000000000" pitchFamily="2" charset="2"/>
              <a:buChar char="ü"/>
            </a:pPr>
            <a:endParaRPr lang="en-US" sz="1800" dirty="0"/>
          </a:p>
          <a:p>
            <a:pPr>
              <a:buFont typeface="Wingdings" panose="05000000000000000000" pitchFamily="2" charset="2"/>
              <a:buChar char="ü"/>
            </a:pPr>
            <a:endParaRPr lang="en-IN" dirty="0"/>
          </a:p>
        </p:txBody>
      </p:sp>
      <p:pic>
        <p:nvPicPr>
          <p:cNvPr id="10" name="Picture 9"/>
          <p:cNvPicPr>
            <a:picLocks noChangeAspect="1"/>
          </p:cNvPicPr>
          <p:nvPr/>
        </p:nvPicPr>
        <p:blipFill>
          <a:blip r:embed="rId2"/>
          <a:stretch>
            <a:fillRect/>
          </a:stretch>
        </p:blipFill>
        <p:spPr>
          <a:xfrm>
            <a:off x="445729" y="936172"/>
            <a:ext cx="3712935" cy="5540062"/>
          </a:xfrm>
          <a:prstGeom prst="rect">
            <a:avLst/>
          </a:prstGeom>
        </p:spPr>
      </p:pic>
    </p:spTree>
    <p:extLst>
      <p:ext uri="{BB962C8B-B14F-4D97-AF65-F5344CB8AC3E}">
        <p14:creationId xmlns:p14="http://schemas.microsoft.com/office/powerpoint/2010/main" val="21392489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7354"/>
            <a:ext cx="8596668" cy="859971"/>
          </a:xfrm>
        </p:spPr>
        <p:txBody>
          <a:bodyPr/>
          <a:lstStyle/>
          <a:p>
            <a:r>
              <a:rPr lang="en-US" dirty="0" smtClean="0"/>
              <a:t>Data Integration - Parse</a:t>
            </a:r>
            <a:endParaRPr lang="en-IN" dirty="0"/>
          </a:p>
        </p:txBody>
      </p:sp>
      <p:sp>
        <p:nvSpPr>
          <p:cNvPr id="4" name="Content Placeholder 3"/>
          <p:cNvSpPr>
            <a:spLocks noGrp="1"/>
          </p:cNvSpPr>
          <p:nvPr>
            <p:ph idx="1"/>
          </p:nvPr>
        </p:nvSpPr>
        <p:spPr>
          <a:xfrm>
            <a:off x="677334" y="1634378"/>
            <a:ext cx="9165406" cy="3880773"/>
          </a:xfrm>
        </p:spPr>
        <p:txBody>
          <a:bodyPr/>
          <a:lstStyle/>
          <a:p>
            <a:r>
              <a:rPr lang="en-US" dirty="0" smtClean="0"/>
              <a:t>The </a:t>
            </a:r>
            <a:r>
              <a:rPr lang="en-US" dirty="0"/>
              <a:t>Parse platform provides a complete backend solution for </a:t>
            </a:r>
            <a:r>
              <a:rPr lang="en-US" dirty="0" err="1" smtClean="0"/>
              <a:t>Neev</a:t>
            </a:r>
            <a:r>
              <a:rPr lang="en-US" dirty="0" smtClean="0"/>
              <a:t> application.</a:t>
            </a:r>
          </a:p>
          <a:p>
            <a:endParaRPr lang="en-US" dirty="0" smtClean="0"/>
          </a:p>
          <a:p>
            <a:r>
              <a:rPr lang="en-US" dirty="0" smtClean="0"/>
              <a:t>Parse works based on every application having </a:t>
            </a:r>
            <a:r>
              <a:rPr lang="en-US" dirty="0"/>
              <a:t>its own application id and client key that </a:t>
            </a:r>
            <a:r>
              <a:rPr lang="en-US" dirty="0" smtClean="0"/>
              <a:t>is applied during SDK installation.</a:t>
            </a:r>
          </a:p>
          <a:p>
            <a:endParaRPr lang="en-US" dirty="0" smtClean="0"/>
          </a:p>
          <a:p>
            <a:r>
              <a:rPr lang="en-US" dirty="0" smtClean="0"/>
              <a:t>Parse provides various features </a:t>
            </a:r>
            <a:r>
              <a:rPr lang="en-US" dirty="0" err="1" smtClean="0"/>
              <a:t>viz</a:t>
            </a:r>
            <a:r>
              <a:rPr lang="en-US" dirty="0" smtClean="0"/>
              <a:t>- local data store, security, roles, push notifications and handling errors.</a:t>
            </a:r>
          </a:p>
          <a:p>
            <a:endParaRPr lang="en-US" dirty="0" smtClean="0"/>
          </a:p>
          <a:p>
            <a:r>
              <a:rPr lang="en-US" dirty="0" smtClean="0"/>
              <a:t>Data can be browsed and modified in Parse browser directly.</a:t>
            </a:r>
            <a:endParaRPr lang="en-US" dirty="0"/>
          </a:p>
        </p:txBody>
      </p:sp>
    </p:spTree>
    <p:extLst>
      <p:ext uri="{BB962C8B-B14F-4D97-AF65-F5344CB8AC3E}">
        <p14:creationId xmlns:p14="http://schemas.microsoft.com/office/powerpoint/2010/main" val="1333867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dirty="0" err="1" smtClean="0"/>
              <a:t>Neev</a:t>
            </a:r>
            <a:r>
              <a:rPr lang="en-IN" dirty="0" smtClean="0"/>
              <a:t> </a:t>
            </a:r>
            <a:r>
              <a:rPr lang="en-IN" dirty="0"/>
              <a:t>is a charitable organization based in </a:t>
            </a:r>
            <a:r>
              <a:rPr lang="en-IN" dirty="0" err="1"/>
              <a:t>Shivpuri</a:t>
            </a:r>
            <a:r>
              <a:rPr lang="en-IN" dirty="0"/>
              <a:t>, Madhya </a:t>
            </a:r>
            <a:r>
              <a:rPr lang="en-IN" dirty="0" smtClean="0"/>
              <a:t>Pradesh, runs projects for supporting women empowerment cause. The projects provide trainings and produce a variety of products </a:t>
            </a:r>
            <a:r>
              <a:rPr lang="en-IN" dirty="0"/>
              <a:t>such as gift bags, greeting cards, photo </a:t>
            </a:r>
            <a:r>
              <a:rPr lang="en-IN" dirty="0" smtClean="0"/>
              <a:t>frames etc.</a:t>
            </a:r>
          </a:p>
          <a:p>
            <a:r>
              <a:rPr lang="en-IN" dirty="0" err="1" smtClean="0"/>
              <a:t>Neev</a:t>
            </a:r>
            <a:r>
              <a:rPr lang="en-IN" dirty="0" smtClean="0"/>
              <a:t> is in need of </a:t>
            </a:r>
            <a:r>
              <a:rPr lang="en-US" dirty="0" smtClean="0"/>
              <a:t>logistics and inventory management application for managing the raw materials and finished products. </a:t>
            </a:r>
          </a:p>
          <a:p>
            <a:r>
              <a:rPr lang="en-US" dirty="0" smtClean="0"/>
              <a:t>The main requirements of the application are:</a:t>
            </a:r>
          </a:p>
          <a:p>
            <a:pPr lvl="1"/>
            <a:r>
              <a:rPr lang="en-US" dirty="0" smtClean="0"/>
              <a:t>Ability to view reports on the KPIs of inventory and logistics of raw material and finished products.</a:t>
            </a:r>
          </a:p>
          <a:p>
            <a:pPr lvl="1"/>
            <a:r>
              <a:rPr lang="en-US" dirty="0" smtClean="0"/>
              <a:t>Ability to update stock information (both raw material and products inventory)</a:t>
            </a:r>
          </a:p>
          <a:p>
            <a:pPr lvl="1"/>
            <a:r>
              <a:rPr lang="en-US" dirty="0" smtClean="0"/>
              <a:t>Ability to work offline and synchronize with the server when network is available.</a:t>
            </a:r>
            <a:endParaRPr lang="en-IN" dirty="0"/>
          </a:p>
        </p:txBody>
      </p:sp>
    </p:spTree>
    <p:extLst>
      <p:ext uri="{BB962C8B-B14F-4D97-AF65-F5344CB8AC3E}">
        <p14:creationId xmlns:p14="http://schemas.microsoft.com/office/powerpoint/2010/main" val="16442691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9883"/>
            <a:ext cx="8596668" cy="859971"/>
          </a:xfrm>
        </p:spPr>
        <p:txBody>
          <a:bodyPr/>
          <a:lstStyle/>
          <a:p>
            <a:r>
              <a:rPr lang="en-US" dirty="0" smtClean="0"/>
              <a:t>Data Integration – Parse for </a:t>
            </a:r>
            <a:r>
              <a:rPr lang="en-US" dirty="0" err="1" smtClean="0"/>
              <a:t>Neev</a:t>
            </a:r>
            <a:endParaRPr lang="en-IN" dirty="0"/>
          </a:p>
        </p:txBody>
      </p:sp>
      <p:sp>
        <p:nvSpPr>
          <p:cNvPr id="4" name="Content Placeholder 3"/>
          <p:cNvSpPr>
            <a:spLocks noGrp="1"/>
          </p:cNvSpPr>
          <p:nvPr>
            <p:ph idx="1"/>
          </p:nvPr>
        </p:nvSpPr>
        <p:spPr>
          <a:xfrm>
            <a:off x="677334" y="901522"/>
            <a:ext cx="9165406" cy="5707826"/>
          </a:xfrm>
        </p:spPr>
        <p:txBody>
          <a:bodyPr/>
          <a:lstStyle/>
          <a:p>
            <a:r>
              <a:rPr lang="en-US" dirty="0" err="1" smtClean="0"/>
              <a:t>Neev</a:t>
            </a:r>
            <a:r>
              <a:rPr lang="en-US" dirty="0" smtClean="0"/>
              <a:t> application exposes 4 tables in Parse.</a:t>
            </a:r>
          </a:p>
          <a:p>
            <a:pPr lvl="1">
              <a:buFont typeface="+mj-lt"/>
              <a:buAutoNum type="arabicPeriod"/>
            </a:pPr>
            <a:r>
              <a:rPr lang="en-US" sz="1800" dirty="0" err="1" smtClean="0"/>
              <a:t>RawMaterialMaster</a:t>
            </a:r>
            <a:r>
              <a:rPr lang="en-US" sz="1800" dirty="0"/>
              <a:t> </a:t>
            </a:r>
            <a:r>
              <a:rPr lang="en-US" sz="1800" dirty="0" smtClean="0"/>
              <a:t>– Static table with all the raw materials used by </a:t>
            </a:r>
            <a:r>
              <a:rPr lang="en-US" sz="1800" dirty="0" err="1" smtClean="0"/>
              <a:t>Neev</a:t>
            </a:r>
            <a:endParaRPr lang="en-US" sz="1800" dirty="0" smtClean="0"/>
          </a:p>
          <a:p>
            <a:pPr lvl="1">
              <a:buFont typeface="+mj-lt"/>
              <a:buAutoNum type="arabicPeriod"/>
            </a:pPr>
            <a:r>
              <a:rPr lang="en-US" sz="1800" dirty="0" err="1" smtClean="0"/>
              <a:t>FinishedProductMaster</a:t>
            </a:r>
            <a:r>
              <a:rPr lang="en-US" sz="1800" dirty="0"/>
              <a:t> </a:t>
            </a:r>
            <a:r>
              <a:rPr lang="en-US" sz="1800" dirty="0" smtClean="0"/>
              <a:t>– Static table with all the </a:t>
            </a:r>
            <a:r>
              <a:rPr lang="en-US" sz="1800" dirty="0" err="1" smtClean="0"/>
              <a:t>Neev</a:t>
            </a:r>
            <a:r>
              <a:rPr lang="en-US" sz="1800" dirty="0" smtClean="0"/>
              <a:t> finished products</a:t>
            </a:r>
          </a:p>
          <a:p>
            <a:pPr lvl="1">
              <a:buFont typeface="+mj-lt"/>
              <a:buAutoNum type="arabicPeriod"/>
            </a:pPr>
            <a:r>
              <a:rPr lang="en-US" sz="1800" dirty="0" err="1" smtClean="0"/>
              <a:t>NeevRawmaterialItem</a:t>
            </a:r>
            <a:r>
              <a:rPr lang="en-US" sz="1800" dirty="0" smtClean="0"/>
              <a:t>  – Storing raw materials transactions from Manage Data option</a:t>
            </a:r>
          </a:p>
          <a:p>
            <a:pPr lvl="1">
              <a:buFont typeface="+mj-lt"/>
              <a:buAutoNum type="arabicPeriod"/>
            </a:pPr>
            <a:r>
              <a:rPr lang="en-US" sz="1800" dirty="0" err="1" smtClean="0"/>
              <a:t>NeevProductItem</a:t>
            </a:r>
            <a:r>
              <a:rPr lang="en-US" sz="1800" dirty="0" smtClean="0"/>
              <a:t> – </a:t>
            </a:r>
            <a:r>
              <a:rPr lang="en-US" sz="1800" dirty="0"/>
              <a:t>Storing transactions from Manage Data option for </a:t>
            </a:r>
            <a:r>
              <a:rPr lang="en-US" sz="1800" dirty="0" smtClean="0"/>
              <a:t>products</a:t>
            </a:r>
          </a:p>
          <a:p>
            <a:pPr lvl="1">
              <a:buFont typeface="+mj-lt"/>
              <a:buAutoNum type="arabicPeriod"/>
            </a:pPr>
            <a:endParaRPr lang="en-US" sz="1800" dirty="0"/>
          </a:p>
        </p:txBody>
      </p:sp>
      <p:pic>
        <p:nvPicPr>
          <p:cNvPr id="3" name="Picture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571222" y="3400023"/>
            <a:ext cx="7212169" cy="3040882"/>
          </a:xfrm>
          <a:prstGeom prst="rect">
            <a:avLst/>
          </a:prstGeom>
          <a:ln>
            <a:solidFill>
              <a:schemeClr val="accent1"/>
            </a:solidFill>
          </a:ln>
        </p:spPr>
      </p:pic>
    </p:spTree>
    <p:extLst>
      <p:ext uri="{BB962C8B-B14F-4D97-AF65-F5344CB8AC3E}">
        <p14:creationId xmlns:p14="http://schemas.microsoft.com/office/powerpoint/2010/main" val="3724556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Data Model contd.</a:t>
            </a:r>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1906778267"/>
              </p:ext>
            </p:extLst>
          </p:nvPr>
        </p:nvGraphicFramePr>
        <p:xfrm>
          <a:off x="801915" y="1426029"/>
          <a:ext cx="8984342" cy="5017724"/>
        </p:xfrm>
        <a:graphic>
          <a:graphicData uri="http://schemas.openxmlformats.org/drawingml/2006/table">
            <a:tbl>
              <a:tblPr firstRow="1" bandRow="1">
                <a:tableStyleId>{5C22544A-7EE6-4342-B048-85BDC9FD1C3A}</a:tableStyleId>
              </a:tblPr>
              <a:tblGrid>
                <a:gridCol w="4492171"/>
                <a:gridCol w="4492171"/>
              </a:tblGrid>
              <a:tr h="534997">
                <a:tc>
                  <a:txBody>
                    <a:bodyPr/>
                    <a:lstStyle/>
                    <a:p>
                      <a:r>
                        <a:rPr lang="en-US" dirty="0" smtClean="0"/>
                        <a:t>Procedure</a:t>
                      </a:r>
                      <a:r>
                        <a:rPr lang="en-US" baseline="0" dirty="0" smtClean="0"/>
                        <a:t> to access the data</a:t>
                      </a:r>
                      <a:endParaRPr lang="en-IN" dirty="0"/>
                    </a:p>
                  </a:txBody>
                  <a:tcPr/>
                </a:tc>
                <a:tc>
                  <a:txBody>
                    <a:bodyPr/>
                    <a:lstStyle/>
                    <a:p>
                      <a:r>
                        <a:rPr lang="en-US" dirty="0" smtClean="0"/>
                        <a:t>Screenshot</a:t>
                      </a:r>
                      <a:endParaRPr lang="en-IN" dirty="0"/>
                    </a:p>
                  </a:txBody>
                  <a:tcPr/>
                </a:tc>
              </a:tr>
              <a:tr h="1217603">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Login to </a:t>
                      </a:r>
                      <a:r>
                        <a:rPr lang="en-US" sz="1400" dirty="0" smtClean="0">
                          <a:hlinkClick r:id="rId2"/>
                        </a:rPr>
                        <a:t>https://www.parse.com</a:t>
                      </a:r>
                      <a:r>
                        <a:rPr lang="en-US" sz="1400" dirty="0" smtClean="0"/>
                        <a:t> and click on Login button in the right corner</a:t>
                      </a:r>
                    </a:p>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Enter the below credentials –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sz="1400" kern="1200" dirty="0" err="1" smtClean="0">
                          <a:solidFill>
                            <a:schemeClr val="dk1"/>
                          </a:solidFill>
                          <a:latin typeface="+mn-lt"/>
                          <a:ea typeface="+mn-ea"/>
                          <a:cs typeface="+mn-cs"/>
                        </a:rPr>
                        <a:t>UserName</a:t>
                      </a:r>
                      <a:r>
                        <a:rPr lang="en-US" sz="1400" dirty="0" smtClean="0">
                          <a:solidFill>
                            <a:schemeClr val="accent6">
                              <a:lumMod val="75000"/>
                            </a:schemeClr>
                          </a:solidFill>
                        </a:rPr>
                        <a:t>  - </a:t>
                      </a:r>
                      <a:r>
                        <a:rPr lang="en-US" sz="1400" dirty="0" smtClean="0">
                          <a:solidFill>
                            <a:schemeClr val="accent6">
                              <a:lumMod val="75000"/>
                            </a:schemeClr>
                          </a:solidFill>
                          <a:hlinkClick r:id="rId3"/>
                        </a:rPr>
                        <a:t>neev.hackathon2015@gmail.com</a:t>
                      </a:r>
                      <a:endParaRPr lang="en-US" sz="1400" dirty="0" smtClean="0">
                        <a:solidFill>
                          <a:schemeClr val="accent6">
                            <a:lumMod val="75000"/>
                          </a:schemeClr>
                        </a:solidFill>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Password</a:t>
                      </a:r>
                      <a:r>
                        <a:rPr lang="en-US" sz="1400" dirty="0" smtClean="0">
                          <a:solidFill>
                            <a:schemeClr val="accent6">
                              <a:lumMod val="75000"/>
                            </a:schemeClr>
                          </a:solidFill>
                        </a:rPr>
                        <a:t>   - </a:t>
                      </a:r>
                      <a:r>
                        <a:rPr lang="en-US" sz="1400" kern="1200" dirty="0" err="1" smtClean="0">
                          <a:solidFill>
                            <a:schemeClr val="dk1"/>
                          </a:solidFill>
                          <a:latin typeface="+mn-lt"/>
                          <a:ea typeface="+mn-ea"/>
                          <a:cs typeface="+mn-cs"/>
                        </a:rPr>
                        <a:t>Neev@admin</a:t>
                      </a:r>
                      <a:endParaRPr lang="en-US" sz="1600" dirty="0" smtClean="0"/>
                    </a:p>
                    <a:p>
                      <a:endParaRPr lang="en-IN" sz="1600" dirty="0"/>
                    </a:p>
                  </a:txBody>
                  <a:tcPr/>
                </a:tc>
                <a:tc>
                  <a:txBody>
                    <a:bodyPr/>
                    <a:lstStyle/>
                    <a:p>
                      <a:endParaRPr lang="en-IN" dirty="0"/>
                    </a:p>
                  </a:txBody>
                  <a:tcPr/>
                </a:tc>
              </a:tr>
              <a:tr h="102136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Click on “</a:t>
                      </a:r>
                      <a:r>
                        <a:rPr lang="en-US" sz="1400" b="1" dirty="0" smtClean="0">
                          <a:solidFill>
                            <a:srgbClr val="0070C0"/>
                          </a:solidFill>
                        </a:rPr>
                        <a:t>Go to your apps</a:t>
                      </a:r>
                      <a:r>
                        <a:rPr lang="en-US" sz="1400" dirty="0" smtClean="0"/>
                        <a:t>” icon</a:t>
                      </a:r>
                      <a:endParaRPr lang="en-IN" sz="1400" dirty="0"/>
                    </a:p>
                  </a:txBody>
                  <a:tcPr/>
                </a:tc>
                <a:tc>
                  <a:txBody>
                    <a:bodyPr/>
                    <a:lstStyle/>
                    <a:p>
                      <a:endParaRPr lang="en-US" dirty="0" smtClean="0"/>
                    </a:p>
                    <a:p>
                      <a:endParaRPr lang="en-US" dirty="0" smtClean="0"/>
                    </a:p>
                    <a:p>
                      <a:endParaRPr lang="en-IN" dirty="0"/>
                    </a:p>
                  </a:txBody>
                  <a:tcPr/>
                </a:tc>
              </a:tr>
              <a:tr h="132776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Select </a:t>
                      </a:r>
                      <a:r>
                        <a:rPr lang="en-US" sz="1400" dirty="0" err="1" smtClean="0"/>
                        <a:t>Neev</a:t>
                      </a:r>
                      <a:r>
                        <a:rPr lang="en-US" sz="1400" baseline="0" dirty="0" smtClean="0"/>
                        <a:t> application</a:t>
                      </a:r>
                      <a:endParaRPr lang="en-IN" sz="1400" dirty="0"/>
                    </a:p>
                  </a:txBody>
                  <a:tcPr/>
                </a:tc>
                <a:tc>
                  <a:txBody>
                    <a:bodyPr/>
                    <a:lstStyle/>
                    <a:p>
                      <a:endParaRPr lang="en-US" dirty="0" smtClean="0"/>
                    </a:p>
                    <a:p>
                      <a:endParaRPr lang="en-US" dirty="0" smtClean="0"/>
                    </a:p>
                    <a:p>
                      <a:endParaRPr lang="en-US" dirty="0" smtClean="0"/>
                    </a:p>
                    <a:p>
                      <a:endParaRPr lang="en-IN" dirty="0"/>
                    </a:p>
                  </a:txBody>
                  <a:tcPr/>
                </a:tc>
              </a:tr>
              <a:tr h="578771">
                <a:tc>
                  <a:txBody>
                    <a:bodyPr/>
                    <a:lstStyle/>
                    <a:p>
                      <a:pPr lvl="0">
                        <a:buFont typeface="Wingdings" panose="05000000000000000000" pitchFamily="2" charset="2"/>
                        <a:buNone/>
                      </a:pPr>
                      <a:r>
                        <a:rPr lang="en-US" sz="1400" dirty="0" smtClean="0"/>
                        <a:t>Click on </a:t>
                      </a:r>
                      <a:r>
                        <a:rPr lang="en-US" sz="1400" b="1" dirty="0" smtClean="0">
                          <a:solidFill>
                            <a:srgbClr val="0070C0"/>
                          </a:solidFill>
                        </a:rPr>
                        <a:t>Core</a:t>
                      </a:r>
                      <a:r>
                        <a:rPr lang="en-US" sz="1400" dirty="0" smtClean="0"/>
                        <a:t> icon on the menu bar to navigate to data browser. </a:t>
                      </a:r>
                    </a:p>
                    <a:p>
                      <a:pPr lvl="0">
                        <a:buFont typeface="Wingdings" panose="05000000000000000000" pitchFamily="2" charset="2"/>
                        <a:buNone/>
                      </a:pPr>
                      <a:endParaRPr lang="en-US" sz="1400" dirty="0" smtClean="0"/>
                    </a:p>
                  </a:txBody>
                  <a:tcPr/>
                </a:tc>
                <a:tc>
                  <a:txBody>
                    <a:bodyPr/>
                    <a:lstStyle/>
                    <a:p>
                      <a:endParaRPr lang="en-IN" dirty="0"/>
                    </a:p>
                  </a:txBody>
                  <a:tcPr/>
                </a:tc>
              </a:tr>
            </a:tbl>
          </a:graphicData>
        </a:graphic>
      </p:graphicFrame>
      <p:pic>
        <p:nvPicPr>
          <p:cNvPr id="6" name="Picture 5"/>
          <p:cNvPicPr>
            <a:picLocks noChangeAspect="1"/>
          </p:cNvPicPr>
          <p:nvPr/>
        </p:nvPicPr>
        <p:blipFill>
          <a:blip r:embed="rId4"/>
          <a:stretch>
            <a:fillRect/>
          </a:stretch>
        </p:blipFill>
        <p:spPr>
          <a:xfrm>
            <a:off x="5476850" y="3594295"/>
            <a:ext cx="1962150" cy="628650"/>
          </a:xfrm>
          <a:prstGeom prst="rect">
            <a:avLst/>
          </a:prstGeom>
        </p:spPr>
      </p:pic>
      <p:pic>
        <p:nvPicPr>
          <p:cNvPr id="12" name="Picture 11"/>
          <p:cNvPicPr>
            <a:picLocks noChangeAspect="1"/>
          </p:cNvPicPr>
          <p:nvPr/>
        </p:nvPicPr>
        <p:blipFill>
          <a:blip r:embed="rId5"/>
          <a:stretch>
            <a:fillRect/>
          </a:stretch>
        </p:blipFill>
        <p:spPr>
          <a:xfrm>
            <a:off x="5476850" y="4614794"/>
            <a:ext cx="1962151" cy="845333"/>
          </a:xfrm>
          <a:prstGeom prst="rect">
            <a:avLst/>
          </a:prstGeom>
        </p:spPr>
      </p:pic>
      <p:pic>
        <p:nvPicPr>
          <p:cNvPr id="13" name="Picture 12"/>
          <p:cNvPicPr>
            <a:picLocks noChangeAspect="1"/>
          </p:cNvPicPr>
          <p:nvPr/>
        </p:nvPicPr>
        <p:blipFill>
          <a:blip r:embed="rId6"/>
          <a:stretch>
            <a:fillRect/>
          </a:stretch>
        </p:blipFill>
        <p:spPr>
          <a:xfrm>
            <a:off x="5426516" y="5763619"/>
            <a:ext cx="3633107" cy="542925"/>
          </a:xfrm>
          <a:prstGeom prst="rect">
            <a:avLst/>
          </a:prstGeom>
        </p:spPr>
      </p:pic>
      <p:pic>
        <p:nvPicPr>
          <p:cNvPr id="15" name="Picture 14"/>
          <p:cNvPicPr>
            <a:picLocks noChangeAspect="1"/>
          </p:cNvPicPr>
          <p:nvPr/>
        </p:nvPicPr>
        <p:blipFill>
          <a:blip r:embed="rId7"/>
          <a:stretch>
            <a:fillRect/>
          </a:stretch>
        </p:blipFill>
        <p:spPr>
          <a:xfrm>
            <a:off x="5426516" y="2201660"/>
            <a:ext cx="4205968" cy="724421"/>
          </a:xfrm>
          <a:prstGeom prst="rect">
            <a:avLst/>
          </a:prstGeom>
        </p:spPr>
      </p:pic>
    </p:spTree>
    <p:extLst>
      <p:ext uri="{BB962C8B-B14F-4D97-AF65-F5344CB8AC3E}">
        <p14:creationId xmlns:p14="http://schemas.microsoft.com/office/powerpoint/2010/main" val="503472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6200"/>
            <a:ext cx="8596668" cy="859971"/>
          </a:xfrm>
        </p:spPr>
        <p:txBody>
          <a:bodyPr/>
          <a:lstStyle/>
          <a:p>
            <a:r>
              <a:rPr lang="en-US" dirty="0" smtClean="0"/>
              <a:t>Deploying the application</a:t>
            </a:r>
            <a:endParaRPr lang="en-IN" dirty="0"/>
          </a:p>
        </p:txBody>
      </p:sp>
      <p:sp>
        <p:nvSpPr>
          <p:cNvPr id="3" name="Content Placeholder 2"/>
          <p:cNvSpPr>
            <a:spLocks noGrp="1"/>
          </p:cNvSpPr>
          <p:nvPr>
            <p:ph idx="1"/>
          </p:nvPr>
        </p:nvSpPr>
        <p:spPr>
          <a:xfrm>
            <a:off x="786809" y="1063760"/>
            <a:ext cx="8601740" cy="5145653"/>
          </a:xfrm>
          <a:noFill/>
          <a:ln>
            <a:noFill/>
          </a:ln>
        </p:spPr>
        <p:txBody>
          <a:bodyPr>
            <a:normAutofit fontScale="92500" lnSpcReduction="20000"/>
          </a:bodyPr>
          <a:lstStyle/>
          <a:p>
            <a:pPr>
              <a:buFont typeface="Wingdings" panose="05000000000000000000" pitchFamily="2" charset="2"/>
              <a:buChar char="ü"/>
            </a:pPr>
            <a:r>
              <a:rPr lang="en-IN" dirty="0"/>
              <a:t>Source code of the application is available in the GIT hub</a:t>
            </a:r>
          </a:p>
          <a:p>
            <a:pPr marL="0" indent="0">
              <a:buNone/>
            </a:pPr>
            <a:r>
              <a:rPr lang="en-IN" dirty="0"/>
              <a:t>	</a:t>
            </a:r>
            <a:r>
              <a:rPr lang="en-IN" u="sng" dirty="0"/>
              <a:t>https://github.com/anitlaks7/neev</a:t>
            </a:r>
          </a:p>
          <a:p>
            <a:pPr>
              <a:buFont typeface="Wingdings" panose="05000000000000000000" pitchFamily="2" charset="2"/>
              <a:buChar char="ü"/>
            </a:pPr>
            <a:r>
              <a:rPr lang="en-IN" dirty="0"/>
              <a:t>Build Settings:</a:t>
            </a:r>
          </a:p>
          <a:p>
            <a:pPr lvl="1">
              <a:buFont typeface="Wingdings" panose="05000000000000000000" pitchFamily="2" charset="2"/>
              <a:buChar char="ü"/>
            </a:pPr>
            <a:r>
              <a:rPr lang="en-IN" dirty="0"/>
              <a:t>API Version : 22</a:t>
            </a:r>
          </a:p>
          <a:p>
            <a:pPr lvl="1">
              <a:buFont typeface="Wingdings" panose="05000000000000000000" pitchFamily="2" charset="2"/>
              <a:buChar char="ü"/>
            </a:pPr>
            <a:r>
              <a:rPr lang="en-IN" dirty="0" err="1"/>
              <a:t>Andorid</a:t>
            </a:r>
            <a:r>
              <a:rPr lang="en-IN" dirty="0"/>
              <a:t> 5.1 (Lollipop)</a:t>
            </a:r>
          </a:p>
          <a:p>
            <a:pPr>
              <a:buFont typeface="Wingdings" panose="05000000000000000000" pitchFamily="2" charset="2"/>
              <a:buChar char="ü"/>
            </a:pPr>
            <a:r>
              <a:rPr lang="en-IN" dirty="0"/>
              <a:t>Build steps:</a:t>
            </a:r>
          </a:p>
          <a:p>
            <a:pPr lvl="1">
              <a:buFont typeface="Wingdings" panose="05000000000000000000" pitchFamily="2" charset="2"/>
              <a:buChar char="ü"/>
            </a:pPr>
            <a:r>
              <a:rPr lang="en-IN" dirty="0"/>
              <a:t>Clone the source code into a local folder and open using Android Studio</a:t>
            </a:r>
          </a:p>
          <a:p>
            <a:pPr lvl="1">
              <a:buFont typeface="Wingdings" panose="05000000000000000000" pitchFamily="2" charset="2"/>
              <a:buChar char="ü"/>
            </a:pPr>
            <a:r>
              <a:rPr lang="en-IN" dirty="0"/>
              <a:t>Follow the instructions in the given link to build and run the application</a:t>
            </a:r>
          </a:p>
          <a:p>
            <a:pPr lvl="1">
              <a:buFont typeface="Wingdings" panose="05000000000000000000" pitchFamily="2" charset="2"/>
              <a:buChar char="ü"/>
            </a:pPr>
            <a:r>
              <a:rPr lang="en-IN" u="sng" dirty="0"/>
              <a:t>http://</a:t>
            </a:r>
            <a:r>
              <a:rPr lang="en-IN" u="sng" dirty="0" smtClean="0"/>
              <a:t>developer.android.com/tools/building/building-studio.html</a:t>
            </a:r>
            <a:endParaRPr lang="en-IN" dirty="0"/>
          </a:p>
          <a:p>
            <a:pPr>
              <a:buFont typeface="Wingdings" panose="05000000000000000000" pitchFamily="2" charset="2"/>
              <a:buChar char="ü"/>
            </a:pPr>
            <a:r>
              <a:rPr lang="en-IN" dirty="0"/>
              <a:t>The signed .</a:t>
            </a:r>
            <a:r>
              <a:rPr lang="en-IN" dirty="0" err="1"/>
              <a:t>apk</a:t>
            </a:r>
            <a:r>
              <a:rPr lang="en-IN" dirty="0"/>
              <a:t> for the application can be generated using the instructions given in the link</a:t>
            </a:r>
          </a:p>
          <a:p>
            <a:pPr lvl="1">
              <a:buFont typeface="Wingdings" panose="05000000000000000000" pitchFamily="2" charset="2"/>
              <a:buChar char="ü"/>
            </a:pPr>
            <a:r>
              <a:rPr lang="en-IN" u="sng" dirty="0"/>
              <a:t>http://developer.android.com/tools/publishing/app-signing.html</a:t>
            </a:r>
          </a:p>
          <a:p>
            <a:pPr>
              <a:buFont typeface="Wingdings" panose="05000000000000000000" pitchFamily="2" charset="2"/>
              <a:buChar char="ü"/>
            </a:pPr>
            <a:r>
              <a:rPr lang="en-IN" dirty="0"/>
              <a:t>The signed .</a:t>
            </a:r>
            <a:r>
              <a:rPr lang="en-IN" dirty="0" err="1"/>
              <a:t>apk</a:t>
            </a:r>
            <a:r>
              <a:rPr lang="en-IN" dirty="0"/>
              <a:t> of the application is also available in the Git under the </a:t>
            </a:r>
            <a:r>
              <a:rPr lang="en-IN" dirty="0" err="1"/>
              <a:t>Release</a:t>
            </a:r>
            <a:r>
              <a:rPr lang="en-IN" dirty="0" err="1">
                <a:sym typeface="Wingdings" panose="05000000000000000000" pitchFamily="2" charset="2"/>
              </a:rPr>
              <a:t>apk</a:t>
            </a:r>
            <a:r>
              <a:rPr lang="en-IN" dirty="0">
                <a:sym typeface="Wingdings" panose="05000000000000000000" pitchFamily="2" charset="2"/>
              </a:rPr>
              <a:t> folder</a:t>
            </a:r>
          </a:p>
          <a:p>
            <a:pPr>
              <a:buFont typeface="Wingdings" panose="05000000000000000000" pitchFamily="2" charset="2"/>
              <a:buChar char="ü"/>
            </a:pPr>
            <a:r>
              <a:rPr lang="en-IN" dirty="0">
                <a:sym typeface="Wingdings" panose="05000000000000000000" pitchFamily="2" charset="2"/>
              </a:rPr>
              <a:t>The .</a:t>
            </a:r>
            <a:r>
              <a:rPr lang="en-IN" dirty="0" err="1">
                <a:sym typeface="Wingdings" panose="05000000000000000000" pitchFamily="2" charset="2"/>
              </a:rPr>
              <a:t>apk</a:t>
            </a:r>
            <a:r>
              <a:rPr lang="en-IN" dirty="0">
                <a:sym typeface="Wingdings" panose="05000000000000000000" pitchFamily="2" charset="2"/>
              </a:rPr>
              <a:t> can be copied to any device with Lollipop(5.1) Android version and run</a:t>
            </a:r>
          </a:p>
          <a:p>
            <a:pPr>
              <a:buFont typeface="Wingdings" panose="05000000000000000000" pitchFamily="2" charset="2"/>
              <a:buChar char="ü"/>
            </a:pPr>
            <a:r>
              <a:rPr lang="en-IN" dirty="0"/>
              <a:t>The documentation and the video demo are also available in the GIT along with the .</a:t>
            </a:r>
            <a:r>
              <a:rPr lang="en-IN" dirty="0" err="1"/>
              <a:t>apk</a:t>
            </a:r>
            <a:r>
              <a:rPr lang="en-IN" dirty="0"/>
              <a:t> </a:t>
            </a:r>
            <a:endParaRPr lang="en-IN" dirty="0"/>
          </a:p>
        </p:txBody>
      </p:sp>
    </p:spTree>
    <p:extLst>
      <p:ext uri="{BB962C8B-B14F-4D97-AF65-F5344CB8AC3E}">
        <p14:creationId xmlns:p14="http://schemas.microsoft.com/office/powerpoint/2010/main" val="39804134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842" y="266664"/>
            <a:ext cx="8596668" cy="743429"/>
          </a:xfrm>
        </p:spPr>
        <p:txBody>
          <a:bodyPr/>
          <a:lstStyle/>
          <a:p>
            <a:r>
              <a:rPr lang="en-US" dirty="0" smtClean="0"/>
              <a:t>Application Limitations / Enhancements</a:t>
            </a:r>
            <a:endParaRPr lang="en-IN" dirty="0"/>
          </a:p>
        </p:txBody>
      </p:sp>
      <p:sp>
        <p:nvSpPr>
          <p:cNvPr id="3" name="Content Placeholder 2"/>
          <p:cNvSpPr>
            <a:spLocks noGrp="1"/>
          </p:cNvSpPr>
          <p:nvPr>
            <p:ph idx="1"/>
          </p:nvPr>
        </p:nvSpPr>
        <p:spPr>
          <a:xfrm>
            <a:off x="677334" y="882502"/>
            <a:ext cx="8596668" cy="5648927"/>
          </a:xfrm>
        </p:spPr>
        <p:txBody>
          <a:bodyPr>
            <a:normAutofit fontScale="62500" lnSpcReduction="20000"/>
          </a:bodyPr>
          <a:lstStyle/>
          <a:p>
            <a:pPr marL="0" indent="0">
              <a:buNone/>
            </a:pPr>
            <a:endParaRPr lang="en-US" dirty="0" smtClean="0"/>
          </a:p>
          <a:p>
            <a:r>
              <a:rPr lang="en-US" dirty="0" smtClean="0"/>
              <a:t>Data Export to .CSV / PDF formats to be implemented</a:t>
            </a:r>
          </a:p>
          <a:p>
            <a:r>
              <a:rPr lang="en-US" dirty="0" smtClean="0"/>
              <a:t>Support for user account management – restriction of privileges to specific parts of the application to be implemented</a:t>
            </a:r>
          </a:p>
          <a:p>
            <a:r>
              <a:rPr lang="en-US" dirty="0" smtClean="0"/>
              <a:t>Application integration with the battery status of the device. Application not to launch/to close when the device is on low battery status, to prevent the application database corruption.</a:t>
            </a:r>
          </a:p>
          <a:p>
            <a:r>
              <a:rPr lang="en-US" dirty="0" smtClean="0"/>
              <a:t>Application does not listen to network (online/offline) status changes – this can be added to initiate syncs immediately on resumption of network. Currently takes 5 </a:t>
            </a:r>
            <a:r>
              <a:rPr lang="en-US" dirty="0" err="1" smtClean="0"/>
              <a:t>mins</a:t>
            </a:r>
            <a:r>
              <a:rPr lang="en-US" dirty="0" smtClean="0"/>
              <a:t> to resync upon network connectivity resumption.</a:t>
            </a:r>
          </a:p>
          <a:p>
            <a:r>
              <a:rPr lang="en-US" dirty="0" smtClean="0"/>
              <a:t>Performance optimization on the data queries / filters</a:t>
            </a:r>
            <a:r>
              <a:rPr lang="en-US" dirty="0"/>
              <a:t> </a:t>
            </a:r>
            <a:r>
              <a:rPr lang="en-US" dirty="0" smtClean="0"/>
              <a:t>need to happen based on updates – current strategy refreshes entire database once in 5 </a:t>
            </a:r>
            <a:r>
              <a:rPr lang="en-US" dirty="0" err="1" smtClean="0"/>
              <a:t>mins</a:t>
            </a:r>
            <a:endParaRPr lang="en-US" dirty="0" smtClean="0"/>
          </a:p>
          <a:p>
            <a:r>
              <a:rPr lang="en-US" dirty="0" smtClean="0"/>
              <a:t>Local Data store refresh on push notification from Parse Backend</a:t>
            </a:r>
            <a:endParaRPr lang="en-US" dirty="0"/>
          </a:p>
          <a:p>
            <a:r>
              <a:rPr lang="en-US" dirty="0" smtClean="0"/>
              <a:t>Deletion of records is not supported from the UI. User can login to Parse backend and delete the records if needed. If these objects are in the local data store, they will still appear in the UI. Application needs  to be uninstalled, data cleaned and reinstalled to get the correct data in this case. Also, if there is data in the local </a:t>
            </a:r>
            <a:r>
              <a:rPr lang="en-US" dirty="0" err="1" smtClean="0"/>
              <a:t>datastore</a:t>
            </a:r>
            <a:r>
              <a:rPr lang="en-US" dirty="0" smtClean="0"/>
              <a:t> that has not been synced to the backend it will be lost. Deletion from backend is therefore not supported.</a:t>
            </a:r>
          </a:p>
          <a:p>
            <a:r>
              <a:rPr lang="en-US" dirty="0" smtClean="0"/>
              <a:t>Application does not support orientation changes correctly</a:t>
            </a:r>
          </a:p>
          <a:p>
            <a:r>
              <a:rPr lang="en-US" dirty="0" smtClean="0"/>
              <a:t>Currently works on Nexus Tablet but does not resize appropriately</a:t>
            </a:r>
          </a:p>
          <a:p>
            <a:r>
              <a:rPr lang="en-US" dirty="0" smtClean="0"/>
              <a:t>To navigate back – use the arrow on the top left hand corner of the menu bar. The soft button (sideways triangle) on the bottom left of the Nexus 5 phone screen does not work correctly.</a:t>
            </a:r>
          </a:p>
          <a:p>
            <a:r>
              <a:rPr lang="en-US" dirty="0" smtClean="0"/>
              <a:t>Add configuration and preferences</a:t>
            </a:r>
          </a:p>
          <a:p>
            <a:r>
              <a:rPr lang="en-US" dirty="0" smtClean="0"/>
              <a:t>Add Rupee conversion to different currencies</a:t>
            </a:r>
          </a:p>
          <a:p>
            <a:r>
              <a:rPr lang="en-US" dirty="0" smtClean="0"/>
              <a:t>If an item is deleted from the Master Table in Parse, user needs to manually delete the records associated with that in the corresponding item tables else this will keep showing up in detailed views and not in the summary view and the numbers will not match.</a:t>
            </a:r>
          </a:p>
          <a:p>
            <a:r>
              <a:rPr lang="en-US" dirty="0" smtClean="0"/>
              <a:t>First time Application boots, the device should be online else all data values will be zero. If network resumes, the device will sync within 5 minutes and data will be fetched from the network. </a:t>
            </a:r>
          </a:p>
          <a:p>
            <a:r>
              <a:rPr lang="en-US" dirty="0"/>
              <a:t>Other known issues are logged in </a:t>
            </a:r>
            <a:r>
              <a:rPr lang="en-US" dirty="0" err="1" smtClean="0"/>
              <a:t>Github</a:t>
            </a:r>
            <a:r>
              <a:rPr lang="en-US" dirty="0" smtClean="0"/>
              <a:t> </a:t>
            </a:r>
            <a:r>
              <a:rPr lang="en-US" dirty="0"/>
              <a:t>issues section</a:t>
            </a:r>
          </a:p>
          <a:p>
            <a:endParaRPr lang="en-US" dirty="0"/>
          </a:p>
          <a:p>
            <a:pPr marL="0" indent="0">
              <a:buNone/>
            </a:pPr>
            <a:endParaRPr lang="en-US" dirty="0" smtClean="0"/>
          </a:p>
          <a:p>
            <a:endParaRPr lang="en-US" dirty="0" smtClean="0"/>
          </a:p>
          <a:p>
            <a:endParaRPr lang="en-US" dirty="0" smtClean="0"/>
          </a:p>
          <a:p>
            <a:endParaRPr lang="en-US" dirty="0" smtClean="0"/>
          </a:p>
          <a:p>
            <a:pPr marL="0" indent="0">
              <a:buNone/>
            </a:pPr>
            <a:endParaRPr lang="en-US" dirty="0" smtClean="0"/>
          </a:p>
          <a:p>
            <a:endParaRPr lang="en-IN" dirty="0"/>
          </a:p>
        </p:txBody>
      </p:sp>
    </p:spTree>
    <p:extLst>
      <p:ext uri="{BB962C8B-B14F-4D97-AF65-F5344CB8AC3E}">
        <p14:creationId xmlns:p14="http://schemas.microsoft.com/office/powerpoint/2010/main" val="2516104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(details to be added, alphabetical order)</a:t>
            </a:r>
            <a:endParaRPr lang="en-IN" dirty="0"/>
          </a:p>
        </p:txBody>
      </p:sp>
      <p:sp>
        <p:nvSpPr>
          <p:cNvPr id="3" name="Content Placeholder 2"/>
          <p:cNvSpPr>
            <a:spLocks noGrp="1"/>
          </p:cNvSpPr>
          <p:nvPr>
            <p:ph idx="1"/>
          </p:nvPr>
        </p:nvSpPr>
        <p:spPr/>
        <p:txBody>
          <a:bodyPr>
            <a:normAutofit/>
          </a:bodyPr>
          <a:lstStyle/>
          <a:p>
            <a:r>
              <a:rPr lang="en-US" dirty="0"/>
              <a:t>Anita </a:t>
            </a:r>
            <a:r>
              <a:rPr lang="en-US" dirty="0"/>
              <a:t>&lt;anita.lakshmanan@accenture.com</a:t>
            </a:r>
            <a:r>
              <a:rPr lang="en-US" dirty="0" smtClean="0"/>
              <a:t>&gt;</a:t>
            </a:r>
          </a:p>
          <a:p>
            <a:r>
              <a:rPr lang="en-US" dirty="0"/>
              <a:t>Chethana &lt;</a:t>
            </a:r>
            <a:r>
              <a:rPr lang="en-US" dirty="0"/>
              <a:t>chethana.savalgi@accenture.com</a:t>
            </a:r>
            <a:r>
              <a:rPr lang="en-US" dirty="0" smtClean="0"/>
              <a:t>&gt;</a:t>
            </a:r>
          </a:p>
          <a:p>
            <a:r>
              <a:rPr lang="en-US" dirty="0"/>
              <a:t>Lakshmi &lt;lakshmi.r.namagiri@accenture.com</a:t>
            </a:r>
            <a:r>
              <a:rPr lang="en-US" dirty="0" smtClean="0"/>
              <a:t>&gt;</a:t>
            </a:r>
          </a:p>
          <a:p>
            <a:r>
              <a:rPr lang="en-US" dirty="0"/>
              <a:t>Megha &lt;megha.sarawgi@accenture.com</a:t>
            </a:r>
            <a:r>
              <a:rPr lang="en-US" dirty="0" smtClean="0"/>
              <a:t>&gt;</a:t>
            </a:r>
          </a:p>
          <a:p>
            <a:r>
              <a:rPr lang="en-US" dirty="0" smtClean="0"/>
              <a:t>Sandhya &lt;</a:t>
            </a:r>
            <a:r>
              <a:rPr lang="en-US" dirty="0">
                <a:hlinkClick r:id="rId2"/>
              </a:rPr>
              <a:t>sandhya.r.sharma@accenture.com</a:t>
            </a:r>
            <a:r>
              <a:rPr lang="en-US" dirty="0" smtClean="0"/>
              <a:t>&gt;</a:t>
            </a:r>
          </a:p>
          <a:p>
            <a:r>
              <a:rPr lang="en-US" dirty="0" err="1" smtClean="0"/>
              <a:t>Sunandita</a:t>
            </a:r>
            <a:r>
              <a:rPr lang="en-US" dirty="0" smtClean="0"/>
              <a:t> </a:t>
            </a:r>
            <a:r>
              <a:rPr lang="en-US" dirty="0" smtClean="0"/>
              <a:t>&lt;</a:t>
            </a:r>
            <a:r>
              <a:rPr lang="en-US" dirty="0" smtClean="0">
                <a:hlinkClick r:id="rId3"/>
              </a:rPr>
              <a:t>sunandita.sahu@accenture.com</a:t>
            </a:r>
            <a:r>
              <a:rPr lang="en-US" dirty="0" smtClean="0"/>
              <a:t>&gt;</a:t>
            </a:r>
            <a:endParaRPr lang="en-US" dirty="0" smtClean="0"/>
          </a:p>
          <a:p>
            <a:r>
              <a:rPr lang="en-US" dirty="0"/>
              <a:t>Rebecca &lt;r.annamarie.dagama@accenture.com&gt;</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1856489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371" y="239487"/>
            <a:ext cx="6291946" cy="838199"/>
          </a:xfrm>
        </p:spPr>
        <p:txBody>
          <a:bodyPr/>
          <a:lstStyle/>
          <a:p>
            <a:r>
              <a:rPr lang="en-US" dirty="0" smtClean="0"/>
              <a:t>Application - Features</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04656216"/>
              </p:ext>
            </p:extLst>
          </p:nvPr>
        </p:nvGraphicFramePr>
        <p:xfrm>
          <a:off x="598711" y="1153661"/>
          <a:ext cx="7576461" cy="48987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2890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 Solution</a:t>
            </a:r>
            <a:br>
              <a:rPr lang="en-US" dirty="0" smtClean="0"/>
            </a:br>
            <a:r>
              <a:rPr lang="en-US" dirty="0"/>
              <a:t/>
            </a:r>
            <a:br>
              <a:rPr lang="en-US" dirty="0"/>
            </a:br>
            <a:endParaRPr lang="en-IN" dirty="0"/>
          </a:p>
        </p:txBody>
      </p:sp>
      <p:sp>
        <p:nvSpPr>
          <p:cNvPr id="3" name="Content Placeholder 2"/>
          <p:cNvSpPr>
            <a:spLocks noGrp="1"/>
          </p:cNvSpPr>
          <p:nvPr>
            <p:ph idx="1"/>
          </p:nvPr>
        </p:nvSpPr>
        <p:spPr>
          <a:xfrm>
            <a:off x="677333" y="1262130"/>
            <a:ext cx="9123489" cy="4752303"/>
          </a:xfrm>
        </p:spPr>
        <p:txBody>
          <a:bodyPr>
            <a:normAutofit fontScale="92500" lnSpcReduction="20000"/>
          </a:bodyPr>
          <a:lstStyle/>
          <a:p>
            <a:r>
              <a:rPr lang="en-US" dirty="0" smtClean="0"/>
              <a:t>The solution consists of a native application developed for Android devices with Android Lollipop OS (5.1.1 version) and a cloud backend (parse.com).</a:t>
            </a:r>
          </a:p>
          <a:p>
            <a:r>
              <a:rPr lang="en-US" dirty="0" smtClean="0"/>
              <a:t>The native device application offers the following benefits:</a:t>
            </a:r>
          </a:p>
          <a:p>
            <a:pPr lvl="1"/>
            <a:r>
              <a:rPr lang="en-US" dirty="0" smtClean="0"/>
              <a:t>Ability to work offline.</a:t>
            </a:r>
          </a:p>
          <a:p>
            <a:pPr lvl="1"/>
            <a:r>
              <a:rPr lang="en-US" dirty="0" smtClean="0"/>
              <a:t>Sync between multiple devices and backend server</a:t>
            </a:r>
          </a:p>
          <a:p>
            <a:pPr lvl="1"/>
            <a:r>
              <a:rPr lang="en-US" dirty="0" smtClean="0"/>
              <a:t>Good application performance.</a:t>
            </a:r>
          </a:p>
          <a:p>
            <a:pPr lvl="1"/>
            <a:r>
              <a:rPr lang="en-US" dirty="0"/>
              <a:t>Good UI/UX support for displaying the detailed graphical reports for the KPIs.</a:t>
            </a:r>
          </a:p>
          <a:p>
            <a:pPr lvl="1"/>
            <a:r>
              <a:rPr lang="en-US" dirty="0" smtClean="0"/>
              <a:t>Support for swipe gestures.</a:t>
            </a:r>
            <a:endParaRPr lang="en-US" dirty="0"/>
          </a:p>
          <a:p>
            <a:r>
              <a:rPr lang="en-US" dirty="0" smtClean="0"/>
              <a:t>Parse.com cloud backend offers the following benefits:</a:t>
            </a:r>
          </a:p>
          <a:p>
            <a:pPr lvl="1"/>
            <a:r>
              <a:rPr lang="en-US" dirty="0" smtClean="0"/>
              <a:t>Local storage to the application, even in offline mode.</a:t>
            </a:r>
          </a:p>
          <a:p>
            <a:pPr lvl="1"/>
            <a:r>
              <a:rPr lang="en-US" dirty="0"/>
              <a:t>S</a:t>
            </a:r>
            <a:r>
              <a:rPr lang="en-US" dirty="0" smtClean="0"/>
              <a:t>eamless synchronization of the device application local storage with the backend.  </a:t>
            </a:r>
          </a:p>
          <a:p>
            <a:pPr lvl="1"/>
            <a:r>
              <a:rPr lang="en-US" dirty="0"/>
              <a:t>P</a:t>
            </a:r>
            <a:r>
              <a:rPr lang="en-US" dirty="0" smtClean="0"/>
              <a:t>rovides web interface to browse/manage the cloud data easily.</a:t>
            </a:r>
          </a:p>
          <a:p>
            <a:pPr lvl="1"/>
            <a:r>
              <a:rPr lang="en-US" dirty="0" smtClean="0"/>
              <a:t>Comprehensive backend analytics support.</a:t>
            </a:r>
          </a:p>
          <a:p>
            <a:pPr lvl="1"/>
            <a:r>
              <a:rPr lang="en-US" dirty="0"/>
              <a:t>Rates vary per data usage requirements. Free plan chosen for this implementation.</a:t>
            </a:r>
          </a:p>
          <a:p>
            <a:pPr lvl="1"/>
            <a:r>
              <a:rPr lang="en-US" dirty="0" smtClean="0"/>
              <a:t>www.parse.com</a:t>
            </a:r>
          </a:p>
          <a:p>
            <a:pPr lvl="1"/>
            <a:endParaRPr lang="en-US" dirty="0" smtClean="0"/>
          </a:p>
          <a:p>
            <a:pPr marL="914400" lvl="2" indent="0">
              <a:buNone/>
            </a:pPr>
            <a:endParaRPr lang="en-IN" dirty="0" smtClean="0"/>
          </a:p>
          <a:p>
            <a:pPr marL="0" indent="0">
              <a:buNone/>
            </a:pPr>
            <a:endParaRPr lang="en-US" dirty="0" smtClean="0"/>
          </a:p>
        </p:txBody>
      </p:sp>
    </p:spTree>
    <p:extLst>
      <p:ext uri="{BB962C8B-B14F-4D97-AF65-F5344CB8AC3E}">
        <p14:creationId xmlns:p14="http://schemas.microsoft.com/office/powerpoint/2010/main" val="3687599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114" y="348350"/>
            <a:ext cx="6602730" cy="751113"/>
          </a:xfrm>
        </p:spPr>
        <p:txBody>
          <a:bodyPr/>
          <a:lstStyle/>
          <a:p>
            <a:r>
              <a:rPr lang="en-US" dirty="0" smtClean="0"/>
              <a:t>Application - Solution</a:t>
            </a:r>
            <a:endParaRPr lang="en-IN" dirty="0"/>
          </a:p>
        </p:txBody>
      </p:sp>
      <p:sp>
        <p:nvSpPr>
          <p:cNvPr id="10" name="TextBox 9"/>
          <p:cNvSpPr txBox="1"/>
          <p:nvPr/>
        </p:nvSpPr>
        <p:spPr>
          <a:xfrm>
            <a:off x="504825" y="3423107"/>
            <a:ext cx="990600" cy="246221"/>
          </a:xfrm>
          <a:prstGeom prst="rect">
            <a:avLst/>
          </a:prstGeom>
          <a:solidFill>
            <a:schemeClr val="accent6">
              <a:lumMod val="60000"/>
              <a:lumOff val="40000"/>
            </a:schemeClr>
          </a:solidFill>
          <a:ln w="22225">
            <a:solidFill>
              <a:schemeClr val="tx2">
                <a:alpha val="0"/>
              </a:schemeClr>
            </a:solidFill>
          </a:ln>
        </p:spPr>
        <p:txBody>
          <a:bodyPr wrap="square" rtlCol="0">
            <a:spAutoFit/>
          </a:bodyPr>
          <a:lstStyle/>
          <a:p>
            <a:r>
              <a:rPr lang="en-US" sz="1000" b="1" dirty="0" smtClean="0"/>
              <a:t>ANDROID APP</a:t>
            </a:r>
            <a:endParaRPr lang="en-US" sz="1000" b="1" dirty="0"/>
          </a:p>
        </p:txBody>
      </p:sp>
      <p:grpSp>
        <p:nvGrpSpPr>
          <p:cNvPr id="25" name="Group 24"/>
          <p:cNvGrpSpPr/>
          <p:nvPr/>
        </p:nvGrpSpPr>
        <p:grpSpPr>
          <a:xfrm>
            <a:off x="609600" y="1426297"/>
            <a:ext cx="8688946" cy="4639652"/>
            <a:chOff x="609600" y="1426298"/>
            <a:chExt cx="6788150" cy="2686050"/>
          </a:xfrm>
        </p:grpSpPr>
        <p:pic>
          <p:nvPicPr>
            <p:cNvPr id="5" name="Picture 4"/>
            <p:cNvPicPr>
              <a:picLocks noChangeAspect="1"/>
            </p:cNvPicPr>
            <p:nvPr/>
          </p:nvPicPr>
          <p:blipFill rotWithShape="1">
            <a:blip r:embed="rId2"/>
            <a:srcRect l="40865"/>
            <a:stretch/>
          </p:blipFill>
          <p:spPr>
            <a:xfrm>
              <a:off x="609600" y="2070100"/>
              <a:ext cx="781050" cy="1398446"/>
            </a:xfrm>
            <a:prstGeom prst="rect">
              <a:avLst/>
            </a:prstGeom>
          </p:spPr>
        </p:pic>
        <p:sp>
          <p:nvSpPr>
            <p:cNvPr id="6" name="Rectangle 5"/>
            <p:cNvSpPr/>
            <p:nvPr/>
          </p:nvSpPr>
          <p:spPr>
            <a:xfrm>
              <a:off x="1600200" y="1426298"/>
              <a:ext cx="1117600" cy="2686050"/>
            </a:xfrm>
            <a:prstGeom prst="rect">
              <a:avLst/>
            </a:prstGeom>
            <a:solidFill>
              <a:srgbClr val="92D050"/>
            </a:solidFill>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3100070" y="1426298"/>
              <a:ext cx="958850" cy="2686050"/>
            </a:xfrm>
            <a:prstGeom prst="rect">
              <a:avLst/>
            </a:prstGeom>
            <a:solidFill>
              <a:schemeClr val="accent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60240" y="1426298"/>
              <a:ext cx="958850" cy="2686050"/>
            </a:xfrm>
            <a:prstGeom prst="rect">
              <a:avLst/>
            </a:prstGeom>
            <a:solidFill>
              <a:schemeClr val="accent6">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752600" y="1968500"/>
              <a:ext cx="844550" cy="12636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701800" y="2452503"/>
              <a:ext cx="958850" cy="400110"/>
            </a:xfrm>
            <a:prstGeom prst="rect">
              <a:avLst/>
            </a:prstGeom>
            <a:noFill/>
          </p:spPr>
          <p:txBody>
            <a:bodyPr wrap="square" rtlCol="0">
              <a:spAutoFit/>
            </a:bodyPr>
            <a:lstStyle/>
            <a:p>
              <a:pPr algn="ctr"/>
              <a:r>
                <a:rPr lang="en-US" sz="1000" b="1" dirty="0" smtClean="0"/>
                <a:t>Application Layer</a:t>
              </a:r>
              <a:endParaRPr lang="en-US" sz="1000" b="1" dirty="0"/>
            </a:p>
          </p:txBody>
        </p:sp>
        <p:sp>
          <p:nvSpPr>
            <p:cNvPr id="13" name="Rectangle 12"/>
            <p:cNvSpPr/>
            <p:nvPr/>
          </p:nvSpPr>
          <p:spPr>
            <a:xfrm>
              <a:off x="1809750" y="3336616"/>
              <a:ext cx="730250" cy="6067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809750" y="3392329"/>
              <a:ext cx="730250" cy="553998"/>
            </a:xfrm>
            <a:prstGeom prst="rect">
              <a:avLst/>
            </a:prstGeom>
            <a:noFill/>
          </p:spPr>
          <p:txBody>
            <a:bodyPr wrap="square" rtlCol="0">
              <a:spAutoFit/>
            </a:bodyPr>
            <a:lstStyle/>
            <a:p>
              <a:pPr algn="ctr"/>
              <a:r>
                <a:rPr lang="en-US" sz="1000" b="1" dirty="0"/>
                <a:t>Android </a:t>
              </a:r>
              <a:r>
                <a:rPr lang="en-US" sz="1000" b="1" dirty="0" smtClean="0"/>
                <a:t>SDK and libraries</a:t>
              </a:r>
              <a:endParaRPr lang="en-US" sz="1000" b="1" dirty="0"/>
            </a:p>
          </p:txBody>
        </p:sp>
        <p:sp>
          <p:nvSpPr>
            <p:cNvPr id="15" name="Rounded Rectangle 14"/>
            <p:cNvSpPr/>
            <p:nvPr/>
          </p:nvSpPr>
          <p:spPr>
            <a:xfrm>
              <a:off x="3157220" y="1968500"/>
              <a:ext cx="844550" cy="126365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128645" y="2437115"/>
              <a:ext cx="901700" cy="415498"/>
            </a:xfrm>
            <a:prstGeom prst="rect">
              <a:avLst/>
            </a:prstGeom>
            <a:noFill/>
          </p:spPr>
          <p:txBody>
            <a:bodyPr wrap="square" rtlCol="0">
              <a:spAutoFit/>
            </a:bodyPr>
            <a:lstStyle/>
            <a:p>
              <a:pPr algn="ctr"/>
              <a:r>
                <a:rPr lang="en-US" sz="1050" b="1" dirty="0" smtClean="0"/>
                <a:t>Business Layer</a:t>
              </a:r>
              <a:endParaRPr lang="en-US" sz="1050" b="1" dirty="0"/>
            </a:p>
          </p:txBody>
        </p:sp>
        <p:sp>
          <p:nvSpPr>
            <p:cNvPr id="17" name="Rounded Rectangle 16"/>
            <p:cNvSpPr/>
            <p:nvPr/>
          </p:nvSpPr>
          <p:spPr>
            <a:xfrm>
              <a:off x="4517390" y="1948373"/>
              <a:ext cx="844550" cy="126365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474528" y="2437115"/>
              <a:ext cx="944562" cy="415498"/>
            </a:xfrm>
            <a:prstGeom prst="rect">
              <a:avLst/>
            </a:prstGeom>
            <a:noFill/>
          </p:spPr>
          <p:txBody>
            <a:bodyPr wrap="square" rtlCol="0">
              <a:spAutoFit/>
            </a:bodyPr>
            <a:lstStyle/>
            <a:p>
              <a:pPr algn="ctr"/>
              <a:r>
                <a:rPr lang="en-US" sz="1050" b="1" dirty="0" smtClean="0"/>
                <a:t>Data Access Layer</a:t>
              </a:r>
              <a:endParaRPr lang="en-US" sz="1050" b="1" dirty="0"/>
            </a:p>
          </p:txBody>
        </p:sp>
        <p:sp>
          <p:nvSpPr>
            <p:cNvPr id="19" name="Cloud Callout 18"/>
            <p:cNvSpPr/>
            <p:nvPr/>
          </p:nvSpPr>
          <p:spPr>
            <a:xfrm>
              <a:off x="5820410" y="1525358"/>
              <a:ext cx="1577340" cy="258699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149340" y="2508766"/>
              <a:ext cx="891540" cy="369332"/>
            </a:xfrm>
            <a:prstGeom prst="rect">
              <a:avLst/>
            </a:prstGeom>
            <a:noFill/>
          </p:spPr>
          <p:txBody>
            <a:bodyPr wrap="square" rtlCol="0">
              <a:spAutoFit/>
            </a:bodyPr>
            <a:lstStyle/>
            <a:p>
              <a:r>
                <a:rPr lang="en-US" b="1" dirty="0" smtClean="0">
                  <a:solidFill>
                    <a:schemeClr val="bg1"/>
                  </a:solidFill>
                </a:rPr>
                <a:t>Parse</a:t>
              </a:r>
              <a:endParaRPr lang="en-US" b="1" dirty="0">
                <a:solidFill>
                  <a:schemeClr val="bg1"/>
                </a:solidFill>
              </a:endParaRPr>
            </a:p>
          </p:txBody>
        </p:sp>
        <p:sp>
          <p:nvSpPr>
            <p:cNvPr id="21" name="Right Arrow 20"/>
            <p:cNvSpPr/>
            <p:nvPr/>
          </p:nvSpPr>
          <p:spPr>
            <a:xfrm>
              <a:off x="1285875" y="2693432"/>
              <a:ext cx="314325" cy="75891"/>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2741930" y="2693432"/>
              <a:ext cx="339090" cy="75891"/>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4075429" y="2681764"/>
              <a:ext cx="365761" cy="8755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5419090" y="2681764"/>
              <a:ext cx="401320" cy="8755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03628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Design</a:t>
            </a:r>
            <a:endParaRPr lang="en-IN" dirty="0"/>
          </a:p>
        </p:txBody>
      </p:sp>
      <p:sp>
        <p:nvSpPr>
          <p:cNvPr id="3" name="Content Placeholder 2"/>
          <p:cNvSpPr>
            <a:spLocks noGrp="1"/>
          </p:cNvSpPr>
          <p:nvPr>
            <p:ph idx="1"/>
          </p:nvPr>
        </p:nvSpPr>
        <p:spPr>
          <a:xfrm>
            <a:off x="677334" y="1339403"/>
            <a:ext cx="8596668" cy="4701959"/>
          </a:xfrm>
        </p:spPr>
        <p:txBody>
          <a:bodyPr>
            <a:normAutofit/>
          </a:bodyPr>
          <a:lstStyle/>
          <a:p>
            <a:r>
              <a:rPr lang="en-US" dirty="0" smtClean="0"/>
              <a:t>Technical Design</a:t>
            </a:r>
          </a:p>
          <a:p>
            <a:pPr lvl="1"/>
            <a:r>
              <a:rPr lang="en-US" sz="1800" dirty="0" smtClean="0"/>
              <a:t>Android Lollipop 5.1.1 chosen as the platform  for development</a:t>
            </a:r>
          </a:p>
          <a:p>
            <a:pPr lvl="2"/>
            <a:r>
              <a:rPr lang="en-US" sz="1800" dirty="0" smtClean="0"/>
              <a:t>Open source, Vibrant developer community, Stable Build, several low cost devices can be chosen from per </a:t>
            </a:r>
            <a:r>
              <a:rPr lang="en-US" sz="1800" dirty="0" err="1" smtClean="0"/>
              <a:t>Neev’s</a:t>
            </a:r>
            <a:r>
              <a:rPr lang="en-US" sz="1800" dirty="0" smtClean="0"/>
              <a:t> preferences. </a:t>
            </a:r>
          </a:p>
          <a:p>
            <a:pPr lvl="2"/>
            <a:r>
              <a:rPr lang="en-US" sz="1800" dirty="0" smtClean="0"/>
              <a:t>App can be easily resized for different screen form factors once device selection is confirmed.</a:t>
            </a:r>
          </a:p>
          <a:p>
            <a:pPr lvl="2"/>
            <a:r>
              <a:rPr lang="en-US" sz="1800" dirty="0" smtClean="0"/>
              <a:t>Software Tested on Nexus 5 phone as well as Emulator on Android Studio</a:t>
            </a:r>
          </a:p>
          <a:p>
            <a:pPr lvl="2"/>
            <a:endParaRPr lang="en-US" sz="1800" dirty="0" smtClean="0"/>
          </a:p>
          <a:p>
            <a:pPr marL="914400" lvl="2" indent="0">
              <a:buNone/>
            </a:pPr>
            <a:endParaRPr lang="en-IN" dirty="0" smtClean="0"/>
          </a:p>
          <a:p>
            <a:pPr marL="0" indent="0">
              <a:buNone/>
            </a:pPr>
            <a:endParaRPr lang="en-US" dirty="0" smtClean="0"/>
          </a:p>
        </p:txBody>
      </p:sp>
    </p:spTree>
    <p:extLst>
      <p:ext uri="{BB962C8B-B14F-4D97-AF65-F5344CB8AC3E}">
        <p14:creationId xmlns:p14="http://schemas.microsoft.com/office/powerpoint/2010/main" val="1274184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Design</a:t>
            </a:r>
            <a:endParaRPr lang="en-IN" dirty="0"/>
          </a:p>
        </p:txBody>
      </p:sp>
      <p:sp>
        <p:nvSpPr>
          <p:cNvPr id="3" name="Content Placeholder 2"/>
          <p:cNvSpPr>
            <a:spLocks noGrp="1"/>
          </p:cNvSpPr>
          <p:nvPr>
            <p:ph idx="1"/>
          </p:nvPr>
        </p:nvSpPr>
        <p:spPr>
          <a:xfrm>
            <a:off x="677334" y="1817689"/>
            <a:ext cx="8596668" cy="3880773"/>
          </a:xfrm>
        </p:spPr>
        <p:txBody>
          <a:bodyPr>
            <a:normAutofit lnSpcReduction="10000"/>
          </a:bodyPr>
          <a:lstStyle/>
          <a:p>
            <a:r>
              <a:rPr lang="en-US" dirty="0" smtClean="0"/>
              <a:t>Parse.com is a backend service provider which offers complete backend solution. </a:t>
            </a:r>
          </a:p>
          <a:p>
            <a:r>
              <a:rPr lang="en-IN" dirty="0"/>
              <a:t>Parse offers  </a:t>
            </a:r>
            <a:r>
              <a:rPr lang="en-IN" dirty="0" smtClean="0"/>
              <a:t>data storage for the mobile applications and ability to store the data on cloud securely and efficiently.</a:t>
            </a:r>
          </a:p>
          <a:p>
            <a:r>
              <a:rPr lang="en-IN" dirty="0" smtClean="0"/>
              <a:t>Parse simplifies the push notifications process. Notifications can be sent to the entire application user base with ease. </a:t>
            </a:r>
          </a:p>
          <a:p>
            <a:r>
              <a:rPr lang="en-IN" dirty="0" smtClean="0"/>
              <a:t>Parse offers the feature to export the backend data. Exported contents are emailed to the registered email address.</a:t>
            </a:r>
          </a:p>
          <a:p>
            <a:r>
              <a:rPr lang="en-US" dirty="0" smtClean="0"/>
              <a:t>Parse provides data analytics feature with capabilities to </a:t>
            </a:r>
          </a:p>
          <a:p>
            <a:pPr lvl="1"/>
            <a:r>
              <a:rPr lang="en-US" dirty="0" smtClean="0"/>
              <a:t>view data on application usage, API request data</a:t>
            </a:r>
          </a:p>
          <a:p>
            <a:pPr lvl="1"/>
            <a:r>
              <a:rPr lang="en-US" dirty="0" smtClean="0"/>
              <a:t>create custom data analysis – track/analyze any application data</a:t>
            </a:r>
          </a:p>
          <a:p>
            <a:pPr lvl="1"/>
            <a:r>
              <a:rPr lang="en-US" dirty="0" smtClean="0"/>
              <a:t>Application growth analysis – active users, installations </a:t>
            </a:r>
            <a:r>
              <a:rPr lang="en-US" dirty="0" err="1" smtClean="0"/>
              <a:t>etc</a:t>
            </a:r>
            <a:endParaRPr lang="en-US" dirty="0" smtClean="0"/>
          </a:p>
          <a:p>
            <a:pPr marL="914400" lvl="2" indent="0">
              <a:buNone/>
            </a:pPr>
            <a:endParaRPr lang="en-IN" dirty="0" smtClean="0"/>
          </a:p>
          <a:p>
            <a:pPr marL="0" indent="0">
              <a:buNone/>
            </a:pPr>
            <a:endParaRPr lang="en-US" dirty="0" smtClean="0"/>
          </a:p>
        </p:txBody>
      </p:sp>
    </p:spTree>
    <p:extLst>
      <p:ext uri="{BB962C8B-B14F-4D97-AF65-F5344CB8AC3E}">
        <p14:creationId xmlns:p14="http://schemas.microsoft.com/office/powerpoint/2010/main" val="3451943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6200"/>
            <a:ext cx="8596668" cy="859971"/>
          </a:xfrm>
        </p:spPr>
        <p:txBody>
          <a:bodyPr/>
          <a:lstStyle/>
          <a:p>
            <a:r>
              <a:rPr lang="en-US" dirty="0" smtClean="0"/>
              <a:t>Dashboard</a:t>
            </a:r>
            <a:endParaRPr lang="en-IN" dirty="0"/>
          </a:p>
        </p:txBody>
      </p:sp>
      <p:sp>
        <p:nvSpPr>
          <p:cNvPr id="3" name="Content Placeholder 2"/>
          <p:cNvSpPr>
            <a:spLocks noGrp="1"/>
          </p:cNvSpPr>
          <p:nvPr>
            <p:ph idx="1"/>
          </p:nvPr>
        </p:nvSpPr>
        <p:spPr>
          <a:xfrm>
            <a:off x="4572001" y="717232"/>
            <a:ext cx="4571999" cy="5863874"/>
          </a:xfrm>
          <a:noFill/>
          <a:ln>
            <a:solidFill>
              <a:schemeClr val="tx1"/>
            </a:solidFill>
          </a:ln>
        </p:spPr>
        <p:txBody>
          <a:bodyPr>
            <a:normAutofit/>
          </a:bodyPr>
          <a:lstStyle/>
          <a:p>
            <a:pPr>
              <a:buFont typeface="Wingdings" panose="05000000000000000000" pitchFamily="2" charset="2"/>
              <a:buChar char="ü"/>
            </a:pPr>
            <a:r>
              <a:rPr lang="en-US" dirty="0" smtClean="0"/>
              <a:t>Landing screen of the application</a:t>
            </a:r>
          </a:p>
          <a:p>
            <a:pPr>
              <a:buFont typeface="Wingdings" panose="05000000000000000000" pitchFamily="2" charset="2"/>
              <a:buChar char="ü"/>
            </a:pPr>
            <a:r>
              <a:rPr lang="en-US" dirty="0" smtClean="0"/>
              <a:t>2 Summary Views of the Inventory are provided – Today and Custom</a:t>
            </a:r>
          </a:p>
          <a:p>
            <a:pPr>
              <a:buFont typeface="Wingdings" panose="05000000000000000000" pitchFamily="2" charset="2"/>
              <a:buChar char="ü"/>
            </a:pPr>
            <a:r>
              <a:rPr lang="en-US" dirty="0" smtClean="0"/>
              <a:t>Today View:	</a:t>
            </a:r>
          </a:p>
          <a:p>
            <a:pPr lvl="1">
              <a:buFont typeface="Wingdings" panose="05000000000000000000" pitchFamily="2" charset="2"/>
              <a:buChar char="ü"/>
            </a:pPr>
            <a:r>
              <a:rPr lang="en-US" dirty="0" smtClean="0"/>
              <a:t>Summary view of all the KPIs for Today</a:t>
            </a:r>
          </a:p>
          <a:p>
            <a:pPr lvl="1">
              <a:buFont typeface="Wingdings" panose="05000000000000000000" pitchFamily="2" charset="2"/>
              <a:buChar char="ü"/>
            </a:pPr>
            <a:r>
              <a:rPr lang="en-US" dirty="0" smtClean="0"/>
              <a:t>Quantity and Value of each KPI as per Today’s status is displayed</a:t>
            </a:r>
          </a:p>
          <a:p>
            <a:pPr lvl="1">
              <a:buFont typeface="Wingdings" panose="05000000000000000000" pitchFamily="2" charset="2"/>
              <a:buChar char="ü"/>
            </a:pPr>
            <a:r>
              <a:rPr lang="en-US" dirty="0" smtClean="0"/>
              <a:t>Swipe right to navigate to Custom view</a:t>
            </a:r>
          </a:p>
          <a:p>
            <a:pPr lvl="1">
              <a:buFont typeface="Wingdings" panose="05000000000000000000" pitchFamily="2" charset="2"/>
              <a:buChar char="ü"/>
            </a:pPr>
            <a:r>
              <a:rPr lang="en-US" dirty="0" smtClean="0"/>
              <a:t>Click on the KPI to navigate to the detailed view</a:t>
            </a:r>
          </a:p>
          <a:p>
            <a:pPr marL="342900" lvl="1" indent="-342900">
              <a:buFont typeface="Wingdings" panose="05000000000000000000" pitchFamily="2" charset="2"/>
              <a:buChar char="ü"/>
            </a:pPr>
            <a:r>
              <a:rPr lang="en-US" sz="1800" dirty="0" smtClean="0"/>
              <a:t>Personalization:</a:t>
            </a:r>
          </a:p>
          <a:p>
            <a:pPr marL="742950" lvl="2" indent="-342900">
              <a:buFont typeface="Wingdings" panose="05000000000000000000" pitchFamily="2" charset="2"/>
              <a:buChar char="ü"/>
            </a:pPr>
            <a:r>
              <a:rPr lang="en-US" sz="1600" dirty="0"/>
              <a:t>The + symbol on the action bar help to personalize the list of KPIs displayed</a:t>
            </a:r>
          </a:p>
          <a:p>
            <a:pPr lvl="1">
              <a:buFont typeface="Wingdings" panose="05000000000000000000" pitchFamily="2" charset="2"/>
              <a:buChar char="ü"/>
            </a:pPr>
            <a:endParaRPr lang="en-US" dirty="0" smtClean="0"/>
          </a:p>
          <a:p>
            <a:pPr lvl="1">
              <a:buFont typeface="Wingdings" panose="05000000000000000000" pitchFamily="2" charset="2"/>
              <a:buChar char="ü"/>
            </a:pP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IN" dirty="0"/>
          </a:p>
        </p:txBody>
      </p:sp>
      <p:pic>
        <p:nvPicPr>
          <p:cNvPr id="5" name="Picture 4"/>
          <p:cNvPicPr>
            <a:picLocks noChangeAspect="1"/>
          </p:cNvPicPr>
          <p:nvPr/>
        </p:nvPicPr>
        <p:blipFill>
          <a:blip r:embed="rId2"/>
          <a:stretch>
            <a:fillRect/>
          </a:stretch>
        </p:blipFill>
        <p:spPr>
          <a:xfrm>
            <a:off x="419973" y="717231"/>
            <a:ext cx="3533841" cy="5863874"/>
          </a:xfrm>
          <a:prstGeom prst="rect">
            <a:avLst/>
          </a:prstGeom>
        </p:spPr>
      </p:pic>
    </p:spTree>
    <p:extLst>
      <p:ext uri="{BB962C8B-B14F-4D97-AF65-F5344CB8AC3E}">
        <p14:creationId xmlns:p14="http://schemas.microsoft.com/office/powerpoint/2010/main" val="3574516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6200"/>
            <a:ext cx="8596668" cy="859971"/>
          </a:xfrm>
        </p:spPr>
        <p:txBody>
          <a:bodyPr/>
          <a:lstStyle/>
          <a:p>
            <a:r>
              <a:rPr lang="en-US" dirty="0" smtClean="0"/>
              <a:t>Dashboard</a:t>
            </a:r>
            <a:endParaRPr lang="en-IN" dirty="0"/>
          </a:p>
        </p:txBody>
      </p:sp>
      <p:sp>
        <p:nvSpPr>
          <p:cNvPr id="3" name="Content Placeholder 2"/>
          <p:cNvSpPr>
            <a:spLocks noGrp="1"/>
          </p:cNvSpPr>
          <p:nvPr>
            <p:ph idx="1"/>
          </p:nvPr>
        </p:nvSpPr>
        <p:spPr>
          <a:xfrm>
            <a:off x="4572002" y="664068"/>
            <a:ext cx="4353058" cy="5904158"/>
          </a:xfrm>
          <a:noFill/>
          <a:ln>
            <a:solidFill>
              <a:schemeClr val="tx1"/>
            </a:solidFill>
          </a:ln>
        </p:spPr>
        <p:txBody>
          <a:bodyPr>
            <a:normAutofit/>
          </a:bodyPr>
          <a:lstStyle/>
          <a:p>
            <a:pPr marL="342900" lvl="1" indent="-342900">
              <a:buFont typeface="Wingdings" panose="05000000000000000000" pitchFamily="2" charset="2"/>
              <a:buChar char="ü"/>
            </a:pPr>
            <a:r>
              <a:rPr lang="en-US" sz="1800" dirty="0" smtClean="0"/>
              <a:t>Custom </a:t>
            </a:r>
            <a:r>
              <a:rPr lang="en-US" sz="1800" dirty="0"/>
              <a:t>View:</a:t>
            </a:r>
          </a:p>
          <a:p>
            <a:pPr lvl="1">
              <a:buFont typeface="Wingdings" panose="05000000000000000000" pitchFamily="2" charset="2"/>
              <a:buChar char="ü"/>
            </a:pPr>
            <a:r>
              <a:rPr lang="en-US" dirty="0"/>
              <a:t>Summary view of all the KPIs for a date </a:t>
            </a:r>
            <a:r>
              <a:rPr lang="en-US" dirty="0" smtClean="0"/>
              <a:t>range</a:t>
            </a:r>
          </a:p>
          <a:p>
            <a:pPr lvl="1">
              <a:buFont typeface="Wingdings" panose="05000000000000000000" pitchFamily="2" charset="2"/>
              <a:buChar char="ü"/>
            </a:pPr>
            <a:r>
              <a:rPr lang="en-US" dirty="0" smtClean="0"/>
              <a:t>Use the date picker to select a date range</a:t>
            </a:r>
            <a:endParaRPr lang="en-US" dirty="0"/>
          </a:p>
          <a:p>
            <a:pPr lvl="1">
              <a:buFont typeface="Wingdings" panose="05000000000000000000" pitchFamily="2" charset="2"/>
              <a:buChar char="ü"/>
            </a:pPr>
            <a:r>
              <a:rPr lang="en-US" dirty="0" smtClean="0"/>
              <a:t>Quantity </a:t>
            </a:r>
            <a:r>
              <a:rPr lang="en-US" dirty="0"/>
              <a:t>and Value of each KPI for the selected date range is </a:t>
            </a:r>
            <a:r>
              <a:rPr lang="en-US" dirty="0" smtClean="0"/>
              <a:t>displayed</a:t>
            </a:r>
          </a:p>
          <a:p>
            <a:pPr lvl="1">
              <a:buFont typeface="Wingdings" panose="05000000000000000000" pitchFamily="2" charset="2"/>
              <a:buChar char="ü"/>
            </a:pPr>
            <a:r>
              <a:rPr lang="en-US" dirty="0" smtClean="0"/>
              <a:t>Click on the KPI to navigate to the detailed view (Slide 15)</a:t>
            </a:r>
          </a:p>
          <a:p>
            <a:pPr lvl="1">
              <a:buFont typeface="Wingdings" panose="05000000000000000000" pitchFamily="2" charset="2"/>
              <a:buChar char="ü"/>
            </a:pPr>
            <a:r>
              <a:rPr lang="en-US" dirty="0" smtClean="0"/>
              <a:t>Currently, the date range is restricted to the last 3 months. But can be made configurable as per </a:t>
            </a:r>
            <a:r>
              <a:rPr lang="en-US" dirty="0" err="1" smtClean="0"/>
              <a:t>Neev</a:t>
            </a:r>
            <a:r>
              <a:rPr lang="en-US" dirty="0" smtClean="0"/>
              <a:t> requirements</a:t>
            </a:r>
            <a:endParaRPr lang="en-US" dirty="0"/>
          </a:p>
          <a:p>
            <a:pPr marL="342900" lvl="1" indent="-342900">
              <a:buFont typeface="Wingdings" panose="05000000000000000000" pitchFamily="2" charset="2"/>
              <a:buChar char="ü"/>
            </a:pPr>
            <a:r>
              <a:rPr lang="en-US" sz="1800" dirty="0" smtClean="0"/>
              <a:t>Menu :</a:t>
            </a:r>
          </a:p>
          <a:p>
            <a:pPr marL="742950" lvl="2" indent="-342900">
              <a:buFont typeface="Wingdings" panose="05000000000000000000" pitchFamily="2" charset="2"/>
              <a:buChar char="ü"/>
            </a:pPr>
            <a:r>
              <a:rPr lang="en-US" sz="1600" dirty="0"/>
              <a:t>Navigate to the Manage data screen by clicking on the ‘Manage Data’ menu item</a:t>
            </a:r>
          </a:p>
          <a:p>
            <a:pPr lvl="1">
              <a:buFont typeface="Wingdings" panose="05000000000000000000" pitchFamily="2" charset="2"/>
              <a:buChar char="ü"/>
            </a:pP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IN" dirty="0"/>
          </a:p>
        </p:txBody>
      </p:sp>
      <p:pic>
        <p:nvPicPr>
          <p:cNvPr id="4" name="Picture 3"/>
          <p:cNvPicPr>
            <a:picLocks noChangeAspect="1"/>
          </p:cNvPicPr>
          <p:nvPr/>
        </p:nvPicPr>
        <p:blipFill>
          <a:blip r:embed="rId2"/>
          <a:stretch>
            <a:fillRect/>
          </a:stretch>
        </p:blipFill>
        <p:spPr>
          <a:xfrm>
            <a:off x="497246" y="664067"/>
            <a:ext cx="3443690" cy="6103586"/>
          </a:xfrm>
          <a:prstGeom prst="rect">
            <a:avLst/>
          </a:prstGeom>
        </p:spPr>
      </p:pic>
    </p:spTree>
    <p:extLst>
      <p:ext uri="{BB962C8B-B14F-4D97-AF65-F5344CB8AC3E}">
        <p14:creationId xmlns:p14="http://schemas.microsoft.com/office/powerpoint/2010/main" val="713955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2159</TotalTime>
  <Words>1744</Words>
  <Application>Microsoft Office PowerPoint</Application>
  <PresentationFormat>Custom</PresentationFormat>
  <Paragraphs>209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PowerPoint Presentation</vt:lpstr>
      <vt:lpstr>Problem Statement</vt:lpstr>
      <vt:lpstr>Application - Features</vt:lpstr>
      <vt:lpstr>Application Solution  </vt:lpstr>
      <vt:lpstr>Application - Solution</vt:lpstr>
      <vt:lpstr>Application Design</vt:lpstr>
      <vt:lpstr>Application Design</vt:lpstr>
      <vt:lpstr>Dashboard</vt:lpstr>
      <vt:lpstr>Dashboard</vt:lpstr>
      <vt:lpstr>Dashboard Multiple Selection</vt:lpstr>
      <vt:lpstr>Dashboard Multiple Selection</vt:lpstr>
      <vt:lpstr>Dashboard Multiple Selection</vt:lpstr>
      <vt:lpstr>List View Multiple Selection</vt:lpstr>
      <vt:lpstr>List View Multiple Selection</vt:lpstr>
      <vt:lpstr>List View Multiple Selection</vt:lpstr>
      <vt:lpstr>Detail View</vt:lpstr>
      <vt:lpstr>Manage Data</vt:lpstr>
      <vt:lpstr>Manage Data</vt:lpstr>
      <vt:lpstr>Data Integration - Parse</vt:lpstr>
      <vt:lpstr>Data Integration – Parse for Neev</vt:lpstr>
      <vt:lpstr>Application Data Model contd.</vt:lpstr>
      <vt:lpstr>Deploying the application</vt:lpstr>
      <vt:lpstr>Application Limitations / Enhancements</vt:lpstr>
      <vt:lpstr>Team (details to be added, alphabetical order)</vt:lpstr>
    </vt:vector>
  </TitlesOfParts>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Chethana Savalgi</dc:creator>
  <cp:lastModifiedBy>Lakshmanan, Anita</cp:lastModifiedBy>
  <cp:revision>70</cp:revision>
  <dcterms:created xsi:type="dcterms:W3CDTF">2015-10-01T14:50:12Z</dcterms:created>
  <dcterms:modified xsi:type="dcterms:W3CDTF">2015-11-01T11:11:38Z</dcterms:modified>
</cp:coreProperties>
</file>