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59" r:id="rId7"/>
    <p:sldId id="273" r:id="rId8"/>
    <p:sldId id="272" r:id="rId9"/>
    <p:sldId id="274" r:id="rId10"/>
    <p:sldId id="275" r:id="rId11"/>
    <p:sldId id="276" r:id="rId12"/>
    <p:sldId id="277" r:id="rId13"/>
    <p:sldId id="260" r:id="rId14"/>
    <p:sldId id="261" r:id="rId15"/>
    <p:sldId id="263" r:id="rId16"/>
    <p:sldId id="268" r:id="rId17"/>
    <p:sldId id="269" r:id="rId18"/>
    <p:sldId id="271" r:id="rId19"/>
    <p:sldId id="26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331" y="1916854"/>
            <a:ext cx="7766936" cy="1646302"/>
          </a:xfrm>
        </p:spPr>
        <p:txBody>
          <a:bodyPr/>
          <a:lstStyle/>
          <a:p>
            <a:r>
              <a:rPr lang="en-IN" dirty="0" smtClean="0"/>
              <a:t>Automated MRI </a:t>
            </a:r>
            <a:r>
              <a:rPr lang="en-IN" dirty="0"/>
              <a:t>Image Segmentation For </a:t>
            </a:r>
            <a:r>
              <a:rPr lang="en-IN" dirty="0" smtClean="0"/>
              <a:t>Brain tumour </a:t>
            </a:r>
            <a:r>
              <a:rPr lang="en-IN" dirty="0"/>
              <a:t>Recognition</a:t>
            </a:r>
            <a:endParaRPr lang="en-US" dirty="0"/>
          </a:p>
        </p:txBody>
      </p:sp>
      <p:sp>
        <p:nvSpPr>
          <p:cNvPr id="4" name="TextBox 3"/>
          <p:cNvSpPr txBox="1"/>
          <p:nvPr/>
        </p:nvSpPr>
        <p:spPr>
          <a:xfrm>
            <a:off x="3998976" y="4376928"/>
            <a:ext cx="6175730" cy="2862322"/>
          </a:xfrm>
          <a:prstGeom prst="rect">
            <a:avLst/>
          </a:prstGeom>
          <a:noFill/>
        </p:spPr>
        <p:txBody>
          <a:bodyPr wrap="none" rtlCol="0">
            <a:spAutoFit/>
          </a:bodyPr>
          <a:lstStyle/>
          <a:p>
            <a:r>
              <a:rPr lang="en-IN" b="1" dirty="0">
                <a:solidFill>
                  <a:schemeClr val="accent2"/>
                </a:solidFill>
              </a:rPr>
              <a:t>project team members:</a:t>
            </a:r>
            <a:endParaRPr lang="en-US" dirty="0">
              <a:solidFill>
                <a:schemeClr val="accent2"/>
              </a:solidFill>
            </a:endParaRPr>
          </a:p>
          <a:p>
            <a:r>
              <a:rPr lang="en-IN" b="1" dirty="0" smtClean="0">
                <a:solidFill>
                  <a:schemeClr val="accent2"/>
                </a:solidFill>
              </a:rPr>
              <a:t>Y . </a:t>
            </a:r>
            <a:r>
              <a:rPr lang="en-IN" b="1" dirty="0" err="1" smtClean="0">
                <a:solidFill>
                  <a:schemeClr val="accent2"/>
                </a:solidFill>
              </a:rPr>
              <a:t>RaviKanth</a:t>
            </a:r>
            <a:r>
              <a:rPr lang="en-IN" b="1" dirty="0">
                <a:solidFill>
                  <a:schemeClr val="accent2"/>
                </a:solidFill>
              </a:rPr>
              <a:t>						</a:t>
            </a:r>
            <a:r>
              <a:rPr lang="en-IN" b="1" dirty="0" smtClean="0">
                <a:solidFill>
                  <a:schemeClr val="accent2"/>
                </a:solidFill>
              </a:rPr>
              <a:t>314126510113</a:t>
            </a:r>
            <a:endParaRPr lang="en-US" dirty="0">
              <a:solidFill>
                <a:schemeClr val="accent2"/>
              </a:solidFill>
            </a:endParaRPr>
          </a:p>
          <a:p>
            <a:r>
              <a:rPr lang="en-IN" b="1" dirty="0" smtClean="0">
                <a:solidFill>
                  <a:schemeClr val="accent2"/>
                </a:solidFill>
              </a:rPr>
              <a:t>T . Krishna </a:t>
            </a:r>
            <a:r>
              <a:rPr lang="en-IN" b="1" dirty="0" err="1">
                <a:solidFill>
                  <a:schemeClr val="accent2"/>
                </a:solidFill>
              </a:rPr>
              <a:t>veni</a:t>
            </a:r>
            <a:r>
              <a:rPr lang="en-IN" b="1" dirty="0">
                <a:solidFill>
                  <a:schemeClr val="accent2"/>
                </a:solidFill>
              </a:rPr>
              <a:t>						314126510124</a:t>
            </a:r>
            <a:endParaRPr lang="en-US" dirty="0">
              <a:solidFill>
                <a:schemeClr val="accent2"/>
              </a:solidFill>
            </a:endParaRPr>
          </a:p>
          <a:p>
            <a:r>
              <a:rPr lang="en-IN" b="1" dirty="0" smtClean="0">
                <a:solidFill>
                  <a:schemeClr val="accent2"/>
                </a:solidFill>
              </a:rPr>
              <a:t>T . Manish</a:t>
            </a:r>
            <a:r>
              <a:rPr lang="en-IN" b="1" dirty="0">
                <a:solidFill>
                  <a:schemeClr val="accent2"/>
                </a:solidFill>
              </a:rPr>
              <a:t>							314126510099</a:t>
            </a:r>
            <a:endParaRPr lang="en-US" dirty="0">
              <a:solidFill>
                <a:schemeClr val="accent2"/>
              </a:solidFill>
            </a:endParaRPr>
          </a:p>
          <a:p>
            <a:r>
              <a:rPr lang="en-IN" b="1" dirty="0" smtClean="0">
                <a:solidFill>
                  <a:schemeClr val="accent2"/>
                </a:solidFill>
              </a:rPr>
              <a:t>B . </a:t>
            </a:r>
            <a:r>
              <a:rPr lang="en-IN" b="1" dirty="0" err="1" smtClean="0">
                <a:solidFill>
                  <a:schemeClr val="accent2"/>
                </a:solidFill>
              </a:rPr>
              <a:t>Mounica</a:t>
            </a:r>
            <a:r>
              <a:rPr lang="en-IN" b="1" dirty="0">
                <a:solidFill>
                  <a:schemeClr val="accent2"/>
                </a:solidFill>
              </a:rPr>
              <a:t>							</a:t>
            </a:r>
            <a:r>
              <a:rPr lang="en-IN" b="1" dirty="0" smtClean="0">
                <a:solidFill>
                  <a:schemeClr val="accent2"/>
                </a:solidFill>
              </a:rPr>
              <a:t>314126510138</a:t>
            </a:r>
          </a:p>
          <a:p>
            <a:endParaRPr lang="en-IN" b="1" dirty="0">
              <a:solidFill>
                <a:schemeClr val="accent2"/>
              </a:solidFill>
            </a:endParaRPr>
          </a:p>
          <a:p>
            <a:r>
              <a:rPr lang="en-IN" b="1" dirty="0" smtClean="0">
                <a:solidFill>
                  <a:schemeClr val="accent2"/>
                </a:solidFill>
              </a:rPr>
              <a:t>						</a:t>
            </a:r>
            <a:r>
              <a:rPr lang="en-IN" b="1" dirty="0" smtClean="0">
                <a:solidFill>
                  <a:srgbClr val="FF0000"/>
                </a:solidFill>
              </a:rPr>
              <a:t>UNDER THE GIUDANCE OF</a:t>
            </a:r>
          </a:p>
          <a:p>
            <a:r>
              <a:rPr lang="en-IN" b="1" dirty="0">
                <a:solidFill>
                  <a:srgbClr val="FF0000"/>
                </a:solidFill>
              </a:rPr>
              <a:t>	</a:t>
            </a:r>
            <a:r>
              <a:rPr lang="en-IN" b="1" dirty="0" smtClean="0">
                <a:solidFill>
                  <a:srgbClr val="FF0000"/>
                </a:solidFill>
              </a:rPr>
              <a:t>						P.NAGA SRINIVASU</a:t>
            </a:r>
            <a:endParaRPr lang="en-US" dirty="0">
              <a:solidFill>
                <a:srgbClr val="FF0000"/>
              </a:solidFill>
            </a:endParaRPr>
          </a:p>
          <a:p>
            <a:r>
              <a:rPr lang="en-IN" dirty="0">
                <a:solidFill>
                  <a:schemeClr val="accent2"/>
                </a:solidFill>
              </a:rPr>
              <a:t> </a:t>
            </a:r>
            <a:endParaRPr lang="en-US" dirty="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779214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ownloads\pic3.JPG"/>
          <p:cNvPicPr>
            <a:picLocks noGrp="1"/>
          </p:cNvPicPr>
          <p:nvPr>
            <p:ph idx="1"/>
          </p:nvPr>
        </p:nvPicPr>
        <p:blipFill>
          <a:blip r:embed="rId2" cstate="print"/>
          <a:srcRect/>
          <a:stretch>
            <a:fillRect/>
          </a:stretch>
        </p:blipFill>
        <p:spPr bwMode="auto">
          <a:xfrm>
            <a:off x="902208" y="1292352"/>
            <a:ext cx="8692896" cy="4169664"/>
          </a:xfrm>
          <a:prstGeom prst="rect">
            <a:avLst/>
          </a:prstGeom>
          <a:noFill/>
          <a:ln w="9525">
            <a:noFill/>
            <a:miter lim="800000"/>
            <a:headEnd/>
            <a:tailEnd/>
          </a:ln>
        </p:spPr>
      </p:pic>
    </p:spTree>
    <p:extLst>
      <p:ext uri="{BB962C8B-B14F-4D97-AF65-F5344CB8AC3E}">
        <p14:creationId xmlns:p14="http://schemas.microsoft.com/office/powerpoint/2010/main" val="139854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288"/>
          </a:xfrm>
        </p:spPr>
        <p:txBody>
          <a:bodyPr>
            <a:normAutofit fontScale="90000"/>
          </a:bodyPr>
          <a:lstStyle/>
          <a:p>
            <a:r>
              <a:rPr lang="en-IN" b="1" dirty="0"/>
              <a:t>RMSE vs KAPPA INDEX COMPARISON:				</a:t>
            </a:r>
            <a:r>
              <a:rPr lang="en-US" dirty="0"/>
              <a:t/>
            </a:r>
            <a:br>
              <a:rPr lang="en-US" dirty="0"/>
            </a:br>
            <a:endParaRPr lang="en-US" dirty="0"/>
          </a:p>
        </p:txBody>
      </p:sp>
      <p:sp>
        <p:nvSpPr>
          <p:cNvPr id="3" name="Content Placeholder 2"/>
          <p:cNvSpPr>
            <a:spLocks noGrp="1"/>
          </p:cNvSpPr>
          <p:nvPr>
            <p:ph idx="1"/>
          </p:nvPr>
        </p:nvSpPr>
        <p:spPr>
          <a:xfrm>
            <a:off x="585216" y="1389889"/>
            <a:ext cx="8688786" cy="4651474"/>
          </a:xfrm>
        </p:spPr>
        <p:txBody>
          <a:bodyPr/>
          <a:lstStyle/>
          <a:p>
            <a:pPr algn="just"/>
            <a:r>
              <a:rPr lang="en-IN" dirty="0"/>
              <a:t>The root-mean-square deviation (RMSD) or root-mean-square error (RMSE) (or sometimes root-mean-squared error) is a frequently used measure of the differences between values (sample and population values) predicted by a model or an estimator and the values actually observed. The RMSD represents the sample standard deviation of the differences between predicted values and observed values. These individual differences are called residuals when the calculations are performed over the data sample that was used for estimation, and are called prediction errors when computed out-of-sample. The RMSD serves to aggregate the magnitudes of the errors in predictions for various times into a single measure of predictive power. RMSD is a measure of accuracy, to compare forecasting errors of different models for a particular data and not between datasets, as it is scale-dependent.</a:t>
            </a:r>
            <a:endParaRPr lang="en-US" dirty="0"/>
          </a:p>
          <a:p>
            <a:r>
              <a:rPr lang="en-IN" dirty="0"/>
              <a:t>RMSD is the square root of the average of squared errors. The effect of each error on RMSD is proportional to the size of the squared error; thus larger errors have a disproportionately large effect on RMSD. Consequently, RMSD is sensitive to outliers</a:t>
            </a:r>
            <a:r>
              <a:rPr lang="en-IN" dirty="0" smtClean="0"/>
              <a:t>.</a:t>
            </a:r>
            <a:endParaRPr lang="en-US" dirty="0"/>
          </a:p>
        </p:txBody>
      </p:sp>
    </p:spTree>
    <p:extLst>
      <p:ext uri="{BB962C8B-B14F-4D97-AF65-F5344CB8AC3E}">
        <p14:creationId xmlns:p14="http://schemas.microsoft.com/office/powerpoint/2010/main" val="392530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64" y="426720"/>
            <a:ext cx="8761938" cy="6010655"/>
          </a:xfrm>
        </p:spPr>
        <p:txBody>
          <a:bodyPr/>
          <a:lstStyle/>
          <a:p>
            <a:r>
              <a:rPr lang="en-IN" dirty="0"/>
              <a:t>Cohen's kappa coefficient (κ) is a statistic which measures inter-</a:t>
            </a:r>
            <a:r>
              <a:rPr lang="en-IN" dirty="0" err="1"/>
              <a:t>rater</a:t>
            </a:r>
            <a:r>
              <a:rPr lang="en-IN" dirty="0"/>
              <a:t> agreement for qualitative (categorical) items. It is generally thought to be a more robust measure than simple percent agreement calculation, as κ takes into account the possibility of the agreement occurring by chance. There is controversy surrounding Cohen’s Kappa due to the difficulty in interpreting indices of agreement. Some researchers have suggested that it is conceptually simpler to evaluate disagreement between </a:t>
            </a:r>
            <a:r>
              <a:rPr lang="en-IN" dirty="0" smtClean="0"/>
              <a:t>items.</a:t>
            </a:r>
            <a:endParaRPr lang="en-US" dirty="0"/>
          </a:p>
          <a:p>
            <a:endParaRPr lang="en-US" dirty="0"/>
          </a:p>
        </p:txBody>
      </p:sp>
      <p:pic>
        <p:nvPicPr>
          <p:cNvPr id="4" name="Picture 3" descr="C:\Users\user\Downloads\pic4.JPG"/>
          <p:cNvPicPr/>
          <p:nvPr/>
        </p:nvPicPr>
        <p:blipFill>
          <a:blip r:embed="rId2" cstate="print"/>
          <a:srcRect/>
          <a:stretch>
            <a:fillRect/>
          </a:stretch>
        </p:blipFill>
        <p:spPr bwMode="auto">
          <a:xfrm>
            <a:off x="975360" y="2922524"/>
            <a:ext cx="8298642" cy="3417316"/>
          </a:xfrm>
          <a:prstGeom prst="rect">
            <a:avLst/>
          </a:prstGeom>
          <a:noFill/>
          <a:ln w="9525">
            <a:noFill/>
            <a:miter lim="800000"/>
            <a:headEnd/>
            <a:tailEnd/>
          </a:ln>
        </p:spPr>
      </p:pic>
    </p:spTree>
    <p:extLst>
      <p:ext uri="{BB962C8B-B14F-4D97-AF65-F5344CB8AC3E}">
        <p14:creationId xmlns:p14="http://schemas.microsoft.com/office/powerpoint/2010/main" val="139222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6048"/>
            <a:ext cx="8596668" cy="1320800"/>
          </a:xfrm>
        </p:spPr>
        <p:txBody>
          <a:bodyPr/>
          <a:lstStyle/>
          <a:p>
            <a:r>
              <a:rPr lang="en-US" dirty="0" smtClean="0"/>
              <a:t>NOISE REMOVAL	</a:t>
            </a:r>
            <a:endParaRPr lang="en-US" dirty="0"/>
          </a:p>
        </p:txBody>
      </p:sp>
      <p:sp>
        <p:nvSpPr>
          <p:cNvPr id="3" name="Content Placeholder 2"/>
          <p:cNvSpPr>
            <a:spLocks noGrp="1"/>
          </p:cNvSpPr>
          <p:nvPr>
            <p:ph idx="1"/>
          </p:nvPr>
        </p:nvSpPr>
        <p:spPr>
          <a:xfrm>
            <a:off x="677334" y="2160589"/>
            <a:ext cx="8856810" cy="4203635"/>
          </a:xfrm>
        </p:spPr>
        <p:txBody>
          <a:bodyPr/>
          <a:lstStyle/>
          <a:p>
            <a:pPr marL="0" indent="0">
              <a:buNone/>
            </a:pPr>
            <a:r>
              <a:rPr lang="en-US" dirty="0"/>
              <a:t>We read a MRI image and remove noise from the image using some functions</a:t>
            </a:r>
          </a:p>
          <a:p>
            <a:pPr marL="0" indent="0">
              <a:buNone/>
            </a:pPr>
            <a:r>
              <a:rPr lang="en-US" dirty="0"/>
              <a:t>     </a:t>
            </a:r>
            <a:r>
              <a:rPr lang="en-US" dirty="0" err="1"/>
              <a:t>Kaverage</a:t>
            </a:r>
            <a:r>
              <a:rPr lang="en-US" dirty="0"/>
              <a:t> = filter2(</a:t>
            </a:r>
            <a:r>
              <a:rPr lang="en-US" dirty="0" err="1"/>
              <a:t>fspecial</a:t>
            </a:r>
            <a:r>
              <a:rPr lang="en-US" dirty="0"/>
              <a:t>('average',3),J)/255;</a:t>
            </a:r>
          </a:p>
          <a:p>
            <a:pPr marL="0" indent="0">
              <a:buNone/>
            </a:pPr>
            <a:r>
              <a:rPr lang="en-US" dirty="0"/>
              <a:t>     </a:t>
            </a:r>
            <a:r>
              <a:rPr lang="en-US" dirty="0" err="1"/>
              <a:t>Kmedian</a:t>
            </a:r>
            <a:r>
              <a:rPr lang="en-US" dirty="0"/>
              <a:t> = medfilt2(J</a:t>
            </a:r>
            <a:r>
              <a:rPr lang="en-US" dirty="0" smtClean="0"/>
              <a:t>);</a:t>
            </a:r>
          </a:p>
          <a:p>
            <a:pPr marL="0" indent="0">
              <a:buNone/>
            </a:pPr>
            <a:r>
              <a:rPr lang="en-US" dirty="0"/>
              <a:t> </a:t>
            </a:r>
            <a:r>
              <a:rPr lang="en-US" dirty="0" smtClean="0"/>
              <a:t>    </a:t>
            </a:r>
            <a:r>
              <a:rPr lang="en-US" dirty="0" err="1"/>
              <a:t>imshowpair</a:t>
            </a:r>
            <a:r>
              <a:rPr lang="en-US" dirty="0"/>
              <a:t>(Kaverage,</a:t>
            </a:r>
            <a:r>
              <a:rPr lang="en-US" dirty="0" err="1"/>
              <a:t>Kmedian</a:t>
            </a:r>
            <a:r>
              <a:rPr lang="en-US" dirty="0"/>
              <a:t>,'montage')</a:t>
            </a:r>
          </a:p>
          <a:p>
            <a:pPr marL="0" indent="0" algn="just">
              <a:buNone/>
            </a:pPr>
            <a:r>
              <a:rPr lang="en-US" dirty="0"/>
              <a:t>    To know the affected part we apply Automated segmentation</a:t>
            </a:r>
            <a:r>
              <a:rPr lang="en-US" dirty="0" smtClean="0"/>
              <a:t>. Later </a:t>
            </a:r>
            <a:r>
              <a:rPr lang="en-US" dirty="0"/>
              <a:t>we take the segmented values in a  array of elements and apply Genetic algorithm to optimize the image to get the grey part(GM) of the image that is the affected area of </a:t>
            </a:r>
            <a:r>
              <a:rPr lang="en-US" dirty="0" err="1"/>
              <a:t>tumour</a:t>
            </a: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val="3832581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RESIZING</a:t>
            </a:r>
            <a:endParaRPr lang="en-US" dirty="0"/>
          </a:p>
        </p:txBody>
      </p:sp>
      <p:sp>
        <p:nvSpPr>
          <p:cNvPr id="3" name="Content Placeholder 2"/>
          <p:cNvSpPr>
            <a:spLocks noGrp="1"/>
          </p:cNvSpPr>
          <p:nvPr>
            <p:ph idx="1"/>
          </p:nvPr>
        </p:nvSpPr>
        <p:spPr/>
        <p:txBody>
          <a:bodyPr/>
          <a:lstStyle/>
          <a:p>
            <a:pPr algn="just"/>
            <a:r>
              <a:rPr lang="en-US" dirty="0" smtClean="0"/>
              <a:t>Resizing the input image to a certain size can result in better application of noise removal and segmentation techniques which are crucial elements of this project.</a:t>
            </a:r>
          </a:p>
          <a:p>
            <a:pPr algn="just"/>
            <a:r>
              <a:rPr lang="en-US" dirty="0" smtClean="0"/>
              <a:t>We achieve this by using the ‘</a:t>
            </a:r>
            <a:r>
              <a:rPr lang="en-US" dirty="0" err="1" smtClean="0"/>
              <a:t>imresize</a:t>
            </a:r>
            <a:r>
              <a:rPr lang="en-US" dirty="0" smtClean="0"/>
              <a:t>’ function available in </a:t>
            </a:r>
            <a:r>
              <a:rPr lang="en-US" dirty="0" err="1" smtClean="0"/>
              <a:t>matlab</a:t>
            </a:r>
            <a:endParaRPr lang="en-US" dirty="0" smtClean="0"/>
          </a:p>
          <a:p>
            <a:pPr lvl="1"/>
            <a:r>
              <a:rPr lang="en-US" dirty="0"/>
              <a:t>I=</a:t>
            </a:r>
            <a:r>
              <a:rPr lang="en-US" dirty="0" err="1"/>
              <a:t>imread</a:t>
            </a:r>
            <a:r>
              <a:rPr lang="en-US" dirty="0"/>
              <a:t>('brainimg1.jpg');</a:t>
            </a:r>
          </a:p>
          <a:p>
            <a:pPr lvl="1"/>
            <a:r>
              <a:rPr lang="en-US" dirty="0"/>
              <a:t>B=</a:t>
            </a:r>
            <a:r>
              <a:rPr lang="en-US" dirty="0" err="1"/>
              <a:t>imresize</a:t>
            </a:r>
            <a:r>
              <a:rPr lang="en-US" dirty="0"/>
              <a:t>(I,[512 512</a:t>
            </a:r>
            <a:r>
              <a:rPr lang="en-US" dirty="0" smtClean="0"/>
              <a:t>]);</a:t>
            </a:r>
          </a:p>
          <a:p>
            <a:r>
              <a:rPr lang="en-US" dirty="0" smtClean="0"/>
              <a:t>This results in an 512*512 image irrespective of the size of image at the time of input.</a:t>
            </a:r>
            <a:endParaRPr lang="en-US" dirty="0"/>
          </a:p>
        </p:txBody>
      </p:sp>
    </p:spTree>
    <p:extLst>
      <p:ext uri="{BB962C8B-B14F-4D97-AF65-F5344CB8AC3E}">
        <p14:creationId xmlns:p14="http://schemas.microsoft.com/office/powerpoint/2010/main" val="2619809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677334" y="1270000"/>
            <a:ext cx="8596668" cy="3880773"/>
          </a:xfrm>
        </p:spPr>
        <p:txBody>
          <a:bodyPr>
            <a:noAutofit/>
          </a:bodyPr>
          <a:lstStyle/>
          <a:p>
            <a:pPr algn="just"/>
            <a:r>
              <a:rPr lang="en-US" dirty="0">
                <a:cs typeface="Times New Roman" pitchFamily="18" charset="0"/>
              </a:rPr>
              <a:t>GA’s simulate the survival of the fittest among individuals over consecutive generation for solving a problem. Each generation consists of a population of character strings that are analogous to the chromosome that we see in our DNA. Each individual represents a point in a search space and a possible solution. The individuals in the population are then made to go through a process of evolution. </a:t>
            </a:r>
          </a:p>
          <a:p>
            <a:pPr algn="just"/>
            <a:r>
              <a:rPr lang="en-US" dirty="0">
                <a:cs typeface="Times New Roman" pitchFamily="18" charset="0"/>
              </a:rPr>
              <a:t>GAs are based on an analogy with the genetic structure and </a:t>
            </a:r>
            <a:r>
              <a:rPr lang="en-US" dirty="0" smtClean="0">
                <a:cs typeface="Times New Roman" pitchFamily="18" charset="0"/>
              </a:rPr>
              <a:t>behavior </a:t>
            </a:r>
            <a:r>
              <a:rPr lang="en-US" dirty="0">
                <a:cs typeface="Times New Roman" pitchFamily="18" charset="0"/>
              </a:rPr>
              <a:t>of chromosomes within a population of individuals using the following foundations: </a:t>
            </a:r>
          </a:p>
          <a:p>
            <a:pPr algn="just"/>
            <a:r>
              <a:rPr lang="en-US" dirty="0">
                <a:cs typeface="Times New Roman" pitchFamily="18" charset="0"/>
              </a:rPr>
              <a:t>Individuals in a population compete for resources and mates.</a:t>
            </a:r>
          </a:p>
          <a:p>
            <a:pPr algn="just"/>
            <a:r>
              <a:rPr lang="en-US" dirty="0">
                <a:cs typeface="Times New Roman" pitchFamily="18" charset="0"/>
              </a:rPr>
              <a:t>Those individuals most successful in each 'competition' will produce more offspring than those individuals that perform poorly.</a:t>
            </a:r>
          </a:p>
          <a:p>
            <a:pPr algn="just"/>
            <a:r>
              <a:rPr lang="en-US" dirty="0">
                <a:cs typeface="Times New Roman" pitchFamily="18" charset="0"/>
              </a:rPr>
              <a:t>Genes from `good' individuals propagate throughout the population so that two good parents will sometimes produce offspring that are better than either parent.</a:t>
            </a:r>
          </a:p>
          <a:p>
            <a:pPr algn="just"/>
            <a:r>
              <a:rPr lang="en-US" dirty="0">
                <a:cs typeface="Times New Roman" pitchFamily="18" charset="0"/>
              </a:rPr>
              <a:t>Thus each successive generation will become more suited to their environment</a:t>
            </a:r>
            <a:r>
              <a:rPr lang="en-US" sz="2000" dirty="0">
                <a:latin typeface="Times New Roman" pitchFamily="18" charset="0"/>
                <a:cs typeface="Times New Roman" pitchFamily="18" charset="0"/>
              </a:rPr>
              <a:t>.</a:t>
            </a:r>
          </a:p>
          <a:p>
            <a:pPr algn="just"/>
            <a:endParaRPr lang="en-US" dirty="0"/>
          </a:p>
        </p:txBody>
      </p:sp>
    </p:spTree>
    <p:extLst>
      <p:ext uri="{BB962C8B-B14F-4D97-AF65-F5344CB8AC3E}">
        <p14:creationId xmlns:p14="http://schemas.microsoft.com/office/powerpoint/2010/main" val="3619849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108" y="1792225"/>
            <a:ext cx="5719770" cy="3383312"/>
          </a:xfrm>
        </p:spPr>
      </p:pic>
    </p:spTree>
    <p:extLst>
      <p:ext uri="{BB962C8B-B14F-4D97-AF65-F5344CB8AC3E}">
        <p14:creationId xmlns:p14="http://schemas.microsoft.com/office/powerpoint/2010/main" val="537789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437" y="1930400"/>
            <a:ext cx="5500724" cy="3118644"/>
          </a:xfrm>
        </p:spPr>
      </p:pic>
    </p:spTree>
    <p:extLst>
      <p:ext uri="{BB962C8B-B14F-4D97-AF65-F5344CB8AC3E}">
        <p14:creationId xmlns:p14="http://schemas.microsoft.com/office/powerpoint/2010/main" val="4228386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SKULL STRIPPING</a:t>
            </a:r>
            <a:endParaRPr lang="en-US" dirty="0"/>
          </a:p>
        </p:txBody>
      </p:sp>
      <p:sp>
        <p:nvSpPr>
          <p:cNvPr id="3" name="Content Placeholder 2"/>
          <p:cNvSpPr>
            <a:spLocks noGrp="1"/>
          </p:cNvSpPr>
          <p:nvPr>
            <p:ph idx="1"/>
          </p:nvPr>
        </p:nvSpPr>
        <p:spPr/>
        <p:txBody>
          <a:bodyPr/>
          <a:lstStyle/>
          <a:p>
            <a:pPr marL="0" indent="0">
              <a:buNone/>
            </a:pPr>
            <a:r>
              <a:rPr lang="en-US" dirty="0" smtClean="0"/>
              <a:t>We have performed skull stripping using morphological operations. The following are the steps:</a:t>
            </a:r>
          </a:p>
          <a:p>
            <a:pPr lvl="1"/>
            <a:r>
              <a:rPr lang="en-US" dirty="0" smtClean="0"/>
              <a:t>Crop the image </a:t>
            </a:r>
          </a:p>
          <a:p>
            <a:pPr lvl="1"/>
            <a:r>
              <a:rPr lang="en-US" dirty="0" smtClean="0"/>
              <a:t>Convert image into binary image</a:t>
            </a:r>
          </a:p>
          <a:p>
            <a:pPr lvl="1"/>
            <a:r>
              <a:rPr lang="en-US" dirty="0" smtClean="0"/>
              <a:t>Seal </a:t>
            </a:r>
            <a:r>
              <a:rPr lang="en-US" dirty="0"/>
              <a:t>off the bottom of the head - make the last row white</a:t>
            </a:r>
            <a:r>
              <a:rPr lang="en-US" dirty="0" smtClean="0"/>
              <a:t>.</a:t>
            </a:r>
          </a:p>
          <a:p>
            <a:pPr lvl="1"/>
            <a:r>
              <a:rPr lang="en-US" dirty="0" smtClean="0"/>
              <a:t>Erode </a:t>
            </a:r>
            <a:r>
              <a:rPr lang="en-US" dirty="0"/>
              <a:t>away 15 layers of pixels</a:t>
            </a:r>
            <a:r>
              <a:rPr lang="en-US" dirty="0" smtClean="0"/>
              <a:t>.</a:t>
            </a:r>
          </a:p>
          <a:p>
            <a:pPr lvl="1"/>
            <a:r>
              <a:rPr lang="en-US" dirty="0" smtClean="0"/>
              <a:t>Mask </a:t>
            </a:r>
            <a:r>
              <a:rPr lang="en-US" dirty="0"/>
              <a:t>the gray </a:t>
            </a:r>
            <a:r>
              <a:rPr lang="en-US" dirty="0" smtClean="0"/>
              <a:t>image</a:t>
            </a:r>
            <a:endParaRPr lang="en-US" dirty="0"/>
          </a:p>
          <a:p>
            <a:pPr lvl="1"/>
            <a:endParaRPr lang="en-US" dirty="0"/>
          </a:p>
          <a:p>
            <a:pPr lvl="1"/>
            <a:endParaRPr lang="en-US" dirty="0"/>
          </a:p>
        </p:txBody>
      </p:sp>
    </p:spTree>
    <p:extLst>
      <p:ext uri="{BB962C8B-B14F-4D97-AF65-F5344CB8AC3E}">
        <p14:creationId xmlns:p14="http://schemas.microsoft.com/office/powerpoint/2010/main" val="106785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58496"/>
            <a:ext cx="8596668" cy="658368"/>
          </a:xfrm>
        </p:spPr>
        <p:txBody>
          <a:bodyPr/>
          <a:lstStyle/>
          <a:p>
            <a:r>
              <a:rPr lang="en-US" dirty="0" smtClean="0"/>
              <a:t>RESULTS</a:t>
            </a:r>
            <a:endParaRPr lang="en-US" dirty="0"/>
          </a:p>
        </p:txBody>
      </p:sp>
      <p:sp>
        <p:nvSpPr>
          <p:cNvPr id="3" name="Content Placeholder 2"/>
          <p:cNvSpPr>
            <a:spLocks noGrp="1"/>
          </p:cNvSpPr>
          <p:nvPr>
            <p:ph idx="1"/>
          </p:nvPr>
        </p:nvSpPr>
        <p:spPr>
          <a:xfrm>
            <a:off x="677334" y="670560"/>
            <a:ext cx="9429834" cy="6187440"/>
          </a:xfrm>
        </p:spPr>
        <p:txBody>
          <a:bodyPr/>
          <a:lstStyle/>
          <a:p>
            <a:r>
              <a:rPr lang="en-US" dirty="0" smtClean="0"/>
              <a:t>INPUT					1.AFTER NOISE REMOVAL		2.APPLYING GENETIC</a:t>
            </a:r>
          </a:p>
          <a:p>
            <a:pPr marL="3657600" lvl="8" indent="0">
              <a:buNone/>
            </a:pPr>
            <a:r>
              <a:rPr lang="en-US" sz="1600" dirty="0" smtClean="0"/>
              <a:t>							</a:t>
            </a:r>
            <a:r>
              <a:rPr lang="en-US" sz="1800" dirty="0" smtClean="0"/>
              <a:t>ALGORITHM</a:t>
            </a:r>
          </a:p>
          <a:p>
            <a:pPr marL="3657600" lvl="8" indent="0">
              <a:buNone/>
            </a:pPr>
            <a:endParaRPr lang="en-US" sz="1800" dirty="0"/>
          </a:p>
          <a:p>
            <a:pPr marL="3657600" lvl="8" indent="0">
              <a:buNone/>
            </a:pPr>
            <a:endParaRPr lang="en-US" sz="1800" dirty="0" smtClean="0"/>
          </a:p>
          <a:p>
            <a:pPr marL="3657600" lvl="8" indent="0">
              <a:buNone/>
            </a:pPr>
            <a:endParaRPr lang="en-US" sz="1800" dirty="0"/>
          </a:p>
          <a:p>
            <a:pPr marL="3657600" lvl="8" indent="0">
              <a:buNone/>
            </a:pPr>
            <a:endParaRPr lang="en-US" sz="1800" dirty="0" smtClean="0"/>
          </a:p>
          <a:p>
            <a:pPr marL="3657600" lvl="8" indent="0">
              <a:buNone/>
            </a:pPr>
            <a:endParaRPr lang="en-US" sz="1800" dirty="0"/>
          </a:p>
          <a:p>
            <a:pPr marL="514350" lvl="1" indent="0">
              <a:buNone/>
            </a:pPr>
            <a:endParaRPr lang="en-US" sz="1800" dirty="0"/>
          </a:p>
          <a:p>
            <a:pPr marL="514350" lvl="1" indent="0">
              <a:buNone/>
            </a:pPr>
            <a:r>
              <a:rPr lang="en-US" sz="1800" dirty="0" smtClean="0"/>
              <a:t>3. AFTER APPLYING </a:t>
            </a:r>
            <a:r>
              <a:rPr lang="en-US" sz="1800" dirty="0"/>
              <a:t>		4.AFTER SKULL </a:t>
            </a:r>
            <a:r>
              <a:rPr lang="en-US" sz="1800" dirty="0" smtClean="0"/>
              <a:t>				5.DAMAGE INDEX</a:t>
            </a:r>
          </a:p>
          <a:p>
            <a:pPr marL="514350" lvl="1" indent="0">
              <a:buNone/>
            </a:pPr>
            <a:r>
              <a:rPr lang="en-US" sz="1800" dirty="0" smtClean="0"/>
              <a:t>     COLORMAP</a:t>
            </a:r>
            <a:r>
              <a:rPr lang="en-US" sz="2000" dirty="0"/>
              <a:t>	</a:t>
            </a:r>
            <a:r>
              <a:rPr lang="en-US" sz="2000" dirty="0" smtClean="0"/>
              <a:t>		   STRIPPING</a:t>
            </a:r>
            <a:endParaRPr lang="en-US" sz="2000" dirty="0"/>
          </a:p>
          <a:p>
            <a:pPr marL="514350" lvl="1" indent="0">
              <a:buNone/>
            </a:pPr>
            <a:r>
              <a:rPr lang="en-US" sz="2000" dirty="0" smtClean="0"/>
              <a:t>		</a:t>
            </a:r>
            <a:endParaRPr lang="en-US" sz="1600" dirty="0"/>
          </a:p>
          <a:p>
            <a:pPr marL="3657600" lvl="8" indent="0">
              <a:buNone/>
            </a:pPr>
            <a:endParaRPr lang="en-US" sz="1600" dirty="0" smtClean="0"/>
          </a:p>
          <a:p>
            <a:pPr marL="3657600" lvl="8" indent="0">
              <a:buNone/>
            </a:pPr>
            <a:endParaRPr lang="en-US" sz="1600" dirty="0"/>
          </a:p>
          <a:p>
            <a:pPr marL="3657600" lvl="8" indent="0">
              <a:buNone/>
            </a:pPr>
            <a:endParaRPr lang="en-US" sz="1600" dirty="0" smtClean="0"/>
          </a:p>
          <a:p>
            <a:pPr marL="3657600" lvl="8" indent="0">
              <a:buNone/>
            </a:pPr>
            <a:endParaRPr lang="en-US" sz="1600" dirty="0"/>
          </a:p>
          <a:p>
            <a:pPr marL="3657600" lvl="8"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36" y="1476374"/>
            <a:ext cx="1841416" cy="2230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094" y="1476375"/>
            <a:ext cx="3422904" cy="24592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954" y="1247286"/>
            <a:ext cx="3618556" cy="268833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534" y="4595132"/>
            <a:ext cx="3297061" cy="240295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1945" y="4707949"/>
            <a:ext cx="3179251" cy="237914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8512" y="4727302"/>
            <a:ext cx="3041339" cy="2130698"/>
          </a:xfrm>
          <a:prstGeom prst="rect">
            <a:avLst/>
          </a:prstGeom>
        </p:spPr>
      </p:pic>
    </p:spTree>
    <p:extLst>
      <p:ext uri="{BB962C8B-B14F-4D97-AF65-F5344CB8AC3E}">
        <p14:creationId xmlns:p14="http://schemas.microsoft.com/office/powerpoint/2010/main" val="4258127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50976"/>
            <a:ext cx="8596668" cy="1320800"/>
          </a:xfrm>
        </p:spPr>
        <p:txBody>
          <a:bodyPr/>
          <a:lstStyle/>
          <a:p>
            <a:r>
              <a:rPr lang="en-US" dirty="0" smtClean="0"/>
              <a:t>JUSTIFICATION OF TITLE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cs typeface="Times New Roman" pitchFamily="18" charset="0"/>
              </a:rPr>
              <a:t>Through the segmentation of MRI images and applying genetic algorithm, it makes the diagnosis more </a:t>
            </a:r>
            <a:r>
              <a:rPr lang="en-US" i="1" dirty="0">
                <a:cs typeface="Times New Roman" pitchFamily="18" charset="0"/>
              </a:rPr>
              <a:t>flexible</a:t>
            </a:r>
            <a:r>
              <a:rPr lang="en-US" dirty="0">
                <a:cs typeface="Times New Roman" pitchFamily="18" charset="0"/>
              </a:rPr>
              <a:t> (In majority of the cases the tumor is identified and the damaged/effected region of the image is highlighted) and it is comparatively </a:t>
            </a:r>
            <a:r>
              <a:rPr lang="en-US" i="1" dirty="0">
                <a:cs typeface="Times New Roman" pitchFamily="18" charset="0"/>
              </a:rPr>
              <a:t>accurate</a:t>
            </a:r>
            <a:r>
              <a:rPr lang="en-US" dirty="0">
                <a:cs typeface="Times New Roman" pitchFamily="18" charset="0"/>
              </a:rPr>
              <a:t> as it elevates the tumor through pixel intensities in a most precise way by normalizing the boundary pixels.</a:t>
            </a:r>
          </a:p>
          <a:p>
            <a:pPr>
              <a:lnSpc>
                <a:spcPct val="150000"/>
              </a:lnSpc>
            </a:pPr>
            <a:endParaRPr lang="en-US" sz="2400" dirty="0"/>
          </a:p>
        </p:txBody>
      </p:sp>
    </p:spTree>
    <p:extLst>
      <p:ext uri="{BB962C8B-B14F-4D97-AF65-F5344CB8AC3E}">
        <p14:creationId xmlns:p14="http://schemas.microsoft.com/office/powerpoint/2010/main" val="134147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510" y="2743200"/>
            <a:ext cx="8596668" cy="1320800"/>
          </a:xfrm>
        </p:spPr>
        <p:txBody>
          <a:bodyPr>
            <a:normAutofit/>
          </a:bodyPr>
          <a:lstStyle/>
          <a:p>
            <a:pPr algn="ctr"/>
            <a:r>
              <a:rPr lang="en-US" sz="5400" dirty="0" smtClean="0"/>
              <a:t>THANK YOU !</a:t>
            </a:r>
            <a:endParaRPr lang="en-US" sz="5400" dirty="0"/>
          </a:p>
        </p:txBody>
      </p:sp>
    </p:spTree>
    <p:extLst>
      <p:ext uri="{BB962C8B-B14F-4D97-AF65-F5344CB8AC3E}">
        <p14:creationId xmlns:p14="http://schemas.microsoft.com/office/powerpoint/2010/main" val="261705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IN" dirty="0"/>
              <a:t>We propose adaptive brain tumour detection </a:t>
            </a:r>
            <a:r>
              <a:rPr lang="en-IN" dirty="0" smtClean="0"/>
              <a:t>technique over a MRI Image that aids in recognition of tumours </a:t>
            </a:r>
            <a:r>
              <a:rPr lang="en-IN" dirty="0"/>
              <a:t>region </a:t>
            </a:r>
            <a:r>
              <a:rPr lang="en-IN" dirty="0" smtClean="0"/>
              <a:t>in the brain. We </a:t>
            </a:r>
            <a:r>
              <a:rPr lang="en-IN" dirty="0"/>
              <a:t>are using </a:t>
            </a:r>
            <a:r>
              <a:rPr lang="en-IN" dirty="0" smtClean="0"/>
              <a:t>Automated </a:t>
            </a:r>
            <a:r>
              <a:rPr lang="en-IN" dirty="0"/>
              <a:t>segmentation through </a:t>
            </a:r>
            <a:r>
              <a:rPr lang="en-IN" dirty="0" smtClean="0"/>
              <a:t>multi-Objectives which include pre-processing and segmentation of image and finally estimating the entropy of the image to evaluate the  segmented image. In the earlier stages median filter is being used to de-noise the mage and in further stages the entire image is assumed as 1D matrix and cross over and mutation operations were performed until the desired level of segmentation. It </a:t>
            </a:r>
            <a:r>
              <a:rPr lang="en-IN" dirty="0"/>
              <a:t>is expected that the experimental results of the proposed </a:t>
            </a:r>
            <a:r>
              <a:rPr lang="en-IN" dirty="0" smtClean="0"/>
              <a:t>approach </a:t>
            </a:r>
            <a:r>
              <a:rPr lang="en-IN" dirty="0"/>
              <a:t>will </a:t>
            </a:r>
            <a:r>
              <a:rPr lang="en-IN" dirty="0" smtClean="0"/>
              <a:t>exhibit </a:t>
            </a:r>
            <a:r>
              <a:rPr lang="en-IN" dirty="0"/>
              <a:t>better result in comparison to other existing systems.</a:t>
            </a:r>
            <a:endParaRPr lang="en-US" dirty="0"/>
          </a:p>
          <a:p>
            <a:pPr>
              <a:lnSpc>
                <a:spcPct val="150000"/>
              </a:lnSpc>
            </a:pPr>
            <a:endParaRPr lang="en-US" dirty="0"/>
          </a:p>
        </p:txBody>
      </p:sp>
    </p:spTree>
    <p:extLst>
      <p:ext uri="{BB962C8B-B14F-4D97-AF65-F5344CB8AC3E}">
        <p14:creationId xmlns:p14="http://schemas.microsoft.com/office/powerpoint/2010/main" val="568381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5" name="Text Box 11"/>
          <p:cNvSpPr txBox="1">
            <a:spLocks noChangeArrowheads="1"/>
          </p:cNvSpPr>
          <p:nvPr/>
        </p:nvSpPr>
        <p:spPr bwMode="auto">
          <a:xfrm>
            <a:off x="3500247" y="1584960"/>
            <a:ext cx="1864233" cy="828037"/>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MRI Segmentation Mechanisms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AutoShape 5"/>
          <p:cNvSpPr>
            <a:spLocks noChangeShapeType="1"/>
          </p:cNvSpPr>
          <p:nvPr/>
        </p:nvSpPr>
        <p:spPr bwMode="auto">
          <a:xfrm flipH="1">
            <a:off x="2811270" y="2412997"/>
            <a:ext cx="1224281" cy="916639"/>
          </a:xfrm>
          <a:prstGeom prst="straightConnector1">
            <a:avLst/>
          </a:prstGeom>
          <a:noFill/>
          <a:ln w="38100">
            <a:solidFill>
              <a:srgbClr val="C050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p:cNvSpPr>
            <a:spLocks noChangeShapeType="1"/>
          </p:cNvSpPr>
          <p:nvPr/>
        </p:nvSpPr>
        <p:spPr bwMode="auto">
          <a:xfrm>
            <a:off x="4724528" y="2412997"/>
            <a:ext cx="1432432" cy="846139"/>
          </a:xfrm>
          <a:prstGeom prst="straightConnector1">
            <a:avLst/>
          </a:prstGeom>
          <a:noFill/>
          <a:ln w="38100">
            <a:solidFill>
              <a:srgbClr val="C050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3"/>
          <p:cNvSpPr txBox="1">
            <a:spLocks noChangeArrowheads="1"/>
          </p:cNvSpPr>
          <p:nvPr/>
        </p:nvSpPr>
        <p:spPr bwMode="auto">
          <a:xfrm>
            <a:off x="2063560" y="3388357"/>
            <a:ext cx="1971992" cy="537533"/>
          </a:xfrm>
          <a:prstGeom prst="rect">
            <a:avLst/>
          </a:prstGeom>
          <a:solidFill>
            <a:schemeClr val="accent3">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Semi-Automated Techniques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 name="Text Box 2"/>
          <p:cNvSpPr txBox="1">
            <a:spLocks noChangeArrowheads="1"/>
          </p:cNvSpPr>
          <p:nvPr/>
        </p:nvSpPr>
        <p:spPr bwMode="auto">
          <a:xfrm>
            <a:off x="2134997" y="4408487"/>
            <a:ext cx="1568450" cy="1117664"/>
          </a:xfrm>
          <a:prstGeom prst="rect">
            <a:avLst/>
          </a:prstGeom>
          <a:solidFill>
            <a:schemeClr val="accent3">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 means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Fuzzy C means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Seeded Region Growing</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KNN Mechanism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 Box 8"/>
          <p:cNvSpPr txBox="1">
            <a:spLocks noChangeArrowheads="1"/>
          </p:cNvSpPr>
          <p:nvPr/>
        </p:nvSpPr>
        <p:spPr bwMode="auto">
          <a:xfrm>
            <a:off x="4995672" y="3259137"/>
            <a:ext cx="2136775" cy="593140"/>
          </a:xfrm>
          <a:prstGeom prst="rect">
            <a:avLst/>
          </a:prstGeom>
          <a:solidFill>
            <a:schemeClr val="accent3">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Automatic Techniques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 Box 7"/>
          <p:cNvSpPr txBox="1">
            <a:spLocks noChangeArrowheads="1"/>
          </p:cNvSpPr>
          <p:nvPr/>
        </p:nvSpPr>
        <p:spPr bwMode="auto">
          <a:xfrm>
            <a:off x="5114735" y="4325937"/>
            <a:ext cx="1958975" cy="1196953"/>
          </a:xfrm>
          <a:prstGeom prst="rect">
            <a:avLst/>
          </a:prstGeom>
          <a:solidFill>
            <a:schemeClr val="accent3">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Genetic Algorithm Based</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Water flow like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lgorithm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Gravitaional</a:t>
            </a: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search</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4" name="AutoShape 1"/>
          <p:cNvSpPr>
            <a:spLocks noChangeShapeType="1"/>
          </p:cNvSpPr>
          <p:nvPr/>
        </p:nvSpPr>
        <p:spPr bwMode="auto">
          <a:xfrm>
            <a:off x="2811272" y="3944937"/>
            <a:ext cx="0" cy="445236"/>
          </a:xfrm>
          <a:prstGeom prst="straightConnector1">
            <a:avLst/>
          </a:prstGeom>
          <a:noFill/>
          <a:ln w="381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p:cNvSpPr>
            <a:spLocks noChangeShapeType="1"/>
          </p:cNvSpPr>
          <p:nvPr/>
        </p:nvSpPr>
        <p:spPr bwMode="auto">
          <a:xfrm>
            <a:off x="6041833" y="3852277"/>
            <a:ext cx="45719" cy="473660"/>
          </a:xfrm>
          <a:prstGeom prst="straightConnector1">
            <a:avLst/>
          </a:prstGeom>
          <a:noFill/>
          <a:ln w="381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434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097" y="609600"/>
            <a:ext cx="8522478" cy="8734317"/>
          </a:xfrm>
        </p:spPr>
      </p:pic>
    </p:spTree>
    <p:extLst>
      <p:ext uri="{BB962C8B-B14F-4D97-AF65-F5344CB8AC3E}">
        <p14:creationId xmlns:p14="http://schemas.microsoft.com/office/powerpoint/2010/main" val="21997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368"/>
          </a:xfrm>
        </p:spPr>
        <p:txBody>
          <a:bodyPr>
            <a:normAutofit/>
          </a:bodyPr>
          <a:lstStyle/>
          <a:p>
            <a:r>
              <a:rPr lang="en-US" sz="2800" dirty="0" smtClean="0"/>
              <a:t>EXISTING SYSTEM</a:t>
            </a:r>
            <a:endParaRPr lang="en-US" sz="2800" dirty="0"/>
          </a:p>
        </p:txBody>
      </p:sp>
      <p:sp>
        <p:nvSpPr>
          <p:cNvPr id="3" name="Content Placeholder 2"/>
          <p:cNvSpPr>
            <a:spLocks noGrp="1"/>
          </p:cNvSpPr>
          <p:nvPr>
            <p:ph idx="1"/>
          </p:nvPr>
        </p:nvSpPr>
        <p:spPr>
          <a:xfrm>
            <a:off x="677334" y="1124269"/>
            <a:ext cx="8596668" cy="2070035"/>
          </a:xfrm>
        </p:spPr>
        <p:txBody>
          <a:bodyPr/>
          <a:lstStyle/>
          <a:p>
            <a:pPr marL="0" lvl="0" indent="0">
              <a:buNone/>
            </a:pPr>
            <a:r>
              <a:rPr lang="en-US" dirty="0"/>
              <a:t>Detection of brain </a:t>
            </a:r>
            <a:r>
              <a:rPr lang="en-US" dirty="0" smtClean="0"/>
              <a:t>tumor </a:t>
            </a:r>
            <a:r>
              <a:rPr lang="en-US" dirty="0"/>
              <a:t>is done in many </a:t>
            </a:r>
            <a:r>
              <a:rPr lang="en-US" dirty="0" smtClean="0"/>
              <a:t>ways. The </a:t>
            </a:r>
            <a:r>
              <a:rPr lang="en-US" dirty="0"/>
              <a:t>existing systems </a:t>
            </a:r>
            <a:r>
              <a:rPr lang="en-US" dirty="0" smtClean="0"/>
              <a:t>are :</a:t>
            </a:r>
            <a:endParaRPr lang="en-US" dirty="0"/>
          </a:p>
          <a:p>
            <a:pPr lvl="1"/>
            <a:r>
              <a:rPr lang="en-US" sz="1800" dirty="0"/>
              <a:t>Using k-means clustering</a:t>
            </a:r>
          </a:p>
          <a:p>
            <a:pPr lvl="1"/>
            <a:r>
              <a:rPr lang="en-US" sz="1800" dirty="0"/>
              <a:t>Using fuzzy c –means</a:t>
            </a:r>
          </a:p>
          <a:p>
            <a:pPr lvl="1"/>
            <a:r>
              <a:rPr lang="en-US" sz="1800" dirty="0"/>
              <a:t>Using </a:t>
            </a:r>
            <a:r>
              <a:rPr lang="en-US" sz="1800" dirty="0" smtClean="0"/>
              <a:t>KNN </a:t>
            </a:r>
            <a:r>
              <a:rPr lang="en-US" sz="1800" dirty="0"/>
              <a:t>Queries( k-Nearest </a:t>
            </a:r>
            <a:r>
              <a:rPr lang="en-US" sz="1800" dirty="0" smtClean="0"/>
              <a:t>Neighbors)</a:t>
            </a:r>
            <a:endParaRPr lang="en-US" sz="1800" dirty="0"/>
          </a:p>
          <a:p>
            <a:pPr lvl="1"/>
            <a:r>
              <a:rPr lang="en-US" sz="1800" dirty="0" smtClean="0"/>
              <a:t>Seeded </a:t>
            </a:r>
            <a:r>
              <a:rPr lang="en-US" sz="1800" dirty="0"/>
              <a:t>growing technique </a:t>
            </a:r>
            <a:endParaRPr lang="en-US" sz="1800" dirty="0" smtClean="0"/>
          </a:p>
        </p:txBody>
      </p:sp>
    </p:spTree>
    <p:extLst>
      <p:ext uri="{BB962C8B-B14F-4D97-AF65-F5344CB8AC3E}">
        <p14:creationId xmlns:p14="http://schemas.microsoft.com/office/powerpoint/2010/main" val="1288732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SYSYTEM</a:t>
            </a:r>
            <a:br>
              <a:rPr lang="en-US" dirty="0"/>
            </a:br>
            <a:endParaRPr lang="en-US" dirty="0"/>
          </a:p>
        </p:txBody>
      </p:sp>
      <p:sp>
        <p:nvSpPr>
          <p:cNvPr id="3" name="Content Placeholder 2"/>
          <p:cNvSpPr>
            <a:spLocks noGrp="1"/>
          </p:cNvSpPr>
          <p:nvPr>
            <p:ph idx="1"/>
          </p:nvPr>
        </p:nvSpPr>
        <p:spPr/>
        <p:txBody>
          <a:bodyPr/>
          <a:lstStyle/>
          <a:p>
            <a:r>
              <a:rPr lang="en-US" dirty="0"/>
              <a:t>In this we propose a fully automatic brain tissue classification from magnetic resonance images (MRI) The accurate segmentation of MR images into different tissue classes, especially gray matter (GM), white matter (WM) and cerebrospinal fluid (CSF) is a tough task so we use automated segmentation to divide the image into segments and use genetic algorithm to optimize the segmented image and to get the grey matter(GM) position </a:t>
            </a:r>
            <a:r>
              <a:rPr lang="en-US" dirty="0" err="1"/>
              <a:t>ie</a:t>
            </a:r>
            <a:r>
              <a:rPr lang="en-US" dirty="0"/>
              <a:t> the tumor region.</a:t>
            </a:r>
          </a:p>
          <a:p>
            <a:pPr marL="0" indent="0">
              <a:buNone/>
            </a:pPr>
            <a:endParaRPr lang="en-US" dirty="0"/>
          </a:p>
        </p:txBody>
      </p:sp>
    </p:spTree>
    <p:extLst>
      <p:ext uri="{BB962C8B-B14F-4D97-AF65-F5344CB8AC3E}">
        <p14:creationId xmlns:p14="http://schemas.microsoft.com/office/powerpoint/2010/main" val="287079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1792"/>
          </a:xfrm>
        </p:spPr>
        <p:txBody>
          <a:bodyPr>
            <a:normAutofit fontScale="90000"/>
          </a:bodyPr>
          <a:lstStyle/>
          <a:p>
            <a:r>
              <a:rPr lang="en-IN" b="1" dirty="0"/>
              <a:t>PSNR vs MSE Comparison Chart</a:t>
            </a:r>
            <a:r>
              <a:rPr lang="en-IN" b="1" dirty="0" smtClean="0"/>
              <a:t>:</a:t>
            </a:r>
            <a:endParaRPr lang="en-US" dirty="0"/>
          </a:p>
        </p:txBody>
      </p:sp>
      <p:sp>
        <p:nvSpPr>
          <p:cNvPr id="3" name="Content Placeholder 2"/>
          <p:cNvSpPr>
            <a:spLocks noGrp="1"/>
          </p:cNvSpPr>
          <p:nvPr>
            <p:ph idx="1"/>
          </p:nvPr>
        </p:nvSpPr>
        <p:spPr>
          <a:xfrm>
            <a:off x="677334" y="1231393"/>
            <a:ext cx="8596668" cy="4809970"/>
          </a:xfrm>
        </p:spPr>
        <p:txBody>
          <a:bodyPr>
            <a:normAutofit/>
          </a:bodyPr>
          <a:lstStyle/>
          <a:p>
            <a:r>
              <a:rPr lang="en-IN" dirty="0" smtClean="0"/>
              <a:t>peak </a:t>
            </a:r>
            <a:r>
              <a:rPr lang="en-IN" dirty="0"/>
              <a:t>signal-to-noise ratio, often abbreviated PSNR, is an engineering term for the ratio between the maximum possible power of a signal and the power of corrupting noise that affects the fidelity of its representation. Because many signals have a very wide dynamic range, PSNR is usually expressed in terms of the logarithmic decibel scale</a:t>
            </a:r>
            <a:r>
              <a:rPr lang="en-IN" dirty="0" smtClean="0"/>
              <a:t>.</a:t>
            </a:r>
          </a:p>
          <a:p>
            <a:r>
              <a:rPr lang="en-IN" dirty="0"/>
              <a:t>PSNR is most easily defined via the mean squared error (</a:t>
            </a:r>
            <a:r>
              <a:rPr lang="en-IN" i="1" dirty="0"/>
              <a:t>MSE</a:t>
            </a:r>
            <a:r>
              <a:rPr lang="en-IN" dirty="0"/>
              <a:t>). Given a noise-free </a:t>
            </a:r>
            <a:r>
              <a:rPr lang="en-IN" i="1" dirty="0" err="1"/>
              <a:t>m</a:t>
            </a:r>
            <a:r>
              <a:rPr lang="en-IN" dirty="0" err="1"/>
              <a:t>×</a:t>
            </a:r>
            <a:r>
              <a:rPr lang="en-IN" i="1" dirty="0" err="1"/>
              <a:t>n</a:t>
            </a:r>
            <a:r>
              <a:rPr lang="en-IN" dirty="0"/>
              <a:t> monochrome image </a:t>
            </a:r>
            <a:r>
              <a:rPr lang="en-IN" i="1" dirty="0"/>
              <a:t>I</a:t>
            </a:r>
            <a:r>
              <a:rPr lang="en-IN" dirty="0"/>
              <a:t> and its noisy approximation </a:t>
            </a:r>
            <a:r>
              <a:rPr lang="en-IN" i="1" dirty="0"/>
              <a:t>K</a:t>
            </a:r>
            <a:r>
              <a:rPr lang="en-IN" dirty="0"/>
              <a:t>, </a:t>
            </a:r>
            <a:r>
              <a:rPr lang="en-IN" i="1" dirty="0"/>
              <a:t>MSE</a:t>
            </a:r>
            <a:r>
              <a:rPr lang="en-IN" dirty="0"/>
              <a:t> is defined as:</a:t>
            </a:r>
            <a:endParaRPr lang="en-US" dirty="0"/>
          </a:p>
          <a:p>
            <a:r>
              <a:rPr lang="en-IN" dirty="0"/>
              <a:t>The PSNR (in dB) is defined as:</a:t>
            </a:r>
            <a:endParaRPr lang="en-US" dirty="0"/>
          </a:p>
          <a:p>
            <a:r>
              <a:rPr lang="en-US" dirty="0" smtClean="0"/>
              <a:t>Here</a:t>
            </a:r>
            <a:r>
              <a:rPr lang="en-US" dirty="0"/>
              <a:t>, </a:t>
            </a:r>
            <a:r>
              <a:rPr lang="en-US" i="1" dirty="0"/>
              <a:t>MAX</a:t>
            </a:r>
            <a:r>
              <a:rPr lang="en-US" i="1" baseline="-25000" dirty="0"/>
              <a:t>I</a:t>
            </a:r>
            <a:r>
              <a:rPr lang="en-US" dirty="0"/>
              <a:t> is the maximum possible pixel value of the image. When the pixels are represented using 8 bits per sample, this is 255. More generally, when samples are represented using linear PCM with </a:t>
            </a:r>
            <a:r>
              <a:rPr lang="en-US" i="1" dirty="0"/>
              <a:t>B</a:t>
            </a:r>
            <a:r>
              <a:rPr lang="en-US" dirty="0"/>
              <a:t> bits per sample, </a:t>
            </a:r>
            <a:r>
              <a:rPr lang="en-US" i="1" dirty="0"/>
              <a:t>MAX</a:t>
            </a:r>
            <a:r>
              <a:rPr lang="en-US" i="1" baseline="-25000" dirty="0"/>
              <a:t>I</a:t>
            </a:r>
            <a:r>
              <a:rPr lang="en-US" dirty="0"/>
              <a:t> is 2</a:t>
            </a:r>
            <a:r>
              <a:rPr lang="en-US" i="1" baseline="30000" dirty="0"/>
              <a:t>B</a:t>
            </a:r>
            <a:r>
              <a:rPr lang="en-US" dirty="0"/>
              <a:t>−1</a:t>
            </a:r>
            <a:r>
              <a:rPr lang="en-US" dirty="0" smtClean="0"/>
              <a:t>.</a:t>
            </a:r>
            <a:endParaRPr lang="en-US" dirty="0"/>
          </a:p>
          <a:p>
            <a:endParaRPr lang="en-US" dirty="0"/>
          </a:p>
        </p:txBody>
      </p:sp>
    </p:spTree>
    <p:extLst>
      <p:ext uri="{BB962C8B-B14F-4D97-AF65-F5344CB8AC3E}">
        <p14:creationId xmlns:p14="http://schemas.microsoft.com/office/powerpoint/2010/main" val="191189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448" y="426721"/>
            <a:ext cx="8737554" cy="5614642"/>
          </a:xfrm>
        </p:spPr>
        <p:txBody>
          <a:bodyPr/>
          <a:lstStyle/>
          <a:p>
            <a:pPr algn="just"/>
            <a:r>
              <a:rPr lang="en-US" dirty="0"/>
              <a:t>In statistics, the mean squared error (MSE) or mean squared deviation (MSD) of an estimator (of a procedure for estimating an unobserved quantity) measures the average of the squares of the errors or deviations—that is, the difference between the estimator and what is estimated. MSE is a risk function, corresponding to the expected value of the squared error loss or quadratic loss. The difference occurs because of randomness or because the estimator doesn't account for information that could produce a more </a:t>
            </a:r>
            <a:r>
              <a:rPr lang="en-US" dirty="0" smtClean="0"/>
              <a:t>accurate </a:t>
            </a:r>
            <a:r>
              <a:rPr lang="en-US" dirty="0"/>
              <a:t>estimate</a:t>
            </a:r>
            <a:r>
              <a:rPr lang="en-US" dirty="0" smtClean="0"/>
              <a:t>.</a:t>
            </a:r>
          </a:p>
          <a:p>
            <a:pPr algn="just"/>
            <a:r>
              <a:rPr lang="en-IN" dirty="0"/>
              <a:t>The MSE is a measure of the quality of an estimator—it is always non-negative, and values closer to zero are better.</a:t>
            </a:r>
            <a:endParaRPr lang="en-US" dirty="0"/>
          </a:p>
          <a:p>
            <a:pPr algn="just"/>
            <a:r>
              <a:rPr lang="en-IN" dirty="0"/>
              <a:t>The MSE is the second moment (about the origin) of the error, and thus incorporates both the variance of the estimator and its bias. For an unbiased estimator, the MSE is the variance of the estimator. Like the variance, MSE has the same units of measurement as the square of the quantity being estimated. In an analogy to standard deviation, taking the square root of MSE yields the root-mean-square error or root-mean-square deviation (RMSE or RMSD), which has the same units as the quantity being estimated; for an unbiased estimator, the RMSE is the square root of the variance, known as the standard deviation.</a:t>
            </a:r>
            <a:endParaRPr lang="en-US" dirty="0"/>
          </a:p>
          <a:p>
            <a:pPr marL="0" indent="0" algn="just">
              <a:buNone/>
            </a:pPr>
            <a:endParaRPr lang="en-US" dirty="0"/>
          </a:p>
        </p:txBody>
      </p:sp>
    </p:spTree>
    <p:extLst>
      <p:ext uri="{BB962C8B-B14F-4D97-AF65-F5344CB8AC3E}">
        <p14:creationId xmlns:p14="http://schemas.microsoft.com/office/powerpoint/2010/main" val="2294383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2430</TotalTime>
  <Words>1212</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Automated MRI Image Segmentation For Brain tumour Recognition</vt:lpstr>
      <vt:lpstr>JUSTIFICATION OF TITLE</vt:lpstr>
      <vt:lpstr>ABSTRACT</vt:lpstr>
      <vt:lpstr>LITERATURE REVIEW</vt:lpstr>
      <vt:lpstr>ARCHITECTURE</vt:lpstr>
      <vt:lpstr>EXISTING SYSTEM</vt:lpstr>
      <vt:lpstr>PROPOSED SYSYTEM </vt:lpstr>
      <vt:lpstr>PSNR vs MSE Comparison Chart:</vt:lpstr>
      <vt:lpstr>PowerPoint Presentation</vt:lpstr>
      <vt:lpstr>PowerPoint Presentation</vt:lpstr>
      <vt:lpstr>RMSE vs KAPPA INDEX COMPARISON:     </vt:lpstr>
      <vt:lpstr>PowerPoint Presentation</vt:lpstr>
      <vt:lpstr>NOISE REMOVAL </vt:lpstr>
      <vt:lpstr>IMAGE RESIZING</vt:lpstr>
      <vt:lpstr>GENETIC ALGORITHM</vt:lpstr>
      <vt:lpstr>CROSSOVER</vt:lpstr>
      <vt:lpstr>MUTATION</vt:lpstr>
      <vt:lpstr>SKULL STRIPPING</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MRI Image Segmentation For tumour Recognition</dc:title>
  <dc:creator>vamsi tanakala</dc:creator>
  <cp:lastModifiedBy>vamsi tanakala</cp:lastModifiedBy>
  <cp:revision>33</cp:revision>
  <dcterms:created xsi:type="dcterms:W3CDTF">2018-03-08T16:08:05Z</dcterms:created>
  <dcterms:modified xsi:type="dcterms:W3CDTF">2018-04-17T15:40:23Z</dcterms:modified>
</cp:coreProperties>
</file>