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3" r:id="rId23"/>
    <p:sldId id="282" r:id="rId24"/>
    <p:sldId id="280" r:id="rId25"/>
    <p:sldId id="281" r:id="rId26"/>
    <p:sldId id="276" r:id="rId27"/>
    <p:sldId id="279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growth_rate for the job title Data Engineer per year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growth Cycle0</c:v>
                </c:pt>
                <c:pt idx="1">
                  <c:v>growth Cycle1</c:v>
                </c:pt>
                <c:pt idx="2">
                  <c:v>growth Cycle2</c:v>
                </c:pt>
                <c:pt idx="3">
                  <c:v>growth Cycle3</c:v>
                </c:pt>
                <c:pt idx="4">
                  <c:v>growth Cycle4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86</c:v>
                </c:pt>
                <c:pt idx="2">
                  <c:v>64</c:v>
                </c:pt>
                <c:pt idx="3">
                  <c:v>58</c:v>
                </c:pt>
                <c:pt idx="4">
                  <c:v>99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823841520"/>
        <c:axId val="-823834992"/>
      </c:lineChart>
      <c:catAx>
        <c:axId val="-82384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3834992"/>
        <c:crosses val="autoZero"/>
        <c:auto val="1"/>
        <c:lblAlgn val="ctr"/>
        <c:lblOffset val="100"/>
        <c:noMultiLvlLbl val="0"/>
      </c:catAx>
      <c:valAx>
        <c:axId val="-8238349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82384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752599"/>
          </a:xfrm>
        </p:spPr>
        <p:txBody>
          <a:bodyPr/>
          <a:lstStyle/>
          <a:p>
            <a:r>
              <a:rPr lang="en-US" dirty="0" smtClean="0"/>
              <a:t>Analyzing H1b visa data using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9342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Name: </a:t>
            </a:r>
            <a:r>
              <a:rPr lang="en-US" dirty="0" err="1" smtClean="0">
                <a:solidFill>
                  <a:schemeClr val="tx1"/>
                </a:solidFill>
              </a:rPr>
              <a:t>Anitta</a:t>
            </a:r>
            <a:r>
              <a:rPr lang="en-US" dirty="0" smtClean="0">
                <a:solidFill>
                  <a:schemeClr val="tx1"/>
                </a:solidFill>
              </a:rPr>
              <a:t> Joseph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Student ID: S171107500098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Center: </a:t>
            </a:r>
            <a:r>
              <a:rPr lang="en-US" dirty="0" err="1" smtClean="0">
                <a:solidFill>
                  <a:schemeClr val="tx1"/>
                </a:solidFill>
              </a:rPr>
              <a:t>Pune</a:t>
            </a:r>
            <a:r>
              <a:rPr lang="en-US" dirty="0" smtClean="0">
                <a:solidFill>
                  <a:schemeClr val="tx1"/>
                </a:solidFill>
              </a:rPr>
              <a:t> Deccan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Distributed File System (HDFS) is a distributed file system designed to run on commodity hardware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HDFS is highly fault-tolerant and is designed to be deployed on low-cost hardware. </a:t>
            </a:r>
            <a:endParaRPr lang="en-US" dirty="0" smtClean="0"/>
          </a:p>
          <a:p>
            <a:r>
              <a:rPr lang="en-US" dirty="0" smtClean="0"/>
              <a:t>HDFS </a:t>
            </a:r>
            <a:r>
              <a:rPr lang="en-US" dirty="0"/>
              <a:t>was originally built as infrastructure for the Apache </a:t>
            </a:r>
            <a:r>
              <a:rPr lang="en-US" dirty="0" err="1"/>
              <a:t>Nutch</a:t>
            </a:r>
            <a:r>
              <a:rPr lang="en-US" dirty="0"/>
              <a:t> web search </a:t>
            </a:r>
            <a:r>
              <a:rPr lang="en-US" dirty="0" smtClean="0"/>
              <a:t>engine project.</a:t>
            </a:r>
          </a:p>
          <a:p>
            <a:r>
              <a:rPr lang="en-US" dirty="0" smtClean="0"/>
              <a:t>HDFS is has the concept of Write once and Read many times.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HDFS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YARN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t="13796" r="2167" b="9110"/>
          <a:stretch/>
        </p:blipFill>
        <p:spPr>
          <a:xfrm>
            <a:off x="609600" y="766549"/>
            <a:ext cx="7670043" cy="3489278"/>
          </a:xfrm>
        </p:spPr>
      </p:pic>
      <p:sp>
        <p:nvSpPr>
          <p:cNvPr id="8" name="Rectangle 7"/>
          <p:cNvSpPr/>
          <p:nvPr/>
        </p:nvSpPr>
        <p:spPr>
          <a:xfrm>
            <a:off x="457200" y="4876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fundamental idea of YARN is to split up the functionalities of resource management and job scheduling/monitoring into separate daemons. The idea is </a:t>
            </a:r>
            <a:r>
              <a:rPr lang="en-US" dirty="0" smtClean="0"/>
              <a:t>to </a:t>
            </a:r>
            <a:r>
              <a:rPr lang="en-US" dirty="0"/>
              <a:t>have a global </a:t>
            </a:r>
            <a:r>
              <a:rPr lang="en-US" dirty="0" err="1"/>
              <a:t>ResourceManager</a:t>
            </a:r>
            <a:r>
              <a:rPr lang="en-US" dirty="0"/>
              <a:t> (</a:t>
            </a:r>
            <a:r>
              <a:rPr lang="en-US" i="1" dirty="0"/>
              <a:t>RM</a:t>
            </a:r>
            <a:r>
              <a:rPr lang="en-US" dirty="0"/>
              <a:t>) and per-application </a:t>
            </a:r>
            <a:r>
              <a:rPr lang="en-US" dirty="0" err="1"/>
              <a:t>ApplicationMaster</a:t>
            </a:r>
            <a:r>
              <a:rPr lang="en-US" dirty="0"/>
              <a:t> (</a:t>
            </a:r>
            <a:r>
              <a:rPr lang="en-US" i="1" dirty="0"/>
              <a:t>AM</a:t>
            </a:r>
            <a:r>
              <a:rPr lang="en-US" dirty="0"/>
              <a:t>). An application is either a single job or a DAG of jobs.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 smtClean="0"/>
              <a:t>Analysis 1:</a:t>
            </a:r>
          </a:p>
          <a:p>
            <a:pPr marL="457200" indent="-457200" algn="just">
              <a:buAutoNum type="alphaLcParenR"/>
            </a:pPr>
            <a:r>
              <a:rPr lang="en-IN" sz="2400" dirty="0" smtClean="0"/>
              <a:t>Is </a:t>
            </a:r>
            <a:r>
              <a:rPr lang="en-IN" sz="2400" dirty="0"/>
              <a:t>the number of petitions with Data Engineer </a:t>
            </a:r>
            <a:r>
              <a:rPr lang="en-IN" sz="2400" dirty="0" smtClean="0"/>
              <a:t>job title </a:t>
            </a:r>
            <a:r>
              <a:rPr lang="en-IN" sz="2400" dirty="0"/>
              <a:t>increasing </a:t>
            </a:r>
            <a:r>
              <a:rPr lang="en-IN" sz="2400" dirty="0" smtClean="0"/>
              <a:t>  </a:t>
            </a:r>
            <a:r>
              <a:rPr lang="en-IN" sz="2400" dirty="0"/>
              <a:t>over time</a:t>
            </a:r>
            <a:r>
              <a:rPr lang="en-IN" sz="2400" dirty="0" smtClean="0"/>
              <a:t>?</a:t>
            </a:r>
          </a:p>
          <a:p>
            <a:pPr marL="0" indent="0" algn="just">
              <a:buNone/>
            </a:pPr>
            <a:r>
              <a:rPr lang="en-US" sz="2400" b="1" u="sng" dirty="0" smtClean="0"/>
              <a:t>Technology used </a:t>
            </a:r>
            <a:r>
              <a:rPr lang="en-US" sz="2400" dirty="0" smtClean="0"/>
              <a:t>:  Map Reduce</a:t>
            </a:r>
            <a:endParaRPr lang="en-IN" sz="2400" dirty="0" smtClean="0"/>
          </a:p>
          <a:p>
            <a:pPr marL="0" indent="0">
              <a:buNone/>
            </a:pPr>
            <a:r>
              <a:rPr lang="en-US" sz="2400" b="1" u="sng" dirty="0" smtClean="0"/>
              <a:t>Sample output: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13432236"/>
              </p:ext>
            </p:extLst>
          </p:nvPr>
        </p:nvGraphicFramePr>
        <p:xfrm>
          <a:off x="1066800" y="3200400"/>
          <a:ext cx="6477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1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b</a:t>
            </a:r>
            <a:r>
              <a:rPr lang="en-IN" sz="2400" dirty="0"/>
              <a:t>) Find top 5 job titles who are having highest growth in </a:t>
            </a:r>
            <a:r>
              <a:rPr lang="en-IN" sz="2400" dirty="0" smtClean="0"/>
              <a:t>   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applications.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Map Reduce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1900" dirty="0" smtClean="0"/>
              <a:t> 	</a:t>
            </a:r>
            <a:r>
              <a:rPr lang="en-IN" sz="1900" dirty="0" smtClean="0"/>
              <a:t>BUSINESS </a:t>
            </a:r>
            <a:r>
              <a:rPr lang="en-IN" sz="1900" dirty="0"/>
              <a:t>ANALYST </a:t>
            </a:r>
            <a:r>
              <a:rPr lang="en-IN" sz="1900" dirty="0" smtClean="0"/>
              <a:t>2, 4930.00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SENIOR </a:t>
            </a:r>
            <a:r>
              <a:rPr lang="en-IN" sz="1900" dirty="0"/>
              <a:t>SYSTEMS ANALYST JC60</a:t>
            </a:r>
            <a:r>
              <a:rPr lang="en-IN" sz="1900" dirty="0" smtClean="0"/>
              <a:t>, 4255.40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PROGRAMMER</a:t>
            </a:r>
            <a:r>
              <a:rPr lang="en-IN" sz="1900" dirty="0"/>
              <a:t>/ DEVELOPER</a:t>
            </a:r>
            <a:r>
              <a:rPr lang="en-IN" sz="1900" dirty="0" smtClean="0"/>
              <a:t>, 4160.00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BUSINESS </a:t>
            </a:r>
            <a:r>
              <a:rPr lang="en-IN" sz="1900" dirty="0"/>
              <a:t>SYSTEMS ANALYST 2</a:t>
            </a:r>
            <a:r>
              <a:rPr lang="en-IN" sz="1900" dirty="0" smtClean="0"/>
              <a:t>, 3966.80</a:t>
            </a:r>
            <a:endParaRPr lang="en-IN" sz="1900" dirty="0"/>
          </a:p>
          <a:p>
            <a:pPr marL="0" indent="0">
              <a:buNone/>
            </a:pPr>
            <a:r>
              <a:rPr lang="en-IN" sz="1900" dirty="0" smtClean="0"/>
              <a:t>	SOFTWARE </a:t>
            </a:r>
            <a:r>
              <a:rPr lang="en-IN" sz="1900" dirty="0"/>
              <a:t>DEVELOPER 2</a:t>
            </a:r>
            <a:r>
              <a:rPr lang="en-IN" sz="1900" dirty="0" smtClean="0"/>
              <a:t>, 3480.80</a:t>
            </a:r>
            <a:endParaRPr lang="en-IN" sz="19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8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2: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a</a:t>
            </a:r>
            <a:r>
              <a:rPr lang="en-IN" sz="2400" dirty="0"/>
              <a:t>) Which part of the US has the most Data Engineer jobs for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each </a:t>
            </a:r>
            <a:r>
              <a:rPr lang="en-IN" sz="2400" dirty="0"/>
              <a:t>year</a:t>
            </a:r>
            <a:r>
              <a:rPr lang="en-IN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1800" dirty="0" smtClean="0"/>
              <a:t>SEATTLE</a:t>
            </a:r>
            <a:r>
              <a:rPr lang="en-IN" sz="1800" dirty="0"/>
              <a:t>, WASHINGTON	</a:t>
            </a:r>
            <a:r>
              <a:rPr lang="en-IN" sz="1800" dirty="0" smtClean="0"/>
              <a:t>  2011</a:t>
            </a:r>
            <a:r>
              <a:rPr lang="en-IN" sz="1800" dirty="0"/>
              <a:t>	20</a:t>
            </a:r>
          </a:p>
          <a:p>
            <a:pPr marL="0" indent="0">
              <a:buNone/>
            </a:pPr>
            <a:r>
              <a:rPr lang="it-IT" sz="1800" dirty="0" smtClean="0"/>
              <a:t>	SAN </a:t>
            </a:r>
            <a:r>
              <a:rPr lang="it-IT" sz="1800" dirty="0"/>
              <a:t>FRANCISCO, CALIFORNIA	</a:t>
            </a:r>
            <a:r>
              <a:rPr lang="it-IT" sz="1800" dirty="0" smtClean="0"/>
              <a:t>  2011</a:t>
            </a:r>
            <a:r>
              <a:rPr lang="it-IT" sz="1800" dirty="0"/>
              <a:t>	</a:t>
            </a:r>
            <a:r>
              <a:rPr lang="it-IT" sz="1800" dirty="0" smtClean="0"/>
              <a:t> 4</a:t>
            </a:r>
          </a:p>
          <a:p>
            <a:pPr marL="0" indent="0">
              <a:buNone/>
            </a:pPr>
            <a:r>
              <a:rPr lang="en-IN" sz="1800" dirty="0" smtClean="0"/>
              <a:t>	SEATTLE</a:t>
            </a:r>
            <a:r>
              <a:rPr lang="en-IN" sz="1800" dirty="0"/>
              <a:t>, WASHINGTON	</a:t>
            </a:r>
            <a:r>
              <a:rPr lang="en-IN" sz="1800" dirty="0" smtClean="0"/>
              <a:t>  2012</a:t>
            </a:r>
            <a:r>
              <a:rPr lang="en-IN" sz="1800" dirty="0"/>
              <a:t>	30</a:t>
            </a:r>
          </a:p>
          <a:p>
            <a:pPr marL="0" indent="0">
              <a:buNone/>
            </a:pPr>
            <a:r>
              <a:rPr lang="it-IT" sz="1800" dirty="0" smtClean="0"/>
              <a:t>	SAN </a:t>
            </a:r>
            <a:r>
              <a:rPr lang="it-IT" sz="1800" dirty="0"/>
              <a:t>FRANCISCO, CALIFORNIA	</a:t>
            </a:r>
            <a:r>
              <a:rPr lang="it-IT" sz="1800" dirty="0" smtClean="0"/>
              <a:t>  2012</a:t>
            </a:r>
            <a:r>
              <a:rPr lang="it-IT" sz="1800" dirty="0"/>
              <a:t>	</a:t>
            </a:r>
            <a:r>
              <a:rPr lang="it-IT" sz="1800" dirty="0" smtClean="0"/>
              <a:t>10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en-IN" sz="1800" dirty="0" smtClean="0"/>
              <a:t>SEATTLE</a:t>
            </a:r>
            <a:r>
              <a:rPr lang="en-IN" sz="1800" dirty="0"/>
              <a:t>, WASHINGTON	2013	46</a:t>
            </a:r>
          </a:p>
          <a:p>
            <a:pPr marL="0" indent="0">
              <a:buNone/>
            </a:pPr>
            <a:r>
              <a:rPr lang="en-IN" sz="1800" dirty="0" smtClean="0"/>
              <a:t>	SAN </a:t>
            </a:r>
            <a:r>
              <a:rPr lang="en-IN" sz="1800" dirty="0"/>
              <a:t>FRANCISCO, CALIFORNIA	2013	</a:t>
            </a:r>
            <a:r>
              <a:rPr lang="en-IN" sz="1800" dirty="0" smtClean="0"/>
              <a:t>17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SEATTLE, WASHINGTON	2014	45</a:t>
            </a:r>
          </a:p>
          <a:p>
            <a:pPr marL="0" indent="0">
              <a:buNone/>
            </a:pPr>
            <a:r>
              <a:rPr lang="en-IN" sz="1800" dirty="0" smtClean="0"/>
              <a:t>	SAN </a:t>
            </a:r>
            <a:r>
              <a:rPr lang="en-IN" sz="1800" dirty="0"/>
              <a:t>FRANCISCO, CALIFORNIA	2014	</a:t>
            </a:r>
            <a:r>
              <a:rPr lang="en-IN" sz="1800" dirty="0" smtClean="0"/>
              <a:t>34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SEATTLE, WASHINGTON	2015	61</a:t>
            </a:r>
          </a:p>
          <a:p>
            <a:pPr marL="0" indent="0">
              <a:buNone/>
            </a:pPr>
            <a:r>
              <a:rPr lang="en-IN" sz="1800" dirty="0" smtClean="0"/>
              <a:t>	NEW </a:t>
            </a:r>
            <a:r>
              <a:rPr lang="en-IN" sz="1800" dirty="0"/>
              <a:t>YORK, NEW YORK	2015	</a:t>
            </a:r>
            <a:r>
              <a:rPr lang="en-IN" sz="1800" dirty="0" smtClean="0"/>
              <a:t>41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SEATTLE, WASHINGTON	2016	128</a:t>
            </a:r>
          </a:p>
          <a:p>
            <a:pPr marL="0" indent="0">
              <a:buNone/>
            </a:pPr>
            <a:r>
              <a:rPr lang="it-IT" sz="1800" dirty="0" smtClean="0"/>
              <a:t>	SAN </a:t>
            </a:r>
            <a:r>
              <a:rPr lang="it-IT" sz="1800" dirty="0"/>
              <a:t>FRANCISCO, CALIFORNIA	2016	90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3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 smtClean="0"/>
              <a:t>Analysis 2:</a:t>
            </a:r>
          </a:p>
          <a:p>
            <a:pPr marL="0" indent="0">
              <a:buNone/>
            </a:pPr>
            <a:r>
              <a:rPr lang="en-IN" sz="2400" dirty="0" smtClean="0"/>
              <a:t>  b</a:t>
            </a:r>
            <a:r>
              <a:rPr lang="en-IN" sz="2400" dirty="0"/>
              <a:t>) find top 5 locations in the US who have got certified visa for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each </a:t>
            </a:r>
            <a:r>
              <a:rPr lang="en-IN" sz="2400" dirty="0"/>
              <a:t>year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1800" dirty="0"/>
              <a:t>SEATTLE, WASHINGTON	</a:t>
            </a:r>
            <a:r>
              <a:rPr lang="en-IN" sz="1800" dirty="0" smtClean="0"/>
              <a:t>	2011</a:t>
            </a:r>
            <a:r>
              <a:rPr lang="en-IN" sz="1800" dirty="0"/>
              <a:t>	20</a:t>
            </a:r>
          </a:p>
          <a:p>
            <a:pPr marL="0" indent="0">
              <a:buNone/>
            </a:pPr>
            <a:r>
              <a:rPr lang="en-IN" sz="1800" dirty="0"/>
              <a:t>SAN FRANCISCO, CALIFORNIA	</a:t>
            </a:r>
            <a:r>
              <a:rPr lang="en-IN" sz="1800" dirty="0" smtClean="0"/>
              <a:t>	2011</a:t>
            </a:r>
            <a:r>
              <a:rPr lang="en-IN" sz="1800" dirty="0"/>
              <a:t>	4</a:t>
            </a:r>
          </a:p>
          <a:p>
            <a:pPr marL="0" indent="0">
              <a:buNone/>
            </a:pPr>
            <a:r>
              <a:rPr lang="en-IN" sz="1800" dirty="0"/>
              <a:t>SEATTLE, WASHINGTON	</a:t>
            </a:r>
            <a:r>
              <a:rPr lang="en-IN" sz="1800" dirty="0" smtClean="0"/>
              <a:t>	2012</a:t>
            </a:r>
            <a:r>
              <a:rPr lang="en-IN" sz="1800" dirty="0"/>
              <a:t>	30</a:t>
            </a:r>
          </a:p>
          <a:p>
            <a:pPr marL="0" indent="0">
              <a:buNone/>
            </a:pPr>
            <a:r>
              <a:rPr lang="en-IN" sz="1800" dirty="0"/>
              <a:t>SAN FRANCISCO, CALIFORNIA	</a:t>
            </a:r>
            <a:r>
              <a:rPr lang="en-IN" sz="1800" dirty="0" smtClean="0"/>
              <a:t>	2012</a:t>
            </a:r>
            <a:r>
              <a:rPr lang="en-IN" sz="1800" dirty="0"/>
              <a:t>	10</a:t>
            </a:r>
          </a:p>
          <a:p>
            <a:pPr marL="0" indent="0">
              <a:buNone/>
            </a:pPr>
            <a:r>
              <a:rPr lang="en-IN" sz="1900" dirty="0"/>
              <a:t>SEATTLE, WASHINGTON	</a:t>
            </a:r>
            <a:r>
              <a:rPr lang="en-IN" sz="1900" dirty="0" smtClean="0"/>
              <a:t>	2013</a:t>
            </a:r>
            <a:r>
              <a:rPr lang="en-IN" sz="1900" dirty="0"/>
              <a:t>	46</a:t>
            </a:r>
          </a:p>
          <a:p>
            <a:pPr marL="0" indent="0">
              <a:buNone/>
            </a:pPr>
            <a:r>
              <a:rPr lang="it-IT" sz="1900" dirty="0"/>
              <a:t>SAN FRANCISCO, CALIFORNIA	</a:t>
            </a:r>
            <a:r>
              <a:rPr lang="it-IT" sz="1900" dirty="0" smtClean="0"/>
              <a:t>	2013</a:t>
            </a:r>
            <a:r>
              <a:rPr lang="it-IT" sz="1900" dirty="0"/>
              <a:t>	17</a:t>
            </a:r>
          </a:p>
          <a:p>
            <a:pPr marL="0" indent="0">
              <a:buNone/>
            </a:pPr>
            <a:r>
              <a:rPr lang="en-IN" sz="1900" dirty="0"/>
              <a:t>SEATTLE, WASHINGTON	</a:t>
            </a:r>
            <a:r>
              <a:rPr lang="en-IN" sz="1900" dirty="0" smtClean="0"/>
              <a:t>	2014</a:t>
            </a:r>
            <a:r>
              <a:rPr lang="en-IN" sz="1900" dirty="0"/>
              <a:t>	45</a:t>
            </a:r>
          </a:p>
          <a:p>
            <a:pPr marL="0" indent="0">
              <a:buNone/>
            </a:pPr>
            <a:r>
              <a:rPr lang="it-IT" sz="1900" dirty="0"/>
              <a:t>SAN FRANCISCO, CALIFORNIA	</a:t>
            </a:r>
            <a:r>
              <a:rPr lang="it-IT" sz="1900" dirty="0" smtClean="0"/>
              <a:t>	2014</a:t>
            </a:r>
            <a:r>
              <a:rPr lang="it-IT" sz="1900" dirty="0"/>
              <a:t>	34</a:t>
            </a:r>
          </a:p>
          <a:p>
            <a:pPr marL="0" indent="0">
              <a:buNone/>
            </a:pPr>
            <a:r>
              <a:rPr lang="en-IN" sz="1900" dirty="0"/>
              <a:t>SEATTLE, WASHINGTON	</a:t>
            </a:r>
            <a:r>
              <a:rPr lang="en-IN" sz="1900" dirty="0" smtClean="0"/>
              <a:t>	2015</a:t>
            </a:r>
            <a:r>
              <a:rPr lang="en-IN" sz="1900" dirty="0"/>
              <a:t>	</a:t>
            </a:r>
            <a:r>
              <a:rPr lang="en-IN" sz="1900" dirty="0" smtClean="0"/>
              <a:t>61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NEW YORK, NEW YORK	</a:t>
            </a:r>
            <a:r>
              <a:rPr lang="en-IN" sz="1900" dirty="0" smtClean="0"/>
              <a:t>	2015</a:t>
            </a:r>
            <a:r>
              <a:rPr lang="en-IN" sz="1900" dirty="0"/>
              <a:t>	</a:t>
            </a:r>
            <a:r>
              <a:rPr lang="en-IN" sz="1900" dirty="0" smtClean="0"/>
              <a:t>41</a:t>
            </a:r>
          </a:p>
          <a:p>
            <a:pPr marL="0" indent="0">
              <a:buNone/>
            </a:pPr>
            <a:r>
              <a:rPr lang="en-IN" sz="2000" dirty="0"/>
              <a:t>SEATTLE, WASHINGTON	</a:t>
            </a:r>
            <a:r>
              <a:rPr lang="en-IN" sz="2000" dirty="0" smtClean="0"/>
              <a:t>     	2016</a:t>
            </a:r>
            <a:r>
              <a:rPr lang="en-IN" sz="2000" dirty="0"/>
              <a:t>	</a:t>
            </a:r>
            <a:r>
              <a:rPr lang="en-IN" sz="2000" dirty="0" smtClean="0"/>
              <a:t>128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SAN FRANCISCO, CALIFORNIA	</a:t>
            </a:r>
            <a:r>
              <a:rPr lang="en-IN" sz="2000" dirty="0" smtClean="0"/>
              <a:t>2016</a:t>
            </a:r>
            <a:r>
              <a:rPr lang="en-IN" sz="2000" dirty="0"/>
              <a:t>	90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8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u="sng" dirty="0" smtClean="0"/>
              <a:t>Analysis 2:</a:t>
            </a:r>
          </a:p>
          <a:p>
            <a:pPr marL="0" indent="0">
              <a:buNone/>
            </a:pPr>
            <a:r>
              <a:rPr lang="en-IN" sz="2400" dirty="0" smtClean="0"/>
              <a:t>b</a:t>
            </a:r>
            <a:r>
              <a:rPr lang="en-IN" sz="2400" dirty="0"/>
              <a:t>) find top 5 locations in the US who have got certified visa for each year</a:t>
            </a:r>
            <a:r>
              <a:rPr lang="en-IN" sz="2400" dirty="0" smtClean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US" sz="2400" b="1" dirty="0" smtClean="0"/>
              <a:t>Technology used </a:t>
            </a:r>
            <a:r>
              <a:rPr lang="en-US" sz="2400" dirty="0" smtClean="0"/>
              <a:t>: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2011</a:t>
            </a:r>
            <a:r>
              <a:rPr lang="en-IN" sz="2400" dirty="0"/>
              <a:t>	23172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2011</a:t>
            </a:r>
            <a:r>
              <a:rPr lang="en-IN" sz="2400" dirty="0"/>
              <a:t>	8184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</a:t>
            </a:r>
            <a:r>
              <a:rPr lang="en-IN" sz="2400" dirty="0" smtClean="0"/>
              <a:t>YORK	</a:t>
            </a:r>
            <a:r>
              <a:rPr lang="en-IN" sz="2400" dirty="0"/>
              <a:t>	2012	23737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2012</a:t>
            </a:r>
            <a:r>
              <a:rPr lang="en-IN" sz="2400" dirty="0"/>
              <a:t>	9963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2013</a:t>
            </a:r>
            <a:r>
              <a:rPr lang="en-IN" sz="2400" dirty="0"/>
              <a:t>	23537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2013</a:t>
            </a:r>
            <a:r>
              <a:rPr lang="en-IN" sz="2400" dirty="0"/>
              <a:t>	11136</a:t>
            </a:r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2014</a:t>
            </a:r>
            <a:r>
              <a:rPr lang="en-IN" sz="2400" dirty="0"/>
              <a:t>	27634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TEXAS	</a:t>
            </a:r>
            <a:r>
              <a:rPr lang="en-IN" sz="2400" dirty="0" smtClean="0"/>
              <a:t>		2014</a:t>
            </a:r>
            <a:r>
              <a:rPr lang="en-IN" sz="2400" dirty="0"/>
              <a:t>	</a:t>
            </a:r>
            <a:r>
              <a:rPr lang="en-IN" sz="2400" dirty="0" smtClean="0"/>
              <a:t>13360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</a:t>
            </a:r>
            <a:r>
              <a:rPr lang="en-IN" sz="2400" dirty="0" smtClean="0"/>
              <a:t>	2015</a:t>
            </a:r>
            <a:r>
              <a:rPr lang="en-IN" sz="2400" dirty="0"/>
              <a:t>	31266</a:t>
            </a:r>
          </a:p>
          <a:p>
            <a:pPr marL="0" indent="0">
              <a:buNone/>
            </a:pPr>
            <a:r>
              <a:rPr lang="en-IN" sz="2400" dirty="0" smtClean="0"/>
              <a:t>	HOUSTON</a:t>
            </a:r>
            <a:r>
              <a:rPr lang="en-IN" sz="2400" dirty="0"/>
              <a:t>, </a:t>
            </a:r>
            <a:r>
              <a:rPr lang="en-IN" sz="2400" dirty="0" smtClean="0"/>
              <a:t>TEXAS	</a:t>
            </a:r>
            <a:r>
              <a:rPr lang="en-IN" sz="2400" dirty="0"/>
              <a:t>	</a:t>
            </a:r>
            <a:r>
              <a:rPr lang="en-IN" sz="2400" dirty="0" smtClean="0"/>
              <a:t>	2015</a:t>
            </a:r>
            <a:r>
              <a:rPr lang="en-IN" sz="2400" dirty="0"/>
              <a:t>	</a:t>
            </a:r>
            <a:r>
              <a:rPr lang="en-IN" sz="2400" dirty="0" smtClean="0"/>
              <a:t>15242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NEW </a:t>
            </a:r>
            <a:r>
              <a:rPr lang="en-IN" sz="2400" dirty="0"/>
              <a:t>YORK, NEW YORK		</a:t>
            </a:r>
            <a:r>
              <a:rPr lang="en-IN" sz="2400" dirty="0" smtClean="0"/>
              <a:t>2016</a:t>
            </a:r>
            <a:r>
              <a:rPr lang="en-IN" sz="2400" dirty="0"/>
              <a:t>	34639</a:t>
            </a:r>
          </a:p>
          <a:p>
            <a:pPr marL="0" indent="0">
              <a:buNone/>
            </a:pPr>
            <a:r>
              <a:rPr lang="en-IN" sz="2400" dirty="0" smtClean="0"/>
              <a:t>	SAN </a:t>
            </a:r>
            <a:r>
              <a:rPr lang="en-IN" sz="2400" dirty="0"/>
              <a:t>FRANCISCO, CALIFORNIA	2016	13836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3:</a:t>
            </a:r>
          </a:p>
          <a:p>
            <a:pPr marL="0" indent="0">
              <a:buNone/>
            </a:pPr>
            <a:r>
              <a:rPr lang="en-IN" sz="2400" dirty="0"/>
              <a:t>Which industry has the most number of Data Scientist positions</a:t>
            </a:r>
            <a:r>
              <a:rPr lang="en-IN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Hive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000" dirty="0" smtClean="0"/>
              <a:t>STATISTICIANS					</a:t>
            </a:r>
            <a:r>
              <a:rPr lang="en-IN" sz="2000" dirty="0"/>
              <a:t>	649</a:t>
            </a:r>
          </a:p>
          <a:p>
            <a:pPr marL="0" indent="0">
              <a:buNone/>
            </a:pPr>
            <a:r>
              <a:rPr lang="en-IN" sz="2000" dirty="0" smtClean="0"/>
              <a:t>	COMPUTER </a:t>
            </a:r>
            <a:r>
              <a:rPr lang="en-IN" sz="2000" dirty="0"/>
              <a:t>AND INFORMATION RESEARCH SCIENTISTS	500</a:t>
            </a:r>
          </a:p>
          <a:p>
            <a:pPr marL="0" indent="0">
              <a:buNone/>
            </a:pPr>
            <a:r>
              <a:rPr lang="en-IN" sz="2000" dirty="0" smtClean="0"/>
              <a:t>	OPERATIONS </a:t>
            </a:r>
            <a:r>
              <a:rPr lang="en-IN" sz="2000" dirty="0"/>
              <a:t>RESEARCH </a:t>
            </a:r>
            <a:r>
              <a:rPr lang="en-IN" sz="2000" dirty="0" smtClean="0"/>
              <a:t>ANALYSTS			</a:t>
            </a:r>
            <a:r>
              <a:rPr lang="en-IN" sz="2000" dirty="0"/>
              <a:t>	426</a:t>
            </a:r>
          </a:p>
          <a:p>
            <a:pPr marL="0" indent="0">
              <a:buNone/>
            </a:pPr>
            <a:r>
              <a:rPr lang="en-IN" sz="2000" dirty="0" smtClean="0"/>
              <a:t>	Computer </a:t>
            </a:r>
            <a:r>
              <a:rPr lang="en-IN" sz="2000" dirty="0"/>
              <a:t>and Information Research Scientists	</a:t>
            </a:r>
            <a:r>
              <a:rPr lang="en-IN" sz="2000" dirty="0" smtClean="0"/>
              <a:t>	208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COMPUTER </a:t>
            </a:r>
            <a:r>
              <a:rPr lang="en-IN" sz="2000" dirty="0"/>
              <a:t>OCCUPATIONS, ALL OTHER	</a:t>
            </a:r>
            <a:r>
              <a:rPr lang="en-IN" sz="2000" dirty="0" smtClean="0"/>
              <a:t>		179</a:t>
            </a:r>
            <a:endParaRPr lang="en-IN" sz="20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7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4:</a:t>
            </a:r>
          </a:p>
          <a:p>
            <a:pPr marL="0" indent="0">
              <a:buNone/>
            </a:pPr>
            <a:r>
              <a:rPr lang="en-IN" sz="2400" dirty="0"/>
              <a:t>Which top 5 employers file the most petitions each year</a:t>
            </a:r>
            <a:r>
              <a:rPr lang="en-IN" sz="2400" dirty="0" smtClean="0"/>
              <a:t>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Technology used: </a:t>
            </a:r>
            <a:r>
              <a:rPr lang="en-US" sz="2400" dirty="0" smtClean="0"/>
              <a:t>hive </a:t>
            </a:r>
          </a:p>
          <a:p>
            <a:pPr marL="0" indent="0">
              <a:buNone/>
            </a:pPr>
            <a:r>
              <a:rPr lang="en-US" sz="2400" b="1" u="sng" dirty="0" smtClean="0"/>
              <a:t>Sample output: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2011	TATA CONSULTANCY SERVICES LIMITED	5416	1</a:t>
            </a:r>
          </a:p>
          <a:p>
            <a:pPr marL="0" indent="0">
              <a:buNone/>
            </a:pPr>
            <a:r>
              <a:rPr lang="en-IN" sz="1800" dirty="0" smtClean="0"/>
              <a:t>	2011</a:t>
            </a:r>
            <a:r>
              <a:rPr lang="en-IN" sz="1800" dirty="0"/>
              <a:t>	MICROSOFT CORPORATION	</a:t>
            </a:r>
            <a:r>
              <a:rPr lang="en-IN" sz="1800" dirty="0" smtClean="0"/>
              <a:t>  	4253</a:t>
            </a:r>
            <a:r>
              <a:rPr lang="en-IN" sz="1800" dirty="0"/>
              <a:t>	</a:t>
            </a: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2012	INFOSYS LIMITED	</a:t>
            </a:r>
            <a:r>
              <a:rPr lang="en-IN" sz="1800" dirty="0" smtClean="0"/>
              <a:t>		15818</a:t>
            </a:r>
            <a:r>
              <a:rPr lang="en-IN" sz="1800" dirty="0"/>
              <a:t>	1</a:t>
            </a:r>
          </a:p>
          <a:p>
            <a:pPr marL="0" indent="0">
              <a:buNone/>
            </a:pPr>
            <a:r>
              <a:rPr lang="en-IN" sz="1800" dirty="0" smtClean="0"/>
              <a:t>	2012</a:t>
            </a:r>
            <a:r>
              <a:rPr lang="en-IN" sz="1800" dirty="0"/>
              <a:t>	WIPRO LIMITED	</a:t>
            </a:r>
            <a:r>
              <a:rPr lang="en-IN" sz="1800" dirty="0" smtClean="0"/>
              <a:t>		7182</a:t>
            </a:r>
            <a:r>
              <a:rPr lang="en-IN" sz="1800" dirty="0"/>
              <a:t>	</a:t>
            </a: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/>
              <a:t>2013	INFOSYS LIMITED	</a:t>
            </a:r>
            <a:r>
              <a:rPr lang="en-IN" sz="1800" dirty="0" smtClean="0"/>
              <a:t>		32223</a:t>
            </a:r>
            <a:r>
              <a:rPr lang="en-IN" sz="1800" dirty="0"/>
              <a:t>	1</a:t>
            </a:r>
          </a:p>
          <a:p>
            <a:pPr marL="0" indent="0">
              <a:buNone/>
            </a:pPr>
            <a:r>
              <a:rPr lang="en-IN" sz="1800" dirty="0" smtClean="0"/>
              <a:t>	2013</a:t>
            </a:r>
            <a:r>
              <a:rPr lang="en-IN" sz="1800" dirty="0"/>
              <a:t>	TATA CONSULTANCY SERVICES LIMITED	8790	2</a:t>
            </a:r>
          </a:p>
          <a:p>
            <a:pPr marL="0" indent="0">
              <a:buNone/>
            </a:pPr>
            <a:r>
              <a:rPr lang="en-IN" sz="1800" dirty="0" smtClean="0"/>
              <a:t>	2014</a:t>
            </a:r>
            <a:r>
              <a:rPr lang="en-IN" sz="1800" dirty="0"/>
              <a:t>	INFOSYS LIMITED	</a:t>
            </a:r>
            <a:r>
              <a:rPr lang="en-IN" sz="1800" dirty="0" smtClean="0"/>
              <a:t>		23759</a:t>
            </a:r>
            <a:r>
              <a:rPr lang="en-IN" sz="1800" dirty="0"/>
              <a:t>	1</a:t>
            </a:r>
          </a:p>
          <a:p>
            <a:pPr marL="0" indent="0">
              <a:buNone/>
            </a:pPr>
            <a:r>
              <a:rPr lang="en-IN" sz="1800" dirty="0" smtClean="0"/>
              <a:t>	2014</a:t>
            </a:r>
            <a:r>
              <a:rPr lang="en-IN" sz="1800" dirty="0"/>
              <a:t>	TATA CONSULTANCY SERVICES LIMITED	14098	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IN" sz="1800" dirty="0" smtClean="0"/>
              <a:t>2015</a:t>
            </a:r>
            <a:r>
              <a:rPr lang="en-IN" sz="1800" dirty="0"/>
              <a:t>	INFOSYS </a:t>
            </a:r>
            <a:r>
              <a:rPr lang="en-IN" sz="1800" dirty="0" smtClean="0"/>
              <a:t>LIMITED		</a:t>
            </a:r>
            <a:r>
              <a:rPr lang="en-IN" sz="1800" dirty="0"/>
              <a:t>	33245	1</a:t>
            </a:r>
          </a:p>
          <a:p>
            <a:pPr marL="0" indent="0">
              <a:buNone/>
            </a:pPr>
            <a:r>
              <a:rPr lang="en-IN" sz="1800" dirty="0" smtClean="0"/>
              <a:t>	2015</a:t>
            </a:r>
            <a:r>
              <a:rPr lang="en-IN" sz="1800" dirty="0"/>
              <a:t>	TATA CONSULTANCY SERVICES LIMITED	16553	</a:t>
            </a:r>
            <a:r>
              <a:rPr lang="en-IN" sz="1800" dirty="0" smtClean="0"/>
              <a:t>2</a:t>
            </a:r>
          </a:p>
          <a:p>
            <a:pPr marL="0" indent="0">
              <a:buNone/>
            </a:pPr>
            <a:r>
              <a:rPr lang="en-IN" sz="1800" dirty="0" smtClean="0"/>
              <a:t>	2016</a:t>
            </a:r>
            <a:r>
              <a:rPr lang="en-IN" sz="1800" dirty="0"/>
              <a:t>	INFOSYS </a:t>
            </a:r>
            <a:r>
              <a:rPr lang="en-IN" sz="1800" dirty="0" smtClean="0"/>
              <a:t>LIMITED		</a:t>
            </a:r>
            <a:r>
              <a:rPr lang="en-IN" sz="1800" dirty="0"/>
              <a:t>	25352	1</a:t>
            </a:r>
          </a:p>
          <a:p>
            <a:pPr marL="0" indent="0">
              <a:buNone/>
            </a:pPr>
            <a:r>
              <a:rPr lang="it-IT" sz="1800" dirty="0" smtClean="0"/>
              <a:t>	2016</a:t>
            </a:r>
            <a:r>
              <a:rPr lang="it-IT" sz="1800" dirty="0"/>
              <a:t>	CAPGEMINI AMERICA INC	</a:t>
            </a:r>
            <a:r>
              <a:rPr lang="it-IT" sz="1800" dirty="0" smtClean="0"/>
              <a:t>	16725</a:t>
            </a:r>
            <a:r>
              <a:rPr lang="it-IT" sz="1800" dirty="0"/>
              <a:t>	2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8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 smtClean="0"/>
              <a:t>Analysis 5:</a:t>
            </a:r>
          </a:p>
          <a:p>
            <a:pPr marL="0" indent="0">
              <a:buNone/>
            </a:pPr>
            <a:r>
              <a:rPr lang="en-IN" sz="2400" dirty="0" smtClean="0"/>
              <a:t>Find </a:t>
            </a:r>
            <a:r>
              <a:rPr lang="en-IN" sz="2400" dirty="0"/>
              <a:t>the most popular top 10 job positions for H1B visa applications for each year?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hive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943" y="2590800"/>
            <a:ext cx="602265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32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identify the growth cycle is increasing or not, which industry has  granted more visas etc</a:t>
            </a:r>
            <a:r>
              <a:rPr lang="en-IN" dirty="0" smtClean="0"/>
              <a:t>. </a:t>
            </a:r>
            <a:r>
              <a:rPr lang="en-IN" dirty="0"/>
              <a:t>By performing analysis on the H1B visa applicants between the years 2011-2015.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Objective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Analysis 6:</a:t>
            </a:r>
          </a:p>
          <a:p>
            <a:pPr marL="0" indent="0">
              <a:buNone/>
            </a:pPr>
            <a:r>
              <a:rPr lang="en-IN" sz="2400" dirty="0"/>
              <a:t>Find the percentage and the count of each </a:t>
            </a:r>
            <a:r>
              <a:rPr lang="en-IN" sz="2400" dirty="0" err="1"/>
              <a:t>case_status</a:t>
            </a:r>
            <a:r>
              <a:rPr lang="en-IN" sz="2400" dirty="0"/>
              <a:t> on total applications for each year, Creating a graph depicting the pattern of all cases.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pig Latin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200" dirty="0"/>
              <a:t>(2011,358767,307936,85.83175152675692)</a:t>
            </a:r>
          </a:p>
          <a:p>
            <a:pPr marL="0" indent="0">
              <a:buNone/>
            </a:pPr>
            <a:r>
              <a:rPr lang="en-IN" sz="2200" dirty="0"/>
              <a:t>(2012,415607,352668,84.85612609989725)</a:t>
            </a:r>
          </a:p>
          <a:p>
            <a:pPr marL="0" indent="0">
              <a:buNone/>
            </a:pPr>
            <a:r>
              <a:rPr lang="en-IN" sz="2200" dirty="0"/>
              <a:t>(2013,442114,382951,86.61815730784367)</a:t>
            </a:r>
          </a:p>
          <a:p>
            <a:pPr marL="0" indent="0">
              <a:buNone/>
            </a:pPr>
            <a:r>
              <a:rPr lang="en-IN" sz="2200" dirty="0"/>
              <a:t>(2014,519427,455144,87.62424748809747)</a:t>
            </a:r>
          </a:p>
          <a:p>
            <a:pPr marL="0" indent="0">
              <a:buNone/>
            </a:pPr>
            <a:r>
              <a:rPr lang="en-IN" sz="2200" dirty="0"/>
              <a:t>(2015,618727,547278,88.45225761927313)</a:t>
            </a:r>
          </a:p>
          <a:p>
            <a:pPr marL="0" indent="0">
              <a:buNone/>
            </a:pPr>
            <a:r>
              <a:rPr lang="en-IN" sz="2200" dirty="0"/>
              <a:t>(2016,647803,569646,87.93506667922192)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Analysis 7:</a:t>
            </a:r>
          </a:p>
          <a:p>
            <a:pPr marL="0" indent="0">
              <a:buNone/>
            </a:pPr>
            <a:r>
              <a:rPr lang="en-IN" sz="2400" dirty="0"/>
              <a:t>Create a bar graph to depict the number of applications for each year.</a:t>
            </a:r>
          </a:p>
          <a:p>
            <a:pPr marL="0" indent="0">
              <a:buNone/>
            </a:pPr>
            <a:r>
              <a:rPr lang="en-US" sz="2400" b="1" dirty="0" smtClean="0"/>
              <a:t>Technology used</a:t>
            </a:r>
            <a:r>
              <a:rPr lang="en-US" sz="2400" dirty="0" smtClean="0"/>
              <a:t>: hive and excel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4505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Analysis 8:</a:t>
            </a:r>
          </a:p>
          <a:p>
            <a:pPr marL="0" indent="0">
              <a:buNone/>
            </a:pPr>
            <a:r>
              <a:rPr lang="en-IN" sz="2400" dirty="0" smtClean="0"/>
              <a:t>Find </a:t>
            </a:r>
            <a:r>
              <a:rPr lang="en-IN" sz="2400" dirty="0"/>
              <a:t>the average Prevailing Wage for each Job for each Year (take part time </a:t>
            </a:r>
            <a:r>
              <a:rPr lang="en-IN" sz="2400" dirty="0" smtClean="0"/>
              <a:t>and </a:t>
            </a:r>
            <a:r>
              <a:rPr lang="en-IN" sz="2400" dirty="0"/>
              <a:t>full time separate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Technology used</a:t>
            </a:r>
            <a:r>
              <a:rPr lang="en-US" sz="2400" dirty="0" smtClean="0"/>
              <a:t>: pig Latin</a:t>
            </a:r>
          </a:p>
          <a:p>
            <a:pPr marL="0" indent="0">
              <a:buNone/>
            </a:pPr>
            <a:r>
              <a:rPr lang="en-US" sz="2400" b="1" dirty="0" smtClean="0"/>
              <a:t>Sample output:</a:t>
            </a:r>
          </a:p>
          <a:p>
            <a:pPr marL="0" indent="0">
              <a:buNone/>
            </a:pPr>
            <a:r>
              <a:rPr lang="en-IN" sz="2400" dirty="0" smtClean="0"/>
              <a:t>	(( SYSTEMS </a:t>
            </a:r>
            <a:r>
              <a:rPr lang="en-IN" sz="2400" dirty="0"/>
              <a:t>ANALYST,Y),42078.5)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COMPUTER SYSTEMS ENGINEER,Y),46218.0)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((</a:t>
            </a:r>
            <a:r>
              <a:rPr lang="en-IN" sz="2400" dirty="0"/>
              <a:t> LEAD TEST ANALYST,Y),69389.0)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ZOOLOGISTS AND WILDLIFE BIOLOGISTS I,Y),31803.0)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TEST ANALYST - US,Y),53872.0)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TECHNOLOGY ARCHITECT - US,Y),96033.0)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/>
              <a:t>(( TEAM LEAD - US,Y),46779.0)</a:t>
            </a:r>
          </a:p>
          <a:p>
            <a:pPr marL="0" indent="0">
              <a:buNone/>
            </a:pPr>
            <a:r>
              <a:rPr lang="en-IN" sz="2400" dirty="0" smtClean="0"/>
              <a:t>	((</a:t>
            </a:r>
            <a:r>
              <a:rPr lang="en-IN" sz="2400" dirty="0"/>
              <a:t> SOFTWARE TEST ENGINEER,Y),65936.0)</a:t>
            </a:r>
          </a:p>
          <a:p>
            <a:pPr marL="0" indent="0">
              <a:buNone/>
            </a:pPr>
            <a:r>
              <a:rPr lang="en-IN" sz="2000" dirty="0" smtClean="0"/>
              <a:t>	((</a:t>
            </a:r>
            <a:r>
              <a:rPr lang="en-IN" sz="2000" dirty="0"/>
              <a:t> </a:t>
            </a:r>
            <a:r>
              <a:rPr lang="en-IN" sz="2600" dirty="0"/>
              <a:t>SR. BUSINESS INTELLIGENCE DEVELOPER,N),69909.0)</a:t>
            </a:r>
          </a:p>
          <a:p>
            <a:pPr marL="0" indent="0">
              <a:buNone/>
            </a:pPr>
            <a:r>
              <a:rPr lang="en-IN" sz="2600" dirty="0" smtClean="0"/>
              <a:t>	((</a:t>
            </a:r>
            <a:r>
              <a:rPr lang="en-IN" sz="2600" dirty="0"/>
              <a:t> SOFTWARE PROGRAMMER,N),65042.0)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9:</a:t>
            </a:r>
          </a:p>
          <a:p>
            <a:pPr marL="0" indent="0">
              <a:buNone/>
            </a:pPr>
            <a:r>
              <a:rPr lang="en-IN" sz="2400" dirty="0" smtClean="0"/>
              <a:t>Which </a:t>
            </a:r>
            <a:r>
              <a:rPr lang="en-IN" sz="2400" dirty="0"/>
              <a:t>are top ten employers who have the highest success rate </a:t>
            </a:r>
            <a:r>
              <a:rPr lang="en-IN" sz="2400" dirty="0" err="1"/>
              <a:t>morethan</a:t>
            </a:r>
            <a:r>
              <a:rPr lang="en-IN" sz="2400" dirty="0"/>
              <a:t> 70% in petitions filed more than 1000</a:t>
            </a:r>
            <a:r>
              <a:rPr lang="en-IN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Technology used: </a:t>
            </a:r>
            <a:r>
              <a:rPr lang="en-US" sz="2400" dirty="0" smtClean="0"/>
              <a:t>pig Latin</a:t>
            </a:r>
          </a:p>
          <a:p>
            <a:pPr marL="0" indent="0">
              <a:buNone/>
            </a:pPr>
            <a:r>
              <a:rPr lang="en-US" sz="2400" b="1" dirty="0" smtClean="0"/>
              <a:t>Sample output: 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INFOSYS LIMITED,130592,99.5405537858368)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ACCENTURE LLP,33447,99.393069632553)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TATA CONSULTANCY SERVICES </a:t>
            </a:r>
            <a:r>
              <a:rPr lang="en-IN" sz="2400" dirty="0" smtClean="0"/>
              <a:t>	LIMITED,64726,99.33720606865866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HCL AMERICA, INC.,22678,99.26801305229738)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DELOITTE CONSULTING LLP,36742,98.32888792118013)</a:t>
            </a:r>
          </a:p>
          <a:p>
            <a:pPr marL="0" indent="0">
              <a:buNone/>
            </a:pPr>
            <a:r>
              <a:rPr lang="en-IN" sz="2400" dirty="0" smtClean="0"/>
              <a:t>	(</a:t>
            </a:r>
            <a:r>
              <a:rPr lang="en-IN" sz="2400" dirty="0"/>
              <a:t>WIPRO LIMITED,48117,98.28958580127606)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4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Analysis 10:</a:t>
            </a:r>
          </a:p>
          <a:p>
            <a:pPr marL="0" indent="0">
              <a:buNone/>
            </a:pPr>
            <a:r>
              <a:rPr lang="en-IN" dirty="0"/>
              <a:t>Which are the top 10 job positions which have the highest success rate </a:t>
            </a:r>
            <a:r>
              <a:rPr lang="en-IN" dirty="0" err="1"/>
              <a:t>morethan</a:t>
            </a:r>
            <a:r>
              <a:rPr lang="en-IN" dirty="0"/>
              <a:t> 70% in </a:t>
            </a:r>
            <a:r>
              <a:rPr lang="en-IN" dirty="0" smtClean="0"/>
              <a:t>petitions </a:t>
            </a:r>
            <a:r>
              <a:rPr lang="en-IN" dirty="0"/>
              <a:t>filed more than 1000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Technology used: </a:t>
            </a:r>
            <a:r>
              <a:rPr lang="en-US" dirty="0" smtClean="0"/>
              <a:t>Pig Latin</a:t>
            </a:r>
          </a:p>
          <a:p>
            <a:pPr marL="0" indent="0">
              <a:buNone/>
            </a:pPr>
            <a:r>
              <a:rPr lang="en-US" b="1" dirty="0" smtClean="0"/>
              <a:t>Sample output:</a:t>
            </a:r>
          </a:p>
          <a:p>
            <a:pPr marL="0" indent="0">
              <a:buNone/>
            </a:pPr>
            <a:r>
              <a:rPr lang="en-IN" dirty="0" smtClean="0"/>
              <a:t>	((</a:t>
            </a:r>
            <a:r>
              <a:rPr lang="en-IN" dirty="0"/>
              <a:t>SYSTEMS ENGINEER - US,10036,99.90035870864887)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TECHNOLOGY LEAD - US,28350,99.80246913580247)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TECHNOLOGY ANALYST - US,26055,99.7620418345807)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LEAD ENGINEER,11157,98.23429237250157)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dirty="0"/>
              <a:t>DEVELOPER,12909,98.00914090944302)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6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11: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IN" sz="2400" dirty="0"/>
              <a:t>Export result for question no 10 to </a:t>
            </a:r>
            <a:r>
              <a:rPr lang="en-IN" sz="2400" dirty="0" err="1"/>
              <a:t>MySql</a:t>
            </a:r>
            <a:r>
              <a:rPr lang="en-IN" sz="2400" dirty="0"/>
              <a:t> database.</a:t>
            </a:r>
          </a:p>
          <a:p>
            <a:pPr marL="0" indent="0">
              <a:buNone/>
            </a:pPr>
            <a:r>
              <a:rPr lang="en-US" sz="2400" b="1" u="sng" dirty="0" smtClean="0"/>
              <a:t>Technology used: </a:t>
            </a:r>
            <a:r>
              <a:rPr lang="en-US" sz="2400" dirty="0" err="1" smtClean="0"/>
              <a:t>sqoop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Sample code:</a:t>
            </a:r>
          </a:p>
          <a:p>
            <a:pPr marL="0" indent="0">
              <a:buNone/>
            </a:pPr>
            <a:r>
              <a:rPr lang="en-IN" sz="2400" dirty="0" err="1"/>
              <a:t>sqoop</a:t>
            </a:r>
            <a:r>
              <a:rPr lang="en-IN" sz="2400" dirty="0"/>
              <a:t> export </a:t>
            </a:r>
            <a:r>
              <a:rPr lang="en-IN" sz="2400" dirty="0" smtClean="0"/>
              <a:t>--connect </a:t>
            </a:r>
            <a:r>
              <a:rPr lang="en-IN" sz="2400" dirty="0" err="1"/>
              <a:t>jdbc:mysql</a:t>
            </a:r>
            <a:r>
              <a:rPr lang="en-IN" sz="2400" dirty="0"/>
              <a:t>://</a:t>
            </a:r>
            <a:r>
              <a:rPr lang="en-IN" sz="2400" dirty="0" err="1"/>
              <a:t>localhost</a:t>
            </a:r>
            <a:r>
              <a:rPr lang="en-IN" sz="2400" dirty="0"/>
              <a:t>/h1b_app </a:t>
            </a:r>
            <a:r>
              <a:rPr lang="en-IN" sz="2400" dirty="0" smtClean="0"/>
              <a:t>--username </a:t>
            </a:r>
            <a:r>
              <a:rPr lang="en-IN" sz="2400" dirty="0"/>
              <a:t>root </a:t>
            </a:r>
            <a:r>
              <a:rPr lang="en-IN" sz="2400" dirty="0" smtClean="0"/>
              <a:t>--password </a:t>
            </a:r>
            <a:r>
              <a:rPr lang="en-IN" sz="2400" dirty="0" err="1"/>
              <a:t>cloudera</a:t>
            </a:r>
            <a:r>
              <a:rPr lang="en-IN" sz="2400" dirty="0"/>
              <a:t> --table answer10 -- export-</a:t>
            </a:r>
            <a:r>
              <a:rPr lang="en-IN" sz="2400" dirty="0" err="1"/>
              <a:t>dir</a:t>
            </a:r>
            <a:r>
              <a:rPr lang="en-IN" sz="2400" dirty="0"/>
              <a:t> /success_rate1.txt -m 1;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7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>
                <a:latin typeface="Berlin Sans FB" panose="020E0602020502020306" pitchFamily="34" charset="0"/>
              </a:rPr>
              <a:t>THANK YOU…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3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3200" dirty="0" smtClean="0">
                <a:solidFill>
                  <a:schemeClr val="tx1"/>
                </a:solidFill>
              </a:rPr>
              <a:t>Analysing </a:t>
            </a:r>
            <a:r>
              <a:rPr lang="en-IN" sz="3200" dirty="0">
                <a:solidFill>
                  <a:schemeClr val="tx1"/>
                </a:solidFill>
              </a:rPr>
              <a:t>H1B </a:t>
            </a:r>
            <a:r>
              <a:rPr lang="en-IN" sz="3200" dirty="0" smtClean="0">
                <a:solidFill>
                  <a:schemeClr val="tx1"/>
                </a:solidFill>
              </a:rPr>
              <a:t>Visa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Using </a:t>
            </a:r>
            <a:r>
              <a:rPr lang="en-IN" sz="3200" dirty="0" err="1">
                <a:solidFill>
                  <a:schemeClr val="tx1"/>
                </a:solidFill>
              </a:rPr>
              <a:t>Hadoop</a:t>
            </a:r>
            <a:r>
              <a:rPr lang="en-IN" sz="3200" dirty="0">
                <a:solidFill>
                  <a:schemeClr val="tx1"/>
                </a:solidFill>
              </a:rPr>
              <a:t> Ecosystem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399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IN" dirty="0"/>
              <a:t>We will be performing analysis on the H1B visa applicants between the years 2011-2015. After </a:t>
            </a:r>
            <a:r>
              <a:rPr lang="en-IN" dirty="0" smtClean="0"/>
              <a:t>analysing </a:t>
            </a:r>
            <a:r>
              <a:rPr lang="en-IN" dirty="0"/>
              <a:t>the data, we can derive the following facts.</a:t>
            </a:r>
            <a:endParaRPr lang="en-US" dirty="0"/>
          </a:p>
          <a:p>
            <a:pPr marL="0" indent="0" fontAlgn="base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 a) Is the number of petitions with Data Engineer job title increasing over 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time?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job titles who are having highest growth in applications.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2 a) Which part of the US has the most Data Engineer jobs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locations in the US who have got certified visa for each year.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3)Which industry has the most number of Data Scientist positions?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4)Which top 5 employers file the most petitions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Analyzing   Factors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5) </a:t>
            </a:r>
            <a:r>
              <a:rPr lang="en-IN" dirty="0"/>
              <a:t>Find the most popular top 10 job positions for H1B visa applications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6) Find the percentage and the count of each case status on total applications for each year. Create a graph depicting the pattern of All the cases over the period of time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 7) Create a bar graph to depict the number of applications for each year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8) Find the average Prevailing Wage for each Job for each Year (take part time and full time separate)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9) Which are top ten employers who have the highest success rate in petitions?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10) Which are the top 10 job positions which have the highest success rate in petitions?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11) Export result for question no 10 to </a:t>
            </a:r>
            <a:r>
              <a:rPr lang="en-IN" dirty="0" err="1"/>
              <a:t>MySql</a:t>
            </a:r>
            <a:r>
              <a:rPr lang="en-IN" dirty="0"/>
              <a:t> database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Analyzing   Factors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err="1" smtClean="0"/>
              <a:t>MapReduce</a:t>
            </a:r>
            <a:r>
              <a:rPr lang="en-IN" dirty="0" smtClean="0"/>
              <a:t> </a:t>
            </a:r>
            <a:r>
              <a:rPr lang="en-IN" dirty="0" smtClean="0"/>
              <a:t>: a  </a:t>
            </a:r>
            <a:r>
              <a:rPr lang="en-IN" dirty="0"/>
              <a:t>parallel processing software framework. It is comprised of two steps. Map step is a master node that takes input and partitions them into smaller sub-problems and then distributes them to worker nodes. After the map step has taken place, the master node takes the answer to all of the sub-problems and combines them to produce </a:t>
            </a:r>
            <a:r>
              <a:rPr lang="en-IN" dirty="0" smtClean="0"/>
              <a:t>output.</a:t>
            </a:r>
          </a:p>
          <a:p>
            <a:endParaRPr lang="en-IN" dirty="0" smtClean="0"/>
          </a:p>
          <a:p>
            <a:r>
              <a:rPr lang="en-IN" b="1" dirty="0"/>
              <a:t>Hive</a:t>
            </a:r>
            <a:r>
              <a:rPr lang="en-IN" dirty="0"/>
              <a:t> : </a:t>
            </a:r>
            <a:r>
              <a:rPr lang="en-IN" dirty="0" smtClean="0"/>
              <a:t>a </a:t>
            </a:r>
            <a:r>
              <a:rPr lang="en-IN" dirty="0"/>
              <a:t>data warehousing and SQL like query language that presents the data in the form of tables. Hive programming is similar to data Warehousing. </a:t>
            </a:r>
            <a:endParaRPr lang="en-IN" dirty="0" smtClean="0"/>
          </a:p>
          <a:p>
            <a:endParaRPr lang="en-US" dirty="0"/>
          </a:p>
          <a:p>
            <a:r>
              <a:rPr lang="en-IN" b="1" dirty="0"/>
              <a:t>Pig </a:t>
            </a:r>
            <a:r>
              <a:rPr lang="en-IN" dirty="0" smtClean="0"/>
              <a:t>: a </a:t>
            </a:r>
            <a:r>
              <a:rPr lang="en-IN" dirty="0"/>
              <a:t>platform for manipulating data stored in HDFS and that includes a compiler for map reduce programs   and high level language called Pig Latin.it provides a way to perform data extractions, transformation and loading and basic analysis without having to write </a:t>
            </a:r>
            <a:r>
              <a:rPr lang="en-IN" dirty="0" smtClean="0"/>
              <a:t>Map Reduce </a:t>
            </a:r>
            <a:r>
              <a:rPr lang="en-IN" dirty="0"/>
              <a:t>programs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Sqoop</a:t>
            </a:r>
            <a:r>
              <a:rPr lang="en-IN" b="1" dirty="0"/>
              <a:t> </a:t>
            </a:r>
            <a:r>
              <a:rPr lang="en-IN" dirty="0" smtClean="0"/>
              <a:t>: a </a:t>
            </a:r>
            <a:r>
              <a:rPr lang="en-IN" dirty="0"/>
              <a:t>connection and transfer mechanism that moves the data between </a:t>
            </a:r>
            <a:r>
              <a:rPr lang="en-IN" dirty="0" err="1"/>
              <a:t>hadoop</a:t>
            </a:r>
            <a:r>
              <a:rPr lang="en-IN" dirty="0"/>
              <a:t> and relational databases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Technology used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</a:t>
            </a:r>
            <a:r>
              <a:rPr lang="en-US" dirty="0"/>
              <a:t>Data is a collection of large datasets that cannot be processed using traditional computing techniques. </a:t>
            </a:r>
            <a:endParaRPr lang="en-US" dirty="0" smtClean="0"/>
          </a:p>
          <a:p>
            <a:r>
              <a:rPr lang="en-US" dirty="0" smtClean="0"/>
              <a:t>Which is made up of commodity hardware.</a:t>
            </a:r>
          </a:p>
          <a:p>
            <a:r>
              <a:rPr lang="en-US" dirty="0" smtClean="0"/>
              <a:t>Which  contains both structured(Relational), semi structured(XML,JSON) and structured data(Word, PDF, Text and media logs ).</a:t>
            </a:r>
            <a:endParaRPr lang="en-IN" dirty="0" smtClean="0"/>
          </a:p>
          <a:p>
            <a:r>
              <a:rPr lang="en-IN" dirty="0"/>
              <a:t>When “Big Data” emerged as a problem, Apache </a:t>
            </a:r>
            <a:r>
              <a:rPr lang="en-IN" dirty="0" err="1"/>
              <a:t>Hadoop</a:t>
            </a:r>
            <a:r>
              <a:rPr lang="en-IN" dirty="0"/>
              <a:t> evolved as a solution to it.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V’s of Big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34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IN" b="1" dirty="0"/>
              <a:t>Ability to store and process huge amounts of any kind of data, quickly.</a:t>
            </a:r>
            <a:r>
              <a:rPr lang="en-IN" dirty="0"/>
              <a:t> With data volumes and varieties constantly increasing, especially from social media and the Internet of Things (</a:t>
            </a:r>
            <a:r>
              <a:rPr lang="en-IN" dirty="0" err="1"/>
              <a:t>IoT</a:t>
            </a:r>
            <a:r>
              <a:rPr lang="en-IN" dirty="0"/>
              <a:t>), that's a key consideration.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Computing power.</a:t>
            </a:r>
            <a:r>
              <a:rPr lang="en-IN" dirty="0"/>
              <a:t> </a:t>
            </a:r>
            <a:r>
              <a:rPr lang="en-IN" dirty="0" err="1"/>
              <a:t>Hadoop's</a:t>
            </a:r>
            <a:r>
              <a:rPr lang="en-IN" dirty="0"/>
              <a:t> distributed computing model processes big data fast. The more computing nodes you use, the more processing power you have.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lvl="0"/>
            <a:r>
              <a:rPr lang="en-IN" b="1" dirty="0"/>
              <a:t>Fault tolerance.</a:t>
            </a:r>
            <a:r>
              <a:rPr lang="en-IN" dirty="0"/>
              <a:t> Data and application processing are protected against hardware failure. If a node goes down, jobs are automatically redirected to other nodes to make sure the distributed computing does not fail. Multiple copies of all data are stored automatically.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lvl="0"/>
            <a:r>
              <a:rPr lang="en-IN" b="1" dirty="0"/>
              <a:t>Flexibility.</a:t>
            </a:r>
            <a:r>
              <a:rPr lang="en-IN" dirty="0"/>
              <a:t> Unlike traditional relational databases, you don’t have to pre-process data before storing it. You can store as much data as you want and decide how to use it later. That includes unstructured data like text, images and videos.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Low cost.</a:t>
            </a:r>
            <a:r>
              <a:rPr lang="en-IN" dirty="0"/>
              <a:t> The open-source framework is free and uses commodity hardware to store large quantities of data.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Scalability.</a:t>
            </a:r>
            <a:r>
              <a:rPr lang="en-IN" dirty="0"/>
              <a:t> You can easily grow your system to handle more data simply by adding nodes. Little administration is required.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Advantages of </a:t>
            </a:r>
            <a:r>
              <a:rPr lang="en-US" sz="3200" b="1" dirty="0">
                <a:solidFill>
                  <a:schemeClr val="tx1"/>
                </a:solidFill>
              </a:rPr>
              <a:t>B</a:t>
            </a:r>
            <a:r>
              <a:rPr lang="en-US" sz="3200" b="1" dirty="0" smtClean="0">
                <a:solidFill>
                  <a:schemeClr val="tx1"/>
                </a:solidFill>
              </a:rPr>
              <a:t>ig </a:t>
            </a:r>
            <a:r>
              <a:rPr lang="en-US" sz="3200" b="1" dirty="0">
                <a:solidFill>
                  <a:schemeClr val="tx1"/>
                </a:solidFill>
              </a:rPr>
              <a:t>D</a:t>
            </a:r>
            <a:r>
              <a:rPr lang="en-US" sz="3200" b="1" dirty="0" smtClean="0">
                <a:solidFill>
                  <a:schemeClr val="tx1"/>
                </a:solidFill>
              </a:rPr>
              <a:t>ata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53294"/>
            <a:ext cx="6553200" cy="4904398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Hadoop</a:t>
            </a:r>
            <a:r>
              <a:rPr lang="en-US" sz="3200" b="1" dirty="0" smtClean="0">
                <a:solidFill>
                  <a:schemeClr val="tx1"/>
                </a:solidFill>
              </a:rPr>
              <a:t> Ecosystem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997</Words>
  <Application>Microsoft Office PowerPoint</Application>
  <PresentationFormat>On-screen Show (4:3)</PresentationFormat>
  <Paragraphs>253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Berlin Sans FB</vt:lpstr>
      <vt:lpstr>Calibri</vt:lpstr>
      <vt:lpstr>Times New Roman</vt:lpstr>
      <vt:lpstr>Office Theme</vt:lpstr>
      <vt:lpstr>Analyzing H1b visa data using Hadoop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visa data using Hadoop Ecosystem</dc:title>
  <dc:creator>dell</dc:creator>
  <cp:lastModifiedBy>mruser</cp:lastModifiedBy>
  <cp:revision>52</cp:revision>
  <dcterms:created xsi:type="dcterms:W3CDTF">2017-05-03T04:21:55Z</dcterms:created>
  <dcterms:modified xsi:type="dcterms:W3CDTF">2017-05-03T11:21:56Z</dcterms:modified>
</cp:coreProperties>
</file>