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9" r:id="rId21"/>
    <p:sldId id="284" r:id="rId22"/>
    <p:sldId id="285" r:id="rId23"/>
    <p:sldId id="286" r:id="rId24"/>
    <p:sldId id="288" r:id="rId25"/>
    <p:sldId id="291" r:id="rId26"/>
    <p:sldId id="293" r:id="rId27"/>
    <p:sldId id="294" r:id="rId28"/>
    <p:sldId id="295" r:id="rId29"/>
    <p:sldId id="296" r:id="rId30"/>
    <p:sldId id="297" r:id="rId31"/>
    <p:sldId id="304" r:id="rId32"/>
    <p:sldId id="305" r:id="rId33"/>
    <p:sldId id="306" r:id="rId34"/>
    <p:sldId id="298" r:id="rId35"/>
    <p:sldId id="299" r:id="rId36"/>
    <p:sldId id="300" r:id="rId37"/>
    <p:sldId id="301" r:id="rId38"/>
    <p:sldId id="302" r:id="rId39"/>
    <p:sldId id="303" r:id="rId4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107" d="100"/>
          <a:sy n="107" d="100"/>
        </p:scale>
        <p:origin x="77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55472" y="224790"/>
            <a:ext cx="6641465" cy="569722"/>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0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6" name="Holder 6"/>
          <p:cNvSpPr>
            <a:spLocks noGrp="1"/>
          </p:cNvSpPr>
          <p:nvPr>
            <p:ph type="sldNum" sz="quarter" idx="7"/>
          </p:nvPr>
        </p:nvSpPr>
        <p:spPr/>
        <p:txBody>
          <a:bodyPr lIns="0" tIns="0" rIns="0" bIns="0"/>
          <a:lstStyle>
            <a:lvl1pPr>
              <a:defRPr sz="1300" b="1" i="0">
                <a:solidFill>
                  <a:schemeClr val="bg1"/>
                </a:solidFill>
                <a:latin typeface="Tahoma"/>
                <a:cs typeface="Tahoma"/>
              </a:defRPr>
            </a:lvl1pPr>
          </a:lstStyle>
          <a:p>
            <a:pPr marL="53340">
              <a:lnSpc>
                <a:spcPct val="100000"/>
              </a:lnSpc>
              <a:spcBef>
                <a:spcPts val="55"/>
              </a:spcBef>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6" name="Holder 6"/>
          <p:cNvSpPr>
            <a:spLocks noGrp="1"/>
          </p:cNvSpPr>
          <p:nvPr>
            <p:ph type="sldNum" sz="quarter" idx="7"/>
          </p:nvPr>
        </p:nvSpPr>
        <p:spPr/>
        <p:txBody>
          <a:bodyPr lIns="0" tIns="0" rIns="0" bIns="0"/>
          <a:lstStyle>
            <a:lvl1pPr>
              <a:defRPr sz="1300" b="1" i="0">
                <a:solidFill>
                  <a:schemeClr val="bg1"/>
                </a:solidFill>
                <a:latin typeface="Tahoma"/>
                <a:cs typeface="Tahoma"/>
              </a:defRPr>
            </a:lvl1pPr>
          </a:lstStyle>
          <a:p>
            <a:pPr marL="53340">
              <a:lnSpc>
                <a:spcPct val="100000"/>
              </a:lnSpc>
              <a:spcBef>
                <a:spcPts val="55"/>
              </a:spcBef>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7" name="Holder 7"/>
          <p:cNvSpPr>
            <a:spLocks noGrp="1"/>
          </p:cNvSpPr>
          <p:nvPr>
            <p:ph type="sldNum" sz="quarter" idx="7"/>
          </p:nvPr>
        </p:nvSpPr>
        <p:spPr/>
        <p:txBody>
          <a:bodyPr lIns="0" tIns="0" rIns="0" bIns="0"/>
          <a:lstStyle>
            <a:lvl1pPr>
              <a:defRPr sz="1300" b="1" i="0">
                <a:solidFill>
                  <a:schemeClr val="bg1"/>
                </a:solidFill>
                <a:latin typeface="Tahoma"/>
                <a:cs typeface="Tahoma"/>
              </a:defRPr>
            </a:lvl1pPr>
          </a:lstStyle>
          <a:p>
            <a:pPr marL="53340">
              <a:lnSpc>
                <a:spcPct val="100000"/>
              </a:lnSpc>
              <a:spcBef>
                <a:spcPts val="55"/>
              </a:spcBef>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3E3E3E"/>
          </a:solidFill>
        </p:spPr>
        <p:txBody>
          <a:bodyPr wrap="square" lIns="0" tIns="0" rIns="0" bIns="0" rtlCol="0"/>
          <a:lstStyle/>
          <a:p>
            <a:endParaRPr/>
          </a:p>
        </p:txBody>
      </p:sp>
      <p:sp>
        <p:nvSpPr>
          <p:cNvPr id="17" name="bg object 17"/>
          <p:cNvSpPr/>
          <p:nvPr/>
        </p:nvSpPr>
        <p:spPr>
          <a:xfrm>
            <a:off x="6109715" y="4183380"/>
            <a:ext cx="607060" cy="643255"/>
          </a:xfrm>
          <a:custGeom>
            <a:avLst/>
            <a:gdLst/>
            <a:ahLst/>
            <a:cxnLst/>
            <a:rect l="l" t="t" r="r" b="b"/>
            <a:pathLst>
              <a:path w="607059" h="643254">
                <a:moveTo>
                  <a:pt x="0" y="0"/>
                </a:moveTo>
                <a:lnTo>
                  <a:pt x="0" y="643128"/>
                </a:lnTo>
                <a:lnTo>
                  <a:pt x="606552" y="320662"/>
                </a:lnTo>
                <a:lnTo>
                  <a:pt x="0" y="0"/>
                </a:lnTo>
                <a:close/>
              </a:path>
            </a:pathLst>
          </a:custGeom>
          <a:solidFill>
            <a:srgbClr val="FFFFFF">
              <a:alpha val="22744"/>
            </a:srgbClr>
          </a:solidFill>
        </p:spPr>
        <p:txBody>
          <a:bodyPr wrap="square" lIns="0" tIns="0" rIns="0" bIns="0" rtlCol="0"/>
          <a:lstStyle/>
          <a:p>
            <a:endParaRPr/>
          </a:p>
        </p:txBody>
      </p:sp>
      <p:sp>
        <p:nvSpPr>
          <p:cNvPr id="18" name="bg object 18"/>
          <p:cNvSpPr/>
          <p:nvPr/>
        </p:nvSpPr>
        <p:spPr>
          <a:xfrm>
            <a:off x="6716267" y="3860292"/>
            <a:ext cx="608330" cy="643255"/>
          </a:xfrm>
          <a:custGeom>
            <a:avLst/>
            <a:gdLst/>
            <a:ahLst/>
            <a:cxnLst/>
            <a:rect l="l" t="t" r="r" b="b"/>
            <a:pathLst>
              <a:path w="608329" h="643254">
                <a:moveTo>
                  <a:pt x="0" y="0"/>
                </a:moveTo>
                <a:lnTo>
                  <a:pt x="0" y="643089"/>
                </a:lnTo>
                <a:lnTo>
                  <a:pt x="608076" y="322440"/>
                </a:lnTo>
                <a:lnTo>
                  <a:pt x="0" y="0"/>
                </a:lnTo>
                <a:close/>
              </a:path>
            </a:pathLst>
          </a:custGeom>
          <a:solidFill>
            <a:srgbClr val="FFC700"/>
          </a:solidFill>
        </p:spPr>
        <p:txBody>
          <a:bodyPr wrap="square" lIns="0" tIns="0" rIns="0" bIns="0" rtlCol="0"/>
          <a:lstStyle/>
          <a:p>
            <a:endParaRPr/>
          </a:p>
        </p:txBody>
      </p:sp>
      <p:sp>
        <p:nvSpPr>
          <p:cNvPr id="19" name="bg object 19"/>
          <p:cNvSpPr/>
          <p:nvPr/>
        </p:nvSpPr>
        <p:spPr>
          <a:xfrm>
            <a:off x="7324343" y="3538728"/>
            <a:ext cx="608330" cy="645160"/>
          </a:xfrm>
          <a:custGeom>
            <a:avLst/>
            <a:gdLst/>
            <a:ahLst/>
            <a:cxnLst/>
            <a:rect l="l" t="t" r="r" b="b"/>
            <a:pathLst>
              <a:path w="608329" h="645160">
                <a:moveTo>
                  <a:pt x="0" y="0"/>
                </a:moveTo>
                <a:lnTo>
                  <a:pt x="0" y="644613"/>
                </a:lnTo>
                <a:lnTo>
                  <a:pt x="608076" y="321437"/>
                </a:lnTo>
                <a:lnTo>
                  <a:pt x="0" y="0"/>
                </a:lnTo>
                <a:close/>
              </a:path>
            </a:pathLst>
          </a:custGeom>
          <a:solidFill>
            <a:srgbClr val="F64646"/>
          </a:solidFill>
        </p:spPr>
        <p:txBody>
          <a:bodyPr wrap="square" lIns="0" tIns="0" rIns="0" bIns="0" rtlCol="0"/>
          <a:lstStyle/>
          <a:p>
            <a:endParaRPr/>
          </a:p>
        </p:txBody>
      </p:sp>
      <p:sp>
        <p:nvSpPr>
          <p:cNvPr id="20" name="bg object 20"/>
          <p:cNvSpPr/>
          <p:nvPr/>
        </p:nvSpPr>
        <p:spPr>
          <a:xfrm>
            <a:off x="7932419" y="643127"/>
            <a:ext cx="607060" cy="643255"/>
          </a:xfrm>
          <a:custGeom>
            <a:avLst/>
            <a:gdLst/>
            <a:ahLst/>
            <a:cxnLst/>
            <a:rect l="l" t="t" r="r" b="b"/>
            <a:pathLst>
              <a:path w="607059" h="643255">
                <a:moveTo>
                  <a:pt x="0" y="0"/>
                </a:moveTo>
                <a:lnTo>
                  <a:pt x="0" y="643127"/>
                </a:lnTo>
                <a:lnTo>
                  <a:pt x="606551" y="322452"/>
                </a:lnTo>
                <a:lnTo>
                  <a:pt x="0" y="0"/>
                </a:lnTo>
                <a:close/>
              </a:path>
            </a:pathLst>
          </a:custGeom>
          <a:solidFill>
            <a:srgbClr val="CCCCCC"/>
          </a:solidFill>
        </p:spPr>
        <p:txBody>
          <a:bodyPr wrap="square" lIns="0" tIns="0" rIns="0" bIns="0" rtlCol="0"/>
          <a:lstStyle/>
          <a:p>
            <a:endParaRPr/>
          </a:p>
        </p:txBody>
      </p:sp>
      <p:sp>
        <p:nvSpPr>
          <p:cNvPr id="21" name="bg object 21"/>
          <p:cNvSpPr/>
          <p:nvPr/>
        </p:nvSpPr>
        <p:spPr>
          <a:xfrm>
            <a:off x="7932419" y="1286255"/>
            <a:ext cx="607060" cy="643255"/>
          </a:xfrm>
          <a:custGeom>
            <a:avLst/>
            <a:gdLst/>
            <a:ahLst/>
            <a:cxnLst/>
            <a:rect l="l" t="t" r="r" b="b"/>
            <a:pathLst>
              <a:path w="607059" h="643255">
                <a:moveTo>
                  <a:pt x="0" y="0"/>
                </a:moveTo>
                <a:lnTo>
                  <a:pt x="0" y="643128"/>
                </a:lnTo>
                <a:lnTo>
                  <a:pt x="606551" y="322453"/>
                </a:lnTo>
                <a:lnTo>
                  <a:pt x="0" y="0"/>
                </a:lnTo>
                <a:close/>
              </a:path>
            </a:pathLst>
          </a:custGeom>
          <a:solidFill>
            <a:srgbClr val="FFC700">
              <a:alpha val="25097"/>
            </a:srgbClr>
          </a:solidFill>
        </p:spPr>
        <p:txBody>
          <a:bodyPr wrap="square" lIns="0" tIns="0" rIns="0" bIns="0" rtlCol="0"/>
          <a:lstStyle/>
          <a:p>
            <a:endParaRPr/>
          </a:p>
        </p:txBody>
      </p:sp>
      <p:sp>
        <p:nvSpPr>
          <p:cNvPr id="22" name="bg object 22"/>
          <p:cNvSpPr/>
          <p:nvPr/>
        </p:nvSpPr>
        <p:spPr>
          <a:xfrm>
            <a:off x="7932419" y="3217164"/>
            <a:ext cx="607060" cy="643255"/>
          </a:xfrm>
          <a:custGeom>
            <a:avLst/>
            <a:gdLst/>
            <a:ahLst/>
            <a:cxnLst/>
            <a:rect l="l" t="t" r="r" b="b"/>
            <a:pathLst>
              <a:path w="607059" h="643254">
                <a:moveTo>
                  <a:pt x="0" y="0"/>
                </a:moveTo>
                <a:lnTo>
                  <a:pt x="0" y="643128"/>
                </a:lnTo>
                <a:lnTo>
                  <a:pt x="606551" y="322453"/>
                </a:lnTo>
                <a:lnTo>
                  <a:pt x="0" y="0"/>
                </a:lnTo>
                <a:close/>
              </a:path>
            </a:pathLst>
          </a:custGeom>
          <a:solidFill>
            <a:srgbClr val="FFC700"/>
          </a:solidFill>
        </p:spPr>
        <p:txBody>
          <a:bodyPr wrap="square" lIns="0" tIns="0" rIns="0" bIns="0" rtlCol="0"/>
          <a:lstStyle/>
          <a:p>
            <a:endParaRPr/>
          </a:p>
        </p:txBody>
      </p:sp>
      <p:sp>
        <p:nvSpPr>
          <p:cNvPr id="23" name="bg object 23"/>
          <p:cNvSpPr/>
          <p:nvPr/>
        </p:nvSpPr>
        <p:spPr>
          <a:xfrm>
            <a:off x="8538971" y="3538728"/>
            <a:ext cx="605155" cy="645160"/>
          </a:xfrm>
          <a:custGeom>
            <a:avLst/>
            <a:gdLst/>
            <a:ahLst/>
            <a:cxnLst/>
            <a:rect l="l" t="t" r="r" b="b"/>
            <a:pathLst>
              <a:path w="605154" h="645160">
                <a:moveTo>
                  <a:pt x="0" y="0"/>
                </a:moveTo>
                <a:lnTo>
                  <a:pt x="0" y="644613"/>
                </a:lnTo>
                <a:lnTo>
                  <a:pt x="605027" y="323057"/>
                </a:lnTo>
                <a:lnTo>
                  <a:pt x="605027" y="319825"/>
                </a:lnTo>
                <a:lnTo>
                  <a:pt x="0" y="0"/>
                </a:lnTo>
                <a:close/>
              </a:path>
            </a:pathLst>
          </a:custGeom>
          <a:solidFill>
            <a:srgbClr val="E8052E"/>
          </a:solidFill>
        </p:spPr>
        <p:txBody>
          <a:bodyPr wrap="square" lIns="0" tIns="0" rIns="0" bIns="0" rtlCol="0"/>
          <a:lstStyle/>
          <a:p>
            <a:endParaRPr/>
          </a:p>
        </p:txBody>
      </p:sp>
      <p:sp>
        <p:nvSpPr>
          <p:cNvPr id="24" name="bg object 24"/>
          <p:cNvSpPr/>
          <p:nvPr/>
        </p:nvSpPr>
        <p:spPr>
          <a:xfrm>
            <a:off x="6716268" y="0"/>
            <a:ext cx="1216660" cy="643255"/>
          </a:xfrm>
          <a:custGeom>
            <a:avLst/>
            <a:gdLst/>
            <a:ahLst/>
            <a:cxnLst/>
            <a:rect l="l" t="t" r="r" b="b"/>
            <a:pathLst>
              <a:path w="1216659" h="643255">
                <a:moveTo>
                  <a:pt x="608076" y="322453"/>
                </a:moveTo>
                <a:lnTo>
                  <a:pt x="0" y="0"/>
                </a:lnTo>
                <a:lnTo>
                  <a:pt x="0" y="643128"/>
                </a:lnTo>
                <a:lnTo>
                  <a:pt x="608076" y="322453"/>
                </a:lnTo>
                <a:close/>
              </a:path>
              <a:path w="1216659" h="643255">
                <a:moveTo>
                  <a:pt x="1216152" y="0"/>
                </a:moveTo>
                <a:lnTo>
                  <a:pt x="608076" y="0"/>
                </a:lnTo>
                <a:lnTo>
                  <a:pt x="608076" y="322453"/>
                </a:lnTo>
                <a:lnTo>
                  <a:pt x="608076" y="323088"/>
                </a:lnTo>
                <a:lnTo>
                  <a:pt x="1216152" y="0"/>
                </a:lnTo>
                <a:close/>
              </a:path>
            </a:pathLst>
          </a:custGeom>
          <a:solidFill>
            <a:srgbClr val="CCCCCC"/>
          </a:solidFill>
        </p:spPr>
        <p:txBody>
          <a:bodyPr wrap="square" lIns="0" tIns="0" rIns="0" bIns="0" rtlCol="0"/>
          <a:lstStyle/>
          <a:p>
            <a:endParaRPr/>
          </a:p>
        </p:txBody>
      </p:sp>
      <p:sp>
        <p:nvSpPr>
          <p:cNvPr id="25" name="bg object 25"/>
          <p:cNvSpPr/>
          <p:nvPr/>
        </p:nvSpPr>
        <p:spPr>
          <a:xfrm>
            <a:off x="7932420" y="0"/>
            <a:ext cx="607060" cy="643255"/>
          </a:xfrm>
          <a:custGeom>
            <a:avLst/>
            <a:gdLst/>
            <a:ahLst/>
            <a:cxnLst/>
            <a:rect l="l" t="t" r="r" b="b"/>
            <a:pathLst>
              <a:path w="607059" h="643255">
                <a:moveTo>
                  <a:pt x="0" y="0"/>
                </a:moveTo>
                <a:lnTo>
                  <a:pt x="0" y="643127"/>
                </a:lnTo>
                <a:lnTo>
                  <a:pt x="606551" y="322452"/>
                </a:lnTo>
                <a:lnTo>
                  <a:pt x="0" y="0"/>
                </a:lnTo>
                <a:close/>
              </a:path>
            </a:pathLst>
          </a:custGeom>
          <a:solidFill>
            <a:srgbClr val="F64646">
              <a:alpha val="25097"/>
            </a:srgbClr>
          </a:solidFill>
        </p:spPr>
        <p:txBody>
          <a:bodyPr wrap="square" lIns="0" tIns="0" rIns="0" bIns="0" rtlCol="0"/>
          <a:lstStyle/>
          <a:p>
            <a:endParaRPr/>
          </a:p>
        </p:txBody>
      </p:sp>
      <p:sp>
        <p:nvSpPr>
          <p:cNvPr id="26" name="bg object 26"/>
          <p:cNvSpPr/>
          <p:nvPr/>
        </p:nvSpPr>
        <p:spPr>
          <a:xfrm>
            <a:off x="8538972" y="0"/>
            <a:ext cx="605155" cy="323215"/>
          </a:xfrm>
          <a:custGeom>
            <a:avLst/>
            <a:gdLst/>
            <a:ahLst/>
            <a:cxnLst/>
            <a:rect l="l" t="t" r="r" b="b"/>
            <a:pathLst>
              <a:path w="605154" h="323215">
                <a:moveTo>
                  <a:pt x="605027" y="0"/>
                </a:moveTo>
                <a:lnTo>
                  <a:pt x="0" y="0"/>
                </a:lnTo>
                <a:lnTo>
                  <a:pt x="0" y="323088"/>
                </a:lnTo>
                <a:lnTo>
                  <a:pt x="605027" y="1619"/>
                </a:lnTo>
                <a:lnTo>
                  <a:pt x="605027" y="0"/>
                </a:lnTo>
                <a:close/>
              </a:path>
            </a:pathLst>
          </a:custGeom>
          <a:solidFill>
            <a:srgbClr val="F64646"/>
          </a:solidFill>
        </p:spPr>
        <p:txBody>
          <a:bodyPr wrap="square" lIns="0" tIns="0" rIns="0" bIns="0" rtlCol="0"/>
          <a:lstStyle/>
          <a:p>
            <a:endParaRPr/>
          </a:p>
        </p:txBody>
      </p:sp>
      <p:sp>
        <p:nvSpPr>
          <p:cNvPr id="27" name="bg object 27"/>
          <p:cNvSpPr/>
          <p:nvPr/>
        </p:nvSpPr>
        <p:spPr>
          <a:xfrm>
            <a:off x="4895088" y="3860291"/>
            <a:ext cx="608330" cy="643255"/>
          </a:xfrm>
          <a:custGeom>
            <a:avLst/>
            <a:gdLst/>
            <a:ahLst/>
            <a:cxnLst/>
            <a:rect l="l" t="t" r="r" b="b"/>
            <a:pathLst>
              <a:path w="608329" h="643254">
                <a:moveTo>
                  <a:pt x="608076" y="0"/>
                </a:moveTo>
                <a:lnTo>
                  <a:pt x="0" y="322440"/>
                </a:lnTo>
                <a:lnTo>
                  <a:pt x="608076" y="643089"/>
                </a:lnTo>
                <a:lnTo>
                  <a:pt x="608076" y="0"/>
                </a:lnTo>
                <a:close/>
              </a:path>
            </a:pathLst>
          </a:custGeom>
          <a:solidFill>
            <a:srgbClr val="FFC700">
              <a:alpha val="25097"/>
            </a:srgbClr>
          </a:solidFill>
        </p:spPr>
        <p:txBody>
          <a:bodyPr wrap="square" lIns="0" tIns="0" rIns="0" bIns="0" rtlCol="0"/>
          <a:lstStyle/>
          <a:p>
            <a:endParaRPr/>
          </a:p>
        </p:txBody>
      </p:sp>
      <p:sp>
        <p:nvSpPr>
          <p:cNvPr id="28" name="bg object 28"/>
          <p:cNvSpPr/>
          <p:nvPr/>
        </p:nvSpPr>
        <p:spPr>
          <a:xfrm>
            <a:off x="6109716" y="3860291"/>
            <a:ext cx="607060" cy="643255"/>
          </a:xfrm>
          <a:custGeom>
            <a:avLst/>
            <a:gdLst/>
            <a:ahLst/>
            <a:cxnLst/>
            <a:rect l="l" t="t" r="r" b="b"/>
            <a:pathLst>
              <a:path w="607059" h="643254">
                <a:moveTo>
                  <a:pt x="606552" y="0"/>
                </a:moveTo>
                <a:lnTo>
                  <a:pt x="0" y="322440"/>
                </a:lnTo>
                <a:lnTo>
                  <a:pt x="606552" y="643089"/>
                </a:lnTo>
                <a:lnTo>
                  <a:pt x="606552" y="0"/>
                </a:lnTo>
                <a:close/>
              </a:path>
            </a:pathLst>
          </a:custGeom>
          <a:solidFill>
            <a:srgbClr val="CCCCCC"/>
          </a:solidFill>
        </p:spPr>
        <p:txBody>
          <a:bodyPr wrap="square" lIns="0" tIns="0" rIns="0" bIns="0" rtlCol="0"/>
          <a:lstStyle/>
          <a:p>
            <a:endParaRPr/>
          </a:p>
        </p:txBody>
      </p:sp>
      <p:sp>
        <p:nvSpPr>
          <p:cNvPr id="29" name="bg object 29"/>
          <p:cNvSpPr/>
          <p:nvPr/>
        </p:nvSpPr>
        <p:spPr>
          <a:xfrm>
            <a:off x="5503164" y="4183379"/>
            <a:ext cx="607060" cy="643255"/>
          </a:xfrm>
          <a:custGeom>
            <a:avLst/>
            <a:gdLst/>
            <a:ahLst/>
            <a:cxnLst/>
            <a:rect l="l" t="t" r="r" b="b"/>
            <a:pathLst>
              <a:path w="607060" h="643254">
                <a:moveTo>
                  <a:pt x="606551" y="0"/>
                </a:moveTo>
                <a:lnTo>
                  <a:pt x="0" y="320662"/>
                </a:lnTo>
                <a:lnTo>
                  <a:pt x="606551" y="643128"/>
                </a:lnTo>
                <a:lnTo>
                  <a:pt x="606551" y="0"/>
                </a:lnTo>
                <a:close/>
              </a:path>
            </a:pathLst>
          </a:custGeom>
          <a:solidFill>
            <a:srgbClr val="999999"/>
          </a:solidFill>
        </p:spPr>
        <p:txBody>
          <a:bodyPr wrap="square" lIns="0" tIns="0" rIns="0" bIns="0" rtlCol="0"/>
          <a:lstStyle/>
          <a:p>
            <a:endParaRPr/>
          </a:p>
        </p:txBody>
      </p:sp>
      <p:sp>
        <p:nvSpPr>
          <p:cNvPr id="30" name="bg object 30"/>
          <p:cNvSpPr/>
          <p:nvPr/>
        </p:nvSpPr>
        <p:spPr>
          <a:xfrm>
            <a:off x="7324344" y="3217164"/>
            <a:ext cx="608330" cy="643255"/>
          </a:xfrm>
          <a:custGeom>
            <a:avLst/>
            <a:gdLst/>
            <a:ahLst/>
            <a:cxnLst/>
            <a:rect l="l" t="t" r="r" b="b"/>
            <a:pathLst>
              <a:path w="608329" h="643254">
                <a:moveTo>
                  <a:pt x="608076" y="0"/>
                </a:moveTo>
                <a:lnTo>
                  <a:pt x="0" y="322453"/>
                </a:lnTo>
                <a:lnTo>
                  <a:pt x="608076" y="643128"/>
                </a:lnTo>
                <a:lnTo>
                  <a:pt x="608076" y="0"/>
                </a:lnTo>
                <a:close/>
              </a:path>
            </a:pathLst>
          </a:custGeom>
          <a:solidFill>
            <a:srgbClr val="E8052E"/>
          </a:solidFill>
        </p:spPr>
        <p:txBody>
          <a:bodyPr wrap="square" lIns="0" tIns="0" rIns="0" bIns="0" rtlCol="0"/>
          <a:lstStyle/>
          <a:p>
            <a:endParaRPr/>
          </a:p>
        </p:txBody>
      </p:sp>
      <p:sp>
        <p:nvSpPr>
          <p:cNvPr id="31" name="bg object 31"/>
          <p:cNvSpPr/>
          <p:nvPr/>
        </p:nvSpPr>
        <p:spPr>
          <a:xfrm>
            <a:off x="6716268" y="3538728"/>
            <a:ext cx="608330" cy="645160"/>
          </a:xfrm>
          <a:custGeom>
            <a:avLst/>
            <a:gdLst/>
            <a:ahLst/>
            <a:cxnLst/>
            <a:rect l="l" t="t" r="r" b="b"/>
            <a:pathLst>
              <a:path w="608329" h="645160">
                <a:moveTo>
                  <a:pt x="608076" y="0"/>
                </a:moveTo>
                <a:lnTo>
                  <a:pt x="0" y="321437"/>
                </a:lnTo>
                <a:lnTo>
                  <a:pt x="608076" y="644613"/>
                </a:lnTo>
                <a:lnTo>
                  <a:pt x="608076" y="0"/>
                </a:lnTo>
                <a:close/>
              </a:path>
            </a:pathLst>
          </a:custGeom>
          <a:solidFill>
            <a:srgbClr val="FFFFFF">
              <a:alpha val="22744"/>
            </a:srgbClr>
          </a:solidFill>
        </p:spPr>
        <p:txBody>
          <a:bodyPr wrap="square" lIns="0" tIns="0" rIns="0" bIns="0" rtlCol="0"/>
          <a:lstStyle/>
          <a:p>
            <a:endParaRPr/>
          </a:p>
        </p:txBody>
      </p:sp>
      <p:sp>
        <p:nvSpPr>
          <p:cNvPr id="32" name="bg object 32"/>
          <p:cNvSpPr/>
          <p:nvPr/>
        </p:nvSpPr>
        <p:spPr>
          <a:xfrm>
            <a:off x="6716268" y="4183380"/>
            <a:ext cx="608330" cy="643255"/>
          </a:xfrm>
          <a:custGeom>
            <a:avLst/>
            <a:gdLst/>
            <a:ahLst/>
            <a:cxnLst/>
            <a:rect l="l" t="t" r="r" b="b"/>
            <a:pathLst>
              <a:path w="608329" h="643254">
                <a:moveTo>
                  <a:pt x="608076" y="0"/>
                </a:moveTo>
                <a:lnTo>
                  <a:pt x="0" y="320662"/>
                </a:lnTo>
                <a:lnTo>
                  <a:pt x="608076" y="643128"/>
                </a:lnTo>
                <a:lnTo>
                  <a:pt x="608076" y="0"/>
                </a:lnTo>
                <a:close/>
              </a:path>
            </a:pathLst>
          </a:custGeom>
          <a:solidFill>
            <a:srgbClr val="FFC700">
              <a:alpha val="25097"/>
            </a:srgbClr>
          </a:solidFill>
        </p:spPr>
        <p:txBody>
          <a:bodyPr wrap="square" lIns="0" tIns="0" rIns="0" bIns="0" rtlCol="0"/>
          <a:lstStyle/>
          <a:p>
            <a:endParaRPr/>
          </a:p>
        </p:txBody>
      </p:sp>
      <p:sp>
        <p:nvSpPr>
          <p:cNvPr id="33" name="bg object 33"/>
          <p:cNvSpPr/>
          <p:nvPr/>
        </p:nvSpPr>
        <p:spPr>
          <a:xfrm>
            <a:off x="7932419" y="323088"/>
            <a:ext cx="607060" cy="643255"/>
          </a:xfrm>
          <a:custGeom>
            <a:avLst/>
            <a:gdLst/>
            <a:ahLst/>
            <a:cxnLst/>
            <a:rect l="l" t="t" r="r" b="b"/>
            <a:pathLst>
              <a:path w="607059" h="643255">
                <a:moveTo>
                  <a:pt x="606551" y="0"/>
                </a:moveTo>
                <a:lnTo>
                  <a:pt x="0" y="320675"/>
                </a:lnTo>
                <a:lnTo>
                  <a:pt x="606551" y="643127"/>
                </a:lnTo>
                <a:lnTo>
                  <a:pt x="606551" y="0"/>
                </a:lnTo>
                <a:close/>
              </a:path>
            </a:pathLst>
          </a:custGeom>
          <a:solidFill>
            <a:srgbClr val="A61C00"/>
          </a:solidFill>
        </p:spPr>
        <p:txBody>
          <a:bodyPr wrap="square" lIns="0" tIns="0" rIns="0" bIns="0" rtlCol="0"/>
          <a:lstStyle/>
          <a:p>
            <a:endParaRPr/>
          </a:p>
        </p:txBody>
      </p:sp>
      <p:sp>
        <p:nvSpPr>
          <p:cNvPr id="34" name="bg object 34"/>
          <p:cNvSpPr/>
          <p:nvPr/>
        </p:nvSpPr>
        <p:spPr>
          <a:xfrm>
            <a:off x="7932419" y="966215"/>
            <a:ext cx="607060" cy="643255"/>
          </a:xfrm>
          <a:custGeom>
            <a:avLst/>
            <a:gdLst/>
            <a:ahLst/>
            <a:cxnLst/>
            <a:rect l="l" t="t" r="r" b="b"/>
            <a:pathLst>
              <a:path w="607059" h="643255">
                <a:moveTo>
                  <a:pt x="606551" y="0"/>
                </a:moveTo>
                <a:lnTo>
                  <a:pt x="0" y="320675"/>
                </a:lnTo>
                <a:lnTo>
                  <a:pt x="606551" y="643128"/>
                </a:lnTo>
                <a:lnTo>
                  <a:pt x="606551" y="0"/>
                </a:lnTo>
                <a:close/>
              </a:path>
            </a:pathLst>
          </a:custGeom>
          <a:solidFill>
            <a:srgbClr val="FFFFFF">
              <a:alpha val="22744"/>
            </a:srgbClr>
          </a:solidFill>
        </p:spPr>
        <p:txBody>
          <a:bodyPr wrap="square" lIns="0" tIns="0" rIns="0" bIns="0" rtlCol="0"/>
          <a:lstStyle/>
          <a:p>
            <a:endParaRPr/>
          </a:p>
        </p:txBody>
      </p:sp>
      <p:sp>
        <p:nvSpPr>
          <p:cNvPr id="35" name="bg object 35"/>
          <p:cNvSpPr/>
          <p:nvPr/>
        </p:nvSpPr>
        <p:spPr>
          <a:xfrm>
            <a:off x="7932419" y="2895600"/>
            <a:ext cx="607060" cy="643255"/>
          </a:xfrm>
          <a:custGeom>
            <a:avLst/>
            <a:gdLst/>
            <a:ahLst/>
            <a:cxnLst/>
            <a:rect l="l" t="t" r="r" b="b"/>
            <a:pathLst>
              <a:path w="607059" h="643254">
                <a:moveTo>
                  <a:pt x="606551" y="0"/>
                </a:moveTo>
                <a:lnTo>
                  <a:pt x="0" y="320675"/>
                </a:lnTo>
                <a:lnTo>
                  <a:pt x="606551" y="643128"/>
                </a:lnTo>
                <a:lnTo>
                  <a:pt x="606551" y="0"/>
                </a:lnTo>
                <a:close/>
              </a:path>
            </a:pathLst>
          </a:custGeom>
          <a:solidFill>
            <a:srgbClr val="F64646">
              <a:alpha val="25097"/>
            </a:srgbClr>
          </a:solidFill>
        </p:spPr>
        <p:txBody>
          <a:bodyPr wrap="square" lIns="0" tIns="0" rIns="0" bIns="0" rtlCol="0"/>
          <a:lstStyle/>
          <a:p>
            <a:endParaRPr/>
          </a:p>
        </p:txBody>
      </p:sp>
      <p:sp>
        <p:nvSpPr>
          <p:cNvPr id="36" name="bg object 36"/>
          <p:cNvSpPr/>
          <p:nvPr/>
        </p:nvSpPr>
        <p:spPr>
          <a:xfrm>
            <a:off x="6716268" y="0"/>
            <a:ext cx="608330" cy="323215"/>
          </a:xfrm>
          <a:custGeom>
            <a:avLst/>
            <a:gdLst/>
            <a:ahLst/>
            <a:cxnLst/>
            <a:rect l="l" t="t" r="r" b="b"/>
            <a:pathLst>
              <a:path w="608329" h="323215">
                <a:moveTo>
                  <a:pt x="608076" y="0"/>
                </a:moveTo>
                <a:lnTo>
                  <a:pt x="0" y="0"/>
                </a:lnTo>
                <a:lnTo>
                  <a:pt x="608076" y="323088"/>
                </a:lnTo>
                <a:lnTo>
                  <a:pt x="608076" y="0"/>
                </a:lnTo>
                <a:close/>
              </a:path>
            </a:pathLst>
          </a:custGeom>
          <a:solidFill>
            <a:srgbClr val="FFC700"/>
          </a:solidFill>
        </p:spPr>
        <p:txBody>
          <a:bodyPr wrap="square" lIns="0" tIns="0" rIns="0" bIns="0" rtlCol="0"/>
          <a:lstStyle/>
          <a:p>
            <a:endParaRPr/>
          </a:p>
        </p:txBody>
      </p:sp>
      <p:sp>
        <p:nvSpPr>
          <p:cNvPr id="37" name="bg object 37"/>
          <p:cNvSpPr/>
          <p:nvPr/>
        </p:nvSpPr>
        <p:spPr>
          <a:xfrm>
            <a:off x="6722060" y="4826546"/>
            <a:ext cx="602615" cy="317500"/>
          </a:xfrm>
          <a:custGeom>
            <a:avLst/>
            <a:gdLst/>
            <a:ahLst/>
            <a:cxnLst/>
            <a:rect l="l" t="t" r="r" b="b"/>
            <a:pathLst>
              <a:path w="602615" h="317500">
                <a:moveTo>
                  <a:pt x="602283" y="0"/>
                </a:moveTo>
                <a:lnTo>
                  <a:pt x="0" y="316953"/>
                </a:lnTo>
                <a:lnTo>
                  <a:pt x="602283" y="316953"/>
                </a:lnTo>
                <a:lnTo>
                  <a:pt x="602283" y="0"/>
                </a:lnTo>
                <a:close/>
              </a:path>
            </a:pathLst>
          </a:custGeom>
          <a:solidFill>
            <a:srgbClr val="F64646">
              <a:alpha val="25097"/>
            </a:srgbClr>
          </a:solidFill>
        </p:spPr>
        <p:txBody>
          <a:bodyPr wrap="square" lIns="0" tIns="0" rIns="0" bIns="0" rtlCol="0"/>
          <a:lstStyle/>
          <a:p>
            <a:endParaRPr/>
          </a:p>
        </p:txBody>
      </p:sp>
      <p:sp>
        <p:nvSpPr>
          <p:cNvPr id="38" name="bg object 38"/>
          <p:cNvSpPr/>
          <p:nvPr/>
        </p:nvSpPr>
        <p:spPr>
          <a:xfrm>
            <a:off x="7324343" y="4503420"/>
            <a:ext cx="608330" cy="640080"/>
          </a:xfrm>
          <a:custGeom>
            <a:avLst/>
            <a:gdLst/>
            <a:ahLst/>
            <a:cxnLst/>
            <a:rect l="l" t="t" r="r" b="b"/>
            <a:pathLst>
              <a:path w="608329" h="640079">
                <a:moveTo>
                  <a:pt x="608076" y="0"/>
                </a:moveTo>
                <a:lnTo>
                  <a:pt x="0" y="322465"/>
                </a:lnTo>
                <a:lnTo>
                  <a:pt x="602294" y="640078"/>
                </a:lnTo>
                <a:lnTo>
                  <a:pt x="608076" y="640078"/>
                </a:lnTo>
                <a:lnTo>
                  <a:pt x="608076" y="0"/>
                </a:lnTo>
                <a:close/>
              </a:path>
            </a:pathLst>
          </a:custGeom>
          <a:solidFill>
            <a:srgbClr val="CCCCCC"/>
          </a:solidFill>
        </p:spPr>
        <p:txBody>
          <a:bodyPr wrap="square" lIns="0" tIns="0" rIns="0" bIns="0" rtlCol="0"/>
          <a:lstStyle/>
          <a:p>
            <a:endParaRPr/>
          </a:p>
        </p:txBody>
      </p:sp>
      <p:sp>
        <p:nvSpPr>
          <p:cNvPr id="39" name="bg object 39"/>
          <p:cNvSpPr/>
          <p:nvPr/>
        </p:nvSpPr>
        <p:spPr>
          <a:xfrm>
            <a:off x="8538971" y="1616"/>
            <a:ext cx="605155" cy="640080"/>
          </a:xfrm>
          <a:custGeom>
            <a:avLst/>
            <a:gdLst/>
            <a:ahLst/>
            <a:cxnLst/>
            <a:rect l="l" t="t" r="r" b="b"/>
            <a:pathLst>
              <a:path w="605154" h="640080">
                <a:moveTo>
                  <a:pt x="605027" y="0"/>
                </a:moveTo>
                <a:lnTo>
                  <a:pt x="0" y="320836"/>
                </a:lnTo>
                <a:lnTo>
                  <a:pt x="605027" y="639903"/>
                </a:lnTo>
                <a:lnTo>
                  <a:pt x="605027" y="0"/>
                </a:lnTo>
                <a:close/>
              </a:path>
            </a:pathLst>
          </a:custGeom>
          <a:solidFill>
            <a:srgbClr val="999999"/>
          </a:solidFill>
        </p:spPr>
        <p:txBody>
          <a:bodyPr wrap="square" lIns="0" tIns="0" rIns="0" bIns="0" rtlCol="0"/>
          <a:lstStyle/>
          <a:p>
            <a:endParaRPr/>
          </a:p>
        </p:txBody>
      </p:sp>
      <p:sp>
        <p:nvSpPr>
          <p:cNvPr id="40" name="bg object 40"/>
          <p:cNvSpPr/>
          <p:nvPr/>
        </p:nvSpPr>
        <p:spPr>
          <a:xfrm>
            <a:off x="8538971" y="4505036"/>
            <a:ext cx="605155" cy="638810"/>
          </a:xfrm>
          <a:custGeom>
            <a:avLst/>
            <a:gdLst/>
            <a:ahLst/>
            <a:cxnLst/>
            <a:rect l="l" t="t" r="r" b="b"/>
            <a:pathLst>
              <a:path w="605154" h="638810">
                <a:moveTo>
                  <a:pt x="605027" y="0"/>
                </a:moveTo>
                <a:lnTo>
                  <a:pt x="0" y="320848"/>
                </a:lnTo>
                <a:lnTo>
                  <a:pt x="602294" y="638462"/>
                </a:lnTo>
                <a:lnTo>
                  <a:pt x="605027" y="638462"/>
                </a:lnTo>
                <a:lnTo>
                  <a:pt x="605027" y="0"/>
                </a:lnTo>
                <a:close/>
              </a:path>
            </a:pathLst>
          </a:custGeom>
          <a:solidFill>
            <a:srgbClr val="FFC700"/>
          </a:solidFill>
        </p:spPr>
        <p:txBody>
          <a:bodyPr wrap="square" lIns="0" tIns="0" rIns="0" bIns="0" rtlCol="0"/>
          <a:lstStyle/>
          <a:p>
            <a:endParaRPr/>
          </a:p>
        </p:txBody>
      </p:sp>
      <p:sp>
        <p:nvSpPr>
          <p:cNvPr id="41" name="bg object 41"/>
          <p:cNvSpPr/>
          <p:nvPr/>
        </p:nvSpPr>
        <p:spPr>
          <a:xfrm>
            <a:off x="7324344" y="323088"/>
            <a:ext cx="608330" cy="643255"/>
          </a:xfrm>
          <a:custGeom>
            <a:avLst/>
            <a:gdLst/>
            <a:ahLst/>
            <a:cxnLst/>
            <a:rect l="l" t="t" r="r" b="b"/>
            <a:pathLst>
              <a:path w="608329" h="643255">
                <a:moveTo>
                  <a:pt x="0" y="0"/>
                </a:moveTo>
                <a:lnTo>
                  <a:pt x="0" y="643127"/>
                </a:lnTo>
                <a:lnTo>
                  <a:pt x="608076" y="320675"/>
                </a:lnTo>
                <a:lnTo>
                  <a:pt x="0" y="0"/>
                </a:lnTo>
                <a:close/>
              </a:path>
            </a:pathLst>
          </a:custGeom>
          <a:solidFill>
            <a:srgbClr val="CCCCCC"/>
          </a:solidFill>
        </p:spPr>
        <p:txBody>
          <a:bodyPr wrap="square" lIns="0" tIns="0" rIns="0" bIns="0" rtlCol="0"/>
          <a:lstStyle/>
          <a:p>
            <a:endParaRPr/>
          </a:p>
        </p:txBody>
      </p:sp>
      <p:sp>
        <p:nvSpPr>
          <p:cNvPr id="42" name="bg object 42"/>
          <p:cNvSpPr/>
          <p:nvPr/>
        </p:nvSpPr>
        <p:spPr>
          <a:xfrm>
            <a:off x="7324344" y="966216"/>
            <a:ext cx="608330" cy="643255"/>
          </a:xfrm>
          <a:custGeom>
            <a:avLst/>
            <a:gdLst/>
            <a:ahLst/>
            <a:cxnLst/>
            <a:rect l="l" t="t" r="r" b="b"/>
            <a:pathLst>
              <a:path w="608329" h="643255">
                <a:moveTo>
                  <a:pt x="0" y="0"/>
                </a:moveTo>
                <a:lnTo>
                  <a:pt x="0" y="643128"/>
                </a:lnTo>
                <a:lnTo>
                  <a:pt x="608076" y="320675"/>
                </a:lnTo>
                <a:lnTo>
                  <a:pt x="0" y="0"/>
                </a:lnTo>
                <a:close/>
              </a:path>
            </a:pathLst>
          </a:custGeom>
          <a:solidFill>
            <a:srgbClr val="E8052E"/>
          </a:solidFill>
        </p:spPr>
        <p:txBody>
          <a:bodyPr wrap="square" lIns="0" tIns="0" rIns="0" bIns="0" rtlCol="0"/>
          <a:lstStyle/>
          <a:p>
            <a:endParaRPr/>
          </a:p>
        </p:txBody>
      </p:sp>
      <p:sp>
        <p:nvSpPr>
          <p:cNvPr id="43" name="bg object 43"/>
          <p:cNvSpPr/>
          <p:nvPr/>
        </p:nvSpPr>
        <p:spPr>
          <a:xfrm>
            <a:off x="6716268" y="323088"/>
            <a:ext cx="608330" cy="643255"/>
          </a:xfrm>
          <a:custGeom>
            <a:avLst/>
            <a:gdLst/>
            <a:ahLst/>
            <a:cxnLst/>
            <a:rect l="l" t="t" r="r" b="b"/>
            <a:pathLst>
              <a:path w="608329" h="643255">
                <a:moveTo>
                  <a:pt x="608076" y="0"/>
                </a:moveTo>
                <a:lnTo>
                  <a:pt x="0" y="320675"/>
                </a:lnTo>
                <a:lnTo>
                  <a:pt x="608076" y="643127"/>
                </a:lnTo>
                <a:lnTo>
                  <a:pt x="608076" y="0"/>
                </a:lnTo>
                <a:close/>
              </a:path>
            </a:pathLst>
          </a:custGeom>
          <a:solidFill>
            <a:srgbClr val="F64646"/>
          </a:solidFill>
        </p:spPr>
        <p:txBody>
          <a:bodyPr wrap="square" lIns="0" tIns="0" rIns="0" bIns="0" rtlCol="0"/>
          <a:lstStyle/>
          <a:p>
            <a:endParaRPr/>
          </a:p>
        </p:txBody>
      </p:sp>
      <p:sp>
        <p:nvSpPr>
          <p:cNvPr id="44" name="bg object 44"/>
          <p:cNvSpPr/>
          <p:nvPr/>
        </p:nvSpPr>
        <p:spPr>
          <a:xfrm>
            <a:off x="6716268" y="966216"/>
            <a:ext cx="608330" cy="643255"/>
          </a:xfrm>
          <a:custGeom>
            <a:avLst/>
            <a:gdLst/>
            <a:ahLst/>
            <a:cxnLst/>
            <a:rect l="l" t="t" r="r" b="b"/>
            <a:pathLst>
              <a:path w="608329" h="643255">
                <a:moveTo>
                  <a:pt x="608076" y="0"/>
                </a:moveTo>
                <a:lnTo>
                  <a:pt x="0" y="320675"/>
                </a:lnTo>
                <a:lnTo>
                  <a:pt x="608076" y="643128"/>
                </a:lnTo>
                <a:lnTo>
                  <a:pt x="608076" y="0"/>
                </a:lnTo>
                <a:close/>
              </a:path>
            </a:pathLst>
          </a:custGeom>
          <a:solidFill>
            <a:srgbClr val="F44336"/>
          </a:solidFill>
        </p:spPr>
        <p:txBody>
          <a:bodyPr wrap="square" lIns="0" tIns="0" rIns="0" bIns="0" rtlCol="0"/>
          <a:lstStyle/>
          <a:p>
            <a:endParaRPr/>
          </a:p>
        </p:txBody>
      </p:sp>
      <p:sp>
        <p:nvSpPr>
          <p:cNvPr id="45" name="bg object 45"/>
          <p:cNvSpPr/>
          <p:nvPr/>
        </p:nvSpPr>
        <p:spPr>
          <a:xfrm>
            <a:off x="7324344" y="1286255"/>
            <a:ext cx="608330" cy="643255"/>
          </a:xfrm>
          <a:custGeom>
            <a:avLst/>
            <a:gdLst/>
            <a:ahLst/>
            <a:cxnLst/>
            <a:rect l="l" t="t" r="r" b="b"/>
            <a:pathLst>
              <a:path w="608329" h="643255">
                <a:moveTo>
                  <a:pt x="608076" y="0"/>
                </a:moveTo>
                <a:lnTo>
                  <a:pt x="0" y="322453"/>
                </a:lnTo>
                <a:lnTo>
                  <a:pt x="608076" y="643128"/>
                </a:lnTo>
                <a:lnTo>
                  <a:pt x="608076" y="0"/>
                </a:lnTo>
                <a:close/>
              </a:path>
            </a:pathLst>
          </a:custGeom>
          <a:solidFill>
            <a:srgbClr val="F64646"/>
          </a:solidFill>
        </p:spPr>
        <p:txBody>
          <a:bodyPr wrap="square" lIns="0" tIns="0" rIns="0" bIns="0" rtlCol="0"/>
          <a:lstStyle/>
          <a:p>
            <a:endParaRPr/>
          </a:p>
        </p:txBody>
      </p:sp>
      <p:sp>
        <p:nvSpPr>
          <p:cNvPr id="46" name="bg object 46"/>
          <p:cNvSpPr/>
          <p:nvPr/>
        </p:nvSpPr>
        <p:spPr>
          <a:xfrm>
            <a:off x="7324344" y="0"/>
            <a:ext cx="608330" cy="643255"/>
          </a:xfrm>
          <a:custGeom>
            <a:avLst/>
            <a:gdLst/>
            <a:ahLst/>
            <a:cxnLst/>
            <a:rect l="l" t="t" r="r" b="b"/>
            <a:pathLst>
              <a:path w="608329" h="643255">
                <a:moveTo>
                  <a:pt x="608076" y="0"/>
                </a:moveTo>
                <a:lnTo>
                  <a:pt x="0" y="322452"/>
                </a:lnTo>
                <a:lnTo>
                  <a:pt x="608076" y="643127"/>
                </a:lnTo>
                <a:lnTo>
                  <a:pt x="608076" y="0"/>
                </a:lnTo>
                <a:close/>
              </a:path>
            </a:pathLst>
          </a:custGeom>
          <a:solidFill>
            <a:srgbClr val="999999"/>
          </a:solidFill>
        </p:spPr>
        <p:txBody>
          <a:bodyPr wrap="square" lIns="0" tIns="0" rIns="0" bIns="0" rtlCol="0"/>
          <a:lstStyle/>
          <a:p>
            <a:endParaRPr/>
          </a:p>
        </p:txBody>
      </p:sp>
      <p:sp>
        <p:nvSpPr>
          <p:cNvPr id="47" name="bg object 47"/>
          <p:cNvSpPr/>
          <p:nvPr/>
        </p:nvSpPr>
        <p:spPr>
          <a:xfrm>
            <a:off x="6109715" y="2252472"/>
            <a:ext cx="608330" cy="643255"/>
          </a:xfrm>
          <a:custGeom>
            <a:avLst/>
            <a:gdLst/>
            <a:ahLst/>
            <a:cxnLst/>
            <a:rect l="l" t="t" r="r" b="b"/>
            <a:pathLst>
              <a:path w="608329" h="643255">
                <a:moveTo>
                  <a:pt x="0" y="0"/>
                </a:moveTo>
                <a:lnTo>
                  <a:pt x="0" y="643127"/>
                </a:lnTo>
                <a:lnTo>
                  <a:pt x="608076" y="320675"/>
                </a:lnTo>
                <a:lnTo>
                  <a:pt x="0" y="0"/>
                </a:lnTo>
                <a:close/>
              </a:path>
            </a:pathLst>
          </a:custGeom>
          <a:solidFill>
            <a:srgbClr val="FFC700"/>
          </a:solidFill>
        </p:spPr>
        <p:txBody>
          <a:bodyPr wrap="square" lIns="0" tIns="0" rIns="0" bIns="0" rtlCol="0"/>
          <a:lstStyle/>
          <a:p>
            <a:endParaRPr/>
          </a:p>
        </p:txBody>
      </p:sp>
      <p:sp>
        <p:nvSpPr>
          <p:cNvPr id="48" name="bg object 48"/>
          <p:cNvSpPr/>
          <p:nvPr/>
        </p:nvSpPr>
        <p:spPr>
          <a:xfrm>
            <a:off x="6109715" y="3538728"/>
            <a:ext cx="608330" cy="645160"/>
          </a:xfrm>
          <a:custGeom>
            <a:avLst/>
            <a:gdLst/>
            <a:ahLst/>
            <a:cxnLst/>
            <a:rect l="l" t="t" r="r" b="b"/>
            <a:pathLst>
              <a:path w="608329" h="645160">
                <a:moveTo>
                  <a:pt x="0" y="0"/>
                </a:moveTo>
                <a:lnTo>
                  <a:pt x="0" y="644613"/>
                </a:lnTo>
                <a:lnTo>
                  <a:pt x="608076" y="321437"/>
                </a:lnTo>
                <a:lnTo>
                  <a:pt x="0" y="0"/>
                </a:lnTo>
                <a:close/>
              </a:path>
            </a:pathLst>
          </a:custGeom>
          <a:solidFill>
            <a:srgbClr val="FFFFFF">
              <a:alpha val="22744"/>
            </a:srgbClr>
          </a:solidFill>
        </p:spPr>
        <p:txBody>
          <a:bodyPr wrap="square" lIns="0" tIns="0" rIns="0" bIns="0" rtlCol="0"/>
          <a:lstStyle/>
          <a:p>
            <a:endParaRPr/>
          </a:p>
        </p:txBody>
      </p:sp>
      <p:sp>
        <p:nvSpPr>
          <p:cNvPr id="49" name="bg object 49"/>
          <p:cNvSpPr/>
          <p:nvPr/>
        </p:nvSpPr>
        <p:spPr>
          <a:xfrm>
            <a:off x="6717791" y="1286255"/>
            <a:ext cx="608330" cy="643255"/>
          </a:xfrm>
          <a:custGeom>
            <a:avLst/>
            <a:gdLst/>
            <a:ahLst/>
            <a:cxnLst/>
            <a:rect l="l" t="t" r="r" b="b"/>
            <a:pathLst>
              <a:path w="608329" h="643255">
                <a:moveTo>
                  <a:pt x="0" y="0"/>
                </a:moveTo>
                <a:lnTo>
                  <a:pt x="0" y="643128"/>
                </a:lnTo>
                <a:lnTo>
                  <a:pt x="608076" y="322453"/>
                </a:lnTo>
                <a:lnTo>
                  <a:pt x="0" y="0"/>
                </a:lnTo>
                <a:close/>
              </a:path>
            </a:pathLst>
          </a:custGeom>
          <a:solidFill>
            <a:srgbClr val="CCCCCC"/>
          </a:solidFill>
        </p:spPr>
        <p:txBody>
          <a:bodyPr wrap="square" lIns="0" tIns="0" rIns="0" bIns="0" rtlCol="0"/>
          <a:lstStyle/>
          <a:p>
            <a:endParaRPr/>
          </a:p>
        </p:txBody>
      </p:sp>
      <p:sp>
        <p:nvSpPr>
          <p:cNvPr id="50" name="bg object 50"/>
          <p:cNvSpPr/>
          <p:nvPr/>
        </p:nvSpPr>
        <p:spPr>
          <a:xfrm>
            <a:off x="6717791" y="1929383"/>
            <a:ext cx="608330" cy="645160"/>
          </a:xfrm>
          <a:custGeom>
            <a:avLst/>
            <a:gdLst/>
            <a:ahLst/>
            <a:cxnLst/>
            <a:rect l="l" t="t" r="r" b="b"/>
            <a:pathLst>
              <a:path w="608329" h="645160">
                <a:moveTo>
                  <a:pt x="0" y="0"/>
                </a:moveTo>
                <a:lnTo>
                  <a:pt x="0" y="644652"/>
                </a:lnTo>
                <a:lnTo>
                  <a:pt x="608076" y="323215"/>
                </a:lnTo>
                <a:lnTo>
                  <a:pt x="0" y="0"/>
                </a:lnTo>
                <a:close/>
              </a:path>
            </a:pathLst>
          </a:custGeom>
          <a:solidFill>
            <a:srgbClr val="E8052E"/>
          </a:solidFill>
        </p:spPr>
        <p:txBody>
          <a:bodyPr wrap="square" lIns="0" tIns="0" rIns="0" bIns="0" rtlCol="0"/>
          <a:lstStyle/>
          <a:p>
            <a:endParaRPr/>
          </a:p>
        </p:txBody>
      </p:sp>
      <p:sp>
        <p:nvSpPr>
          <p:cNvPr id="51" name="bg object 51"/>
          <p:cNvSpPr/>
          <p:nvPr/>
        </p:nvSpPr>
        <p:spPr>
          <a:xfrm>
            <a:off x="6717791" y="2574035"/>
            <a:ext cx="608330" cy="643255"/>
          </a:xfrm>
          <a:custGeom>
            <a:avLst/>
            <a:gdLst/>
            <a:ahLst/>
            <a:cxnLst/>
            <a:rect l="l" t="t" r="r" b="b"/>
            <a:pathLst>
              <a:path w="608329" h="643255">
                <a:moveTo>
                  <a:pt x="0" y="0"/>
                </a:moveTo>
                <a:lnTo>
                  <a:pt x="0" y="643127"/>
                </a:lnTo>
                <a:lnTo>
                  <a:pt x="608076" y="322452"/>
                </a:lnTo>
                <a:lnTo>
                  <a:pt x="0" y="0"/>
                </a:lnTo>
                <a:close/>
              </a:path>
            </a:pathLst>
          </a:custGeom>
          <a:solidFill>
            <a:srgbClr val="FFFFFF">
              <a:alpha val="22744"/>
            </a:srgbClr>
          </a:solidFill>
        </p:spPr>
        <p:txBody>
          <a:bodyPr wrap="square" lIns="0" tIns="0" rIns="0" bIns="0" rtlCol="0"/>
          <a:lstStyle/>
          <a:p>
            <a:endParaRPr/>
          </a:p>
        </p:txBody>
      </p:sp>
      <p:sp>
        <p:nvSpPr>
          <p:cNvPr id="52" name="bg object 52"/>
          <p:cNvSpPr/>
          <p:nvPr/>
        </p:nvSpPr>
        <p:spPr>
          <a:xfrm>
            <a:off x="6717791" y="3217164"/>
            <a:ext cx="608330" cy="643255"/>
          </a:xfrm>
          <a:custGeom>
            <a:avLst/>
            <a:gdLst/>
            <a:ahLst/>
            <a:cxnLst/>
            <a:rect l="l" t="t" r="r" b="b"/>
            <a:pathLst>
              <a:path w="608329" h="643254">
                <a:moveTo>
                  <a:pt x="0" y="0"/>
                </a:moveTo>
                <a:lnTo>
                  <a:pt x="0" y="643128"/>
                </a:lnTo>
                <a:lnTo>
                  <a:pt x="608076" y="322453"/>
                </a:lnTo>
                <a:lnTo>
                  <a:pt x="0" y="0"/>
                </a:lnTo>
                <a:close/>
              </a:path>
            </a:pathLst>
          </a:custGeom>
          <a:solidFill>
            <a:srgbClr val="999999"/>
          </a:solidFill>
        </p:spPr>
        <p:txBody>
          <a:bodyPr wrap="square" lIns="0" tIns="0" rIns="0" bIns="0" rtlCol="0"/>
          <a:lstStyle/>
          <a:p>
            <a:endParaRPr/>
          </a:p>
        </p:txBody>
      </p:sp>
      <p:sp>
        <p:nvSpPr>
          <p:cNvPr id="53" name="bg object 53"/>
          <p:cNvSpPr/>
          <p:nvPr/>
        </p:nvSpPr>
        <p:spPr>
          <a:xfrm>
            <a:off x="7325867" y="2895600"/>
            <a:ext cx="608330" cy="643255"/>
          </a:xfrm>
          <a:custGeom>
            <a:avLst/>
            <a:gdLst/>
            <a:ahLst/>
            <a:cxnLst/>
            <a:rect l="l" t="t" r="r" b="b"/>
            <a:pathLst>
              <a:path w="608329" h="643254">
                <a:moveTo>
                  <a:pt x="0" y="0"/>
                </a:moveTo>
                <a:lnTo>
                  <a:pt x="0" y="643128"/>
                </a:lnTo>
                <a:lnTo>
                  <a:pt x="608076" y="320675"/>
                </a:lnTo>
                <a:lnTo>
                  <a:pt x="0" y="0"/>
                </a:lnTo>
                <a:close/>
              </a:path>
            </a:pathLst>
          </a:custGeom>
          <a:solidFill>
            <a:srgbClr val="F64646"/>
          </a:solidFill>
        </p:spPr>
        <p:txBody>
          <a:bodyPr wrap="square" lIns="0" tIns="0" rIns="0" bIns="0" rtlCol="0"/>
          <a:lstStyle/>
          <a:p>
            <a:endParaRPr/>
          </a:p>
        </p:txBody>
      </p:sp>
      <p:sp>
        <p:nvSpPr>
          <p:cNvPr id="54" name="bg object 54"/>
          <p:cNvSpPr/>
          <p:nvPr/>
        </p:nvSpPr>
        <p:spPr>
          <a:xfrm>
            <a:off x="7933944" y="1929383"/>
            <a:ext cx="605155" cy="645160"/>
          </a:xfrm>
          <a:custGeom>
            <a:avLst/>
            <a:gdLst/>
            <a:ahLst/>
            <a:cxnLst/>
            <a:rect l="l" t="t" r="r" b="b"/>
            <a:pathLst>
              <a:path w="605154" h="645160">
                <a:moveTo>
                  <a:pt x="0" y="0"/>
                </a:moveTo>
                <a:lnTo>
                  <a:pt x="0" y="644652"/>
                </a:lnTo>
                <a:lnTo>
                  <a:pt x="605027" y="323215"/>
                </a:lnTo>
                <a:lnTo>
                  <a:pt x="0" y="0"/>
                </a:lnTo>
                <a:close/>
              </a:path>
            </a:pathLst>
          </a:custGeom>
          <a:solidFill>
            <a:srgbClr val="CCCCCC"/>
          </a:solidFill>
        </p:spPr>
        <p:txBody>
          <a:bodyPr wrap="square" lIns="0" tIns="0" rIns="0" bIns="0" rtlCol="0"/>
          <a:lstStyle/>
          <a:p>
            <a:endParaRPr/>
          </a:p>
        </p:txBody>
      </p:sp>
      <p:sp>
        <p:nvSpPr>
          <p:cNvPr id="55" name="bg object 55"/>
          <p:cNvSpPr/>
          <p:nvPr/>
        </p:nvSpPr>
        <p:spPr>
          <a:xfrm>
            <a:off x="7933944" y="2574035"/>
            <a:ext cx="605155" cy="643255"/>
          </a:xfrm>
          <a:custGeom>
            <a:avLst/>
            <a:gdLst/>
            <a:ahLst/>
            <a:cxnLst/>
            <a:rect l="l" t="t" r="r" b="b"/>
            <a:pathLst>
              <a:path w="605154" h="643255">
                <a:moveTo>
                  <a:pt x="0" y="0"/>
                </a:moveTo>
                <a:lnTo>
                  <a:pt x="0" y="643127"/>
                </a:lnTo>
                <a:lnTo>
                  <a:pt x="605027" y="322452"/>
                </a:lnTo>
                <a:lnTo>
                  <a:pt x="0" y="0"/>
                </a:lnTo>
                <a:close/>
              </a:path>
            </a:pathLst>
          </a:custGeom>
          <a:solidFill>
            <a:srgbClr val="F64646"/>
          </a:solidFill>
        </p:spPr>
        <p:txBody>
          <a:bodyPr wrap="square" lIns="0" tIns="0" rIns="0" bIns="0" rtlCol="0"/>
          <a:lstStyle/>
          <a:p>
            <a:endParaRPr/>
          </a:p>
        </p:txBody>
      </p:sp>
      <p:sp>
        <p:nvSpPr>
          <p:cNvPr id="56" name="bg object 56"/>
          <p:cNvSpPr/>
          <p:nvPr/>
        </p:nvSpPr>
        <p:spPr>
          <a:xfrm>
            <a:off x="8538971" y="1609344"/>
            <a:ext cx="605155" cy="643255"/>
          </a:xfrm>
          <a:custGeom>
            <a:avLst/>
            <a:gdLst/>
            <a:ahLst/>
            <a:cxnLst/>
            <a:rect l="l" t="t" r="r" b="b"/>
            <a:pathLst>
              <a:path w="605154" h="643255">
                <a:moveTo>
                  <a:pt x="0" y="0"/>
                </a:moveTo>
                <a:lnTo>
                  <a:pt x="0" y="643127"/>
                </a:lnTo>
                <a:lnTo>
                  <a:pt x="605027" y="322291"/>
                </a:lnTo>
                <a:lnTo>
                  <a:pt x="605027" y="319067"/>
                </a:lnTo>
                <a:lnTo>
                  <a:pt x="0" y="0"/>
                </a:lnTo>
                <a:close/>
              </a:path>
            </a:pathLst>
          </a:custGeom>
          <a:solidFill>
            <a:srgbClr val="F64646">
              <a:alpha val="25097"/>
            </a:srgbClr>
          </a:solidFill>
        </p:spPr>
        <p:txBody>
          <a:bodyPr wrap="square" lIns="0" tIns="0" rIns="0" bIns="0" rtlCol="0"/>
          <a:lstStyle/>
          <a:p>
            <a:endParaRPr/>
          </a:p>
        </p:txBody>
      </p:sp>
      <p:sp>
        <p:nvSpPr>
          <p:cNvPr id="57" name="bg object 57"/>
          <p:cNvSpPr/>
          <p:nvPr/>
        </p:nvSpPr>
        <p:spPr>
          <a:xfrm>
            <a:off x="6109716" y="1286255"/>
            <a:ext cx="608330" cy="643255"/>
          </a:xfrm>
          <a:custGeom>
            <a:avLst/>
            <a:gdLst/>
            <a:ahLst/>
            <a:cxnLst/>
            <a:rect l="l" t="t" r="r" b="b"/>
            <a:pathLst>
              <a:path w="608329" h="643255">
                <a:moveTo>
                  <a:pt x="608076" y="0"/>
                </a:moveTo>
                <a:lnTo>
                  <a:pt x="0" y="322453"/>
                </a:lnTo>
                <a:lnTo>
                  <a:pt x="608076" y="643128"/>
                </a:lnTo>
                <a:lnTo>
                  <a:pt x="608076" y="0"/>
                </a:lnTo>
                <a:close/>
              </a:path>
            </a:pathLst>
          </a:custGeom>
          <a:solidFill>
            <a:srgbClr val="FFFFFF">
              <a:alpha val="22744"/>
            </a:srgbClr>
          </a:solidFill>
        </p:spPr>
        <p:txBody>
          <a:bodyPr wrap="square" lIns="0" tIns="0" rIns="0" bIns="0" rtlCol="0"/>
          <a:lstStyle/>
          <a:p>
            <a:endParaRPr/>
          </a:p>
        </p:txBody>
      </p:sp>
      <p:sp>
        <p:nvSpPr>
          <p:cNvPr id="58" name="bg object 58"/>
          <p:cNvSpPr/>
          <p:nvPr/>
        </p:nvSpPr>
        <p:spPr>
          <a:xfrm>
            <a:off x="6109716" y="3217164"/>
            <a:ext cx="608330" cy="643255"/>
          </a:xfrm>
          <a:custGeom>
            <a:avLst/>
            <a:gdLst/>
            <a:ahLst/>
            <a:cxnLst/>
            <a:rect l="l" t="t" r="r" b="b"/>
            <a:pathLst>
              <a:path w="608329" h="643254">
                <a:moveTo>
                  <a:pt x="608076" y="0"/>
                </a:moveTo>
                <a:lnTo>
                  <a:pt x="0" y="322453"/>
                </a:lnTo>
                <a:lnTo>
                  <a:pt x="608076" y="643128"/>
                </a:lnTo>
                <a:lnTo>
                  <a:pt x="608076" y="0"/>
                </a:lnTo>
                <a:close/>
              </a:path>
            </a:pathLst>
          </a:custGeom>
          <a:solidFill>
            <a:srgbClr val="FFC700">
              <a:alpha val="25097"/>
            </a:srgbClr>
          </a:solidFill>
        </p:spPr>
        <p:txBody>
          <a:bodyPr wrap="square" lIns="0" tIns="0" rIns="0" bIns="0" rtlCol="0"/>
          <a:lstStyle/>
          <a:p>
            <a:endParaRPr/>
          </a:p>
        </p:txBody>
      </p:sp>
      <p:sp>
        <p:nvSpPr>
          <p:cNvPr id="59" name="bg object 59"/>
          <p:cNvSpPr/>
          <p:nvPr/>
        </p:nvSpPr>
        <p:spPr>
          <a:xfrm>
            <a:off x="6717791" y="1609344"/>
            <a:ext cx="608330" cy="643255"/>
          </a:xfrm>
          <a:custGeom>
            <a:avLst/>
            <a:gdLst/>
            <a:ahLst/>
            <a:cxnLst/>
            <a:rect l="l" t="t" r="r" b="b"/>
            <a:pathLst>
              <a:path w="608329" h="643255">
                <a:moveTo>
                  <a:pt x="608076" y="0"/>
                </a:moveTo>
                <a:lnTo>
                  <a:pt x="0" y="320674"/>
                </a:lnTo>
                <a:lnTo>
                  <a:pt x="608076" y="643127"/>
                </a:lnTo>
                <a:lnTo>
                  <a:pt x="608076" y="0"/>
                </a:lnTo>
                <a:close/>
              </a:path>
            </a:pathLst>
          </a:custGeom>
          <a:solidFill>
            <a:srgbClr val="FFC700"/>
          </a:solidFill>
        </p:spPr>
        <p:txBody>
          <a:bodyPr wrap="square" lIns="0" tIns="0" rIns="0" bIns="0" rtlCol="0"/>
          <a:lstStyle/>
          <a:p>
            <a:endParaRPr/>
          </a:p>
        </p:txBody>
      </p:sp>
      <p:sp>
        <p:nvSpPr>
          <p:cNvPr id="60" name="bg object 60"/>
          <p:cNvSpPr/>
          <p:nvPr/>
        </p:nvSpPr>
        <p:spPr>
          <a:xfrm>
            <a:off x="7325867" y="1929383"/>
            <a:ext cx="608330" cy="645160"/>
          </a:xfrm>
          <a:custGeom>
            <a:avLst/>
            <a:gdLst/>
            <a:ahLst/>
            <a:cxnLst/>
            <a:rect l="l" t="t" r="r" b="b"/>
            <a:pathLst>
              <a:path w="608329" h="645160">
                <a:moveTo>
                  <a:pt x="608076" y="0"/>
                </a:moveTo>
                <a:lnTo>
                  <a:pt x="0" y="323215"/>
                </a:lnTo>
                <a:lnTo>
                  <a:pt x="608076" y="644652"/>
                </a:lnTo>
                <a:lnTo>
                  <a:pt x="608076" y="0"/>
                </a:lnTo>
                <a:close/>
              </a:path>
            </a:pathLst>
          </a:custGeom>
          <a:solidFill>
            <a:srgbClr val="A61C00"/>
          </a:solidFill>
        </p:spPr>
        <p:txBody>
          <a:bodyPr wrap="square" lIns="0" tIns="0" rIns="0" bIns="0" rtlCol="0"/>
          <a:lstStyle/>
          <a:p>
            <a:endParaRPr/>
          </a:p>
        </p:txBody>
      </p:sp>
      <p:sp>
        <p:nvSpPr>
          <p:cNvPr id="61" name="bg object 61"/>
          <p:cNvSpPr/>
          <p:nvPr/>
        </p:nvSpPr>
        <p:spPr>
          <a:xfrm>
            <a:off x="6717791" y="2252472"/>
            <a:ext cx="608330" cy="643255"/>
          </a:xfrm>
          <a:custGeom>
            <a:avLst/>
            <a:gdLst/>
            <a:ahLst/>
            <a:cxnLst/>
            <a:rect l="l" t="t" r="r" b="b"/>
            <a:pathLst>
              <a:path w="608329" h="643255">
                <a:moveTo>
                  <a:pt x="608076" y="0"/>
                </a:moveTo>
                <a:lnTo>
                  <a:pt x="0" y="320675"/>
                </a:lnTo>
                <a:lnTo>
                  <a:pt x="608076" y="643127"/>
                </a:lnTo>
                <a:lnTo>
                  <a:pt x="608076" y="0"/>
                </a:lnTo>
                <a:close/>
              </a:path>
            </a:pathLst>
          </a:custGeom>
          <a:solidFill>
            <a:srgbClr val="F64646"/>
          </a:solidFill>
        </p:spPr>
        <p:txBody>
          <a:bodyPr wrap="square" lIns="0" tIns="0" rIns="0" bIns="0" rtlCol="0"/>
          <a:lstStyle/>
          <a:p>
            <a:endParaRPr/>
          </a:p>
        </p:txBody>
      </p:sp>
      <p:sp>
        <p:nvSpPr>
          <p:cNvPr id="62" name="bg object 62"/>
          <p:cNvSpPr/>
          <p:nvPr/>
        </p:nvSpPr>
        <p:spPr>
          <a:xfrm>
            <a:off x="1466088" y="0"/>
            <a:ext cx="6213475" cy="5143500"/>
          </a:xfrm>
          <a:custGeom>
            <a:avLst/>
            <a:gdLst/>
            <a:ahLst/>
            <a:cxnLst/>
            <a:rect l="l" t="t" r="r" b="b"/>
            <a:pathLst>
              <a:path w="6213475" h="5143500">
                <a:moveTo>
                  <a:pt x="4849749" y="0"/>
                </a:moveTo>
                <a:lnTo>
                  <a:pt x="1363599" y="0"/>
                </a:lnTo>
                <a:lnTo>
                  <a:pt x="1247902" y="82296"/>
                </a:lnTo>
                <a:lnTo>
                  <a:pt x="1209613" y="111393"/>
                </a:lnTo>
                <a:lnTo>
                  <a:pt x="1171792" y="141065"/>
                </a:lnTo>
                <a:lnTo>
                  <a:pt x="1134444" y="171307"/>
                </a:lnTo>
                <a:lnTo>
                  <a:pt x="1097577" y="202111"/>
                </a:lnTo>
                <a:lnTo>
                  <a:pt x="1061196" y="233470"/>
                </a:lnTo>
                <a:lnTo>
                  <a:pt x="1025308" y="265379"/>
                </a:lnTo>
                <a:lnTo>
                  <a:pt x="989920" y="297831"/>
                </a:lnTo>
                <a:lnTo>
                  <a:pt x="955038" y="330819"/>
                </a:lnTo>
                <a:lnTo>
                  <a:pt x="920669" y="364336"/>
                </a:lnTo>
                <a:lnTo>
                  <a:pt x="886819" y="398377"/>
                </a:lnTo>
                <a:lnTo>
                  <a:pt x="853495" y="432935"/>
                </a:lnTo>
                <a:lnTo>
                  <a:pt x="820703" y="468003"/>
                </a:lnTo>
                <a:lnTo>
                  <a:pt x="788450" y="503574"/>
                </a:lnTo>
                <a:lnTo>
                  <a:pt x="756742" y="539643"/>
                </a:lnTo>
                <a:lnTo>
                  <a:pt x="725586" y="576202"/>
                </a:lnTo>
                <a:lnTo>
                  <a:pt x="694989" y="613246"/>
                </a:lnTo>
                <a:lnTo>
                  <a:pt x="664956" y="650767"/>
                </a:lnTo>
                <a:lnTo>
                  <a:pt x="635495" y="688760"/>
                </a:lnTo>
                <a:lnTo>
                  <a:pt x="606612" y="727217"/>
                </a:lnTo>
                <a:lnTo>
                  <a:pt x="578313" y="766132"/>
                </a:lnTo>
                <a:lnTo>
                  <a:pt x="550605" y="805498"/>
                </a:lnTo>
                <a:lnTo>
                  <a:pt x="523494" y="845310"/>
                </a:lnTo>
                <a:lnTo>
                  <a:pt x="496988" y="885561"/>
                </a:lnTo>
                <a:lnTo>
                  <a:pt x="471091" y="926243"/>
                </a:lnTo>
                <a:lnTo>
                  <a:pt x="445812" y="967352"/>
                </a:lnTo>
                <a:lnTo>
                  <a:pt x="421157" y="1008879"/>
                </a:lnTo>
                <a:lnTo>
                  <a:pt x="397132" y="1050818"/>
                </a:lnTo>
                <a:lnTo>
                  <a:pt x="373743" y="1093164"/>
                </a:lnTo>
                <a:lnTo>
                  <a:pt x="350997" y="1135909"/>
                </a:lnTo>
                <a:lnTo>
                  <a:pt x="328901" y="1179048"/>
                </a:lnTo>
                <a:lnTo>
                  <a:pt x="307461" y="1222573"/>
                </a:lnTo>
                <a:lnTo>
                  <a:pt x="286684" y="1266477"/>
                </a:lnTo>
                <a:lnTo>
                  <a:pt x="266575" y="1310756"/>
                </a:lnTo>
                <a:lnTo>
                  <a:pt x="247143" y="1355401"/>
                </a:lnTo>
                <a:lnTo>
                  <a:pt x="228393" y="1400406"/>
                </a:lnTo>
                <a:lnTo>
                  <a:pt x="210331" y="1445766"/>
                </a:lnTo>
                <a:lnTo>
                  <a:pt x="192965" y="1491473"/>
                </a:lnTo>
                <a:lnTo>
                  <a:pt x="176301" y="1537521"/>
                </a:lnTo>
                <a:lnTo>
                  <a:pt x="160344" y="1583904"/>
                </a:lnTo>
                <a:lnTo>
                  <a:pt x="145103" y="1630614"/>
                </a:lnTo>
                <a:lnTo>
                  <a:pt x="130583" y="1677645"/>
                </a:lnTo>
                <a:lnTo>
                  <a:pt x="116791" y="1724992"/>
                </a:lnTo>
                <a:lnTo>
                  <a:pt x="103733" y="1772647"/>
                </a:lnTo>
                <a:lnTo>
                  <a:pt x="91416" y="1820604"/>
                </a:lnTo>
                <a:lnTo>
                  <a:pt x="79846" y="1868856"/>
                </a:lnTo>
                <a:lnTo>
                  <a:pt x="69030" y="1917397"/>
                </a:lnTo>
                <a:lnTo>
                  <a:pt x="58975" y="1966220"/>
                </a:lnTo>
                <a:lnTo>
                  <a:pt x="49687" y="2015319"/>
                </a:lnTo>
                <a:lnTo>
                  <a:pt x="41172" y="2064687"/>
                </a:lnTo>
                <a:lnTo>
                  <a:pt x="33437" y="2114318"/>
                </a:lnTo>
                <a:lnTo>
                  <a:pt x="26489" y="2164206"/>
                </a:lnTo>
                <a:lnTo>
                  <a:pt x="20334" y="2214343"/>
                </a:lnTo>
                <a:lnTo>
                  <a:pt x="14978" y="2264723"/>
                </a:lnTo>
                <a:lnTo>
                  <a:pt x="10428" y="2315341"/>
                </a:lnTo>
                <a:lnTo>
                  <a:pt x="6691" y="2366188"/>
                </a:lnTo>
                <a:lnTo>
                  <a:pt x="3773" y="2417259"/>
                </a:lnTo>
                <a:lnTo>
                  <a:pt x="1681" y="2468547"/>
                </a:lnTo>
                <a:lnTo>
                  <a:pt x="421" y="2520046"/>
                </a:lnTo>
                <a:lnTo>
                  <a:pt x="0" y="2571750"/>
                </a:lnTo>
                <a:lnTo>
                  <a:pt x="421" y="2623453"/>
                </a:lnTo>
                <a:lnTo>
                  <a:pt x="1681" y="2674952"/>
                </a:lnTo>
                <a:lnTo>
                  <a:pt x="3773" y="2726240"/>
                </a:lnTo>
                <a:lnTo>
                  <a:pt x="6691" y="2777312"/>
                </a:lnTo>
                <a:lnTo>
                  <a:pt x="10428" y="2828159"/>
                </a:lnTo>
                <a:lnTo>
                  <a:pt x="14978" y="2878777"/>
                </a:lnTo>
                <a:lnTo>
                  <a:pt x="20334" y="2929157"/>
                </a:lnTo>
                <a:lnTo>
                  <a:pt x="26489" y="2979295"/>
                </a:lnTo>
                <a:lnTo>
                  <a:pt x="33437" y="3029183"/>
                </a:lnTo>
                <a:lnTo>
                  <a:pt x="41172" y="3078815"/>
                </a:lnTo>
                <a:lnTo>
                  <a:pt x="49687" y="3128183"/>
                </a:lnTo>
                <a:lnTo>
                  <a:pt x="58975" y="3177283"/>
                </a:lnTo>
                <a:lnTo>
                  <a:pt x="69030" y="3226107"/>
                </a:lnTo>
                <a:lnTo>
                  <a:pt x="79846" y="3274649"/>
                </a:lnTo>
                <a:lnTo>
                  <a:pt x="91416" y="3322901"/>
                </a:lnTo>
                <a:lnTo>
                  <a:pt x="103733" y="3370859"/>
                </a:lnTo>
                <a:lnTo>
                  <a:pt x="116791" y="3418515"/>
                </a:lnTo>
                <a:lnTo>
                  <a:pt x="130583" y="3465862"/>
                </a:lnTo>
                <a:lnTo>
                  <a:pt x="145103" y="3512894"/>
                </a:lnTo>
                <a:lnTo>
                  <a:pt x="160344" y="3559606"/>
                </a:lnTo>
                <a:lnTo>
                  <a:pt x="176301" y="3605989"/>
                </a:lnTo>
                <a:lnTo>
                  <a:pt x="192965" y="3652038"/>
                </a:lnTo>
                <a:lnTo>
                  <a:pt x="210331" y="3697746"/>
                </a:lnTo>
                <a:lnTo>
                  <a:pt x="228393" y="3743106"/>
                </a:lnTo>
                <a:lnTo>
                  <a:pt x="247143" y="3788113"/>
                </a:lnTo>
                <a:lnTo>
                  <a:pt x="266575" y="3832759"/>
                </a:lnTo>
                <a:lnTo>
                  <a:pt x="286684" y="3877038"/>
                </a:lnTo>
                <a:lnTo>
                  <a:pt x="307461" y="3920944"/>
                </a:lnTo>
                <a:lnTo>
                  <a:pt x="328901" y="3964469"/>
                </a:lnTo>
                <a:lnTo>
                  <a:pt x="350997" y="4007609"/>
                </a:lnTo>
                <a:lnTo>
                  <a:pt x="373743" y="4050355"/>
                </a:lnTo>
                <a:lnTo>
                  <a:pt x="397132" y="4092701"/>
                </a:lnTo>
                <a:lnTo>
                  <a:pt x="421157" y="4134642"/>
                </a:lnTo>
                <a:lnTo>
                  <a:pt x="445812" y="4176170"/>
                </a:lnTo>
                <a:lnTo>
                  <a:pt x="471091" y="4217279"/>
                </a:lnTo>
                <a:lnTo>
                  <a:pt x="496988" y="4257963"/>
                </a:lnTo>
                <a:lnTo>
                  <a:pt x="523494" y="4298214"/>
                </a:lnTo>
                <a:lnTo>
                  <a:pt x="550605" y="4338027"/>
                </a:lnTo>
                <a:lnTo>
                  <a:pt x="578313" y="4377394"/>
                </a:lnTo>
                <a:lnTo>
                  <a:pt x="606612" y="4416310"/>
                </a:lnTo>
                <a:lnTo>
                  <a:pt x="635495" y="4454768"/>
                </a:lnTo>
                <a:lnTo>
                  <a:pt x="664956" y="4492761"/>
                </a:lnTo>
                <a:lnTo>
                  <a:pt x="694989" y="4530283"/>
                </a:lnTo>
                <a:lnTo>
                  <a:pt x="725586" y="4567327"/>
                </a:lnTo>
                <a:lnTo>
                  <a:pt x="756742" y="4603887"/>
                </a:lnTo>
                <a:lnTo>
                  <a:pt x="788450" y="4639956"/>
                </a:lnTo>
                <a:lnTo>
                  <a:pt x="820703" y="4675528"/>
                </a:lnTo>
                <a:lnTo>
                  <a:pt x="853495" y="4710597"/>
                </a:lnTo>
                <a:lnTo>
                  <a:pt x="886819" y="4745155"/>
                </a:lnTo>
                <a:lnTo>
                  <a:pt x="920669" y="4779196"/>
                </a:lnTo>
                <a:lnTo>
                  <a:pt x="955038" y="4812714"/>
                </a:lnTo>
                <a:lnTo>
                  <a:pt x="989920" y="4845702"/>
                </a:lnTo>
                <a:lnTo>
                  <a:pt x="1025308" y="4878154"/>
                </a:lnTo>
                <a:lnTo>
                  <a:pt x="1061196" y="4910063"/>
                </a:lnTo>
                <a:lnTo>
                  <a:pt x="1097577" y="4941423"/>
                </a:lnTo>
                <a:lnTo>
                  <a:pt x="1134444" y="4972227"/>
                </a:lnTo>
                <a:lnTo>
                  <a:pt x="1171792" y="5002468"/>
                </a:lnTo>
                <a:lnTo>
                  <a:pt x="1209613" y="5032141"/>
                </a:lnTo>
                <a:lnTo>
                  <a:pt x="1247902" y="5061238"/>
                </a:lnTo>
                <a:lnTo>
                  <a:pt x="1363599" y="5143499"/>
                </a:lnTo>
                <a:lnTo>
                  <a:pt x="4849749" y="5143499"/>
                </a:lnTo>
                <a:lnTo>
                  <a:pt x="4965446" y="5061238"/>
                </a:lnTo>
                <a:lnTo>
                  <a:pt x="5003734" y="5032141"/>
                </a:lnTo>
                <a:lnTo>
                  <a:pt x="5041555" y="5002468"/>
                </a:lnTo>
                <a:lnTo>
                  <a:pt x="5078903" y="4972227"/>
                </a:lnTo>
                <a:lnTo>
                  <a:pt x="5115770" y="4941423"/>
                </a:lnTo>
                <a:lnTo>
                  <a:pt x="5152151" y="4910063"/>
                </a:lnTo>
                <a:lnTo>
                  <a:pt x="5188039" y="4878154"/>
                </a:lnTo>
                <a:lnTo>
                  <a:pt x="5223427" y="4845702"/>
                </a:lnTo>
                <a:lnTo>
                  <a:pt x="5258309" y="4812714"/>
                </a:lnTo>
                <a:lnTo>
                  <a:pt x="5292678" y="4779196"/>
                </a:lnTo>
                <a:lnTo>
                  <a:pt x="5326528" y="4745155"/>
                </a:lnTo>
                <a:lnTo>
                  <a:pt x="5359852" y="4710597"/>
                </a:lnTo>
                <a:lnTo>
                  <a:pt x="5392644" y="4675528"/>
                </a:lnTo>
                <a:lnTo>
                  <a:pt x="5424897" y="4639956"/>
                </a:lnTo>
                <a:lnTo>
                  <a:pt x="5456605" y="4603887"/>
                </a:lnTo>
                <a:lnTo>
                  <a:pt x="5487761" y="4567327"/>
                </a:lnTo>
                <a:lnTo>
                  <a:pt x="5518358" y="4530283"/>
                </a:lnTo>
                <a:lnTo>
                  <a:pt x="5548391" y="4492761"/>
                </a:lnTo>
                <a:lnTo>
                  <a:pt x="5577852" y="4454768"/>
                </a:lnTo>
                <a:lnTo>
                  <a:pt x="5606735" y="4416310"/>
                </a:lnTo>
                <a:lnTo>
                  <a:pt x="5635034" y="4377394"/>
                </a:lnTo>
                <a:lnTo>
                  <a:pt x="5662742" y="4338027"/>
                </a:lnTo>
                <a:lnTo>
                  <a:pt x="5689853" y="4298214"/>
                </a:lnTo>
                <a:lnTo>
                  <a:pt x="5716359" y="4257963"/>
                </a:lnTo>
                <a:lnTo>
                  <a:pt x="5742256" y="4217279"/>
                </a:lnTo>
                <a:lnTo>
                  <a:pt x="5767535" y="4176170"/>
                </a:lnTo>
                <a:lnTo>
                  <a:pt x="5792190" y="4134642"/>
                </a:lnTo>
                <a:lnTo>
                  <a:pt x="5816215" y="4092701"/>
                </a:lnTo>
                <a:lnTo>
                  <a:pt x="5839604" y="4050355"/>
                </a:lnTo>
                <a:lnTo>
                  <a:pt x="5862350" y="4007609"/>
                </a:lnTo>
                <a:lnTo>
                  <a:pt x="5884446" y="3964469"/>
                </a:lnTo>
                <a:lnTo>
                  <a:pt x="5905886" y="3920944"/>
                </a:lnTo>
                <a:lnTo>
                  <a:pt x="5926663" y="3877038"/>
                </a:lnTo>
                <a:lnTo>
                  <a:pt x="5946772" y="3832759"/>
                </a:lnTo>
                <a:lnTo>
                  <a:pt x="5966204" y="3788113"/>
                </a:lnTo>
                <a:lnTo>
                  <a:pt x="5984954" y="3743106"/>
                </a:lnTo>
                <a:lnTo>
                  <a:pt x="6003016" y="3697746"/>
                </a:lnTo>
                <a:lnTo>
                  <a:pt x="6020382" y="3652038"/>
                </a:lnTo>
                <a:lnTo>
                  <a:pt x="6037046" y="3605989"/>
                </a:lnTo>
                <a:lnTo>
                  <a:pt x="6053003" y="3559606"/>
                </a:lnTo>
                <a:lnTo>
                  <a:pt x="6068244" y="3512894"/>
                </a:lnTo>
                <a:lnTo>
                  <a:pt x="6082764" y="3465862"/>
                </a:lnTo>
                <a:lnTo>
                  <a:pt x="6096556" y="3418515"/>
                </a:lnTo>
                <a:lnTo>
                  <a:pt x="6109614" y="3370859"/>
                </a:lnTo>
                <a:lnTo>
                  <a:pt x="6121931" y="3322901"/>
                </a:lnTo>
                <a:lnTo>
                  <a:pt x="6133501" y="3274649"/>
                </a:lnTo>
                <a:lnTo>
                  <a:pt x="6144317" y="3226107"/>
                </a:lnTo>
                <a:lnTo>
                  <a:pt x="6154372" y="3177283"/>
                </a:lnTo>
                <a:lnTo>
                  <a:pt x="6163660" y="3128183"/>
                </a:lnTo>
                <a:lnTo>
                  <a:pt x="6172175" y="3078815"/>
                </a:lnTo>
                <a:lnTo>
                  <a:pt x="6179910" y="3029183"/>
                </a:lnTo>
                <a:lnTo>
                  <a:pt x="6186858" y="2979295"/>
                </a:lnTo>
                <a:lnTo>
                  <a:pt x="6193013" y="2929157"/>
                </a:lnTo>
                <a:lnTo>
                  <a:pt x="6198369" y="2878777"/>
                </a:lnTo>
                <a:lnTo>
                  <a:pt x="6202919" y="2828159"/>
                </a:lnTo>
                <a:lnTo>
                  <a:pt x="6206656" y="2777312"/>
                </a:lnTo>
                <a:lnTo>
                  <a:pt x="6209574" y="2726240"/>
                </a:lnTo>
                <a:lnTo>
                  <a:pt x="6211666" y="2674952"/>
                </a:lnTo>
                <a:lnTo>
                  <a:pt x="6212926" y="2623453"/>
                </a:lnTo>
                <a:lnTo>
                  <a:pt x="6213347" y="2571750"/>
                </a:lnTo>
                <a:lnTo>
                  <a:pt x="6212926" y="2520046"/>
                </a:lnTo>
                <a:lnTo>
                  <a:pt x="6211666" y="2468547"/>
                </a:lnTo>
                <a:lnTo>
                  <a:pt x="6209574" y="2417259"/>
                </a:lnTo>
                <a:lnTo>
                  <a:pt x="6206656" y="2366188"/>
                </a:lnTo>
                <a:lnTo>
                  <a:pt x="6202919" y="2315341"/>
                </a:lnTo>
                <a:lnTo>
                  <a:pt x="6198369" y="2264723"/>
                </a:lnTo>
                <a:lnTo>
                  <a:pt x="6193013" y="2214343"/>
                </a:lnTo>
                <a:lnTo>
                  <a:pt x="6186858" y="2164206"/>
                </a:lnTo>
                <a:lnTo>
                  <a:pt x="6179910" y="2114318"/>
                </a:lnTo>
                <a:lnTo>
                  <a:pt x="6172175" y="2064687"/>
                </a:lnTo>
                <a:lnTo>
                  <a:pt x="6163660" y="2015319"/>
                </a:lnTo>
                <a:lnTo>
                  <a:pt x="6154372" y="1966220"/>
                </a:lnTo>
                <a:lnTo>
                  <a:pt x="6144317" y="1917397"/>
                </a:lnTo>
                <a:lnTo>
                  <a:pt x="6133501" y="1868856"/>
                </a:lnTo>
                <a:lnTo>
                  <a:pt x="6121931" y="1820604"/>
                </a:lnTo>
                <a:lnTo>
                  <a:pt x="6109614" y="1772647"/>
                </a:lnTo>
                <a:lnTo>
                  <a:pt x="6096556" y="1724992"/>
                </a:lnTo>
                <a:lnTo>
                  <a:pt x="6082764" y="1677645"/>
                </a:lnTo>
                <a:lnTo>
                  <a:pt x="6068244" y="1630614"/>
                </a:lnTo>
                <a:lnTo>
                  <a:pt x="6053003" y="1583904"/>
                </a:lnTo>
                <a:lnTo>
                  <a:pt x="6037046" y="1537521"/>
                </a:lnTo>
                <a:lnTo>
                  <a:pt x="6020382" y="1491473"/>
                </a:lnTo>
                <a:lnTo>
                  <a:pt x="6003016" y="1445766"/>
                </a:lnTo>
                <a:lnTo>
                  <a:pt x="5984954" y="1400406"/>
                </a:lnTo>
                <a:lnTo>
                  <a:pt x="5966204" y="1355401"/>
                </a:lnTo>
                <a:lnTo>
                  <a:pt x="5946772" y="1310756"/>
                </a:lnTo>
                <a:lnTo>
                  <a:pt x="5926663" y="1266477"/>
                </a:lnTo>
                <a:lnTo>
                  <a:pt x="5905886" y="1222573"/>
                </a:lnTo>
                <a:lnTo>
                  <a:pt x="5884446" y="1179048"/>
                </a:lnTo>
                <a:lnTo>
                  <a:pt x="5862350" y="1135909"/>
                </a:lnTo>
                <a:lnTo>
                  <a:pt x="5839604" y="1093164"/>
                </a:lnTo>
                <a:lnTo>
                  <a:pt x="5816215" y="1050818"/>
                </a:lnTo>
                <a:lnTo>
                  <a:pt x="5792190" y="1008879"/>
                </a:lnTo>
                <a:lnTo>
                  <a:pt x="5767535" y="967352"/>
                </a:lnTo>
                <a:lnTo>
                  <a:pt x="5742256" y="926243"/>
                </a:lnTo>
                <a:lnTo>
                  <a:pt x="5716359" y="885561"/>
                </a:lnTo>
                <a:lnTo>
                  <a:pt x="5689853" y="845310"/>
                </a:lnTo>
                <a:lnTo>
                  <a:pt x="5662742" y="805498"/>
                </a:lnTo>
                <a:lnTo>
                  <a:pt x="5635034" y="766132"/>
                </a:lnTo>
                <a:lnTo>
                  <a:pt x="5606735" y="727217"/>
                </a:lnTo>
                <a:lnTo>
                  <a:pt x="5577852" y="688760"/>
                </a:lnTo>
                <a:lnTo>
                  <a:pt x="5548391" y="650767"/>
                </a:lnTo>
                <a:lnTo>
                  <a:pt x="5518358" y="613246"/>
                </a:lnTo>
                <a:lnTo>
                  <a:pt x="5487761" y="576202"/>
                </a:lnTo>
                <a:lnTo>
                  <a:pt x="5456605" y="539643"/>
                </a:lnTo>
                <a:lnTo>
                  <a:pt x="5424897" y="503574"/>
                </a:lnTo>
                <a:lnTo>
                  <a:pt x="5392644" y="468003"/>
                </a:lnTo>
                <a:lnTo>
                  <a:pt x="5359852" y="432935"/>
                </a:lnTo>
                <a:lnTo>
                  <a:pt x="5326528" y="398377"/>
                </a:lnTo>
                <a:lnTo>
                  <a:pt x="5292678" y="364336"/>
                </a:lnTo>
                <a:lnTo>
                  <a:pt x="5258309" y="330819"/>
                </a:lnTo>
                <a:lnTo>
                  <a:pt x="5223427" y="297831"/>
                </a:lnTo>
                <a:lnTo>
                  <a:pt x="5188039" y="265379"/>
                </a:lnTo>
                <a:lnTo>
                  <a:pt x="5152151" y="233470"/>
                </a:lnTo>
                <a:lnTo>
                  <a:pt x="5115770" y="202111"/>
                </a:lnTo>
                <a:lnTo>
                  <a:pt x="5078903" y="171307"/>
                </a:lnTo>
                <a:lnTo>
                  <a:pt x="5041555" y="141065"/>
                </a:lnTo>
                <a:lnTo>
                  <a:pt x="5003734" y="111393"/>
                </a:lnTo>
                <a:lnTo>
                  <a:pt x="4965446" y="82296"/>
                </a:lnTo>
                <a:lnTo>
                  <a:pt x="4849749" y="0"/>
                </a:lnTo>
                <a:close/>
              </a:path>
            </a:pathLst>
          </a:custGeom>
          <a:solidFill>
            <a:srgbClr val="FFFFFF">
              <a:alpha val="79998"/>
            </a:srgbClr>
          </a:solidFill>
        </p:spPr>
        <p:txBody>
          <a:bodyPr wrap="square" lIns="0" tIns="0" rIns="0" bIns="0" rtlCol="0"/>
          <a:lstStyle/>
          <a:p>
            <a:endParaRPr/>
          </a:p>
        </p:txBody>
      </p:sp>
      <p:sp>
        <p:nvSpPr>
          <p:cNvPr id="63" name="bg object 63"/>
          <p:cNvSpPr/>
          <p:nvPr/>
        </p:nvSpPr>
        <p:spPr>
          <a:xfrm>
            <a:off x="1589532" y="0"/>
            <a:ext cx="5966460" cy="5143500"/>
          </a:xfrm>
          <a:custGeom>
            <a:avLst/>
            <a:gdLst/>
            <a:ahLst/>
            <a:cxnLst/>
            <a:rect l="l" t="t" r="r" b="b"/>
            <a:pathLst>
              <a:path w="5966459" h="5143500">
                <a:moveTo>
                  <a:pt x="4494657" y="0"/>
                </a:moveTo>
                <a:lnTo>
                  <a:pt x="1471803" y="0"/>
                </a:lnTo>
                <a:lnTo>
                  <a:pt x="1436370" y="20447"/>
                </a:lnTo>
                <a:lnTo>
                  <a:pt x="1395578" y="45682"/>
                </a:lnTo>
                <a:lnTo>
                  <a:pt x="1355226" y="71550"/>
                </a:lnTo>
                <a:lnTo>
                  <a:pt x="1315320" y="98045"/>
                </a:lnTo>
                <a:lnTo>
                  <a:pt x="1275867" y="125160"/>
                </a:lnTo>
                <a:lnTo>
                  <a:pt x="1236874" y="152886"/>
                </a:lnTo>
                <a:lnTo>
                  <a:pt x="1198348" y="181219"/>
                </a:lnTo>
                <a:lnTo>
                  <a:pt x="1160297" y="210150"/>
                </a:lnTo>
                <a:lnTo>
                  <a:pt x="1122726" y="239673"/>
                </a:lnTo>
                <a:lnTo>
                  <a:pt x="1085643" y="269781"/>
                </a:lnTo>
                <a:lnTo>
                  <a:pt x="1049055" y="300466"/>
                </a:lnTo>
                <a:lnTo>
                  <a:pt x="1012968" y="331723"/>
                </a:lnTo>
                <a:lnTo>
                  <a:pt x="977391" y="363543"/>
                </a:lnTo>
                <a:lnTo>
                  <a:pt x="942329" y="395921"/>
                </a:lnTo>
                <a:lnTo>
                  <a:pt x="907789" y="428849"/>
                </a:lnTo>
                <a:lnTo>
                  <a:pt x="873779" y="462319"/>
                </a:lnTo>
                <a:lnTo>
                  <a:pt x="840306" y="496326"/>
                </a:lnTo>
                <a:lnTo>
                  <a:pt x="807376" y="530863"/>
                </a:lnTo>
                <a:lnTo>
                  <a:pt x="774996" y="565921"/>
                </a:lnTo>
                <a:lnTo>
                  <a:pt x="743173" y="601496"/>
                </a:lnTo>
                <a:lnTo>
                  <a:pt x="711915" y="637578"/>
                </a:lnTo>
                <a:lnTo>
                  <a:pt x="681227" y="674163"/>
                </a:lnTo>
                <a:lnTo>
                  <a:pt x="651118" y="711241"/>
                </a:lnTo>
                <a:lnTo>
                  <a:pt x="621594" y="748808"/>
                </a:lnTo>
                <a:lnTo>
                  <a:pt x="592662" y="786855"/>
                </a:lnTo>
                <a:lnTo>
                  <a:pt x="564329" y="825376"/>
                </a:lnTo>
                <a:lnTo>
                  <a:pt x="536601" y="864364"/>
                </a:lnTo>
                <a:lnTo>
                  <a:pt x="509486" y="903812"/>
                </a:lnTo>
                <a:lnTo>
                  <a:pt x="482991" y="943713"/>
                </a:lnTo>
                <a:lnTo>
                  <a:pt x="457123" y="984060"/>
                </a:lnTo>
                <a:lnTo>
                  <a:pt x="431888" y="1024846"/>
                </a:lnTo>
                <a:lnTo>
                  <a:pt x="407294" y="1066065"/>
                </a:lnTo>
                <a:lnTo>
                  <a:pt x="383347" y="1107708"/>
                </a:lnTo>
                <a:lnTo>
                  <a:pt x="360055" y="1149770"/>
                </a:lnTo>
                <a:lnTo>
                  <a:pt x="337424" y="1192244"/>
                </a:lnTo>
                <a:lnTo>
                  <a:pt x="315461" y="1235121"/>
                </a:lnTo>
                <a:lnTo>
                  <a:pt x="294174" y="1278397"/>
                </a:lnTo>
                <a:lnTo>
                  <a:pt x="273568" y="1322063"/>
                </a:lnTo>
                <a:lnTo>
                  <a:pt x="253652" y="1366112"/>
                </a:lnTo>
                <a:lnTo>
                  <a:pt x="234432" y="1410538"/>
                </a:lnTo>
                <a:lnTo>
                  <a:pt x="215915" y="1455334"/>
                </a:lnTo>
                <a:lnTo>
                  <a:pt x="198107" y="1500493"/>
                </a:lnTo>
                <a:lnTo>
                  <a:pt x="181017" y="1546008"/>
                </a:lnTo>
                <a:lnTo>
                  <a:pt x="164650" y="1591872"/>
                </a:lnTo>
                <a:lnTo>
                  <a:pt x="149014" y="1638078"/>
                </a:lnTo>
                <a:lnTo>
                  <a:pt x="134116" y="1684619"/>
                </a:lnTo>
                <a:lnTo>
                  <a:pt x="119962" y="1731488"/>
                </a:lnTo>
                <a:lnTo>
                  <a:pt x="106560" y="1778678"/>
                </a:lnTo>
                <a:lnTo>
                  <a:pt x="93917" y="1826182"/>
                </a:lnTo>
                <a:lnTo>
                  <a:pt x="82038" y="1873994"/>
                </a:lnTo>
                <a:lnTo>
                  <a:pt x="70933" y="1922107"/>
                </a:lnTo>
                <a:lnTo>
                  <a:pt x="60606" y="1970513"/>
                </a:lnTo>
                <a:lnTo>
                  <a:pt x="51066" y="2019205"/>
                </a:lnTo>
                <a:lnTo>
                  <a:pt x="42319" y="2068177"/>
                </a:lnTo>
                <a:lnTo>
                  <a:pt x="34372" y="2117422"/>
                </a:lnTo>
                <a:lnTo>
                  <a:pt x="27232" y="2166932"/>
                </a:lnTo>
                <a:lnTo>
                  <a:pt x="20906" y="2216701"/>
                </a:lnTo>
                <a:lnTo>
                  <a:pt x="15401" y="2266722"/>
                </a:lnTo>
                <a:lnTo>
                  <a:pt x="10724" y="2316988"/>
                </a:lnTo>
                <a:lnTo>
                  <a:pt x="6882" y="2367492"/>
                </a:lnTo>
                <a:lnTo>
                  <a:pt x="3881" y="2418227"/>
                </a:lnTo>
                <a:lnTo>
                  <a:pt x="1729" y="2469187"/>
                </a:lnTo>
                <a:lnTo>
                  <a:pt x="433" y="2520363"/>
                </a:lnTo>
                <a:lnTo>
                  <a:pt x="0" y="2571750"/>
                </a:lnTo>
                <a:lnTo>
                  <a:pt x="433" y="2623136"/>
                </a:lnTo>
                <a:lnTo>
                  <a:pt x="1729" y="2674313"/>
                </a:lnTo>
                <a:lnTo>
                  <a:pt x="3881" y="2725272"/>
                </a:lnTo>
                <a:lnTo>
                  <a:pt x="6882" y="2776007"/>
                </a:lnTo>
                <a:lnTo>
                  <a:pt x="10724" y="2826512"/>
                </a:lnTo>
                <a:lnTo>
                  <a:pt x="15401" y="2876778"/>
                </a:lnTo>
                <a:lnTo>
                  <a:pt x="20906" y="2926799"/>
                </a:lnTo>
                <a:lnTo>
                  <a:pt x="27232" y="2976569"/>
                </a:lnTo>
                <a:lnTo>
                  <a:pt x="34372" y="3026080"/>
                </a:lnTo>
                <a:lnTo>
                  <a:pt x="42319" y="3075325"/>
                </a:lnTo>
                <a:lnTo>
                  <a:pt x="51066" y="3124298"/>
                </a:lnTo>
                <a:lnTo>
                  <a:pt x="60606" y="3172991"/>
                </a:lnTo>
                <a:lnTo>
                  <a:pt x="70933" y="3221398"/>
                </a:lnTo>
                <a:lnTo>
                  <a:pt x="82038" y="3269511"/>
                </a:lnTo>
                <a:lnTo>
                  <a:pt x="93917" y="3317324"/>
                </a:lnTo>
                <a:lnTo>
                  <a:pt x="106560" y="3364829"/>
                </a:lnTo>
                <a:lnTo>
                  <a:pt x="119962" y="3412020"/>
                </a:lnTo>
                <a:lnTo>
                  <a:pt x="134116" y="3458890"/>
                </a:lnTo>
                <a:lnTo>
                  <a:pt x="149014" y="3505432"/>
                </a:lnTo>
                <a:lnTo>
                  <a:pt x="164650" y="3551639"/>
                </a:lnTo>
                <a:lnTo>
                  <a:pt x="181017" y="3597503"/>
                </a:lnTo>
                <a:lnTo>
                  <a:pt x="198107" y="3643019"/>
                </a:lnTo>
                <a:lnTo>
                  <a:pt x="215915" y="3688179"/>
                </a:lnTo>
                <a:lnTo>
                  <a:pt x="234432" y="3732976"/>
                </a:lnTo>
                <a:lnTo>
                  <a:pt x="253652" y="3777403"/>
                </a:lnTo>
                <a:lnTo>
                  <a:pt x="273568" y="3821454"/>
                </a:lnTo>
                <a:lnTo>
                  <a:pt x="294174" y="3865121"/>
                </a:lnTo>
                <a:lnTo>
                  <a:pt x="315461" y="3908397"/>
                </a:lnTo>
                <a:lnTo>
                  <a:pt x="337424" y="3951276"/>
                </a:lnTo>
                <a:lnTo>
                  <a:pt x="360055" y="3993751"/>
                </a:lnTo>
                <a:lnTo>
                  <a:pt x="383347" y="4035814"/>
                </a:lnTo>
                <a:lnTo>
                  <a:pt x="407294" y="4077458"/>
                </a:lnTo>
                <a:lnTo>
                  <a:pt x="431888" y="4118678"/>
                </a:lnTo>
                <a:lnTo>
                  <a:pt x="457123" y="4159465"/>
                </a:lnTo>
                <a:lnTo>
                  <a:pt x="482991" y="4199813"/>
                </a:lnTo>
                <a:lnTo>
                  <a:pt x="509486" y="4239715"/>
                </a:lnTo>
                <a:lnTo>
                  <a:pt x="536601" y="4279163"/>
                </a:lnTo>
                <a:lnTo>
                  <a:pt x="564329" y="4318152"/>
                </a:lnTo>
                <a:lnTo>
                  <a:pt x="592662" y="4356674"/>
                </a:lnTo>
                <a:lnTo>
                  <a:pt x="621594" y="4394722"/>
                </a:lnTo>
                <a:lnTo>
                  <a:pt x="651118" y="4432290"/>
                </a:lnTo>
                <a:lnTo>
                  <a:pt x="681227" y="4469369"/>
                </a:lnTo>
                <a:lnTo>
                  <a:pt x="711915" y="4505954"/>
                </a:lnTo>
                <a:lnTo>
                  <a:pt x="743173" y="4542037"/>
                </a:lnTo>
                <a:lnTo>
                  <a:pt x="774996" y="4577612"/>
                </a:lnTo>
                <a:lnTo>
                  <a:pt x="807376" y="4612672"/>
                </a:lnTo>
                <a:lnTo>
                  <a:pt x="840306" y="4647208"/>
                </a:lnTo>
                <a:lnTo>
                  <a:pt x="873779" y="4681216"/>
                </a:lnTo>
                <a:lnTo>
                  <a:pt x="907789" y="4714687"/>
                </a:lnTo>
                <a:lnTo>
                  <a:pt x="942329" y="4747615"/>
                </a:lnTo>
                <a:lnTo>
                  <a:pt x="977391" y="4779993"/>
                </a:lnTo>
                <a:lnTo>
                  <a:pt x="1012968" y="4811814"/>
                </a:lnTo>
                <a:lnTo>
                  <a:pt x="1049055" y="4843070"/>
                </a:lnTo>
                <a:lnTo>
                  <a:pt x="1085643" y="4873756"/>
                </a:lnTo>
                <a:lnTo>
                  <a:pt x="1122726" y="4903863"/>
                </a:lnTo>
                <a:lnTo>
                  <a:pt x="1160297" y="4933386"/>
                </a:lnTo>
                <a:lnTo>
                  <a:pt x="1198348" y="4962317"/>
                </a:lnTo>
                <a:lnTo>
                  <a:pt x="1236874" y="4990650"/>
                </a:lnTo>
                <a:lnTo>
                  <a:pt x="1275867" y="5018376"/>
                </a:lnTo>
                <a:lnTo>
                  <a:pt x="1315320" y="5045490"/>
                </a:lnTo>
                <a:lnTo>
                  <a:pt x="1355226" y="5071984"/>
                </a:lnTo>
                <a:lnTo>
                  <a:pt x="1395578" y="5097852"/>
                </a:lnTo>
                <a:lnTo>
                  <a:pt x="1436370" y="5123087"/>
                </a:lnTo>
                <a:lnTo>
                  <a:pt x="1471803" y="5143499"/>
                </a:lnTo>
                <a:lnTo>
                  <a:pt x="4494657" y="5143499"/>
                </a:lnTo>
                <a:lnTo>
                  <a:pt x="4530090" y="5123087"/>
                </a:lnTo>
                <a:lnTo>
                  <a:pt x="4570881" y="5097852"/>
                </a:lnTo>
                <a:lnTo>
                  <a:pt x="4611233" y="5071984"/>
                </a:lnTo>
                <a:lnTo>
                  <a:pt x="4651139" y="5045490"/>
                </a:lnTo>
                <a:lnTo>
                  <a:pt x="4690592" y="5018376"/>
                </a:lnTo>
                <a:lnTo>
                  <a:pt x="4729585" y="4990650"/>
                </a:lnTo>
                <a:lnTo>
                  <a:pt x="4768111" y="4962317"/>
                </a:lnTo>
                <a:lnTo>
                  <a:pt x="4806162" y="4933386"/>
                </a:lnTo>
                <a:lnTo>
                  <a:pt x="4843733" y="4903863"/>
                </a:lnTo>
                <a:lnTo>
                  <a:pt x="4880816" y="4873756"/>
                </a:lnTo>
                <a:lnTo>
                  <a:pt x="4917404" y="4843070"/>
                </a:lnTo>
                <a:lnTo>
                  <a:pt x="4953491" y="4811814"/>
                </a:lnTo>
                <a:lnTo>
                  <a:pt x="4989068" y="4779993"/>
                </a:lnTo>
                <a:lnTo>
                  <a:pt x="5024130" y="4747615"/>
                </a:lnTo>
                <a:lnTo>
                  <a:pt x="5058670" y="4714687"/>
                </a:lnTo>
                <a:lnTo>
                  <a:pt x="5092680" y="4681216"/>
                </a:lnTo>
                <a:lnTo>
                  <a:pt x="5126153" y="4647208"/>
                </a:lnTo>
                <a:lnTo>
                  <a:pt x="5159083" y="4612672"/>
                </a:lnTo>
                <a:lnTo>
                  <a:pt x="5191463" y="4577612"/>
                </a:lnTo>
                <a:lnTo>
                  <a:pt x="5223286" y="4542037"/>
                </a:lnTo>
                <a:lnTo>
                  <a:pt x="5254544" y="4505954"/>
                </a:lnTo>
                <a:lnTo>
                  <a:pt x="5285231" y="4469369"/>
                </a:lnTo>
                <a:lnTo>
                  <a:pt x="5315341" y="4432290"/>
                </a:lnTo>
                <a:lnTo>
                  <a:pt x="5344865" y="4394722"/>
                </a:lnTo>
                <a:lnTo>
                  <a:pt x="5373797" y="4356674"/>
                </a:lnTo>
                <a:lnTo>
                  <a:pt x="5402130" y="4318152"/>
                </a:lnTo>
                <a:lnTo>
                  <a:pt x="5429858" y="4279163"/>
                </a:lnTo>
                <a:lnTo>
                  <a:pt x="5456973" y="4239715"/>
                </a:lnTo>
                <a:lnTo>
                  <a:pt x="5483468" y="4199813"/>
                </a:lnTo>
                <a:lnTo>
                  <a:pt x="5509336" y="4159465"/>
                </a:lnTo>
                <a:lnTo>
                  <a:pt x="5534571" y="4118678"/>
                </a:lnTo>
                <a:lnTo>
                  <a:pt x="5559165" y="4077458"/>
                </a:lnTo>
                <a:lnTo>
                  <a:pt x="5583112" y="4035814"/>
                </a:lnTo>
                <a:lnTo>
                  <a:pt x="5606404" y="3993751"/>
                </a:lnTo>
                <a:lnTo>
                  <a:pt x="5629035" y="3951276"/>
                </a:lnTo>
                <a:lnTo>
                  <a:pt x="5650998" y="3908397"/>
                </a:lnTo>
                <a:lnTo>
                  <a:pt x="5672285" y="3865121"/>
                </a:lnTo>
                <a:lnTo>
                  <a:pt x="5692891" y="3821454"/>
                </a:lnTo>
                <a:lnTo>
                  <a:pt x="5712807" y="3777403"/>
                </a:lnTo>
                <a:lnTo>
                  <a:pt x="5732027" y="3732976"/>
                </a:lnTo>
                <a:lnTo>
                  <a:pt x="5750544" y="3688179"/>
                </a:lnTo>
                <a:lnTo>
                  <a:pt x="5768352" y="3643019"/>
                </a:lnTo>
                <a:lnTo>
                  <a:pt x="5785442" y="3597503"/>
                </a:lnTo>
                <a:lnTo>
                  <a:pt x="5801809" y="3551639"/>
                </a:lnTo>
                <a:lnTo>
                  <a:pt x="5817445" y="3505432"/>
                </a:lnTo>
                <a:lnTo>
                  <a:pt x="5832343" y="3458890"/>
                </a:lnTo>
                <a:lnTo>
                  <a:pt x="5846497" y="3412020"/>
                </a:lnTo>
                <a:lnTo>
                  <a:pt x="5859899" y="3364829"/>
                </a:lnTo>
                <a:lnTo>
                  <a:pt x="5872542" y="3317324"/>
                </a:lnTo>
                <a:lnTo>
                  <a:pt x="5884421" y="3269511"/>
                </a:lnTo>
                <a:lnTo>
                  <a:pt x="5895526" y="3221398"/>
                </a:lnTo>
                <a:lnTo>
                  <a:pt x="5905853" y="3172991"/>
                </a:lnTo>
                <a:lnTo>
                  <a:pt x="5915393" y="3124298"/>
                </a:lnTo>
                <a:lnTo>
                  <a:pt x="5924140" y="3075325"/>
                </a:lnTo>
                <a:lnTo>
                  <a:pt x="5932087" y="3026080"/>
                </a:lnTo>
                <a:lnTo>
                  <a:pt x="5939227" y="2976569"/>
                </a:lnTo>
                <a:lnTo>
                  <a:pt x="5945553" y="2926799"/>
                </a:lnTo>
                <a:lnTo>
                  <a:pt x="5951058" y="2876778"/>
                </a:lnTo>
                <a:lnTo>
                  <a:pt x="5955735" y="2826512"/>
                </a:lnTo>
                <a:lnTo>
                  <a:pt x="5959577" y="2776007"/>
                </a:lnTo>
                <a:lnTo>
                  <a:pt x="5962578" y="2725272"/>
                </a:lnTo>
                <a:lnTo>
                  <a:pt x="5964730" y="2674313"/>
                </a:lnTo>
                <a:lnTo>
                  <a:pt x="5966026" y="2623136"/>
                </a:lnTo>
                <a:lnTo>
                  <a:pt x="5966460" y="2571750"/>
                </a:lnTo>
                <a:lnTo>
                  <a:pt x="5966026" y="2520363"/>
                </a:lnTo>
                <a:lnTo>
                  <a:pt x="5964730" y="2469187"/>
                </a:lnTo>
                <a:lnTo>
                  <a:pt x="5962578" y="2418227"/>
                </a:lnTo>
                <a:lnTo>
                  <a:pt x="5959577" y="2367492"/>
                </a:lnTo>
                <a:lnTo>
                  <a:pt x="5955735" y="2316988"/>
                </a:lnTo>
                <a:lnTo>
                  <a:pt x="5951058" y="2266722"/>
                </a:lnTo>
                <a:lnTo>
                  <a:pt x="5945553" y="2216701"/>
                </a:lnTo>
                <a:lnTo>
                  <a:pt x="5939227" y="2166932"/>
                </a:lnTo>
                <a:lnTo>
                  <a:pt x="5932087" y="2117422"/>
                </a:lnTo>
                <a:lnTo>
                  <a:pt x="5924140" y="2068177"/>
                </a:lnTo>
                <a:lnTo>
                  <a:pt x="5915393" y="2019205"/>
                </a:lnTo>
                <a:lnTo>
                  <a:pt x="5905853" y="1970513"/>
                </a:lnTo>
                <a:lnTo>
                  <a:pt x="5895526" y="1922107"/>
                </a:lnTo>
                <a:lnTo>
                  <a:pt x="5884421" y="1873994"/>
                </a:lnTo>
                <a:lnTo>
                  <a:pt x="5872542" y="1826182"/>
                </a:lnTo>
                <a:lnTo>
                  <a:pt x="5859899" y="1778678"/>
                </a:lnTo>
                <a:lnTo>
                  <a:pt x="5846497" y="1731488"/>
                </a:lnTo>
                <a:lnTo>
                  <a:pt x="5832343" y="1684619"/>
                </a:lnTo>
                <a:lnTo>
                  <a:pt x="5817445" y="1638078"/>
                </a:lnTo>
                <a:lnTo>
                  <a:pt x="5801809" y="1591872"/>
                </a:lnTo>
                <a:lnTo>
                  <a:pt x="5785442" y="1546008"/>
                </a:lnTo>
                <a:lnTo>
                  <a:pt x="5768352" y="1500493"/>
                </a:lnTo>
                <a:lnTo>
                  <a:pt x="5750544" y="1455334"/>
                </a:lnTo>
                <a:lnTo>
                  <a:pt x="5732027" y="1410538"/>
                </a:lnTo>
                <a:lnTo>
                  <a:pt x="5712807" y="1366112"/>
                </a:lnTo>
                <a:lnTo>
                  <a:pt x="5692891" y="1322063"/>
                </a:lnTo>
                <a:lnTo>
                  <a:pt x="5672285" y="1278397"/>
                </a:lnTo>
                <a:lnTo>
                  <a:pt x="5650998" y="1235121"/>
                </a:lnTo>
                <a:lnTo>
                  <a:pt x="5629035" y="1192244"/>
                </a:lnTo>
                <a:lnTo>
                  <a:pt x="5606404" y="1149770"/>
                </a:lnTo>
                <a:lnTo>
                  <a:pt x="5583112" y="1107708"/>
                </a:lnTo>
                <a:lnTo>
                  <a:pt x="5559165" y="1066065"/>
                </a:lnTo>
                <a:lnTo>
                  <a:pt x="5534571" y="1024846"/>
                </a:lnTo>
                <a:lnTo>
                  <a:pt x="5509336" y="984060"/>
                </a:lnTo>
                <a:lnTo>
                  <a:pt x="5483468" y="943713"/>
                </a:lnTo>
                <a:lnTo>
                  <a:pt x="5456973" y="903812"/>
                </a:lnTo>
                <a:lnTo>
                  <a:pt x="5429858" y="864364"/>
                </a:lnTo>
                <a:lnTo>
                  <a:pt x="5402130" y="825376"/>
                </a:lnTo>
                <a:lnTo>
                  <a:pt x="5373797" y="786855"/>
                </a:lnTo>
                <a:lnTo>
                  <a:pt x="5344865" y="748808"/>
                </a:lnTo>
                <a:lnTo>
                  <a:pt x="5315341" y="711241"/>
                </a:lnTo>
                <a:lnTo>
                  <a:pt x="5285231" y="674163"/>
                </a:lnTo>
                <a:lnTo>
                  <a:pt x="5254544" y="637578"/>
                </a:lnTo>
                <a:lnTo>
                  <a:pt x="5223286" y="601496"/>
                </a:lnTo>
                <a:lnTo>
                  <a:pt x="5191463" y="565921"/>
                </a:lnTo>
                <a:lnTo>
                  <a:pt x="5159083" y="530863"/>
                </a:lnTo>
                <a:lnTo>
                  <a:pt x="5126153" y="496326"/>
                </a:lnTo>
                <a:lnTo>
                  <a:pt x="5092680" y="462319"/>
                </a:lnTo>
                <a:lnTo>
                  <a:pt x="5058670" y="428849"/>
                </a:lnTo>
                <a:lnTo>
                  <a:pt x="5024130" y="395921"/>
                </a:lnTo>
                <a:lnTo>
                  <a:pt x="4989068" y="363543"/>
                </a:lnTo>
                <a:lnTo>
                  <a:pt x="4953491" y="331723"/>
                </a:lnTo>
                <a:lnTo>
                  <a:pt x="4917404" y="300466"/>
                </a:lnTo>
                <a:lnTo>
                  <a:pt x="4880816" y="269781"/>
                </a:lnTo>
                <a:lnTo>
                  <a:pt x="4843733" y="239673"/>
                </a:lnTo>
                <a:lnTo>
                  <a:pt x="4806162" y="210150"/>
                </a:lnTo>
                <a:lnTo>
                  <a:pt x="4768111" y="181219"/>
                </a:lnTo>
                <a:lnTo>
                  <a:pt x="4729585" y="152886"/>
                </a:lnTo>
                <a:lnTo>
                  <a:pt x="4690592" y="125160"/>
                </a:lnTo>
                <a:lnTo>
                  <a:pt x="4651139" y="98045"/>
                </a:lnTo>
                <a:lnTo>
                  <a:pt x="4611233" y="71550"/>
                </a:lnTo>
                <a:lnTo>
                  <a:pt x="4570881" y="45682"/>
                </a:lnTo>
                <a:lnTo>
                  <a:pt x="4530090" y="20447"/>
                </a:lnTo>
                <a:lnTo>
                  <a:pt x="4494657"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5" name="Holder 5"/>
          <p:cNvSpPr>
            <a:spLocks noGrp="1"/>
          </p:cNvSpPr>
          <p:nvPr>
            <p:ph type="sldNum" sz="quarter" idx="7"/>
          </p:nvPr>
        </p:nvSpPr>
        <p:spPr/>
        <p:txBody>
          <a:bodyPr lIns="0" tIns="0" rIns="0" bIns="0"/>
          <a:lstStyle>
            <a:lvl1pPr>
              <a:defRPr sz="1300" b="1" i="0">
                <a:solidFill>
                  <a:schemeClr val="bg1"/>
                </a:solidFill>
                <a:latin typeface="Tahoma"/>
                <a:cs typeface="Tahoma"/>
              </a:defRPr>
            </a:lvl1pPr>
          </a:lstStyle>
          <a:p>
            <a:pPr marL="53340">
              <a:lnSpc>
                <a:spcPct val="100000"/>
              </a:lnSpc>
              <a:spcBef>
                <a:spcPts val="55"/>
              </a:spcBef>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4" name="Holder 4"/>
          <p:cNvSpPr>
            <a:spLocks noGrp="1"/>
          </p:cNvSpPr>
          <p:nvPr>
            <p:ph type="sldNum" sz="quarter" idx="7"/>
          </p:nvPr>
        </p:nvSpPr>
        <p:spPr/>
        <p:txBody>
          <a:bodyPr lIns="0" tIns="0" rIns="0" bIns="0"/>
          <a:lstStyle>
            <a:lvl1pPr>
              <a:defRPr sz="1300" b="1" i="0">
                <a:solidFill>
                  <a:schemeClr val="bg1"/>
                </a:solidFill>
                <a:latin typeface="Tahoma"/>
                <a:cs typeface="Tahoma"/>
              </a:defRPr>
            </a:lvl1pPr>
          </a:lstStyle>
          <a:p>
            <a:pPr marL="53340">
              <a:lnSpc>
                <a:spcPct val="100000"/>
              </a:lnSpc>
              <a:spcBef>
                <a:spcPts val="55"/>
              </a:spcBef>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535923" y="4183379"/>
            <a:ext cx="608330" cy="643255"/>
          </a:xfrm>
          <a:custGeom>
            <a:avLst/>
            <a:gdLst/>
            <a:ahLst/>
            <a:cxnLst/>
            <a:rect l="l" t="t" r="r" b="b"/>
            <a:pathLst>
              <a:path w="608329" h="643254">
                <a:moveTo>
                  <a:pt x="0" y="0"/>
                </a:moveTo>
                <a:lnTo>
                  <a:pt x="0" y="643128"/>
                </a:lnTo>
                <a:lnTo>
                  <a:pt x="608076" y="320662"/>
                </a:lnTo>
                <a:lnTo>
                  <a:pt x="0" y="0"/>
                </a:lnTo>
                <a:close/>
              </a:path>
            </a:pathLst>
          </a:custGeom>
          <a:solidFill>
            <a:srgbClr val="999999"/>
          </a:solidFill>
        </p:spPr>
        <p:txBody>
          <a:bodyPr wrap="square" lIns="0" tIns="0" rIns="0" bIns="0" rtlCol="0"/>
          <a:lstStyle/>
          <a:p>
            <a:endParaRPr/>
          </a:p>
        </p:txBody>
      </p:sp>
      <p:sp>
        <p:nvSpPr>
          <p:cNvPr id="17" name="bg object 17"/>
          <p:cNvSpPr/>
          <p:nvPr/>
        </p:nvSpPr>
        <p:spPr>
          <a:xfrm>
            <a:off x="7322819" y="4826546"/>
            <a:ext cx="601345" cy="317500"/>
          </a:xfrm>
          <a:custGeom>
            <a:avLst/>
            <a:gdLst/>
            <a:ahLst/>
            <a:cxnLst/>
            <a:rect l="l" t="t" r="r" b="b"/>
            <a:pathLst>
              <a:path w="601345" h="317500">
                <a:moveTo>
                  <a:pt x="0" y="0"/>
                </a:moveTo>
                <a:lnTo>
                  <a:pt x="0" y="316953"/>
                </a:lnTo>
                <a:lnTo>
                  <a:pt x="600774" y="316953"/>
                </a:lnTo>
                <a:lnTo>
                  <a:pt x="0" y="0"/>
                </a:lnTo>
                <a:close/>
              </a:path>
            </a:pathLst>
          </a:custGeom>
          <a:solidFill>
            <a:srgbClr val="FFC700"/>
          </a:solidFill>
        </p:spPr>
        <p:txBody>
          <a:bodyPr wrap="square" lIns="0" tIns="0" rIns="0" bIns="0" rtlCol="0"/>
          <a:lstStyle/>
          <a:p>
            <a:endParaRPr/>
          </a:p>
        </p:txBody>
      </p:sp>
      <p:sp>
        <p:nvSpPr>
          <p:cNvPr id="18" name="bg object 18"/>
          <p:cNvSpPr/>
          <p:nvPr/>
        </p:nvSpPr>
        <p:spPr>
          <a:xfrm>
            <a:off x="7929372" y="4503420"/>
            <a:ext cx="1209040" cy="640080"/>
          </a:xfrm>
          <a:custGeom>
            <a:avLst/>
            <a:gdLst/>
            <a:ahLst/>
            <a:cxnLst/>
            <a:rect l="l" t="t" r="r" b="b"/>
            <a:pathLst>
              <a:path w="1209040" h="640079">
                <a:moveTo>
                  <a:pt x="606552" y="322465"/>
                </a:moveTo>
                <a:lnTo>
                  <a:pt x="0" y="0"/>
                </a:lnTo>
                <a:lnTo>
                  <a:pt x="0" y="640080"/>
                </a:lnTo>
                <a:lnTo>
                  <a:pt x="5765" y="640080"/>
                </a:lnTo>
                <a:lnTo>
                  <a:pt x="606552" y="322465"/>
                </a:lnTo>
                <a:close/>
              </a:path>
              <a:path w="1209040" h="640079">
                <a:moveTo>
                  <a:pt x="1208824" y="640080"/>
                </a:moveTo>
                <a:lnTo>
                  <a:pt x="606552" y="323126"/>
                </a:lnTo>
                <a:lnTo>
                  <a:pt x="606552" y="640080"/>
                </a:lnTo>
                <a:lnTo>
                  <a:pt x="1208824" y="640080"/>
                </a:lnTo>
                <a:close/>
              </a:path>
            </a:pathLst>
          </a:custGeom>
          <a:solidFill>
            <a:srgbClr val="F64646"/>
          </a:solidFill>
        </p:spPr>
        <p:txBody>
          <a:bodyPr wrap="square" lIns="0" tIns="0" rIns="0" bIns="0" rtlCol="0"/>
          <a:lstStyle/>
          <a:p>
            <a:endParaRPr/>
          </a:p>
        </p:txBody>
      </p:sp>
      <p:sp>
        <p:nvSpPr>
          <p:cNvPr id="19" name="bg object 19"/>
          <p:cNvSpPr/>
          <p:nvPr/>
        </p:nvSpPr>
        <p:spPr>
          <a:xfrm>
            <a:off x="7322820" y="4503420"/>
            <a:ext cx="1213485" cy="640080"/>
          </a:xfrm>
          <a:custGeom>
            <a:avLst/>
            <a:gdLst/>
            <a:ahLst/>
            <a:cxnLst/>
            <a:rect l="l" t="t" r="r" b="b"/>
            <a:pathLst>
              <a:path w="1213484" h="640079">
                <a:moveTo>
                  <a:pt x="606552" y="0"/>
                </a:moveTo>
                <a:lnTo>
                  <a:pt x="0" y="322465"/>
                </a:lnTo>
                <a:lnTo>
                  <a:pt x="600773" y="640080"/>
                </a:lnTo>
                <a:lnTo>
                  <a:pt x="606552" y="640080"/>
                </a:lnTo>
                <a:lnTo>
                  <a:pt x="606552" y="0"/>
                </a:lnTo>
                <a:close/>
              </a:path>
              <a:path w="1213484" h="640079">
                <a:moveTo>
                  <a:pt x="1213104" y="323126"/>
                </a:moveTo>
                <a:lnTo>
                  <a:pt x="612317" y="640080"/>
                </a:lnTo>
                <a:lnTo>
                  <a:pt x="1213104" y="640080"/>
                </a:lnTo>
                <a:lnTo>
                  <a:pt x="1213104" y="323126"/>
                </a:lnTo>
                <a:close/>
              </a:path>
            </a:pathLst>
          </a:custGeom>
          <a:solidFill>
            <a:srgbClr val="EEEEEE"/>
          </a:solidFill>
        </p:spPr>
        <p:txBody>
          <a:bodyPr wrap="square" lIns="0" tIns="0" rIns="0" bIns="0" rtlCol="0"/>
          <a:lstStyle/>
          <a:p>
            <a:endParaRPr/>
          </a:p>
        </p:txBody>
      </p:sp>
      <p:sp>
        <p:nvSpPr>
          <p:cNvPr id="20" name="bg object 20"/>
          <p:cNvSpPr/>
          <p:nvPr/>
        </p:nvSpPr>
        <p:spPr>
          <a:xfrm>
            <a:off x="8535923" y="4503420"/>
            <a:ext cx="608330" cy="640080"/>
          </a:xfrm>
          <a:custGeom>
            <a:avLst/>
            <a:gdLst/>
            <a:ahLst/>
            <a:cxnLst/>
            <a:rect l="l" t="t" r="r" b="b"/>
            <a:pathLst>
              <a:path w="608329" h="640079">
                <a:moveTo>
                  <a:pt x="608075" y="0"/>
                </a:moveTo>
                <a:lnTo>
                  <a:pt x="0" y="322465"/>
                </a:lnTo>
                <a:lnTo>
                  <a:pt x="602294" y="640078"/>
                </a:lnTo>
                <a:lnTo>
                  <a:pt x="608075" y="640078"/>
                </a:lnTo>
                <a:lnTo>
                  <a:pt x="608075" y="0"/>
                </a:lnTo>
                <a:close/>
              </a:path>
            </a:pathLst>
          </a:custGeom>
          <a:solidFill>
            <a:srgbClr val="E8052E"/>
          </a:solidFill>
        </p:spPr>
        <p:txBody>
          <a:bodyPr wrap="square" lIns="0" tIns="0" rIns="0" bIns="0" rtlCol="0"/>
          <a:lstStyle/>
          <a:p>
            <a:endParaRPr/>
          </a:p>
        </p:txBody>
      </p:sp>
      <p:sp>
        <p:nvSpPr>
          <p:cNvPr id="21" name="bg object 21"/>
          <p:cNvSpPr/>
          <p:nvPr/>
        </p:nvSpPr>
        <p:spPr>
          <a:xfrm>
            <a:off x="6720536" y="4826546"/>
            <a:ext cx="602615" cy="317500"/>
          </a:xfrm>
          <a:custGeom>
            <a:avLst/>
            <a:gdLst/>
            <a:ahLst/>
            <a:cxnLst/>
            <a:rect l="l" t="t" r="r" b="b"/>
            <a:pathLst>
              <a:path w="602615" h="317500">
                <a:moveTo>
                  <a:pt x="602283" y="0"/>
                </a:moveTo>
                <a:lnTo>
                  <a:pt x="0" y="316953"/>
                </a:lnTo>
                <a:lnTo>
                  <a:pt x="602283" y="316953"/>
                </a:lnTo>
                <a:lnTo>
                  <a:pt x="602283" y="0"/>
                </a:lnTo>
                <a:close/>
              </a:path>
            </a:pathLst>
          </a:custGeom>
          <a:solidFill>
            <a:srgbClr val="F44336"/>
          </a:solidFill>
        </p:spPr>
        <p:txBody>
          <a:bodyPr wrap="square" lIns="0" tIns="0" rIns="0" bIns="0" rtlCol="0"/>
          <a:lstStyle/>
          <a:p>
            <a:endParaRPr/>
          </a:p>
        </p:txBody>
      </p:sp>
      <p:pic>
        <p:nvPicPr>
          <p:cNvPr id="22" name="bg object 22"/>
          <p:cNvPicPr/>
          <p:nvPr/>
        </p:nvPicPr>
        <p:blipFill>
          <a:blip r:embed="rId7" cstate="print"/>
          <a:stretch>
            <a:fillRect/>
          </a:stretch>
        </p:blipFill>
        <p:spPr>
          <a:xfrm>
            <a:off x="94488" y="4818886"/>
            <a:ext cx="3279648" cy="256031"/>
          </a:xfrm>
          <a:prstGeom prst="rect">
            <a:avLst/>
          </a:prstGeom>
        </p:spPr>
      </p:pic>
      <p:sp>
        <p:nvSpPr>
          <p:cNvPr id="2" name="Holder 2"/>
          <p:cNvSpPr>
            <a:spLocks noGrp="1"/>
          </p:cNvSpPr>
          <p:nvPr>
            <p:ph type="title"/>
          </p:nvPr>
        </p:nvSpPr>
        <p:spPr>
          <a:xfrm>
            <a:off x="257657" y="67767"/>
            <a:ext cx="8628684" cy="807517"/>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a:xfrm>
            <a:off x="4498340" y="1584198"/>
            <a:ext cx="4034790" cy="2708275"/>
          </a:xfrm>
          <a:prstGeom prst="rect">
            <a:avLst/>
          </a:prstGeom>
        </p:spPr>
        <p:txBody>
          <a:bodyPr wrap="square" lIns="0" tIns="0" rIns="0" bIns="0">
            <a:spAutoFit/>
          </a:bodyPr>
          <a:lstStyle>
            <a:lvl1pPr>
              <a:defRPr sz="1000" b="0" i="0">
                <a:solidFill>
                  <a:schemeClr val="tx1"/>
                </a:solidFill>
                <a:latin typeface="Roboto"/>
                <a:cs typeface="Robo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6" name="Holder 6"/>
          <p:cNvSpPr>
            <a:spLocks noGrp="1"/>
          </p:cNvSpPr>
          <p:nvPr>
            <p:ph type="sldNum" sz="quarter" idx="7"/>
          </p:nvPr>
        </p:nvSpPr>
        <p:spPr>
          <a:xfrm>
            <a:off x="8753220" y="4834009"/>
            <a:ext cx="314325" cy="226060"/>
          </a:xfrm>
          <a:prstGeom prst="rect">
            <a:avLst/>
          </a:prstGeom>
        </p:spPr>
        <p:txBody>
          <a:bodyPr wrap="square" lIns="0" tIns="0" rIns="0" bIns="0">
            <a:spAutoFit/>
          </a:bodyPr>
          <a:lstStyle>
            <a:lvl1pPr>
              <a:defRPr sz="1300" b="1" i="0">
                <a:solidFill>
                  <a:schemeClr val="bg1"/>
                </a:solidFill>
                <a:latin typeface="Tahoma"/>
                <a:cs typeface="Tahoma"/>
              </a:defRPr>
            </a:lvl1pPr>
          </a:lstStyle>
          <a:p>
            <a:pPr marL="53340">
              <a:lnSpc>
                <a:spcPct val="100000"/>
              </a:lnSpc>
              <a:spcBef>
                <a:spcPts val="55"/>
              </a:spcBef>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trello.com/b/JGL4Gyrp/csp-571-dpa-project"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328916" y="3538728"/>
            <a:ext cx="1815464" cy="1287780"/>
            <a:chOff x="7328916" y="3538728"/>
            <a:chExt cx="1815464" cy="1287780"/>
          </a:xfrm>
        </p:grpSpPr>
        <p:sp>
          <p:nvSpPr>
            <p:cNvPr id="3" name="object 3"/>
            <p:cNvSpPr/>
            <p:nvPr/>
          </p:nvSpPr>
          <p:spPr>
            <a:xfrm>
              <a:off x="7328916" y="4183380"/>
              <a:ext cx="607060" cy="643255"/>
            </a:xfrm>
            <a:custGeom>
              <a:avLst/>
              <a:gdLst/>
              <a:ahLst/>
              <a:cxnLst/>
              <a:rect l="l" t="t" r="r" b="b"/>
              <a:pathLst>
                <a:path w="607059" h="643254">
                  <a:moveTo>
                    <a:pt x="0" y="0"/>
                  </a:moveTo>
                  <a:lnTo>
                    <a:pt x="0" y="643128"/>
                  </a:lnTo>
                  <a:lnTo>
                    <a:pt x="606551" y="320662"/>
                  </a:lnTo>
                  <a:lnTo>
                    <a:pt x="0" y="0"/>
                  </a:lnTo>
                  <a:close/>
                </a:path>
              </a:pathLst>
            </a:custGeom>
            <a:solidFill>
              <a:srgbClr val="FFA300">
                <a:alpha val="25097"/>
              </a:srgbClr>
            </a:solidFill>
          </p:spPr>
          <p:txBody>
            <a:bodyPr wrap="square" lIns="0" tIns="0" rIns="0" bIns="0" rtlCol="0"/>
            <a:lstStyle/>
            <a:p>
              <a:endParaRPr/>
            </a:p>
          </p:txBody>
        </p:sp>
        <p:sp>
          <p:nvSpPr>
            <p:cNvPr id="4" name="object 4"/>
            <p:cNvSpPr/>
            <p:nvPr/>
          </p:nvSpPr>
          <p:spPr>
            <a:xfrm>
              <a:off x="7935468" y="3860292"/>
              <a:ext cx="608330" cy="643255"/>
            </a:xfrm>
            <a:custGeom>
              <a:avLst/>
              <a:gdLst/>
              <a:ahLst/>
              <a:cxnLst/>
              <a:rect l="l" t="t" r="r" b="b"/>
              <a:pathLst>
                <a:path w="608329" h="643254">
                  <a:moveTo>
                    <a:pt x="0" y="0"/>
                  </a:moveTo>
                  <a:lnTo>
                    <a:pt x="0" y="643089"/>
                  </a:lnTo>
                  <a:lnTo>
                    <a:pt x="608076" y="322440"/>
                  </a:lnTo>
                  <a:lnTo>
                    <a:pt x="0" y="0"/>
                  </a:lnTo>
                  <a:close/>
                </a:path>
              </a:pathLst>
            </a:custGeom>
            <a:solidFill>
              <a:srgbClr val="FFC700"/>
            </a:solidFill>
          </p:spPr>
          <p:txBody>
            <a:bodyPr wrap="square" lIns="0" tIns="0" rIns="0" bIns="0" rtlCol="0"/>
            <a:lstStyle/>
            <a:p>
              <a:endParaRPr/>
            </a:p>
          </p:txBody>
        </p:sp>
        <p:sp>
          <p:nvSpPr>
            <p:cNvPr id="5" name="object 5"/>
            <p:cNvSpPr/>
            <p:nvPr/>
          </p:nvSpPr>
          <p:spPr>
            <a:xfrm>
              <a:off x="8543544" y="3538728"/>
              <a:ext cx="600710" cy="645160"/>
            </a:xfrm>
            <a:custGeom>
              <a:avLst/>
              <a:gdLst/>
              <a:ahLst/>
              <a:cxnLst/>
              <a:rect l="l" t="t" r="r" b="b"/>
              <a:pathLst>
                <a:path w="600709" h="645160">
                  <a:moveTo>
                    <a:pt x="0" y="0"/>
                  </a:moveTo>
                  <a:lnTo>
                    <a:pt x="0" y="644613"/>
                  </a:lnTo>
                  <a:lnTo>
                    <a:pt x="600455" y="325486"/>
                  </a:lnTo>
                  <a:lnTo>
                    <a:pt x="600455" y="317408"/>
                  </a:lnTo>
                  <a:lnTo>
                    <a:pt x="0" y="0"/>
                  </a:lnTo>
                  <a:close/>
                </a:path>
              </a:pathLst>
            </a:custGeom>
            <a:solidFill>
              <a:srgbClr val="CC0000"/>
            </a:solidFill>
          </p:spPr>
          <p:txBody>
            <a:bodyPr wrap="square" lIns="0" tIns="0" rIns="0" bIns="0" rtlCol="0"/>
            <a:lstStyle/>
            <a:p>
              <a:endParaRPr/>
            </a:p>
          </p:txBody>
        </p:sp>
      </p:grpSp>
      <p:grpSp>
        <p:nvGrpSpPr>
          <p:cNvPr id="6" name="object 6"/>
          <p:cNvGrpSpPr/>
          <p:nvPr/>
        </p:nvGrpSpPr>
        <p:grpSpPr>
          <a:xfrm>
            <a:off x="7328916" y="0"/>
            <a:ext cx="1815464" cy="643255"/>
            <a:chOff x="7328916" y="0"/>
            <a:chExt cx="1815464" cy="643255"/>
          </a:xfrm>
        </p:grpSpPr>
        <p:sp>
          <p:nvSpPr>
            <p:cNvPr id="7" name="object 7"/>
            <p:cNvSpPr/>
            <p:nvPr/>
          </p:nvSpPr>
          <p:spPr>
            <a:xfrm>
              <a:off x="7328916" y="0"/>
              <a:ext cx="607060" cy="323215"/>
            </a:xfrm>
            <a:custGeom>
              <a:avLst/>
              <a:gdLst/>
              <a:ahLst/>
              <a:cxnLst/>
              <a:rect l="l" t="t" r="r" b="b"/>
              <a:pathLst>
                <a:path w="607059" h="323215">
                  <a:moveTo>
                    <a:pt x="606551" y="0"/>
                  </a:moveTo>
                  <a:lnTo>
                    <a:pt x="0" y="0"/>
                  </a:lnTo>
                  <a:lnTo>
                    <a:pt x="0" y="323088"/>
                  </a:lnTo>
                  <a:lnTo>
                    <a:pt x="606551" y="0"/>
                  </a:lnTo>
                  <a:close/>
                </a:path>
              </a:pathLst>
            </a:custGeom>
            <a:solidFill>
              <a:srgbClr val="FFA300"/>
            </a:solidFill>
          </p:spPr>
          <p:txBody>
            <a:bodyPr wrap="square" lIns="0" tIns="0" rIns="0" bIns="0" rtlCol="0"/>
            <a:lstStyle/>
            <a:p>
              <a:endParaRPr/>
            </a:p>
          </p:txBody>
        </p:sp>
        <p:sp>
          <p:nvSpPr>
            <p:cNvPr id="8" name="object 8"/>
            <p:cNvSpPr/>
            <p:nvPr/>
          </p:nvSpPr>
          <p:spPr>
            <a:xfrm>
              <a:off x="7935468" y="0"/>
              <a:ext cx="608330" cy="643255"/>
            </a:xfrm>
            <a:custGeom>
              <a:avLst/>
              <a:gdLst/>
              <a:ahLst/>
              <a:cxnLst/>
              <a:rect l="l" t="t" r="r" b="b"/>
              <a:pathLst>
                <a:path w="608329" h="643255">
                  <a:moveTo>
                    <a:pt x="0" y="0"/>
                  </a:moveTo>
                  <a:lnTo>
                    <a:pt x="0" y="643127"/>
                  </a:lnTo>
                  <a:lnTo>
                    <a:pt x="608076" y="322452"/>
                  </a:lnTo>
                  <a:lnTo>
                    <a:pt x="0" y="0"/>
                  </a:lnTo>
                  <a:close/>
                </a:path>
              </a:pathLst>
            </a:custGeom>
            <a:solidFill>
              <a:srgbClr val="D9D9D9"/>
            </a:solidFill>
          </p:spPr>
          <p:txBody>
            <a:bodyPr wrap="square" lIns="0" tIns="0" rIns="0" bIns="0" rtlCol="0"/>
            <a:lstStyle/>
            <a:p>
              <a:endParaRPr/>
            </a:p>
          </p:txBody>
        </p:sp>
        <p:sp>
          <p:nvSpPr>
            <p:cNvPr id="9" name="object 9"/>
            <p:cNvSpPr/>
            <p:nvPr/>
          </p:nvSpPr>
          <p:spPr>
            <a:xfrm>
              <a:off x="8543544" y="0"/>
              <a:ext cx="600710" cy="323215"/>
            </a:xfrm>
            <a:custGeom>
              <a:avLst/>
              <a:gdLst/>
              <a:ahLst/>
              <a:cxnLst/>
              <a:rect l="l" t="t" r="r" b="b"/>
              <a:pathLst>
                <a:path w="600709" h="323215">
                  <a:moveTo>
                    <a:pt x="600455" y="0"/>
                  </a:moveTo>
                  <a:lnTo>
                    <a:pt x="0" y="0"/>
                  </a:lnTo>
                  <a:lnTo>
                    <a:pt x="0" y="323088"/>
                  </a:lnTo>
                  <a:lnTo>
                    <a:pt x="600455" y="4048"/>
                  </a:lnTo>
                  <a:lnTo>
                    <a:pt x="600455" y="0"/>
                  </a:lnTo>
                  <a:close/>
                </a:path>
              </a:pathLst>
            </a:custGeom>
            <a:solidFill>
              <a:srgbClr val="FFA300"/>
            </a:solidFill>
          </p:spPr>
          <p:txBody>
            <a:bodyPr wrap="square" lIns="0" tIns="0" rIns="0" bIns="0" rtlCol="0"/>
            <a:lstStyle/>
            <a:p>
              <a:endParaRPr/>
            </a:p>
          </p:txBody>
        </p:sp>
      </p:grpSp>
      <p:sp>
        <p:nvSpPr>
          <p:cNvPr id="10" name="object 10"/>
          <p:cNvSpPr/>
          <p:nvPr/>
        </p:nvSpPr>
        <p:spPr>
          <a:xfrm>
            <a:off x="6114288" y="3860291"/>
            <a:ext cx="608330" cy="643255"/>
          </a:xfrm>
          <a:custGeom>
            <a:avLst/>
            <a:gdLst/>
            <a:ahLst/>
            <a:cxnLst/>
            <a:rect l="l" t="t" r="r" b="b"/>
            <a:pathLst>
              <a:path w="608329" h="643254">
                <a:moveTo>
                  <a:pt x="608076" y="0"/>
                </a:moveTo>
                <a:lnTo>
                  <a:pt x="0" y="322440"/>
                </a:lnTo>
                <a:lnTo>
                  <a:pt x="608076" y="643089"/>
                </a:lnTo>
                <a:lnTo>
                  <a:pt x="608076" y="0"/>
                </a:lnTo>
                <a:close/>
              </a:path>
            </a:pathLst>
          </a:custGeom>
          <a:solidFill>
            <a:srgbClr val="D9D9D9"/>
          </a:solidFill>
        </p:spPr>
        <p:txBody>
          <a:bodyPr wrap="square" lIns="0" tIns="0" rIns="0" bIns="0" rtlCol="0"/>
          <a:lstStyle/>
          <a:p>
            <a:endParaRPr/>
          </a:p>
        </p:txBody>
      </p:sp>
      <p:grpSp>
        <p:nvGrpSpPr>
          <p:cNvPr id="11" name="object 11"/>
          <p:cNvGrpSpPr/>
          <p:nvPr/>
        </p:nvGrpSpPr>
        <p:grpSpPr>
          <a:xfrm>
            <a:off x="6722364" y="3860291"/>
            <a:ext cx="1213485" cy="966469"/>
            <a:chOff x="6722364" y="3860291"/>
            <a:chExt cx="1213485" cy="966469"/>
          </a:xfrm>
        </p:grpSpPr>
        <p:sp>
          <p:nvSpPr>
            <p:cNvPr id="12" name="object 12"/>
            <p:cNvSpPr/>
            <p:nvPr/>
          </p:nvSpPr>
          <p:spPr>
            <a:xfrm>
              <a:off x="7328916" y="3860291"/>
              <a:ext cx="607060" cy="643255"/>
            </a:xfrm>
            <a:custGeom>
              <a:avLst/>
              <a:gdLst/>
              <a:ahLst/>
              <a:cxnLst/>
              <a:rect l="l" t="t" r="r" b="b"/>
              <a:pathLst>
                <a:path w="607059" h="643254">
                  <a:moveTo>
                    <a:pt x="606551" y="0"/>
                  </a:moveTo>
                  <a:lnTo>
                    <a:pt x="0" y="322440"/>
                  </a:lnTo>
                  <a:lnTo>
                    <a:pt x="606551" y="643089"/>
                  </a:lnTo>
                  <a:lnTo>
                    <a:pt x="606551" y="0"/>
                  </a:lnTo>
                  <a:close/>
                </a:path>
              </a:pathLst>
            </a:custGeom>
            <a:solidFill>
              <a:srgbClr val="999999"/>
            </a:solidFill>
          </p:spPr>
          <p:txBody>
            <a:bodyPr wrap="square" lIns="0" tIns="0" rIns="0" bIns="0" rtlCol="0"/>
            <a:lstStyle/>
            <a:p>
              <a:endParaRPr/>
            </a:p>
          </p:txBody>
        </p:sp>
        <p:sp>
          <p:nvSpPr>
            <p:cNvPr id="13" name="object 13"/>
            <p:cNvSpPr/>
            <p:nvPr/>
          </p:nvSpPr>
          <p:spPr>
            <a:xfrm>
              <a:off x="6722364" y="4183379"/>
              <a:ext cx="607060" cy="643255"/>
            </a:xfrm>
            <a:custGeom>
              <a:avLst/>
              <a:gdLst/>
              <a:ahLst/>
              <a:cxnLst/>
              <a:rect l="l" t="t" r="r" b="b"/>
              <a:pathLst>
                <a:path w="607059" h="643254">
                  <a:moveTo>
                    <a:pt x="606551" y="0"/>
                  </a:moveTo>
                  <a:lnTo>
                    <a:pt x="0" y="320662"/>
                  </a:lnTo>
                  <a:lnTo>
                    <a:pt x="606551" y="643128"/>
                  </a:lnTo>
                  <a:lnTo>
                    <a:pt x="606551" y="0"/>
                  </a:lnTo>
                  <a:close/>
                </a:path>
              </a:pathLst>
            </a:custGeom>
            <a:solidFill>
              <a:srgbClr val="FFC700"/>
            </a:solidFill>
          </p:spPr>
          <p:txBody>
            <a:bodyPr wrap="square" lIns="0" tIns="0" rIns="0" bIns="0" rtlCol="0"/>
            <a:lstStyle/>
            <a:p>
              <a:endParaRPr/>
            </a:p>
          </p:txBody>
        </p:sp>
      </p:grpSp>
      <p:grpSp>
        <p:nvGrpSpPr>
          <p:cNvPr id="14" name="object 14"/>
          <p:cNvGrpSpPr/>
          <p:nvPr/>
        </p:nvGrpSpPr>
        <p:grpSpPr>
          <a:xfrm>
            <a:off x="7935468" y="3221204"/>
            <a:ext cx="1209040" cy="1605915"/>
            <a:chOff x="7935468" y="3221204"/>
            <a:chExt cx="1209040" cy="1605915"/>
          </a:xfrm>
        </p:grpSpPr>
        <p:sp>
          <p:nvSpPr>
            <p:cNvPr id="15" name="object 15"/>
            <p:cNvSpPr/>
            <p:nvPr/>
          </p:nvSpPr>
          <p:spPr>
            <a:xfrm>
              <a:off x="8543544" y="3221204"/>
              <a:ext cx="600710" cy="635635"/>
            </a:xfrm>
            <a:custGeom>
              <a:avLst/>
              <a:gdLst/>
              <a:ahLst/>
              <a:cxnLst/>
              <a:rect l="l" t="t" r="r" b="b"/>
              <a:pathLst>
                <a:path w="600709" h="635635">
                  <a:moveTo>
                    <a:pt x="600455" y="0"/>
                  </a:moveTo>
                  <a:lnTo>
                    <a:pt x="0" y="318412"/>
                  </a:lnTo>
                  <a:lnTo>
                    <a:pt x="600455" y="635068"/>
                  </a:lnTo>
                  <a:lnTo>
                    <a:pt x="600455" y="0"/>
                  </a:lnTo>
                  <a:close/>
                </a:path>
              </a:pathLst>
            </a:custGeom>
            <a:solidFill>
              <a:srgbClr val="E8052E"/>
            </a:solidFill>
          </p:spPr>
          <p:txBody>
            <a:bodyPr wrap="square" lIns="0" tIns="0" rIns="0" bIns="0" rtlCol="0"/>
            <a:lstStyle/>
            <a:p>
              <a:endParaRPr/>
            </a:p>
          </p:txBody>
        </p:sp>
        <p:sp>
          <p:nvSpPr>
            <p:cNvPr id="16" name="object 16"/>
            <p:cNvSpPr/>
            <p:nvPr/>
          </p:nvSpPr>
          <p:spPr>
            <a:xfrm>
              <a:off x="7935468" y="3538727"/>
              <a:ext cx="608330" cy="645160"/>
            </a:xfrm>
            <a:custGeom>
              <a:avLst/>
              <a:gdLst/>
              <a:ahLst/>
              <a:cxnLst/>
              <a:rect l="l" t="t" r="r" b="b"/>
              <a:pathLst>
                <a:path w="608329" h="645160">
                  <a:moveTo>
                    <a:pt x="608076" y="0"/>
                  </a:moveTo>
                  <a:lnTo>
                    <a:pt x="0" y="321437"/>
                  </a:lnTo>
                  <a:lnTo>
                    <a:pt x="608076" y="644613"/>
                  </a:lnTo>
                  <a:lnTo>
                    <a:pt x="608076" y="0"/>
                  </a:lnTo>
                  <a:close/>
                </a:path>
              </a:pathLst>
            </a:custGeom>
            <a:solidFill>
              <a:srgbClr val="FFA300">
                <a:alpha val="25097"/>
              </a:srgbClr>
            </a:solidFill>
          </p:spPr>
          <p:txBody>
            <a:bodyPr wrap="square" lIns="0" tIns="0" rIns="0" bIns="0" rtlCol="0"/>
            <a:lstStyle/>
            <a:p>
              <a:endParaRPr/>
            </a:p>
          </p:txBody>
        </p:sp>
        <p:sp>
          <p:nvSpPr>
            <p:cNvPr id="17" name="object 17"/>
            <p:cNvSpPr/>
            <p:nvPr/>
          </p:nvSpPr>
          <p:spPr>
            <a:xfrm>
              <a:off x="7935468" y="4183380"/>
              <a:ext cx="608330" cy="643255"/>
            </a:xfrm>
            <a:custGeom>
              <a:avLst/>
              <a:gdLst/>
              <a:ahLst/>
              <a:cxnLst/>
              <a:rect l="l" t="t" r="r" b="b"/>
              <a:pathLst>
                <a:path w="608329" h="643254">
                  <a:moveTo>
                    <a:pt x="608076" y="0"/>
                  </a:moveTo>
                  <a:lnTo>
                    <a:pt x="0" y="320662"/>
                  </a:lnTo>
                  <a:lnTo>
                    <a:pt x="608076" y="643128"/>
                  </a:lnTo>
                  <a:lnTo>
                    <a:pt x="608076" y="0"/>
                  </a:lnTo>
                  <a:close/>
                </a:path>
              </a:pathLst>
            </a:custGeom>
            <a:solidFill>
              <a:srgbClr val="D9D9D9"/>
            </a:solidFill>
          </p:spPr>
          <p:txBody>
            <a:bodyPr wrap="square" lIns="0" tIns="0" rIns="0" bIns="0" rtlCol="0"/>
            <a:lstStyle/>
            <a:p>
              <a:endParaRPr/>
            </a:p>
          </p:txBody>
        </p:sp>
      </p:grpSp>
      <p:grpSp>
        <p:nvGrpSpPr>
          <p:cNvPr id="18" name="object 18"/>
          <p:cNvGrpSpPr/>
          <p:nvPr/>
        </p:nvGrpSpPr>
        <p:grpSpPr>
          <a:xfrm>
            <a:off x="7328916" y="0"/>
            <a:ext cx="1214755" cy="643255"/>
            <a:chOff x="7328916" y="0"/>
            <a:chExt cx="1214755" cy="643255"/>
          </a:xfrm>
        </p:grpSpPr>
        <p:sp>
          <p:nvSpPr>
            <p:cNvPr id="19" name="object 19"/>
            <p:cNvSpPr/>
            <p:nvPr/>
          </p:nvSpPr>
          <p:spPr>
            <a:xfrm>
              <a:off x="7328916" y="0"/>
              <a:ext cx="607060" cy="643255"/>
            </a:xfrm>
            <a:custGeom>
              <a:avLst/>
              <a:gdLst/>
              <a:ahLst/>
              <a:cxnLst/>
              <a:rect l="l" t="t" r="r" b="b"/>
              <a:pathLst>
                <a:path w="607059" h="643255">
                  <a:moveTo>
                    <a:pt x="606551" y="0"/>
                  </a:moveTo>
                  <a:lnTo>
                    <a:pt x="0" y="322452"/>
                  </a:lnTo>
                  <a:lnTo>
                    <a:pt x="606551" y="643127"/>
                  </a:lnTo>
                  <a:lnTo>
                    <a:pt x="606551" y="0"/>
                  </a:lnTo>
                  <a:close/>
                </a:path>
              </a:pathLst>
            </a:custGeom>
            <a:solidFill>
              <a:srgbClr val="FFFFFF"/>
            </a:solidFill>
          </p:spPr>
          <p:txBody>
            <a:bodyPr wrap="square" lIns="0" tIns="0" rIns="0" bIns="0" rtlCol="0"/>
            <a:lstStyle/>
            <a:p>
              <a:endParaRPr/>
            </a:p>
          </p:txBody>
        </p:sp>
        <p:sp>
          <p:nvSpPr>
            <p:cNvPr id="20" name="object 20"/>
            <p:cNvSpPr/>
            <p:nvPr/>
          </p:nvSpPr>
          <p:spPr>
            <a:xfrm>
              <a:off x="7935468" y="0"/>
              <a:ext cx="608330" cy="323215"/>
            </a:xfrm>
            <a:custGeom>
              <a:avLst/>
              <a:gdLst/>
              <a:ahLst/>
              <a:cxnLst/>
              <a:rect l="l" t="t" r="r" b="b"/>
              <a:pathLst>
                <a:path w="608329" h="323215">
                  <a:moveTo>
                    <a:pt x="608076" y="0"/>
                  </a:moveTo>
                  <a:lnTo>
                    <a:pt x="0" y="0"/>
                  </a:lnTo>
                  <a:lnTo>
                    <a:pt x="608076" y="323088"/>
                  </a:lnTo>
                  <a:lnTo>
                    <a:pt x="608076" y="0"/>
                  </a:lnTo>
                  <a:close/>
                </a:path>
              </a:pathLst>
            </a:custGeom>
            <a:solidFill>
              <a:srgbClr val="FFC700"/>
            </a:solidFill>
          </p:spPr>
          <p:txBody>
            <a:bodyPr wrap="square" lIns="0" tIns="0" rIns="0" bIns="0" rtlCol="0"/>
            <a:lstStyle/>
            <a:p>
              <a:endParaRPr/>
            </a:p>
          </p:txBody>
        </p:sp>
      </p:grpSp>
      <p:grpSp>
        <p:nvGrpSpPr>
          <p:cNvPr id="21" name="object 21"/>
          <p:cNvGrpSpPr/>
          <p:nvPr/>
        </p:nvGrpSpPr>
        <p:grpSpPr>
          <a:xfrm>
            <a:off x="7941260" y="4507460"/>
            <a:ext cx="1203325" cy="636270"/>
            <a:chOff x="7941260" y="4507460"/>
            <a:chExt cx="1203325" cy="636270"/>
          </a:xfrm>
        </p:grpSpPr>
        <p:sp>
          <p:nvSpPr>
            <p:cNvPr id="22" name="object 22"/>
            <p:cNvSpPr/>
            <p:nvPr/>
          </p:nvSpPr>
          <p:spPr>
            <a:xfrm>
              <a:off x="7941260" y="4826546"/>
              <a:ext cx="602615" cy="317500"/>
            </a:xfrm>
            <a:custGeom>
              <a:avLst/>
              <a:gdLst/>
              <a:ahLst/>
              <a:cxnLst/>
              <a:rect l="l" t="t" r="r" b="b"/>
              <a:pathLst>
                <a:path w="602615" h="317500">
                  <a:moveTo>
                    <a:pt x="602283" y="0"/>
                  </a:moveTo>
                  <a:lnTo>
                    <a:pt x="0" y="316953"/>
                  </a:lnTo>
                  <a:lnTo>
                    <a:pt x="602283" y="316953"/>
                  </a:lnTo>
                  <a:lnTo>
                    <a:pt x="602283" y="0"/>
                  </a:lnTo>
                  <a:close/>
                </a:path>
              </a:pathLst>
            </a:custGeom>
            <a:solidFill>
              <a:srgbClr val="CC0000"/>
            </a:solidFill>
          </p:spPr>
          <p:txBody>
            <a:bodyPr wrap="square" lIns="0" tIns="0" rIns="0" bIns="0" rtlCol="0"/>
            <a:lstStyle/>
            <a:p>
              <a:endParaRPr/>
            </a:p>
          </p:txBody>
        </p:sp>
        <p:sp>
          <p:nvSpPr>
            <p:cNvPr id="23" name="object 23"/>
            <p:cNvSpPr/>
            <p:nvPr/>
          </p:nvSpPr>
          <p:spPr>
            <a:xfrm>
              <a:off x="8543543" y="4507460"/>
              <a:ext cx="600710" cy="635635"/>
            </a:xfrm>
            <a:custGeom>
              <a:avLst/>
              <a:gdLst/>
              <a:ahLst/>
              <a:cxnLst/>
              <a:rect l="l" t="t" r="r" b="b"/>
              <a:pathLst>
                <a:path w="600709" h="635635">
                  <a:moveTo>
                    <a:pt x="600455" y="0"/>
                  </a:moveTo>
                  <a:lnTo>
                    <a:pt x="0" y="318424"/>
                  </a:lnTo>
                  <a:lnTo>
                    <a:pt x="600455" y="635068"/>
                  </a:lnTo>
                  <a:lnTo>
                    <a:pt x="600455" y="0"/>
                  </a:lnTo>
                  <a:close/>
                </a:path>
              </a:pathLst>
            </a:custGeom>
            <a:solidFill>
              <a:srgbClr val="FB5858"/>
            </a:solidFill>
          </p:spPr>
          <p:txBody>
            <a:bodyPr wrap="square" lIns="0" tIns="0" rIns="0" bIns="0" rtlCol="0"/>
            <a:lstStyle/>
            <a:p>
              <a:endParaRPr/>
            </a:p>
          </p:txBody>
        </p:sp>
      </p:grpSp>
      <p:grpSp>
        <p:nvGrpSpPr>
          <p:cNvPr id="24" name="object 24"/>
          <p:cNvGrpSpPr/>
          <p:nvPr/>
        </p:nvGrpSpPr>
        <p:grpSpPr>
          <a:xfrm>
            <a:off x="7935468" y="4040"/>
            <a:ext cx="1209040" cy="1921510"/>
            <a:chOff x="7935468" y="4040"/>
            <a:chExt cx="1209040" cy="1921510"/>
          </a:xfrm>
        </p:grpSpPr>
        <p:sp>
          <p:nvSpPr>
            <p:cNvPr id="25" name="object 25"/>
            <p:cNvSpPr/>
            <p:nvPr/>
          </p:nvSpPr>
          <p:spPr>
            <a:xfrm>
              <a:off x="8543544" y="323088"/>
              <a:ext cx="600710" cy="643255"/>
            </a:xfrm>
            <a:custGeom>
              <a:avLst/>
              <a:gdLst/>
              <a:ahLst/>
              <a:cxnLst/>
              <a:rect l="l" t="t" r="r" b="b"/>
              <a:pathLst>
                <a:path w="600709" h="643255">
                  <a:moveTo>
                    <a:pt x="0" y="0"/>
                  </a:moveTo>
                  <a:lnTo>
                    <a:pt x="0" y="643127"/>
                  </a:lnTo>
                  <a:lnTo>
                    <a:pt x="600455" y="324715"/>
                  </a:lnTo>
                  <a:lnTo>
                    <a:pt x="600455" y="316656"/>
                  </a:lnTo>
                  <a:lnTo>
                    <a:pt x="0" y="0"/>
                  </a:lnTo>
                  <a:close/>
                </a:path>
              </a:pathLst>
            </a:custGeom>
            <a:solidFill>
              <a:srgbClr val="FFC700"/>
            </a:solidFill>
          </p:spPr>
          <p:txBody>
            <a:bodyPr wrap="square" lIns="0" tIns="0" rIns="0" bIns="0" rtlCol="0"/>
            <a:lstStyle/>
            <a:p>
              <a:endParaRPr/>
            </a:p>
          </p:txBody>
        </p:sp>
        <p:sp>
          <p:nvSpPr>
            <p:cNvPr id="26" name="object 26"/>
            <p:cNvSpPr/>
            <p:nvPr/>
          </p:nvSpPr>
          <p:spPr>
            <a:xfrm>
              <a:off x="8543544" y="966216"/>
              <a:ext cx="600710" cy="643255"/>
            </a:xfrm>
            <a:custGeom>
              <a:avLst/>
              <a:gdLst/>
              <a:ahLst/>
              <a:cxnLst/>
              <a:rect l="l" t="t" r="r" b="b"/>
              <a:pathLst>
                <a:path w="600709" h="643255">
                  <a:moveTo>
                    <a:pt x="0" y="0"/>
                  </a:moveTo>
                  <a:lnTo>
                    <a:pt x="0" y="643128"/>
                  </a:lnTo>
                  <a:lnTo>
                    <a:pt x="600455" y="324715"/>
                  </a:lnTo>
                  <a:lnTo>
                    <a:pt x="600455" y="316656"/>
                  </a:lnTo>
                  <a:lnTo>
                    <a:pt x="0" y="0"/>
                  </a:lnTo>
                  <a:close/>
                </a:path>
              </a:pathLst>
            </a:custGeom>
            <a:solidFill>
              <a:srgbClr val="FFA300">
                <a:alpha val="25097"/>
              </a:srgbClr>
            </a:solidFill>
          </p:spPr>
          <p:txBody>
            <a:bodyPr wrap="square" lIns="0" tIns="0" rIns="0" bIns="0" rtlCol="0"/>
            <a:lstStyle/>
            <a:p>
              <a:endParaRPr/>
            </a:p>
          </p:txBody>
        </p:sp>
        <p:sp>
          <p:nvSpPr>
            <p:cNvPr id="27" name="object 27"/>
            <p:cNvSpPr/>
            <p:nvPr/>
          </p:nvSpPr>
          <p:spPr>
            <a:xfrm>
              <a:off x="7935468" y="323088"/>
              <a:ext cx="608330" cy="643255"/>
            </a:xfrm>
            <a:custGeom>
              <a:avLst/>
              <a:gdLst/>
              <a:ahLst/>
              <a:cxnLst/>
              <a:rect l="l" t="t" r="r" b="b"/>
              <a:pathLst>
                <a:path w="608329" h="643255">
                  <a:moveTo>
                    <a:pt x="608076" y="0"/>
                  </a:moveTo>
                  <a:lnTo>
                    <a:pt x="0" y="320675"/>
                  </a:lnTo>
                  <a:lnTo>
                    <a:pt x="608076" y="643127"/>
                  </a:lnTo>
                  <a:lnTo>
                    <a:pt x="608076" y="0"/>
                  </a:lnTo>
                  <a:close/>
                </a:path>
              </a:pathLst>
            </a:custGeom>
            <a:solidFill>
              <a:srgbClr val="CC0000"/>
            </a:solidFill>
          </p:spPr>
          <p:txBody>
            <a:bodyPr wrap="square" lIns="0" tIns="0" rIns="0" bIns="0" rtlCol="0"/>
            <a:lstStyle/>
            <a:p>
              <a:endParaRPr/>
            </a:p>
          </p:txBody>
        </p:sp>
        <p:sp>
          <p:nvSpPr>
            <p:cNvPr id="28" name="object 28"/>
            <p:cNvSpPr/>
            <p:nvPr/>
          </p:nvSpPr>
          <p:spPr>
            <a:xfrm>
              <a:off x="8543544" y="1290296"/>
              <a:ext cx="600710" cy="635635"/>
            </a:xfrm>
            <a:custGeom>
              <a:avLst/>
              <a:gdLst/>
              <a:ahLst/>
              <a:cxnLst/>
              <a:rect l="l" t="t" r="r" b="b"/>
              <a:pathLst>
                <a:path w="600709" h="635635">
                  <a:moveTo>
                    <a:pt x="600455" y="0"/>
                  </a:moveTo>
                  <a:lnTo>
                    <a:pt x="0" y="318412"/>
                  </a:lnTo>
                  <a:lnTo>
                    <a:pt x="600455" y="635068"/>
                  </a:lnTo>
                  <a:lnTo>
                    <a:pt x="600455" y="0"/>
                  </a:lnTo>
                  <a:close/>
                </a:path>
              </a:pathLst>
            </a:custGeom>
            <a:solidFill>
              <a:srgbClr val="D9D9D9"/>
            </a:solidFill>
          </p:spPr>
          <p:txBody>
            <a:bodyPr wrap="square" lIns="0" tIns="0" rIns="0" bIns="0" rtlCol="0"/>
            <a:lstStyle/>
            <a:p>
              <a:endParaRPr/>
            </a:p>
          </p:txBody>
        </p:sp>
        <p:sp>
          <p:nvSpPr>
            <p:cNvPr id="29" name="object 29"/>
            <p:cNvSpPr/>
            <p:nvPr/>
          </p:nvSpPr>
          <p:spPr>
            <a:xfrm>
              <a:off x="8543544" y="4040"/>
              <a:ext cx="600710" cy="635635"/>
            </a:xfrm>
            <a:custGeom>
              <a:avLst/>
              <a:gdLst/>
              <a:ahLst/>
              <a:cxnLst/>
              <a:rect l="l" t="t" r="r" b="b"/>
              <a:pathLst>
                <a:path w="600709" h="635635">
                  <a:moveTo>
                    <a:pt x="600455" y="0"/>
                  </a:moveTo>
                  <a:lnTo>
                    <a:pt x="0" y="318412"/>
                  </a:lnTo>
                  <a:lnTo>
                    <a:pt x="600455" y="635068"/>
                  </a:lnTo>
                  <a:lnTo>
                    <a:pt x="600455" y="0"/>
                  </a:lnTo>
                  <a:close/>
                </a:path>
              </a:pathLst>
            </a:custGeom>
            <a:solidFill>
              <a:srgbClr val="999999"/>
            </a:solidFill>
          </p:spPr>
          <p:txBody>
            <a:bodyPr wrap="square" lIns="0" tIns="0" rIns="0" bIns="0" rtlCol="0"/>
            <a:lstStyle/>
            <a:p>
              <a:endParaRPr/>
            </a:p>
          </p:txBody>
        </p:sp>
      </p:grpSp>
      <p:sp>
        <p:nvSpPr>
          <p:cNvPr id="30" name="object 30"/>
          <p:cNvSpPr/>
          <p:nvPr/>
        </p:nvSpPr>
        <p:spPr>
          <a:xfrm>
            <a:off x="7328916" y="2252472"/>
            <a:ext cx="608330" cy="643255"/>
          </a:xfrm>
          <a:custGeom>
            <a:avLst/>
            <a:gdLst/>
            <a:ahLst/>
            <a:cxnLst/>
            <a:rect l="l" t="t" r="r" b="b"/>
            <a:pathLst>
              <a:path w="608329" h="643255">
                <a:moveTo>
                  <a:pt x="0" y="0"/>
                </a:moveTo>
                <a:lnTo>
                  <a:pt x="0" y="643127"/>
                </a:lnTo>
                <a:lnTo>
                  <a:pt x="608076" y="320675"/>
                </a:lnTo>
                <a:lnTo>
                  <a:pt x="0" y="0"/>
                </a:lnTo>
                <a:close/>
              </a:path>
            </a:pathLst>
          </a:custGeom>
          <a:solidFill>
            <a:srgbClr val="FFC700"/>
          </a:solidFill>
        </p:spPr>
        <p:txBody>
          <a:bodyPr wrap="square" lIns="0" tIns="0" rIns="0" bIns="0" rtlCol="0"/>
          <a:lstStyle/>
          <a:p>
            <a:endParaRPr/>
          </a:p>
        </p:txBody>
      </p:sp>
      <p:sp>
        <p:nvSpPr>
          <p:cNvPr id="31" name="object 31"/>
          <p:cNvSpPr/>
          <p:nvPr/>
        </p:nvSpPr>
        <p:spPr>
          <a:xfrm>
            <a:off x="7328916" y="3538728"/>
            <a:ext cx="608330" cy="645160"/>
          </a:xfrm>
          <a:custGeom>
            <a:avLst/>
            <a:gdLst/>
            <a:ahLst/>
            <a:cxnLst/>
            <a:rect l="l" t="t" r="r" b="b"/>
            <a:pathLst>
              <a:path w="608329" h="645160">
                <a:moveTo>
                  <a:pt x="0" y="0"/>
                </a:moveTo>
                <a:lnTo>
                  <a:pt x="0" y="644613"/>
                </a:lnTo>
                <a:lnTo>
                  <a:pt x="608076" y="321437"/>
                </a:lnTo>
                <a:lnTo>
                  <a:pt x="0" y="0"/>
                </a:lnTo>
                <a:close/>
              </a:path>
            </a:pathLst>
          </a:custGeom>
          <a:solidFill>
            <a:srgbClr val="FFA300">
              <a:alpha val="25097"/>
            </a:srgbClr>
          </a:solidFill>
        </p:spPr>
        <p:txBody>
          <a:bodyPr wrap="square" lIns="0" tIns="0" rIns="0" bIns="0" rtlCol="0"/>
          <a:lstStyle/>
          <a:p>
            <a:endParaRPr/>
          </a:p>
        </p:txBody>
      </p:sp>
      <p:grpSp>
        <p:nvGrpSpPr>
          <p:cNvPr id="32" name="object 32"/>
          <p:cNvGrpSpPr/>
          <p:nvPr/>
        </p:nvGrpSpPr>
        <p:grpSpPr>
          <a:xfrm>
            <a:off x="7328916" y="1286255"/>
            <a:ext cx="1815464" cy="2574290"/>
            <a:chOff x="7328916" y="1286255"/>
            <a:chExt cx="1815464" cy="2574290"/>
          </a:xfrm>
        </p:grpSpPr>
        <p:sp>
          <p:nvSpPr>
            <p:cNvPr id="33" name="object 33"/>
            <p:cNvSpPr/>
            <p:nvPr/>
          </p:nvSpPr>
          <p:spPr>
            <a:xfrm>
              <a:off x="7936992" y="1286255"/>
              <a:ext cx="608330" cy="643255"/>
            </a:xfrm>
            <a:custGeom>
              <a:avLst/>
              <a:gdLst/>
              <a:ahLst/>
              <a:cxnLst/>
              <a:rect l="l" t="t" r="r" b="b"/>
              <a:pathLst>
                <a:path w="608329" h="643255">
                  <a:moveTo>
                    <a:pt x="0" y="0"/>
                  </a:moveTo>
                  <a:lnTo>
                    <a:pt x="0" y="643128"/>
                  </a:lnTo>
                  <a:lnTo>
                    <a:pt x="608076" y="322453"/>
                  </a:lnTo>
                  <a:lnTo>
                    <a:pt x="0" y="0"/>
                  </a:lnTo>
                  <a:close/>
                </a:path>
              </a:pathLst>
            </a:custGeom>
            <a:solidFill>
              <a:srgbClr val="FB5858"/>
            </a:solidFill>
          </p:spPr>
          <p:txBody>
            <a:bodyPr wrap="square" lIns="0" tIns="0" rIns="0" bIns="0" rtlCol="0"/>
            <a:lstStyle/>
            <a:p>
              <a:endParaRPr/>
            </a:p>
          </p:txBody>
        </p:sp>
        <p:sp>
          <p:nvSpPr>
            <p:cNvPr id="34" name="object 34"/>
            <p:cNvSpPr/>
            <p:nvPr/>
          </p:nvSpPr>
          <p:spPr>
            <a:xfrm>
              <a:off x="7936992" y="1929383"/>
              <a:ext cx="608330" cy="645160"/>
            </a:xfrm>
            <a:custGeom>
              <a:avLst/>
              <a:gdLst/>
              <a:ahLst/>
              <a:cxnLst/>
              <a:rect l="l" t="t" r="r" b="b"/>
              <a:pathLst>
                <a:path w="608329" h="645160">
                  <a:moveTo>
                    <a:pt x="0" y="0"/>
                  </a:moveTo>
                  <a:lnTo>
                    <a:pt x="0" y="644652"/>
                  </a:lnTo>
                  <a:lnTo>
                    <a:pt x="608076" y="323215"/>
                  </a:lnTo>
                  <a:lnTo>
                    <a:pt x="0" y="0"/>
                  </a:lnTo>
                  <a:close/>
                </a:path>
              </a:pathLst>
            </a:custGeom>
            <a:solidFill>
              <a:srgbClr val="E8052E"/>
            </a:solidFill>
          </p:spPr>
          <p:txBody>
            <a:bodyPr wrap="square" lIns="0" tIns="0" rIns="0" bIns="0" rtlCol="0"/>
            <a:lstStyle/>
            <a:p>
              <a:endParaRPr/>
            </a:p>
          </p:txBody>
        </p:sp>
        <p:sp>
          <p:nvSpPr>
            <p:cNvPr id="35" name="object 35"/>
            <p:cNvSpPr/>
            <p:nvPr/>
          </p:nvSpPr>
          <p:spPr>
            <a:xfrm>
              <a:off x="7936992" y="2574036"/>
              <a:ext cx="608330" cy="643255"/>
            </a:xfrm>
            <a:custGeom>
              <a:avLst/>
              <a:gdLst/>
              <a:ahLst/>
              <a:cxnLst/>
              <a:rect l="l" t="t" r="r" b="b"/>
              <a:pathLst>
                <a:path w="608329" h="643255">
                  <a:moveTo>
                    <a:pt x="0" y="0"/>
                  </a:moveTo>
                  <a:lnTo>
                    <a:pt x="0" y="643127"/>
                  </a:lnTo>
                  <a:lnTo>
                    <a:pt x="608076" y="322452"/>
                  </a:lnTo>
                  <a:lnTo>
                    <a:pt x="0" y="0"/>
                  </a:lnTo>
                  <a:close/>
                </a:path>
              </a:pathLst>
            </a:custGeom>
            <a:solidFill>
              <a:srgbClr val="CCCCCC"/>
            </a:solidFill>
          </p:spPr>
          <p:txBody>
            <a:bodyPr wrap="square" lIns="0" tIns="0" rIns="0" bIns="0" rtlCol="0"/>
            <a:lstStyle/>
            <a:p>
              <a:endParaRPr/>
            </a:p>
          </p:txBody>
        </p:sp>
        <p:sp>
          <p:nvSpPr>
            <p:cNvPr id="36" name="object 36"/>
            <p:cNvSpPr/>
            <p:nvPr/>
          </p:nvSpPr>
          <p:spPr>
            <a:xfrm>
              <a:off x="7936992" y="2895599"/>
              <a:ext cx="1207135" cy="965200"/>
            </a:xfrm>
            <a:custGeom>
              <a:avLst/>
              <a:gdLst/>
              <a:ahLst/>
              <a:cxnLst/>
              <a:rect l="l" t="t" r="r" b="b"/>
              <a:pathLst>
                <a:path w="1207134" h="965200">
                  <a:moveTo>
                    <a:pt x="608076" y="644017"/>
                  </a:moveTo>
                  <a:lnTo>
                    <a:pt x="0" y="321564"/>
                  </a:lnTo>
                  <a:lnTo>
                    <a:pt x="0" y="964692"/>
                  </a:lnTo>
                  <a:lnTo>
                    <a:pt x="608076" y="644017"/>
                  </a:lnTo>
                  <a:close/>
                </a:path>
                <a:path w="1207134" h="965200">
                  <a:moveTo>
                    <a:pt x="1207008" y="315861"/>
                  </a:moveTo>
                  <a:lnTo>
                    <a:pt x="608076" y="0"/>
                  </a:lnTo>
                  <a:lnTo>
                    <a:pt x="608076" y="643128"/>
                  </a:lnTo>
                  <a:lnTo>
                    <a:pt x="1207008" y="325526"/>
                  </a:lnTo>
                  <a:lnTo>
                    <a:pt x="1207008" y="315861"/>
                  </a:lnTo>
                  <a:close/>
                </a:path>
              </a:pathLst>
            </a:custGeom>
            <a:solidFill>
              <a:srgbClr val="FFC700"/>
            </a:solidFill>
          </p:spPr>
          <p:txBody>
            <a:bodyPr wrap="square" lIns="0" tIns="0" rIns="0" bIns="0" rtlCol="0"/>
            <a:lstStyle/>
            <a:p>
              <a:endParaRPr/>
            </a:p>
          </p:txBody>
        </p:sp>
        <p:sp>
          <p:nvSpPr>
            <p:cNvPr id="37" name="object 37"/>
            <p:cNvSpPr/>
            <p:nvPr/>
          </p:nvSpPr>
          <p:spPr>
            <a:xfrm>
              <a:off x="7328916" y="1286255"/>
              <a:ext cx="608330" cy="643255"/>
            </a:xfrm>
            <a:custGeom>
              <a:avLst/>
              <a:gdLst/>
              <a:ahLst/>
              <a:cxnLst/>
              <a:rect l="l" t="t" r="r" b="b"/>
              <a:pathLst>
                <a:path w="608329" h="643255">
                  <a:moveTo>
                    <a:pt x="608076" y="0"/>
                  </a:moveTo>
                  <a:lnTo>
                    <a:pt x="0" y="322453"/>
                  </a:lnTo>
                  <a:lnTo>
                    <a:pt x="608076" y="643128"/>
                  </a:lnTo>
                  <a:lnTo>
                    <a:pt x="608076" y="0"/>
                  </a:lnTo>
                  <a:close/>
                </a:path>
              </a:pathLst>
            </a:custGeom>
            <a:solidFill>
              <a:srgbClr val="999999"/>
            </a:solidFill>
          </p:spPr>
          <p:txBody>
            <a:bodyPr wrap="square" lIns="0" tIns="0" rIns="0" bIns="0" rtlCol="0"/>
            <a:lstStyle/>
            <a:p>
              <a:endParaRPr/>
            </a:p>
          </p:txBody>
        </p:sp>
        <p:sp>
          <p:nvSpPr>
            <p:cNvPr id="38" name="object 38"/>
            <p:cNvSpPr/>
            <p:nvPr/>
          </p:nvSpPr>
          <p:spPr>
            <a:xfrm>
              <a:off x="7328916" y="3217163"/>
              <a:ext cx="608330" cy="643255"/>
            </a:xfrm>
            <a:custGeom>
              <a:avLst/>
              <a:gdLst/>
              <a:ahLst/>
              <a:cxnLst/>
              <a:rect l="l" t="t" r="r" b="b"/>
              <a:pathLst>
                <a:path w="608329" h="643254">
                  <a:moveTo>
                    <a:pt x="608076" y="0"/>
                  </a:moveTo>
                  <a:lnTo>
                    <a:pt x="0" y="322453"/>
                  </a:lnTo>
                  <a:lnTo>
                    <a:pt x="608076" y="643128"/>
                  </a:lnTo>
                  <a:lnTo>
                    <a:pt x="608076" y="0"/>
                  </a:lnTo>
                  <a:close/>
                </a:path>
              </a:pathLst>
            </a:custGeom>
            <a:solidFill>
              <a:srgbClr val="D9D9D9"/>
            </a:solidFill>
          </p:spPr>
          <p:txBody>
            <a:bodyPr wrap="square" lIns="0" tIns="0" rIns="0" bIns="0" rtlCol="0"/>
            <a:lstStyle/>
            <a:p>
              <a:endParaRPr/>
            </a:p>
          </p:txBody>
        </p:sp>
        <p:sp>
          <p:nvSpPr>
            <p:cNvPr id="39" name="object 39"/>
            <p:cNvSpPr/>
            <p:nvPr/>
          </p:nvSpPr>
          <p:spPr>
            <a:xfrm>
              <a:off x="7936992" y="1609343"/>
              <a:ext cx="608330" cy="643255"/>
            </a:xfrm>
            <a:custGeom>
              <a:avLst/>
              <a:gdLst/>
              <a:ahLst/>
              <a:cxnLst/>
              <a:rect l="l" t="t" r="r" b="b"/>
              <a:pathLst>
                <a:path w="608329" h="643255">
                  <a:moveTo>
                    <a:pt x="608076" y="0"/>
                  </a:moveTo>
                  <a:lnTo>
                    <a:pt x="0" y="320674"/>
                  </a:lnTo>
                  <a:lnTo>
                    <a:pt x="608076" y="643127"/>
                  </a:lnTo>
                  <a:lnTo>
                    <a:pt x="608076" y="0"/>
                  </a:lnTo>
                  <a:close/>
                </a:path>
              </a:pathLst>
            </a:custGeom>
            <a:solidFill>
              <a:srgbClr val="FFC700"/>
            </a:solidFill>
          </p:spPr>
          <p:txBody>
            <a:bodyPr wrap="square" lIns="0" tIns="0" rIns="0" bIns="0" rtlCol="0"/>
            <a:lstStyle/>
            <a:p>
              <a:endParaRPr/>
            </a:p>
          </p:txBody>
        </p:sp>
        <p:sp>
          <p:nvSpPr>
            <p:cNvPr id="40" name="object 40"/>
            <p:cNvSpPr/>
            <p:nvPr/>
          </p:nvSpPr>
          <p:spPr>
            <a:xfrm>
              <a:off x="8545068" y="1934244"/>
              <a:ext cx="599440" cy="635000"/>
            </a:xfrm>
            <a:custGeom>
              <a:avLst/>
              <a:gdLst/>
              <a:ahLst/>
              <a:cxnLst/>
              <a:rect l="l" t="t" r="r" b="b"/>
              <a:pathLst>
                <a:path w="599440" h="635000">
                  <a:moveTo>
                    <a:pt x="598931" y="0"/>
                  </a:moveTo>
                  <a:lnTo>
                    <a:pt x="0" y="318354"/>
                  </a:lnTo>
                  <a:lnTo>
                    <a:pt x="598931" y="634957"/>
                  </a:lnTo>
                  <a:lnTo>
                    <a:pt x="598931" y="0"/>
                  </a:lnTo>
                  <a:close/>
                </a:path>
              </a:pathLst>
            </a:custGeom>
            <a:solidFill>
              <a:srgbClr val="A61C00"/>
            </a:solidFill>
          </p:spPr>
          <p:txBody>
            <a:bodyPr wrap="square" lIns="0" tIns="0" rIns="0" bIns="0" rtlCol="0"/>
            <a:lstStyle/>
            <a:p>
              <a:endParaRPr/>
            </a:p>
          </p:txBody>
        </p:sp>
        <p:sp>
          <p:nvSpPr>
            <p:cNvPr id="41" name="object 41"/>
            <p:cNvSpPr/>
            <p:nvPr/>
          </p:nvSpPr>
          <p:spPr>
            <a:xfrm>
              <a:off x="7936992" y="2252472"/>
              <a:ext cx="608330" cy="643255"/>
            </a:xfrm>
            <a:custGeom>
              <a:avLst/>
              <a:gdLst/>
              <a:ahLst/>
              <a:cxnLst/>
              <a:rect l="l" t="t" r="r" b="b"/>
              <a:pathLst>
                <a:path w="608329" h="643255">
                  <a:moveTo>
                    <a:pt x="608076" y="0"/>
                  </a:moveTo>
                  <a:lnTo>
                    <a:pt x="0" y="320675"/>
                  </a:lnTo>
                  <a:lnTo>
                    <a:pt x="608076" y="643127"/>
                  </a:lnTo>
                  <a:lnTo>
                    <a:pt x="608076" y="0"/>
                  </a:lnTo>
                  <a:close/>
                </a:path>
              </a:pathLst>
            </a:custGeom>
            <a:solidFill>
              <a:srgbClr val="FFA300">
                <a:alpha val="25097"/>
              </a:srgbClr>
            </a:solidFill>
          </p:spPr>
          <p:txBody>
            <a:bodyPr wrap="square" lIns="0" tIns="0" rIns="0" bIns="0" rtlCol="0"/>
            <a:lstStyle/>
            <a:p>
              <a:endParaRPr/>
            </a:p>
          </p:txBody>
        </p:sp>
      </p:grpSp>
      <p:grpSp>
        <p:nvGrpSpPr>
          <p:cNvPr id="42" name="object 42"/>
          <p:cNvGrpSpPr/>
          <p:nvPr/>
        </p:nvGrpSpPr>
        <p:grpSpPr>
          <a:xfrm>
            <a:off x="0" y="3857244"/>
            <a:ext cx="1821180" cy="1286510"/>
            <a:chOff x="0" y="3857244"/>
            <a:chExt cx="1821180" cy="1286510"/>
          </a:xfrm>
        </p:grpSpPr>
        <p:sp>
          <p:nvSpPr>
            <p:cNvPr id="43" name="object 43"/>
            <p:cNvSpPr/>
            <p:nvPr/>
          </p:nvSpPr>
          <p:spPr>
            <a:xfrm>
              <a:off x="608101" y="3857244"/>
              <a:ext cx="607060" cy="643255"/>
            </a:xfrm>
            <a:custGeom>
              <a:avLst/>
              <a:gdLst/>
              <a:ahLst/>
              <a:cxnLst/>
              <a:rect l="l" t="t" r="r" b="b"/>
              <a:pathLst>
                <a:path w="607060" h="643254">
                  <a:moveTo>
                    <a:pt x="606526" y="0"/>
                  </a:moveTo>
                  <a:lnTo>
                    <a:pt x="0" y="322440"/>
                  </a:lnTo>
                  <a:lnTo>
                    <a:pt x="606526" y="643089"/>
                  </a:lnTo>
                  <a:lnTo>
                    <a:pt x="606526" y="0"/>
                  </a:lnTo>
                  <a:close/>
                </a:path>
              </a:pathLst>
            </a:custGeom>
            <a:solidFill>
              <a:srgbClr val="FFA300">
                <a:alpha val="25097"/>
              </a:srgbClr>
            </a:solidFill>
          </p:spPr>
          <p:txBody>
            <a:bodyPr wrap="square" lIns="0" tIns="0" rIns="0" bIns="0" rtlCol="0"/>
            <a:lstStyle/>
            <a:p>
              <a:endParaRPr/>
            </a:p>
          </p:txBody>
        </p:sp>
        <p:sp>
          <p:nvSpPr>
            <p:cNvPr id="44" name="object 44"/>
            <p:cNvSpPr/>
            <p:nvPr/>
          </p:nvSpPr>
          <p:spPr>
            <a:xfrm>
              <a:off x="0" y="4178808"/>
              <a:ext cx="608330" cy="645160"/>
            </a:xfrm>
            <a:custGeom>
              <a:avLst/>
              <a:gdLst/>
              <a:ahLst/>
              <a:cxnLst/>
              <a:rect l="l" t="t" r="r" b="b"/>
              <a:pathLst>
                <a:path w="608330" h="645160">
                  <a:moveTo>
                    <a:pt x="608076" y="0"/>
                  </a:moveTo>
                  <a:lnTo>
                    <a:pt x="0" y="321424"/>
                  </a:lnTo>
                  <a:lnTo>
                    <a:pt x="608076" y="644651"/>
                  </a:lnTo>
                  <a:lnTo>
                    <a:pt x="608076" y="0"/>
                  </a:lnTo>
                  <a:close/>
                </a:path>
              </a:pathLst>
            </a:custGeom>
            <a:solidFill>
              <a:srgbClr val="999999"/>
            </a:solidFill>
          </p:spPr>
          <p:txBody>
            <a:bodyPr wrap="square" lIns="0" tIns="0" rIns="0" bIns="0" rtlCol="0"/>
            <a:lstStyle/>
            <a:p>
              <a:endParaRPr/>
            </a:p>
          </p:txBody>
        </p:sp>
        <p:sp>
          <p:nvSpPr>
            <p:cNvPr id="45" name="object 45"/>
            <p:cNvSpPr/>
            <p:nvPr/>
          </p:nvSpPr>
          <p:spPr>
            <a:xfrm>
              <a:off x="1214653" y="4821961"/>
              <a:ext cx="607060" cy="321945"/>
            </a:xfrm>
            <a:custGeom>
              <a:avLst/>
              <a:gdLst/>
              <a:ahLst/>
              <a:cxnLst/>
              <a:rect l="l" t="t" r="r" b="b"/>
              <a:pathLst>
                <a:path w="607060" h="321945">
                  <a:moveTo>
                    <a:pt x="606526" y="0"/>
                  </a:moveTo>
                  <a:lnTo>
                    <a:pt x="0" y="321538"/>
                  </a:lnTo>
                  <a:lnTo>
                    <a:pt x="606526" y="321538"/>
                  </a:lnTo>
                  <a:lnTo>
                    <a:pt x="606526" y="0"/>
                  </a:lnTo>
                  <a:close/>
                </a:path>
              </a:pathLst>
            </a:custGeom>
            <a:solidFill>
              <a:srgbClr val="FFC700"/>
            </a:solidFill>
          </p:spPr>
          <p:txBody>
            <a:bodyPr wrap="square" lIns="0" tIns="0" rIns="0" bIns="0" rtlCol="0"/>
            <a:lstStyle/>
            <a:p>
              <a:endParaRPr/>
            </a:p>
          </p:txBody>
        </p:sp>
        <p:sp>
          <p:nvSpPr>
            <p:cNvPr id="46" name="object 46"/>
            <p:cNvSpPr/>
            <p:nvPr/>
          </p:nvSpPr>
          <p:spPr>
            <a:xfrm>
              <a:off x="608101" y="3857243"/>
              <a:ext cx="1213485" cy="1286510"/>
            </a:xfrm>
            <a:custGeom>
              <a:avLst/>
              <a:gdLst/>
              <a:ahLst/>
              <a:cxnLst/>
              <a:rect l="l" t="t" r="r" b="b"/>
              <a:pathLst>
                <a:path w="1213485" h="1286510">
                  <a:moveTo>
                    <a:pt x="606526" y="643128"/>
                  </a:moveTo>
                  <a:lnTo>
                    <a:pt x="0" y="965593"/>
                  </a:lnTo>
                  <a:lnTo>
                    <a:pt x="606526" y="1286256"/>
                  </a:lnTo>
                  <a:lnTo>
                    <a:pt x="606526" y="643128"/>
                  </a:lnTo>
                  <a:close/>
                </a:path>
                <a:path w="1213485" h="1286510">
                  <a:moveTo>
                    <a:pt x="1213078" y="322440"/>
                  </a:moveTo>
                  <a:lnTo>
                    <a:pt x="606552" y="0"/>
                  </a:lnTo>
                  <a:lnTo>
                    <a:pt x="606552" y="643089"/>
                  </a:lnTo>
                  <a:lnTo>
                    <a:pt x="1213078" y="322440"/>
                  </a:lnTo>
                  <a:close/>
                </a:path>
              </a:pathLst>
            </a:custGeom>
            <a:solidFill>
              <a:srgbClr val="CC0000"/>
            </a:solidFill>
          </p:spPr>
          <p:txBody>
            <a:bodyPr wrap="square" lIns="0" tIns="0" rIns="0" bIns="0" rtlCol="0"/>
            <a:lstStyle/>
            <a:p>
              <a:endParaRPr/>
            </a:p>
          </p:txBody>
        </p:sp>
        <p:sp>
          <p:nvSpPr>
            <p:cNvPr id="47" name="object 47"/>
            <p:cNvSpPr/>
            <p:nvPr/>
          </p:nvSpPr>
          <p:spPr>
            <a:xfrm>
              <a:off x="0" y="3857244"/>
              <a:ext cx="608330" cy="643255"/>
            </a:xfrm>
            <a:custGeom>
              <a:avLst/>
              <a:gdLst/>
              <a:ahLst/>
              <a:cxnLst/>
              <a:rect l="l" t="t" r="r" b="b"/>
              <a:pathLst>
                <a:path w="608330" h="643254">
                  <a:moveTo>
                    <a:pt x="0" y="0"/>
                  </a:moveTo>
                  <a:lnTo>
                    <a:pt x="0" y="643089"/>
                  </a:lnTo>
                  <a:lnTo>
                    <a:pt x="608076" y="322440"/>
                  </a:lnTo>
                  <a:lnTo>
                    <a:pt x="0" y="0"/>
                  </a:lnTo>
                  <a:close/>
                </a:path>
              </a:pathLst>
            </a:custGeom>
            <a:solidFill>
              <a:srgbClr val="CCCCCC"/>
            </a:solidFill>
          </p:spPr>
          <p:txBody>
            <a:bodyPr wrap="square" lIns="0" tIns="0" rIns="0" bIns="0" rtlCol="0"/>
            <a:lstStyle/>
            <a:p>
              <a:endParaRPr/>
            </a:p>
          </p:txBody>
        </p:sp>
        <p:sp>
          <p:nvSpPr>
            <p:cNvPr id="48" name="object 48"/>
            <p:cNvSpPr/>
            <p:nvPr/>
          </p:nvSpPr>
          <p:spPr>
            <a:xfrm>
              <a:off x="608101" y="4178808"/>
              <a:ext cx="607060" cy="645160"/>
            </a:xfrm>
            <a:custGeom>
              <a:avLst/>
              <a:gdLst/>
              <a:ahLst/>
              <a:cxnLst/>
              <a:rect l="l" t="t" r="r" b="b"/>
              <a:pathLst>
                <a:path w="607060" h="645160">
                  <a:moveTo>
                    <a:pt x="0" y="0"/>
                  </a:moveTo>
                  <a:lnTo>
                    <a:pt x="0" y="644651"/>
                  </a:lnTo>
                  <a:lnTo>
                    <a:pt x="606526" y="321424"/>
                  </a:lnTo>
                  <a:lnTo>
                    <a:pt x="0" y="0"/>
                  </a:lnTo>
                  <a:close/>
                </a:path>
              </a:pathLst>
            </a:custGeom>
            <a:solidFill>
              <a:srgbClr val="FFC700"/>
            </a:solidFill>
          </p:spPr>
          <p:txBody>
            <a:bodyPr wrap="square" lIns="0" tIns="0" rIns="0" bIns="0" rtlCol="0"/>
            <a:lstStyle/>
            <a:p>
              <a:endParaRPr/>
            </a:p>
          </p:txBody>
        </p:sp>
        <p:sp>
          <p:nvSpPr>
            <p:cNvPr id="49" name="object 49"/>
            <p:cNvSpPr/>
            <p:nvPr/>
          </p:nvSpPr>
          <p:spPr>
            <a:xfrm>
              <a:off x="1214653" y="4500372"/>
              <a:ext cx="607060" cy="643255"/>
            </a:xfrm>
            <a:custGeom>
              <a:avLst/>
              <a:gdLst/>
              <a:ahLst/>
              <a:cxnLst/>
              <a:rect l="l" t="t" r="r" b="b"/>
              <a:pathLst>
                <a:path w="607060" h="643254">
                  <a:moveTo>
                    <a:pt x="0" y="0"/>
                  </a:moveTo>
                  <a:lnTo>
                    <a:pt x="0" y="643127"/>
                  </a:lnTo>
                  <a:lnTo>
                    <a:pt x="606526" y="322465"/>
                  </a:lnTo>
                  <a:lnTo>
                    <a:pt x="0" y="0"/>
                  </a:lnTo>
                  <a:close/>
                </a:path>
              </a:pathLst>
            </a:custGeom>
            <a:solidFill>
              <a:srgbClr val="FFC700">
                <a:alpha val="25097"/>
              </a:srgbClr>
            </a:solidFill>
          </p:spPr>
          <p:txBody>
            <a:bodyPr wrap="square" lIns="0" tIns="0" rIns="0" bIns="0" rtlCol="0"/>
            <a:lstStyle/>
            <a:p>
              <a:endParaRPr/>
            </a:p>
          </p:txBody>
        </p:sp>
        <p:sp>
          <p:nvSpPr>
            <p:cNvPr id="50" name="object 50"/>
            <p:cNvSpPr/>
            <p:nvPr/>
          </p:nvSpPr>
          <p:spPr>
            <a:xfrm>
              <a:off x="608101" y="4821961"/>
              <a:ext cx="607060" cy="321945"/>
            </a:xfrm>
            <a:custGeom>
              <a:avLst/>
              <a:gdLst/>
              <a:ahLst/>
              <a:cxnLst/>
              <a:rect l="l" t="t" r="r" b="b"/>
              <a:pathLst>
                <a:path w="607060" h="321945">
                  <a:moveTo>
                    <a:pt x="0" y="0"/>
                  </a:moveTo>
                  <a:lnTo>
                    <a:pt x="0" y="321538"/>
                  </a:lnTo>
                  <a:lnTo>
                    <a:pt x="606526" y="321538"/>
                  </a:lnTo>
                  <a:lnTo>
                    <a:pt x="0" y="0"/>
                  </a:lnTo>
                  <a:close/>
                </a:path>
              </a:pathLst>
            </a:custGeom>
            <a:solidFill>
              <a:srgbClr val="CCCCCC"/>
            </a:solidFill>
          </p:spPr>
          <p:txBody>
            <a:bodyPr wrap="square" lIns="0" tIns="0" rIns="0" bIns="0" rtlCol="0"/>
            <a:lstStyle/>
            <a:p>
              <a:endParaRPr/>
            </a:p>
          </p:txBody>
        </p:sp>
        <p:sp>
          <p:nvSpPr>
            <p:cNvPr id="51" name="object 51"/>
            <p:cNvSpPr/>
            <p:nvPr/>
          </p:nvSpPr>
          <p:spPr>
            <a:xfrm>
              <a:off x="0" y="4500372"/>
              <a:ext cx="608330" cy="643255"/>
            </a:xfrm>
            <a:custGeom>
              <a:avLst/>
              <a:gdLst/>
              <a:ahLst/>
              <a:cxnLst/>
              <a:rect l="l" t="t" r="r" b="b"/>
              <a:pathLst>
                <a:path w="608330" h="643254">
                  <a:moveTo>
                    <a:pt x="0" y="0"/>
                  </a:moveTo>
                  <a:lnTo>
                    <a:pt x="0" y="643127"/>
                  </a:lnTo>
                  <a:lnTo>
                    <a:pt x="608076" y="322465"/>
                  </a:lnTo>
                  <a:lnTo>
                    <a:pt x="0" y="0"/>
                  </a:lnTo>
                  <a:close/>
                </a:path>
              </a:pathLst>
            </a:custGeom>
            <a:solidFill>
              <a:srgbClr val="E8052E"/>
            </a:solidFill>
          </p:spPr>
          <p:txBody>
            <a:bodyPr wrap="square" lIns="0" tIns="0" rIns="0" bIns="0" rtlCol="0"/>
            <a:lstStyle/>
            <a:p>
              <a:endParaRPr/>
            </a:p>
          </p:txBody>
        </p:sp>
      </p:grpSp>
      <p:grpSp>
        <p:nvGrpSpPr>
          <p:cNvPr id="52" name="object 52"/>
          <p:cNvGrpSpPr/>
          <p:nvPr/>
        </p:nvGrpSpPr>
        <p:grpSpPr>
          <a:xfrm>
            <a:off x="29" y="0"/>
            <a:ext cx="1821180" cy="1609725"/>
            <a:chOff x="29" y="0"/>
            <a:chExt cx="1821180" cy="1609725"/>
          </a:xfrm>
        </p:grpSpPr>
        <p:sp>
          <p:nvSpPr>
            <p:cNvPr id="53" name="object 53"/>
            <p:cNvSpPr/>
            <p:nvPr/>
          </p:nvSpPr>
          <p:spPr>
            <a:xfrm>
              <a:off x="29" y="323088"/>
              <a:ext cx="607060" cy="643255"/>
            </a:xfrm>
            <a:custGeom>
              <a:avLst/>
              <a:gdLst/>
              <a:ahLst/>
              <a:cxnLst/>
              <a:rect l="l" t="t" r="r" b="b"/>
              <a:pathLst>
                <a:path w="607060" h="643255">
                  <a:moveTo>
                    <a:pt x="0" y="0"/>
                  </a:moveTo>
                  <a:lnTo>
                    <a:pt x="0" y="643127"/>
                  </a:lnTo>
                  <a:lnTo>
                    <a:pt x="606522" y="320675"/>
                  </a:lnTo>
                  <a:lnTo>
                    <a:pt x="0" y="0"/>
                  </a:lnTo>
                  <a:close/>
                </a:path>
              </a:pathLst>
            </a:custGeom>
            <a:solidFill>
              <a:srgbClr val="CC0000"/>
            </a:solidFill>
          </p:spPr>
          <p:txBody>
            <a:bodyPr wrap="square" lIns="0" tIns="0" rIns="0" bIns="0" rtlCol="0"/>
            <a:lstStyle/>
            <a:p>
              <a:endParaRPr/>
            </a:p>
          </p:txBody>
        </p:sp>
        <p:sp>
          <p:nvSpPr>
            <p:cNvPr id="54" name="object 54"/>
            <p:cNvSpPr/>
            <p:nvPr/>
          </p:nvSpPr>
          <p:spPr>
            <a:xfrm>
              <a:off x="29" y="966216"/>
              <a:ext cx="607060" cy="643255"/>
            </a:xfrm>
            <a:custGeom>
              <a:avLst/>
              <a:gdLst/>
              <a:ahLst/>
              <a:cxnLst/>
              <a:rect l="l" t="t" r="r" b="b"/>
              <a:pathLst>
                <a:path w="607060" h="643255">
                  <a:moveTo>
                    <a:pt x="0" y="0"/>
                  </a:moveTo>
                  <a:lnTo>
                    <a:pt x="0" y="643128"/>
                  </a:lnTo>
                  <a:lnTo>
                    <a:pt x="606522" y="320675"/>
                  </a:lnTo>
                  <a:lnTo>
                    <a:pt x="0" y="0"/>
                  </a:lnTo>
                  <a:close/>
                </a:path>
              </a:pathLst>
            </a:custGeom>
            <a:solidFill>
              <a:srgbClr val="B7B7B7"/>
            </a:solidFill>
          </p:spPr>
          <p:txBody>
            <a:bodyPr wrap="square" lIns="0" tIns="0" rIns="0" bIns="0" rtlCol="0"/>
            <a:lstStyle/>
            <a:p>
              <a:endParaRPr/>
            </a:p>
          </p:txBody>
        </p:sp>
        <p:sp>
          <p:nvSpPr>
            <p:cNvPr id="55" name="object 55"/>
            <p:cNvSpPr/>
            <p:nvPr/>
          </p:nvSpPr>
          <p:spPr>
            <a:xfrm>
              <a:off x="606577" y="0"/>
              <a:ext cx="608330" cy="643255"/>
            </a:xfrm>
            <a:custGeom>
              <a:avLst/>
              <a:gdLst/>
              <a:ahLst/>
              <a:cxnLst/>
              <a:rect l="l" t="t" r="r" b="b"/>
              <a:pathLst>
                <a:path w="608330" h="643255">
                  <a:moveTo>
                    <a:pt x="0" y="0"/>
                  </a:moveTo>
                  <a:lnTo>
                    <a:pt x="0" y="643127"/>
                  </a:lnTo>
                  <a:lnTo>
                    <a:pt x="608025" y="322452"/>
                  </a:lnTo>
                  <a:lnTo>
                    <a:pt x="0" y="0"/>
                  </a:lnTo>
                  <a:close/>
                </a:path>
              </a:pathLst>
            </a:custGeom>
            <a:solidFill>
              <a:srgbClr val="FFC700"/>
            </a:solidFill>
          </p:spPr>
          <p:txBody>
            <a:bodyPr wrap="square" lIns="0" tIns="0" rIns="0" bIns="0" rtlCol="0"/>
            <a:lstStyle/>
            <a:p>
              <a:endParaRPr/>
            </a:p>
          </p:txBody>
        </p:sp>
        <p:sp>
          <p:nvSpPr>
            <p:cNvPr id="56" name="object 56"/>
            <p:cNvSpPr/>
            <p:nvPr/>
          </p:nvSpPr>
          <p:spPr>
            <a:xfrm>
              <a:off x="1214628" y="0"/>
              <a:ext cx="607060" cy="323215"/>
            </a:xfrm>
            <a:custGeom>
              <a:avLst/>
              <a:gdLst/>
              <a:ahLst/>
              <a:cxnLst/>
              <a:rect l="l" t="t" r="r" b="b"/>
              <a:pathLst>
                <a:path w="607060" h="323215">
                  <a:moveTo>
                    <a:pt x="606552" y="0"/>
                  </a:moveTo>
                  <a:lnTo>
                    <a:pt x="0" y="0"/>
                  </a:lnTo>
                  <a:lnTo>
                    <a:pt x="0" y="323088"/>
                  </a:lnTo>
                  <a:lnTo>
                    <a:pt x="606552" y="0"/>
                  </a:lnTo>
                  <a:close/>
                </a:path>
              </a:pathLst>
            </a:custGeom>
            <a:solidFill>
              <a:srgbClr val="FFA300">
                <a:alpha val="25097"/>
              </a:srgbClr>
            </a:solidFill>
          </p:spPr>
          <p:txBody>
            <a:bodyPr wrap="square" lIns="0" tIns="0" rIns="0" bIns="0" rtlCol="0"/>
            <a:lstStyle/>
            <a:p>
              <a:endParaRPr/>
            </a:p>
          </p:txBody>
        </p:sp>
        <p:sp>
          <p:nvSpPr>
            <p:cNvPr id="57" name="object 57"/>
            <p:cNvSpPr/>
            <p:nvPr/>
          </p:nvSpPr>
          <p:spPr>
            <a:xfrm>
              <a:off x="29" y="643127"/>
              <a:ext cx="607060" cy="643255"/>
            </a:xfrm>
            <a:custGeom>
              <a:avLst/>
              <a:gdLst/>
              <a:ahLst/>
              <a:cxnLst/>
              <a:rect l="l" t="t" r="r" b="b"/>
              <a:pathLst>
                <a:path w="607060" h="643255">
                  <a:moveTo>
                    <a:pt x="606522" y="0"/>
                  </a:moveTo>
                  <a:lnTo>
                    <a:pt x="0" y="322452"/>
                  </a:lnTo>
                  <a:lnTo>
                    <a:pt x="606522" y="643127"/>
                  </a:lnTo>
                  <a:lnTo>
                    <a:pt x="606522" y="0"/>
                  </a:lnTo>
                  <a:close/>
                </a:path>
              </a:pathLst>
            </a:custGeom>
            <a:solidFill>
              <a:srgbClr val="FFC700"/>
            </a:solidFill>
          </p:spPr>
          <p:txBody>
            <a:bodyPr wrap="square" lIns="0" tIns="0" rIns="0" bIns="0" rtlCol="0"/>
            <a:lstStyle/>
            <a:p>
              <a:endParaRPr/>
            </a:p>
          </p:txBody>
        </p:sp>
        <p:sp>
          <p:nvSpPr>
            <p:cNvPr id="58" name="object 58"/>
            <p:cNvSpPr/>
            <p:nvPr/>
          </p:nvSpPr>
          <p:spPr>
            <a:xfrm>
              <a:off x="29" y="0"/>
              <a:ext cx="607060" cy="643255"/>
            </a:xfrm>
            <a:custGeom>
              <a:avLst/>
              <a:gdLst/>
              <a:ahLst/>
              <a:cxnLst/>
              <a:rect l="l" t="t" r="r" b="b"/>
              <a:pathLst>
                <a:path w="607060" h="643255">
                  <a:moveTo>
                    <a:pt x="606522" y="0"/>
                  </a:moveTo>
                  <a:lnTo>
                    <a:pt x="0" y="322452"/>
                  </a:lnTo>
                  <a:lnTo>
                    <a:pt x="606522" y="643127"/>
                  </a:lnTo>
                  <a:lnTo>
                    <a:pt x="606522" y="0"/>
                  </a:lnTo>
                  <a:close/>
                </a:path>
              </a:pathLst>
            </a:custGeom>
            <a:solidFill>
              <a:srgbClr val="E8052E"/>
            </a:solidFill>
          </p:spPr>
          <p:txBody>
            <a:bodyPr wrap="square" lIns="0" tIns="0" rIns="0" bIns="0" rtlCol="0"/>
            <a:lstStyle/>
            <a:p>
              <a:endParaRPr/>
            </a:p>
          </p:txBody>
        </p:sp>
        <p:sp>
          <p:nvSpPr>
            <p:cNvPr id="59" name="object 59"/>
            <p:cNvSpPr/>
            <p:nvPr/>
          </p:nvSpPr>
          <p:spPr>
            <a:xfrm>
              <a:off x="606577" y="0"/>
              <a:ext cx="608330" cy="323215"/>
            </a:xfrm>
            <a:custGeom>
              <a:avLst/>
              <a:gdLst/>
              <a:ahLst/>
              <a:cxnLst/>
              <a:rect l="l" t="t" r="r" b="b"/>
              <a:pathLst>
                <a:path w="608330" h="323215">
                  <a:moveTo>
                    <a:pt x="608025" y="0"/>
                  </a:moveTo>
                  <a:lnTo>
                    <a:pt x="0" y="0"/>
                  </a:lnTo>
                  <a:lnTo>
                    <a:pt x="608025" y="323088"/>
                  </a:lnTo>
                  <a:lnTo>
                    <a:pt x="608025" y="0"/>
                  </a:lnTo>
                  <a:close/>
                </a:path>
              </a:pathLst>
            </a:custGeom>
            <a:solidFill>
              <a:srgbClr val="B7B7B7"/>
            </a:solidFill>
          </p:spPr>
          <p:txBody>
            <a:bodyPr wrap="square" lIns="0" tIns="0" rIns="0" bIns="0" rtlCol="0"/>
            <a:lstStyle/>
            <a:p>
              <a:endParaRPr/>
            </a:p>
          </p:txBody>
        </p:sp>
        <p:sp>
          <p:nvSpPr>
            <p:cNvPr id="60" name="object 60"/>
            <p:cNvSpPr/>
            <p:nvPr/>
          </p:nvSpPr>
          <p:spPr>
            <a:xfrm>
              <a:off x="606577" y="323088"/>
              <a:ext cx="608330" cy="643255"/>
            </a:xfrm>
            <a:custGeom>
              <a:avLst/>
              <a:gdLst/>
              <a:ahLst/>
              <a:cxnLst/>
              <a:rect l="l" t="t" r="r" b="b"/>
              <a:pathLst>
                <a:path w="608330" h="643255">
                  <a:moveTo>
                    <a:pt x="608025" y="0"/>
                  </a:moveTo>
                  <a:lnTo>
                    <a:pt x="0" y="320675"/>
                  </a:lnTo>
                  <a:lnTo>
                    <a:pt x="608025" y="643127"/>
                  </a:lnTo>
                  <a:lnTo>
                    <a:pt x="608025" y="0"/>
                  </a:lnTo>
                  <a:close/>
                </a:path>
              </a:pathLst>
            </a:custGeom>
            <a:solidFill>
              <a:srgbClr val="FFFFFF"/>
            </a:solidFill>
          </p:spPr>
          <p:txBody>
            <a:bodyPr wrap="square" lIns="0" tIns="0" rIns="0" bIns="0" rtlCol="0"/>
            <a:lstStyle/>
            <a:p>
              <a:endParaRPr/>
            </a:p>
          </p:txBody>
        </p:sp>
      </p:grpSp>
      <p:pic>
        <p:nvPicPr>
          <p:cNvPr id="61" name="object 61"/>
          <p:cNvPicPr/>
          <p:nvPr/>
        </p:nvPicPr>
        <p:blipFill>
          <a:blip r:embed="rId2" cstate="print"/>
          <a:stretch>
            <a:fillRect/>
          </a:stretch>
        </p:blipFill>
        <p:spPr>
          <a:xfrm>
            <a:off x="2394204" y="73152"/>
            <a:ext cx="4355592" cy="341375"/>
          </a:xfrm>
          <a:prstGeom prst="rect">
            <a:avLst/>
          </a:prstGeom>
        </p:spPr>
      </p:pic>
      <p:sp>
        <p:nvSpPr>
          <p:cNvPr id="62" name="object 62"/>
          <p:cNvSpPr txBox="1">
            <a:spLocks noGrp="1"/>
          </p:cNvSpPr>
          <p:nvPr>
            <p:ph type="title"/>
          </p:nvPr>
        </p:nvSpPr>
        <p:spPr>
          <a:xfrm>
            <a:off x="3733800" y="1375282"/>
            <a:ext cx="3056890" cy="1123950"/>
          </a:xfrm>
          <a:prstGeom prst="rect">
            <a:avLst/>
          </a:prstGeom>
        </p:spPr>
        <p:txBody>
          <a:bodyPr vert="horz" wrap="square" lIns="0" tIns="12700" rIns="0" bIns="0" rtlCol="0">
            <a:spAutoFit/>
          </a:bodyPr>
          <a:lstStyle/>
          <a:p>
            <a:pPr marL="12700" marR="5080" indent="83820" algn="ctr">
              <a:lnSpc>
                <a:spcPct val="100000"/>
              </a:lnSpc>
              <a:spcBef>
                <a:spcPts val="100"/>
              </a:spcBef>
            </a:pPr>
            <a:r>
              <a:rPr dirty="0"/>
              <a:t>Analysis</a:t>
            </a:r>
            <a:r>
              <a:rPr spc="-15" dirty="0"/>
              <a:t> </a:t>
            </a:r>
            <a:r>
              <a:rPr dirty="0"/>
              <a:t>on</a:t>
            </a:r>
            <a:r>
              <a:rPr spc="-40" dirty="0"/>
              <a:t> </a:t>
            </a:r>
            <a:r>
              <a:rPr spc="-10" dirty="0"/>
              <a:t>Online Shopper</a:t>
            </a:r>
            <a:r>
              <a:rPr lang="en-IN" spc="-10" dirty="0"/>
              <a:t>'</a:t>
            </a:r>
            <a:r>
              <a:rPr spc="-10" dirty="0"/>
              <a:t>s </a:t>
            </a:r>
            <a:r>
              <a:rPr dirty="0"/>
              <a:t>Purchasing</a:t>
            </a:r>
            <a:r>
              <a:rPr spc="-140" dirty="0"/>
              <a:t> </a:t>
            </a:r>
            <a:r>
              <a:rPr spc="-10" dirty="0"/>
              <a:t>Intention</a:t>
            </a:r>
          </a:p>
        </p:txBody>
      </p:sp>
      <p:sp>
        <p:nvSpPr>
          <p:cNvPr id="63" name="object 63"/>
          <p:cNvSpPr txBox="1"/>
          <p:nvPr/>
        </p:nvSpPr>
        <p:spPr>
          <a:xfrm>
            <a:off x="2841816" y="3662059"/>
            <a:ext cx="3284854" cy="1320874"/>
          </a:xfrm>
          <a:prstGeom prst="rect">
            <a:avLst/>
          </a:prstGeom>
        </p:spPr>
        <p:txBody>
          <a:bodyPr vert="horz" wrap="square" lIns="0" tIns="12700" rIns="0" bIns="0" rtlCol="0">
            <a:spAutoFit/>
          </a:bodyPr>
          <a:lstStyle/>
          <a:p>
            <a:pPr marL="438784" marR="410209" indent="635" algn="ctr">
              <a:lnSpc>
                <a:spcPct val="100000"/>
              </a:lnSpc>
              <a:spcBef>
                <a:spcPts val="100"/>
              </a:spcBef>
            </a:pPr>
            <a:r>
              <a:rPr lang="en-IN" sz="1400" b="1" u="sng" dirty="0">
                <a:latin typeface="Arial"/>
                <a:cs typeface="Arial"/>
              </a:rPr>
              <a:t>Group 29</a:t>
            </a:r>
          </a:p>
          <a:p>
            <a:pPr marL="438784" marR="410209" indent="635" algn="ctr">
              <a:lnSpc>
                <a:spcPct val="100000"/>
              </a:lnSpc>
              <a:spcBef>
                <a:spcPts val="100"/>
              </a:spcBef>
            </a:pPr>
            <a:r>
              <a:rPr sz="1400" b="1" dirty="0">
                <a:latin typeface="Arial"/>
                <a:cs typeface="Arial"/>
              </a:rPr>
              <a:t>Under</a:t>
            </a:r>
            <a:r>
              <a:rPr sz="1400" b="1" spc="-40" dirty="0">
                <a:latin typeface="Arial"/>
                <a:cs typeface="Arial"/>
              </a:rPr>
              <a:t> </a:t>
            </a:r>
            <a:r>
              <a:rPr sz="1400" b="1" dirty="0">
                <a:latin typeface="Arial"/>
                <a:cs typeface="Arial"/>
              </a:rPr>
              <a:t>the</a:t>
            </a:r>
            <a:r>
              <a:rPr sz="1400" b="1" spc="-50" dirty="0">
                <a:latin typeface="Arial"/>
                <a:cs typeface="Arial"/>
              </a:rPr>
              <a:t> </a:t>
            </a:r>
            <a:r>
              <a:rPr sz="1400" b="1" dirty="0">
                <a:latin typeface="Arial"/>
                <a:cs typeface="Arial"/>
              </a:rPr>
              <a:t>guidance</a:t>
            </a:r>
            <a:r>
              <a:rPr sz="1400" b="1" spc="-55" dirty="0">
                <a:latin typeface="Arial"/>
                <a:cs typeface="Arial"/>
              </a:rPr>
              <a:t> </a:t>
            </a:r>
            <a:r>
              <a:rPr sz="1400" b="1" spc="-25" dirty="0">
                <a:latin typeface="Arial"/>
                <a:cs typeface="Arial"/>
              </a:rPr>
              <a:t>of </a:t>
            </a:r>
            <a:r>
              <a:rPr sz="1400" b="1" dirty="0">
                <a:latin typeface="Arial"/>
                <a:cs typeface="Arial"/>
              </a:rPr>
              <a:t>Professor</a:t>
            </a:r>
            <a:r>
              <a:rPr sz="1400" b="1" spc="-20" dirty="0">
                <a:latin typeface="Arial"/>
                <a:cs typeface="Arial"/>
              </a:rPr>
              <a:t> </a:t>
            </a:r>
            <a:endParaRPr lang="en-IN" sz="1400" b="1" spc="-20" dirty="0">
              <a:latin typeface="Arial"/>
              <a:cs typeface="Arial"/>
            </a:endParaRPr>
          </a:p>
          <a:p>
            <a:pPr marL="438784" marR="410209" indent="635" algn="ctr">
              <a:lnSpc>
                <a:spcPct val="100000"/>
              </a:lnSpc>
              <a:spcBef>
                <a:spcPts val="100"/>
              </a:spcBef>
            </a:pPr>
            <a:r>
              <a:rPr lang="en-IN" sz="1400" b="1" dirty="0">
                <a:latin typeface="Arial"/>
                <a:cs typeface="Arial"/>
              </a:rPr>
              <a:t>Oleksandr Narykov</a:t>
            </a:r>
            <a:endParaRPr sz="1400" dirty="0">
              <a:latin typeface="Arial"/>
              <a:cs typeface="Arial"/>
            </a:endParaRPr>
          </a:p>
          <a:p>
            <a:pPr algn="ctr">
              <a:lnSpc>
                <a:spcPct val="100000"/>
              </a:lnSpc>
              <a:spcBef>
                <a:spcPts val="1580"/>
              </a:spcBef>
            </a:pPr>
            <a:r>
              <a:rPr sz="1400" b="1" dirty="0">
                <a:latin typeface="Arial"/>
                <a:cs typeface="Arial"/>
              </a:rPr>
              <a:t>CSP571</a:t>
            </a:r>
            <a:r>
              <a:rPr sz="1400" b="1" spc="-35" dirty="0">
                <a:latin typeface="Arial"/>
                <a:cs typeface="Arial"/>
              </a:rPr>
              <a:t> </a:t>
            </a:r>
            <a:r>
              <a:rPr sz="1400" b="1" dirty="0">
                <a:latin typeface="Arial"/>
                <a:cs typeface="Arial"/>
              </a:rPr>
              <a:t>Data</a:t>
            </a:r>
            <a:r>
              <a:rPr sz="1400" b="1" spc="-45" dirty="0">
                <a:latin typeface="Arial"/>
                <a:cs typeface="Arial"/>
              </a:rPr>
              <a:t> </a:t>
            </a:r>
            <a:r>
              <a:rPr sz="1400" b="1" dirty="0">
                <a:latin typeface="Arial"/>
                <a:cs typeface="Arial"/>
              </a:rPr>
              <a:t>Preparation</a:t>
            </a:r>
            <a:r>
              <a:rPr sz="1400" b="1" spc="-70" dirty="0">
                <a:latin typeface="Arial"/>
                <a:cs typeface="Arial"/>
              </a:rPr>
              <a:t> </a:t>
            </a:r>
            <a:r>
              <a:rPr sz="1400" b="1" dirty="0">
                <a:latin typeface="Arial"/>
                <a:cs typeface="Arial"/>
              </a:rPr>
              <a:t>and</a:t>
            </a:r>
            <a:r>
              <a:rPr sz="1400" b="1" spc="-85" dirty="0">
                <a:latin typeface="Arial"/>
                <a:cs typeface="Arial"/>
              </a:rPr>
              <a:t> </a:t>
            </a:r>
            <a:r>
              <a:rPr sz="1400" b="1" spc="-10" dirty="0">
                <a:latin typeface="Arial"/>
                <a:cs typeface="Arial"/>
              </a:rPr>
              <a:t>Analysis</a:t>
            </a:r>
            <a:endParaRPr sz="1400" dirty="0">
              <a:latin typeface="Arial"/>
              <a:cs typeface="Arial"/>
            </a:endParaRPr>
          </a:p>
        </p:txBody>
      </p:sp>
      <p:pic>
        <p:nvPicPr>
          <p:cNvPr id="64" name="object 64"/>
          <p:cNvPicPr/>
          <p:nvPr/>
        </p:nvPicPr>
        <p:blipFill>
          <a:blip r:embed="rId3" cstate="print"/>
          <a:stretch>
            <a:fillRect/>
          </a:stretch>
        </p:blipFill>
        <p:spPr>
          <a:xfrm>
            <a:off x="649223" y="592836"/>
            <a:ext cx="2904616" cy="2919984"/>
          </a:xfrm>
          <a:prstGeom prst="rect">
            <a:avLst/>
          </a:prstGeom>
        </p:spPr>
      </p:pic>
      <p:sp>
        <p:nvSpPr>
          <p:cNvPr id="65" name="object 65"/>
          <p:cNvSpPr/>
          <p:nvPr/>
        </p:nvSpPr>
        <p:spPr>
          <a:xfrm>
            <a:off x="649223" y="3608832"/>
            <a:ext cx="553085" cy="0"/>
          </a:xfrm>
          <a:custGeom>
            <a:avLst/>
            <a:gdLst/>
            <a:ahLst/>
            <a:cxnLst/>
            <a:rect l="l" t="t" r="r" b="b"/>
            <a:pathLst>
              <a:path w="553085">
                <a:moveTo>
                  <a:pt x="0" y="0"/>
                </a:moveTo>
                <a:lnTo>
                  <a:pt x="552704" y="0"/>
                </a:lnTo>
              </a:path>
            </a:pathLst>
          </a:custGeom>
          <a:ln w="57150">
            <a:solidFill>
              <a:srgbClr val="56A7B5"/>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240" y="842898"/>
            <a:ext cx="2414270" cy="391160"/>
          </a:xfrm>
          <a:prstGeom prst="rect">
            <a:avLst/>
          </a:prstGeom>
        </p:spPr>
        <p:txBody>
          <a:bodyPr vert="horz" wrap="square" lIns="0" tIns="12700" rIns="0" bIns="0" rtlCol="0">
            <a:spAutoFit/>
          </a:bodyPr>
          <a:lstStyle/>
          <a:p>
            <a:pPr marL="12700">
              <a:lnSpc>
                <a:spcPct val="100000"/>
              </a:lnSpc>
              <a:spcBef>
                <a:spcPts val="100"/>
              </a:spcBef>
            </a:pPr>
            <a:r>
              <a:rPr dirty="0"/>
              <a:t>Data</a:t>
            </a:r>
            <a:r>
              <a:rPr spc="-60" dirty="0"/>
              <a:t> </a:t>
            </a:r>
            <a:r>
              <a:rPr spc="-10" dirty="0"/>
              <a:t>description</a:t>
            </a:r>
          </a:p>
        </p:txBody>
      </p:sp>
      <p:sp>
        <p:nvSpPr>
          <p:cNvPr id="3" name="object 3"/>
          <p:cNvSpPr/>
          <p:nvPr/>
        </p:nvSpPr>
        <p:spPr>
          <a:xfrm>
            <a:off x="646176" y="653795"/>
            <a:ext cx="553085" cy="0"/>
          </a:xfrm>
          <a:custGeom>
            <a:avLst/>
            <a:gdLst/>
            <a:ahLst/>
            <a:cxnLst/>
            <a:rect l="l" t="t" r="r" b="b"/>
            <a:pathLst>
              <a:path w="553085">
                <a:moveTo>
                  <a:pt x="0" y="0"/>
                </a:moveTo>
                <a:lnTo>
                  <a:pt x="552704" y="0"/>
                </a:lnTo>
              </a:path>
            </a:pathLst>
          </a:custGeom>
          <a:ln w="57150">
            <a:solidFill>
              <a:srgbClr val="56A7B5"/>
            </a:solidFill>
          </a:ln>
        </p:spPr>
        <p:txBody>
          <a:bodyPr wrap="square" lIns="0" tIns="0" rIns="0" bIns="0" rtlCol="0"/>
          <a:lstStyle/>
          <a:p>
            <a:endParaRPr/>
          </a:p>
        </p:txBody>
      </p:sp>
      <p:sp>
        <p:nvSpPr>
          <p:cNvPr id="4" name="object 4"/>
          <p:cNvSpPr txBox="1"/>
          <p:nvPr/>
        </p:nvSpPr>
        <p:spPr>
          <a:xfrm>
            <a:off x="685901" y="1669491"/>
            <a:ext cx="2858770" cy="2053589"/>
          </a:xfrm>
          <a:prstGeom prst="rect">
            <a:avLst/>
          </a:prstGeom>
        </p:spPr>
        <p:txBody>
          <a:bodyPr vert="horz" wrap="square" lIns="0" tIns="38735" rIns="0" bIns="0" rtlCol="0">
            <a:spAutoFit/>
          </a:bodyPr>
          <a:lstStyle/>
          <a:p>
            <a:pPr marL="240665" marR="5080" indent="-228600">
              <a:lnSpc>
                <a:spcPts val="1620"/>
              </a:lnSpc>
              <a:spcBef>
                <a:spcPts val="305"/>
              </a:spcBef>
              <a:buClr>
                <a:srgbClr val="FFC700"/>
              </a:buClr>
              <a:buSzPct val="120000"/>
              <a:buChar char="•"/>
              <a:tabLst>
                <a:tab pos="240665" algn="l"/>
              </a:tabLst>
            </a:pPr>
            <a:r>
              <a:rPr sz="1500" dirty="0">
                <a:latin typeface="Arial MT"/>
                <a:cs typeface="Arial MT"/>
              </a:rPr>
              <a:t>The</a:t>
            </a:r>
            <a:r>
              <a:rPr sz="1500" spc="-30" dirty="0">
                <a:latin typeface="Arial MT"/>
                <a:cs typeface="Arial MT"/>
              </a:rPr>
              <a:t> </a:t>
            </a:r>
            <a:r>
              <a:rPr sz="1500" dirty="0">
                <a:latin typeface="Arial MT"/>
                <a:cs typeface="Arial MT"/>
              </a:rPr>
              <a:t>dataset</a:t>
            </a:r>
            <a:r>
              <a:rPr sz="1500" spc="-55" dirty="0">
                <a:latin typeface="Arial MT"/>
                <a:cs typeface="Arial MT"/>
              </a:rPr>
              <a:t> </a:t>
            </a:r>
            <a:r>
              <a:rPr sz="1500" dirty="0">
                <a:latin typeface="Arial MT"/>
                <a:cs typeface="Arial MT"/>
              </a:rPr>
              <a:t>consists</a:t>
            </a:r>
            <a:r>
              <a:rPr sz="1500" spc="-60" dirty="0">
                <a:latin typeface="Arial MT"/>
                <a:cs typeface="Arial MT"/>
              </a:rPr>
              <a:t> </a:t>
            </a:r>
            <a:r>
              <a:rPr sz="1500" dirty="0">
                <a:latin typeface="Arial MT"/>
                <a:cs typeface="Arial MT"/>
              </a:rPr>
              <a:t>of</a:t>
            </a:r>
            <a:r>
              <a:rPr sz="1500" spc="-25" dirty="0">
                <a:latin typeface="Arial MT"/>
                <a:cs typeface="Arial MT"/>
              </a:rPr>
              <a:t> </a:t>
            </a:r>
            <a:r>
              <a:rPr sz="1500" spc="-10" dirty="0">
                <a:latin typeface="Arial MT"/>
                <a:cs typeface="Arial MT"/>
              </a:rPr>
              <a:t>feature </a:t>
            </a:r>
            <a:r>
              <a:rPr sz="1500" dirty="0">
                <a:latin typeface="Arial MT"/>
                <a:cs typeface="Arial MT"/>
              </a:rPr>
              <a:t>vectors</a:t>
            </a:r>
            <a:r>
              <a:rPr sz="1500" spc="-55" dirty="0">
                <a:latin typeface="Arial MT"/>
                <a:cs typeface="Arial MT"/>
              </a:rPr>
              <a:t> </a:t>
            </a:r>
            <a:r>
              <a:rPr sz="1500" dirty="0">
                <a:latin typeface="Arial MT"/>
                <a:cs typeface="Arial MT"/>
              </a:rPr>
              <a:t>belonging</a:t>
            </a:r>
            <a:r>
              <a:rPr sz="1500" spc="-40" dirty="0">
                <a:latin typeface="Arial MT"/>
                <a:cs typeface="Arial MT"/>
              </a:rPr>
              <a:t> </a:t>
            </a:r>
            <a:r>
              <a:rPr sz="1500" dirty="0">
                <a:latin typeface="Arial MT"/>
                <a:cs typeface="Arial MT"/>
              </a:rPr>
              <a:t>to</a:t>
            </a:r>
            <a:r>
              <a:rPr sz="1500" spc="-55" dirty="0">
                <a:latin typeface="Arial MT"/>
                <a:cs typeface="Arial MT"/>
              </a:rPr>
              <a:t> </a:t>
            </a:r>
            <a:r>
              <a:rPr sz="1500" spc="-10" dirty="0">
                <a:latin typeface="Arial MT"/>
                <a:cs typeface="Arial MT"/>
              </a:rPr>
              <a:t>12,330 sessions.</a:t>
            </a:r>
            <a:endParaRPr sz="1500">
              <a:latin typeface="Arial MT"/>
              <a:cs typeface="Arial MT"/>
            </a:endParaRPr>
          </a:p>
          <a:p>
            <a:pPr>
              <a:lnSpc>
                <a:spcPct val="100000"/>
              </a:lnSpc>
              <a:spcBef>
                <a:spcPts val="1070"/>
              </a:spcBef>
              <a:buClr>
                <a:srgbClr val="FFC700"/>
              </a:buClr>
              <a:buFont typeface="Arial MT"/>
              <a:buChar char="•"/>
            </a:pPr>
            <a:endParaRPr sz="1500">
              <a:latin typeface="Arial MT"/>
              <a:cs typeface="Arial MT"/>
            </a:endParaRPr>
          </a:p>
          <a:p>
            <a:pPr marL="240665" marR="228600" indent="-228600">
              <a:lnSpc>
                <a:spcPct val="90000"/>
              </a:lnSpc>
              <a:spcBef>
                <a:spcPts val="5"/>
              </a:spcBef>
              <a:buClr>
                <a:srgbClr val="FFC700"/>
              </a:buClr>
              <a:buSzPct val="120000"/>
              <a:buChar char="•"/>
              <a:tabLst>
                <a:tab pos="240665" algn="l"/>
              </a:tabLst>
            </a:pPr>
            <a:r>
              <a:rPr sz="1500" dirty="0">
                <a:latin typeface="Arial MT"/>
                <a:cs typeface="Arial MT"/>
              </a:rPr>
              <a:t>The</a:t>
            </a:r>
            <a:r>
              <a:rPr sz="1500" spc="-30" dirty="0">
                <a:latin typeface="Arial MT"/>
                <a:cs typeface="Arial MT"/>
              </a:rPr>
              <a:t> </a:t>
            </a:r>
            <a:r>
              <a:rPr sz="1500" dirty="0">
                <a:latin typeface="Arial MT"/>
                <a:cs typeface="Arial MT"/>
              </a:rPr>
              <a:t>dataset</a:t>
            </a:r>
            <a:r>
              <a:rPr sz="1500" spc="-55" dirty="0">
                <a:latin typeface="Arial MT"/>
                <a:cs typeface="Arial MT"/>
              </a:rPr>
              <a:t> </a:t>
            </a:r>
            <a:r>
              <a:rPr sz="1500" dirty="0">
                <a:latin typeface="Arial MT"/>
                <a:cs typeface="Arial MT"/>
              </a:rPr>
              <a:t>consists</a:t>
            </a:r>
            <a:r>
              <a:rPr sz="1500" spc="-60" dirty="0">
                <a:latin typeface="Arial MT"/>
                <a:cs typeface="Arial MT"/>
              </a:rPr>
              <a:t> </a:t>
            </a:r>
            <a:r>
              <a:rPr sz="1500" dirty="0">
                <a:latin typeface="Arial MT"/>
                <a:cs typeface="Arial MT"/>
              </a:rPr>
              <a:t>of</a:t>
            </a:r>
            <a:r>
              <a:rPr sz="1500" spc="-25" dirty="0">
                <a:latin typeface="Arial MT"/>
                <a:cs typeface="Arial MT"/>
              </a:rPr>
              <a:t> </a:t>
            </a:r>
            <a:r>
              <a:rPr sz="1500" spc="-20" dirty="0">
                <a:latin typeface="Arial MT"/>
                <a:cs typeface="Arial MT"/>
              </a:rPr>
              <a:t>both </a:t>
            </a:r>
            <a:r>
              <a:rPr sz="1500" dirty="0">
                <a:latin typeface="Arial MT"/>
                <a:cs typeface="Arial MT"/>
              </a:rPr>
              <a:t>numerical</a:t>
            </a:r>
            <a:r>
              <a:rPr sz="1500" spc="-65" dirty="0">
                <a:latin typeface="Arial MT"/>
                <a:cs typeface="Arial MT"/>
              </a:rPr>
              <a:t> </a:t>
            </a:r>
            <a:r>
              <a:rPr sz="1500" dirty="0">
                <a:latin typeface="Arial MT"/>
                <a:cs typeface="Arial MT"/>
              </a:rPr>
              <a:t>and</a:t>
            </a:r>
            <a:r>
              <a:rPr sz="1500" spc="-55" dirty="0">
                <a:latin typeface="Arial MT"/>
                <a:cs typeface="Arial MT"/>
              </a:rPr>
              <a:t> </a:t>
            </a:r>
            <a:r>
              <a:rPr sz="1500" spc="-10" dirty="0">
                <a:latin typeface="Arial MT"/>
                <a:cs typeface="Arial MT"/>
              </a:rPr>
              <a:t>categorical </a:t>
            </a:r>
            <a:r>
              <a:rPr sz="1500" dirty="0">
                <a:latin typeface="Arial MT"/>
                <a:cs typeface="Arial MT"/>
              </a:rPr>
              <a:t>attributes.</a:t>
            </a:r>
            <a:r>
              <a:rPr sz="1500" spc="-100" dirty="0">
                <a:latin typeface="Arial MT"/>
                <a:cs typeface="Arial MT"/>
              </a:rPr>
              <a:t> </a:t>
            </a:r>
            <a:r>
              <a:rPr sz="1500" dirty="0">
                <a:latin typeface="Arial MT"/>
                <a:cs typeface="Arial MT"/>
              </a:rPr>
              <a:t>The</a:t>
            </a:r>
            <a:r>
              <a:rPr sz="1500" spc="-30" dirty="0">
                <a:latin typeface="Arial MT"/>
                <a:cs typeface="Arial MT"/>
              </a:rPr>
              <a:t> </a:t>
            </a:r>
            <a:r>
              <a:rPr sz="1500" spc="-10" dirty="0">
                <a:latin typeface="Arial MT"/>
                <a:cs typeface="Arial MT"/>
              </a:rPr>
              <a:t>'Revenue' </a:t>
            </a:r>
            <a:r>
              <a:rPr sz="1500" dirty="0">
                <a:latin typeface="Arial MT"/>
                <a:cs typeface="Arial MT"/>
              </a:rPr>
              <a:t>attribute</a:t>
            </a:r>
            <a:r>
              <a:rPr sz="1500" spc="-60" dirty="0">
                <a:latin typeface="Arial MT"/>
                <a:cs typeface="Arial MT"/>
              </a:rPr>
              <a:t> </a:t>
            </a:r>
            <a:r>
              <a:rPr sz="1500" dirty="0">
                <a:latin typeface="Arial MT"/>
                <a:cs typeface="Arial MT"/>
              </a:rPr>
              <a:t>can</a:t>
            </a:r>
            <a:r>
              <a:rPr sz="1500" spc="-25" dirty="0">
                <a:latin typeface="Arial MT"/>
                <a:cs typeface="Arial MT"/>
              </a:rPr>
              <a:t> </a:t>
            </a:r>
            <a:r>
              <a:rPr sz="1500" dirty="0">
                <a:latin typeface="Arial MT"/>
                <a:cs typeface="Arial MT"/>
              </a:rPr>
              <a:t>be</a:t>
            </a:r>
            <a:r>
              <a:rPr sz="1500" spc="-25" dirty="0">
                <a:latin typeface="Arial MT"/>
                <a:cs typeface="Arial MT"/>
              </a:rPr>
              <a:t> </a:t>
            </a:r>
            <a:r>
              <a:rPr sz="1500" dirty="0">
                <a:latin typeface="Arial MT"/>
                <a:cs typeface="Arial MT"/>
              </a:rPr>
              <a:t>used</a:t>
            </a:r>
            <a:r>
              <a:rPr sz="1500" spc="-40" dirty="0">
                <a:latin typeface="Arial MT"/>
                <a:cs typeface="Arial MT"/>
              </a:rPr>
              <a:t> </a:t>
            </a:r>
            <a:r>
              <a:rPr sz="1500" dirty="0">
                <a:latin typeface="Arial MT"/>
                <a:cs typeface="Arial MT"/>
              </a:rPr>
              <a:t>as</a:t>
            </a:r>
            <a:r>
              <a:rPr sz="1500" spc="-25" dirty="0">
                <a:latin typeface="Arial MT"/>
                <a:cs typeface="Arial MT"/>
              </a:rPr>
              <a:t> the </a:t>
            </a:r>
            <a:r>
              <a:rPr sz="1500" dirty="0">
                <a:latin typeface="Arial MT"/>
                <a:cs typeface="Arial MT"/>
              </a:rPr>
              <a:t>class</a:t>
            </a:r>
            <a:r>
              <a:rPr sz="1500" spc="-35" dirty="0">
                <a:latin typeface="Arial MT"/>
                <a:cs typeface="Arial MT"/>
              </a:rPr>
              <a:t> </a:t>
            </a:r>
            <a:r>
              <a:rPr sz="1500" spc="-10" dirty="0">
                <a:latin typeface="Arial MT"/>
                <a:cs typeface="Arial MT"/>
              </a:rPr>
              <a:t>label.</a:t>
            </a:r>
            <a:endParaRPr sz="1500">
              <a:latin typeface="Arial MT"/>
              <a:cs typeface="Arial MT"/>
            </a:endParaRPr>
          </a:p>
        </p:txBody>
      </p:sp>
      <p:sp>
        <p:nvSpPr>
          <p:cNvPr id="5" name="object 5"/>
          <p:cNvSpPr txBox="1"/>
          <p:nvPr/>
        </p:nvSpPr>
        <p:spPr>
          <a:xfrm>
            <a:off x="8610600" y="4781550"/>
            <a:ext cx="220854" cy="173766"/>
          </a:xfrm>
          <a:prstGeom prst="rect">
            <a:avLst/>
          </a:prstGeom>
        </p:spPr>
        <p:txBody>
          <a:bodyPr vert="horz" wrap="square" lIns="0" tIns="12065" rIns="0" bIns="0" rtlCol="0">
            <a:spAutoFit/>
          </a:bodyPr>
          <a:lstStyle/>
          <a:p>
            <a:pPr marL="12700">
              <a:lnSpc>
                <a:spcPct val="100000"/>
              </a:lnSpc>
              <a:spcBef>
                <a:spcPts val="95"/>
              </a:spcBef>
            </a:pPr>
            <a:r>
              <a:rPr sz="1050" b="1" spc="-25" dirty="0">
                <a:solidFill>
                  <a:schemeClr val="bg1"/>
                </a:solidFill>
                <a:latin typeface="Arial"/>
                <a:cs typeface="Arial"/>
              </a:rPr>
              <a:t>10</a:t>
            </a:r>
            <a:endParaRPr sz="700" dirty="0">
              <a:solidFill>
                <a:schemeClr val="bg1"/>
              </a:solidFill>
              <a:latin typeface="Arial"/>
              <a:cs typeface="Arial"/>
            </a:endParaRPr>
          </a:p>
        </p:txBody>
      </p:sp>
      <p:graphicFrame>
        <p:nvGraphicFramePr>
          <p:cNvPr id="6" name="object 6"/>
          <p:cNvGraphicFramePr>
            <a:graphicFrameLocks noGrp="1"/>
          </p:cNvGraphicFramePr>
          <p:nvPr/>
        </p:nvGraphicFramePr>
        <p:xfrm>
          <a:off x="4391152" y="692150"/>
          <a:ext cx="4001135" cy="3508375"/>
        </p:xfrm>
        <a:graphic>
          <a:graphicData uri="http://schemas.openxmlformats.org/drawingml/2006/table">
            <a:tbl>
              <a:tblPr firstRow="1" bandRow="1">
                <a:tableStyleId>{2D5ABB26-0587-4C30-8999-92F81FD0307C}</a:tableStyleId>
              </a:tblPr>
              <a:tblGrid>
                <a:gridCol w="1887855">
                  <a:extLst>
                    <a:ext uri="{9D8B030D-6E8A-4147-A177-3AD203B41FA5}">
                      <a16:colId xmlns:a16="http://schemas.microsoft.com/office/drawing/2014/main" val="20000"/>
                    </a:ext>
                  </a:extLst>
                </a:gridCol>
                <a:gridCol w="2113280">
                  <a:extLst>
                    <a:ext uri="{9D8B030D-6E8A-4147-A177-3AD203B41FA5}">
                      <a16:colId xmlns:a16="http://schemas.microsoft.com/office/drawing/2014/main" val="20001"/>
                    </a:ext>
                  </a:extLst>
                </a:gridCol>
              </a:tblGrid>
              <a:tr h="359410">
                <a:tc gridSpan="2">
                  <a:txBody>
                    <a:bodyPr/>
                    <a:lstStyle/>
                    <a:p>
                      <a:pPr marL="33020" algn="ctr">
                        <a:lnSpc>
                          <a:spcPct val="100000"/>
                        </a:lnSpc>
                        <a:spcBef>
                          <a:spcPts val="765"/>
                        </a:spcBef>
                      </a:pPr>
                      <a:r>
                        <a:rPr sz="1100" spc="-10" dirty="0">
                          <a:solidFill>
                            <a:srgbClr val="FFFFFF"/>
                          </a:solidFill>
                          <a:latin typeface="Arial MT"/>
                          <a:cs typeface="Arial MT"/>
                        </a:rPr>
                        <a:t>Attributes</a:t>
                      </a:r>
                      <a:endParaRPr sz="1100">
                        <a:latin typeface="Arial MT"/>
                        <a:cs typeface="Arial MT"/>
                      </a:endParaRPr>
                    </a:p>
                  </a:txBody>
                  <a:tcPr marL="0" marR="0" marT="97155" marB="0">
                    <a:solidFill>
                      <a:srgbClr val="000000"/>
                    </a:solidFill>
                  </a:tcPr>
                </a:tc>
                <a:tc hMerge="1">
                  <a:txBody>
                    <a:bodyPr/>
                    <a:lstStyle/>
                    <a:p>
                      <a:endParaRPr/>
                    </a:p>
                  </a:txBody>
                  <a:tcPr marL="0" marR="0" marT="0" marB="0"/>
                </a:tc>
                <a:extLst>
                  <a:ext uri="{0D108BD9-81ED-4DB2-BD59-A6C34878D82A}">
                    <a16:rowId xmlns:a16="http://schemas.microsoft.com/office/drawing/2014/main" val="10000"/>
                  </a:ext>
                </a:extLst>
              </a:tr>
              <a:tr h="349885">
                <a:tc>
                  <a:txBody>
                    <a:bodyPr/>
                    <a:lstStyle/>
                    <a:p>
                      <a:pPr marL="32384" algn="ctr">
                        <a:lnSpc>
                          <a:spcPct val="100000"/>
                        </a:lnSpc>
                        <a:spcBef>
                          <a:spcPts val="545"/>
                        </a:spcBef>
                      </a:pPr>
                      <a:r>
                        <a:rPr sz="1100" spc="-10" dirty="0">
                          <a:solidFill>
                            <a:srgbClr val="FFFFFF"/>
                          </a:solidFill>
                          <a:latin typeface="Arial MT"/>
                          <a:cs typeface="Arial MT"/>
                        </a:rPr>
                        <a:t>Administrative</a:t>
                      </a:r>
                      <a:endParaRPr sz="1100">
                        <a:latin typeface="Arial MT"/>
                        <a:cs typeface="Arial MT"/>
                      </a:endParaRPr>
                    </a:p>
                  </a:txBody>
                  <a:tcPr marL="0" marR="0" marT="69215" marB="0">
                    <a:lnR w="6350">
                      <a:solidFill>
                        <a:srgbClr val="7E7E7E"/>
                      </a:solidFill>
                      <a:prstDash val="solid"/>
                    </a:lnR>
                    <a:lnB w="6350">
                      <a:solidFill>
                        <a:srgbClr val="7E7E7E"/>
                      </a:solidFill>
                      <a:prstDash val="solid"/>
                    </a:lnB>
                    <a:solidFill>
                      <a:srgbClr val="404040"/>
                    </a:solidFill>
                  </a:tcPr>
                </a:tc>
                <a:tc>
                  <a:txBody>
                    <a:bodyPr/>
                    <a:lstStyle/>
                    <a:p>
                      <a:pPr marL="33020" algn="ctr">
                        <a:lnSpc>
                          <a:spcPct val="100000"/>
                        </a:lnSpc>
                        <a:spcBef>
                          <a:spcPts val="545"/>
                        </a:spcBef>
                      </a:pPr>
                      <a:r>
                        <a:rPr sz="1100" dirty="0">
                          <a:solidFill>
                            <a:srgbClr val="FFFFFF"/>
                          </a:solidFill>
                          <a:latin typeface="Arial MT"/>
                          <a:cs typeface="Arial MT"/>
                        </a:rPr>
                        <a:t>Administrative</a:t>
                      </a:r>
                      <a:r>
                        <a:rPr sz="1100" spc="-65" dirty="0">
                          <a:solidFill>
                            <a:srgbClr val="FFFFFF"/>
                          </a:solidFill>
                          <a:latin typeface="Arial MT"/>
                          <a:cs typeface="Arial MT"/>
                        </a:rPr>
                        <a:t> </a:t>
                      </a:r>
                      <a:r>
                        <a:rPr sz="1100" spc="-10" dirty="0">
                          <a:solidFill>
                            <a:srgbClr val="FFFFFF"/>
                          </a:solidFill>
                          <a:latin typeface="Arial MT"/>
                          <a:cs typeface="Arial MT"/>
                        </a:rPr>
                        <a:t>Duration</a:t>
                      </a:r>
                      <a:endParaRPr sz="1100">
                        <a:latin typeface="Arial MT"/>
                        <a:cs typeface="Arial MT"/>
                      </a:endParaRPr>
                    </a:p>
                  </a:txBody>
                  <a:tcPr marL="0" marR="0" marT="69215" marB="0">
                    <a:lnL w="6350">
                      <a:solidFill>
                        <a:srgbClr val="7E7E7E"/>
                      </a:solidFill>
                      <a:prstDash val="solid"/>
                    </a:lnL>
                    <a:lnB w="6350">
                      <a:solidFill>
                        <a:srgbClr val="7E7E7E"/>
                      </a:solidFill>
                      <a:prstDash val="solid"/>
                    </a:lnB>
                    <a:solidFill>
                      <a:srgbClr val="404040"/>
                    </a:solidFill>
                  </a:tcPr>
                </a:tc>
                <a:extLst>
                  <a:ext uri="{0D108BD9-81ED-4DB2-BD59-A6C34878D82A}">
                    <a16:rowId xmlns:a16="http://schemas.microsoft.com/office/drawing/2014/main" val="10001"/>
                  </a:ext>
                </a:extLst>
              </a:tr>
              <a:tr h="349885">
                <a:tc>
                  <a:txBody>
                    <a:bodyPr/>
                    <a:lstStyle/>
                    <a:p>
                      <a:pPr marL="33020" algn="ctr">
                        <a:lnSpc>
                          <a:spcPct val="100000"/>
                        </a:lnSpc>
                        <a:spcBef>
                          <a:spcPts val="545"/>
                        </a:spcBef>
                      </a:pPr>
                      <a:r>
                        <a:rPr sz="1100" spc="-10" dirty="0">
                          <a:solidFill>
                            <a:srgbClr val="FFFFFF"/>
                          </a:solidFill>
                          <a:latin typeface="Arial MT"/>
                          <a:cs typeface="Arial MT"/>
                        </a:rPr>
                        <a:t>Informational</a:t>
                      </a:r>
                      <a:endParaRPr sz="1100">
                        <a:latin typeface="Arial MT"/>
                        <a:cs typeface="Arial MT"/>
                      </a:endParaRPr>
                    </a:p>
                  </a:txBody>
                  <a:tcPr marL="0" marR="0" marT="69215" marB="0">
                    <a:lnL w="6350">
                      <a:solidFill>
                        <a:srgbClr val="7E7E7E"/>
                      </a:solidFill>
                      <a:prstDash val="solid"/>
                    </a:lnL>
                    <a:lnR w="6350">
                      <a:solidFill>
                        <a:srgbClr val="7E7E7E"/>
                      </a:solidFill>
                      <a:prstDash val="solid"/>
                    </a:lnR>
                    <a:lnT w="6350">
                      <a:solidFill>
                        <a:srgbClr val="7E7E7E"/>
                      </a:solidFill>
                      <a:prstDash val="solid"/>
                    </a:lnT>
                    <a:solidFill>
                      <a:srgbClr val="252525"/>
                    </a:solidFill>
                  </a:tcPr>
                </a:tc>
                <a:tc>
                  <a:txBody>
                    <a:bodyPr/>
                    <a:lstStyle/>
                    <a:p>
                      <a:pPr marL="34290" algn="ctr">
                        <a:lnSpc>
                          <a:spcPct val="100000"/>
                        </a:lnSpc>
                        <a:spcBef>
                          <a:spcPts val="545"/>
                        </a:spcBef>
                      </a:pPr>
                      <a:r>
                        <a:rPr sz="1100" spc="-10" dirty="0">
                          <a:solidFill>
                            <a:srgbClr val="FFFFFF"/>
                          </a:solidFill>
                          <a:latin typeface="Arial MT"/>
                          <a:cs typeface="Arial MT"/>
                        </a:rPr>
                        <a:t>Informational</a:t>
                      </a:r>
                      <a:r>
                        <a:rPr sz="1100" spc="50" dirty="0">
                          <a:solidFill>
                            <a:srgbClr val="FFFFFF"/>
                          </a:solidFill>
                          <a:latin typeface="Arial MT"/>
                          <a:cs typeface="Arial MT"/>
                        </a:rPr>
                        <a:t> </a:t>
                      </a:r>
                      <a:r>
                        <a:rPr sz="1100" spc="-10" dirty="0">
                          <a:solidFill>
                            <a:srgbClr val="FFFFFF"/>
                          </a:solidFill>
                          <a:latin typeface="Arial MT"/>
                          <a:cs typeface="Arial MT"/>
                        </a:rPr>
                        <a:t>Duration</a:t>
                      </a:r>
                      <a:endParaRPr sz="1100">
                        <a:latin typeface="Arial MT"/>
                        <a:cs typeface="Arial MT"/>
                      </a:endParaRPr>
                    </a:p>
                  </a:txBody>
                  <a:tcPr marL="0" marR="0" marT="69215" marB="0">
                    <a:lnL w="6350">
                      <a:solidFill>
                        <a:srgbClr val="7E7E7E"/>
                      </a:solidFill>
                      <a:prstDash val="solid"/>
                    </a:lnL>
                    <a:lnT w="6350">
                      <a:solidFill>
                        <a:srgbClr val="7E7E7E"/>
                      </a:solidFill>
                      <a:prstDash val="solid"/>
                    </a:lnT>
                    <a:solidFill>
                      <a:srgbClr val="252525"/>
                    </a:solidFill>
                  </a:tcPr>
                </a:tc>
                <a:extLst>
                  <a:ext uri="{0D108BD9-81ED-4DB2-BD59-A6C34878D82A}">
                    <a16:rowId xmlns:a16="http://schemas.microsoft.com/office/drawing/2014/main" val="10002"/>
                  </a:ext>
                </a:extLst>
              </a:tr>
              <a:tr h="349885">
                <a:tc>
                  <a:txBody>
                    <a:bodyPr/>
                    <a:lstStyle/>
                    <a:p>
                      <a:pPr marL="33655" algn="ctr">
                        <a:lnSpc>
                          <a:spcPct val="100000"/>
                        </a:lnSpc>
                        <a:spcBef>
                          <a:spcPts val="550"/>
                        </a:spcBef>
                      </a:pPr>
                      <a:r>
                        <a:rPr sz="1100" dirty="0">
                          <a:solidFill>
                            <a:srgbClr val="FFFFFF"/>
                          </a:solidFill>
                          <a:latin typeface="Arial MT"/>
                          <a:cs typeface="Arial MT"/>
                        </a:rPr>
                        <a:t>Product</a:t>
                      </a:r>
                      <a:r>
                        <a:rPr sz="1100" spc="-35" dirty="0">
                          <a:solidFill>
                            <a:srgbClr val="FFFFFF"/>
                          </a:solidFill>
                          <a:latin typeface="Arial MT"/>
                          <a:cs typeface="Arial MT"/>
                        </a:rPr>
                        <a:t> </a:t>
                      </a:r>
                      <a:r>
                        <a:rPr sz="1100" spc="-10" dirty="0">
                          <a:solidFill>
                            <a:srgbClr val="FFFFFF"/>
                          </a:solidFill>
                          <a:latin typeface="Arial MT"/>
                          <a:cs typeface="Arial MT"/>
                        </a:rPr>
                        <a:t>Related</a:t>
                      </a:r>
                      <a:endParaRPr sz="1100">
                        <a:latin typeface="Arial MT"/>
                        <a:cs typeface="Arial MT"/>
                      </a:endParaRPr>
                    </a:p>
                  </a:txBody>
                  <a:tcPr marL="0" marR="0" marT="69850" marB="0">
                    <a:lnR w="6350">
                      <a:solidFill>
                        <a:srgbClr val="7E7E7E"/>
                      </a:solidFill>
                      <a:prstDash val="solid"/>
                    </a:lnR>
                    <a:lnB w="6350">
                      <a:solidFill>
                        <a:srgbClr val="7E7E7E"/>
                      </a:solidFill>
                      <a:prstDash val="solid"/>
                    </a:lnB>
                    <a:solidFill>
                      <a:srgbClr val="404040"/>
                    </a:solidFill>
                  </a:tcPr>
                </a:tc>
                <a:tc>
                  <a:txBody>
                    <a:bodyPr/>
                    <a:lstStyle/>
                    <a:p>
                      <a:pPr marL="37465" algn="ctr">
                        <a:lnSpc>
                          <a:spcPct val="100000"/>
                        </a:lnSpc>
                        <a:spcBef>
                          <a:spcPts val="550"/>
                        </a:spcBef>
                      </a:pPr>
                      <a:r>
                        <a:rPr sz="1100" dirty="0">
                          <a:solidFill>
                            <a:srgbClr val="FFFFFF"/>
                          </a:solidFill>
                          <a:latin typeface="Arial MT"/>
                          <a:cs typeface="Arial MT"/>
                        </a:rPr>
                        <a:t>Product</a:t>
                      </a:r>
                      <a:r>
                        <a:rPr sz="1100" spc="-45" dirty="0">
                          <a:solidFill>
                            <a:srgbClr val="FFFFFF"/>
                          </a:solidFill>
                          <a:latin typeface="Arial MT"/>
                          <a:cs typeface="Arial MT"/>
                        </a:rPr>
                        <a:t> </a:t>
                      </a:r>
                      <a:r>
                        <a:rPr sz="1100" dirty="0">
                          <a:solidFill>
                            <a:srgbClr val="FFFFFF"/>
                          </a:solidFill>
                          <a:latin typeface="Arial MT"/>
                          <a:cs typeface="Arial MT"/>
                        </a:rPr>
                        <a:t>Related</a:t>
                      </a:r>
                      <a:r>
                        <a:rPr sz="1100" spc="-35" dirty="0">
                          <a:solidFill>
                            <a:srgbClr val="FFFFFF"/>
                          </a:solidFill>
                          <a:latin typeface="Arial MT"/>
                          <a:cs typeface="Arial MT"/>
                        </a:rPr>
                        <a:t> </a:t>
                      </a:r>
                      <a:r>
                        <a:rPr sz="1100" spc="-10" dirty="0">
                          <a:solidFill>
                            <a:srgbClr val="FFFFFF"/>
                          </a:solidFill>
                          <a:latin typeface="Arial MT"/>
                          <a:cs typeface="Arial MT"/>
                        </a:rPr>
                        <a:t>Duration</a:t>
                      </a:r>
                      <a:endParaRPr sz="1100">
                        <a:latin typeface="Arial MT"/>
                        <a:cs typeface="Arial MT"/>
                      </a:endParaRPr>
                    </a:p>
                  </a:txBody>
                  <a:tcPr marL="0" marR="0" marT="69850" marB="0">
                    <a:lnL w="6350">
                      <a:solidFill>
                        <a:srgbClr val="7E7E7E"/>
                      </a:solidFill>
                      <a:prstDash val="solid"/>
                    </a:lnL>
                    <a:lnB w="6350">
                      <a:solidFill>
                        <a:srgbClr val="7E7E7E"/>
                      </a:solidFill>
                      <a:prstDash val="solid"/>
                    </a:lnB>
                    <a:solidFill>
                      <a:srgbClr val="404040"/>
                    </a:solidFill>
                  </a:tcPr>
                </a:tc>
                <a:extLst>
                  <a:ext uri="{0D108BD9-81ED-4DB2-BD59-A6C34878D82A}">
                    <a16:rowId xmlns:a16="http://schemas.microsoft.com/office/drawing/2014/main" val="10003"/>
                  </a:ext>
                </a:extLst>
              </a:tr>
              <a:tr h="349885">
                <a:tc>
                  <a:txBody>
                    <a:bodyPr/>
                    <a:lstStyle/>
                    <a:p>
                      <a:pPr marL="33655" algn="ctr">
                        <a:lnSpc>
                          <a:spcPct val="100000"/>
                        </a:lnSpc>
                        <a:spcBef>
                          <a:spcPts val="545"/>
                        </a:spcBef>
                      </a:pPr>
                      <a:r>
                        <a:rPr sz="1100" dirty="0">
                          <a:solidFill>
                            <a:srgbClr val="FFFFFF"/>
                          </a:solidFill>
                          <a:latin typeface="Arial MT"/>
                          <a:cs typeface="Arial MT"/>
                        </a:rPr>
                        <a:t>Bounce</a:t>
                      </a:r>
                      <a:r>
                        <a:rPr sz="1100" spc="-45" dirty="0">
                          <a:solidFill>
                            <a:srgbClr val="FFFFFF"/>
                          </a:solidFill>
                          <a:latin typeface="Arial MT"/>
                          <a:cs typeface="Arial MT"/>
                        </a:rPr>
                        <a:t> </a:t>
                      </a:r>
                      <a:r>
                        <a:rPr sz="1100" spc="-20" dirty="0">
                          <a:solidFill>
                            <a:srgbClr val="FFFFFF"/>
                          </a:solidFill>
                          <a:latin typeface="Arial MT"/>
                          <a:cs typeface="Arial MT"/>
                        </a:rPr>
                        <a:t>rate</a:t>
                      </a:r>
                      <a:endParaRPr sz="1100">
                        <a:latin typeface="Arial MT"/>
                        <a:cs typeface="Arial MT"/>
                      </a:endParaRPr>
                    </a:p>
                  </a:txBody>
                  <a:tcPr marL="0" marR="0" marT="69215" marB="0">
                    <a:lnL w="6350">
                      <a:solidFill>
                        <a:srgbClr val="7E7E7E"/>
                      </a:solidFill>
                      <a:prstDash val="solid"/>
                    </a:lnL>
                    <a:lnR w="6350">
                      <a:solidFill>
                        <a:srgbClr val="7E7E7E"/>
                      </a:solidFill>
                      <a:prstDash val="solid"/>
                    </a:lnR>
                    <a:lnT w="6350">
                      <a:solidFill>
                        <a:srgbClr val="7E7E7E"/>
                      </a:solidFill>
                      <a:prstDash val="solid"/>
                    </a:lnT>
                    <a:solidFill>
                      <a:srgbClr val="252525"/>
                    </a:solidFill>
                  </a:tcPr>
                </a:tc>
                <a:tc>
                  <a:txBody>
                    <a:bodyPr/>
                    <a:lstStyle/>
                    <a:p>
                      <a:pPr marL="33655" algn="ctr">
                        <a:lnSpc>
                          <a:spcPct val="100000"/>
                        </a:lnSpc>
                        <a:spcBef>
                          <a:spcPts val="545"/>
                        </a:spcBef>
                      </a:pPr>
                      <a:r>
                        <a:rPr sz="1100" dirty="0">
                          <a:solidFill>
                            <a:srgbClr val="FFFFFF"/>
                          </a:solidFill>
                          <a:latin typeface="Arial MT"/>
                          <a:cs typeface="Arial MT"/>
                        </a:rPr>
                        <a:t>Exit</a:t>
                      </a:r>
                      <a:r>
                        <a:rPr sz="1100" spc="-30" dirty="0">
                          <a:solidFill>
                            <a:srgbClr val="FFFFFF"/>
                          </a:solidFill>
                          <a:latin typeface="Arial MT"/>
                          <a:cs typeface="Arial MT"/>
                        </a:rPr>
                        <a:t> </a:t>
                      </a:r>
                      <a:r>
                        <a:rPr sz="1100" spc="-20" dirty="0">
                          <a:solidFill>
                            <a:srgbClr val="FFFFFF"/>
                          </a:solidFill>
                          <a:latin typeface="Arial MT"/>
                          <a:cs typeface="Arial MT"/>
                        </a:rPr>
                        <a:t>rate</a:t>
                      </a:r>
                      <a:endParaRPr sz="1100">
                        <a:latin typeface="Arial MT"/>
                        <a:cs typeface="Arial MT"/>
                      </a:endParaRPr>
                    </a:p>
                  </a:txBody>
                  <a:tcPr marL="0" marR="0" marT="69215" marB="0">
                    <a:lnL w="6350">
                      <a:solidFill>
                        <a:srgbClr val="7E7E7E"/>
                      </a:solidFill>
                      <a:prstDash val="solid"/>
                    </a:lnL>
                    <a:lnT w="6350">
                      <a:solidFill>
                        <a:srgbClr val="7E7E7E"/>
                      </a:solidFill>
                      <a:prstDash val="solid"/>
                    </a:lnT>
                    <a:solidFill>
                      <a:srgbClr val="252525"/>
                    </a:solidFill>
                  </a:tcPr>
                </a:tc>
                <a:extLst>
                  <a:ext uri="{0D108BD9-81ED-4DB2-BD59-A6C34878D82A}">
                    <a16:rowId xmlns:a16="http://schemas.microsoft.com/office/drawing/2014/main" val="10004"/>
                  </a:ext>
                </a:extLst>
              </a:tr>
              <a:tr h="349885">
                <a:tc>
                  <a:txBody>
                    <a:bodyPr/>
                    <a:lstStyle/>
                    <a:p>
                      <a:pPr marL="32384" algn="ctr">
                        <a:lnSpc>
                          <a:spcPct val="100000"/>
                        </a:lnSpc>
                        <a:spcBef>
                          <a:spcPts val="550"/>
                        </a:spcBef>
                      </a:pPr>
                      <a:r>
                        <a:rPr sz="1100" dirty="0">
                          <a:solidFill>
                            <a:srgbClr val="FFFFFF"/>
                          </a:solidFill>
                          <a:latin typeface="Arial MT"/>
                          <a:cs typeface="Arial MT"/>
                        </a:rPr>
                        <a:t>Page</a:t>
                      </a:r>
                      <a:r>
                        <a:rPr sz="1100" spc="-25" dirty="0">
                          <a:solidFill>
                            <a:srgbClr val="FFFFFF"/>
                          </a:solidFill>
                          <a:latin typeface="Arial MT"/>
                          <a:cs typeface="Arial MT"/>
                        </a:rPr>
                        <a:t> </a:t>
                      </a:r>
                      <a:r>
                        <a:rPr sz="1100" spc="-20" dirty="0">
                          <a:solidFill>
                            <a:srgbClr val="FFFFFF"/>
                          </a:solidFill>
                          <a:latin typeface="Arial MT"/>
                          <a:cs typeface="Arial MT"/>
                        </a:rPr>
                        <a:t>value</a:t>
                      </a:r>
                      <a:endParaRPr sz="1100">
                        <a:latin typeface="Arial MT"/>
                        <a:cs typeface="Arial MT"/>
                      </a:endParaRPr>
                    </a:p>
                  </a:txBody>
                  <a:tcPr marL="0" marR="0" marT="69850" marB="0">
                    <a:lnR w="6350">
                      <a:solidFill>
                        <a:srgbClr val="7E7E7E"/>
                      </a:solidFill>
                      <a:prstDash val="solid"/>
                    </a:lnR>
                    <a:lnB w="6350">
                      <a:solidFill>
                        <a:srgbClr val="7E7E7E"/>
                      </a:solidFill>
                      <a:prstDash val="solid"/>
                    </a:lnB>
                    <a:solidFill>
                      <a:srgbClr val="404040"/>
                    </a:solidFill>
                  </a:tcPr>
                </a:tc>
                <a:tc>
                  <a:txBody>
                    <a:bodyPr/>
                    <a:lstStyle/>
                    <a:p>
                      <a:pPr marL="34290" algn="ctr">
                        <a:lnSpc>
                          <a:spcPct val="100000"/>
                        </a:lnSpc>
                        <a:spcBef>
                          <a:spcPts val="550"/>
                        </a:spcBef>
                      </a:pPr>
                      <a:r>
                        <a:rPr sz="1100" dirty="0">
                          <a:solidFill>
                            <a:srgbClr val="FFFFFF"/>
                          </a:solidFill>
                          <a:latin typeface="Arial MT"/>
                          <a:cs typeface="Arial MT"/>
                        </a:rPr>
                        <a:t>Special</a:t>
                      </a:r>
                      <a:r>
                        <a:rPr sz="1100" spc="-55" dirty="0">
                          <a:solidFill>
                            <a:srgbClr val="FFFFFF"/>
                          </a:solidFill>
                          <a:latin typeface="Arial MT"/>
                          <a:cs typeface="Arial MT"/>
                        </a:rPr>
                        <a:t> </a:t>
                      </a:r>
                      <a:r>
                        <a:rPr sz="1100" spc="-25" dirty="0">
                          <a:solidFill>
                            <a:srgbClr val="FFFFFF"/>
                          </a:solidFill>
                          <a:latin typeface="Arial MT"/>
                          <a:cs typeface="Arial MT"/>
                        </a:rPr>
                        <a:t>day</a:t>
                      </a:r>
                      <a:endParaRPr sz="1100">
                        <a:latin typeface="Arial MT"/>
                        <a:cs typeface="Arial MT"/>
                      </a:endParaRPr>
                    </a:p>
                  </a:txBody>
                  <a:tcPr marL="0" marR="0" marT="69850" marB="0">
                    <a:lnL w="6350">
                      <a:solidFill>
                        <a:srgbClr val="7E7E7E"/>
                      </a:solidFill>
                      <a:prstDash val="solid"/>
                    </a:lnL>
                    <a:lnB w="6350">
                      <a:solidFill>
                        <a:srgbClr val="7E7E7E"/>
                      </a:solidFill>
                      <a:prstDash val="solid"/>
                    </a:lnB>
                    <a:solidFill>
                      <a:srgbClr val="404040"/>
                    </a:solidFill>
                  </a:tcPr>
                </a:tc>
                <a:extLst>
                  <a:ext uri="{0D108BD9-81ED-4DB2-BD59-A6C34878D82A}">
                    <a16:rowId xmlns:a16="http://schemas.microsoft.com/office/drawing/2014/main" val="10005"/>
                  </a:ext>
                </a:extLst>
              </a:tr>
              <a:tr h="349885">
                <a:tc>
                  <a:txBody>
                    <a:bodyPr/>
                    <a:lstStyle/>
                    <a:p>
                      <a:pPr marL="31750" algn="ctr">
                        <a:lnSpc>
                          <a:spcPct val="100000"/>
                        </a:lnSpc>
                        <a:spcBef>
                          <a:spcPts val="550"/>
                        </a:spcBef>
                      </a:pPr>
                      <a:r>
                        <a:rPr sz="1100" spc="-10" dirty="0">
                          <a:solidFill>
                            <a:srgbClr val="FFFFFF"/>
                          </a:solidFill>
                          <a:latin typeface="Arial MT"/>
                          <a:cs typeface="Arial MT"/>
                        </a:rPr>
                        <a:t>Operating</a:t>
                      </a:r>
                      <a:r>
                        <a:rPr sz="1100" spc="10" dirty="0">
                          <a:solidFill>
                            <a:srgbClr val="FFFFFF"/>
                          </a:solidFill>
                          <a:latin typeface="Arial MT"/>
                          <a:cs typeface="Arial MT"/>
                        </a:rPr>
                        <a:t> </a:t>
                      </a:r>
                      <a:r>
                        <a:rPr sz="1100" spc="-10" dirty="0">
                          <a:solidFill>
                            <a:srgbClr val="FFFFFF"/>
                          </a:solidFill>
                          <a:latin typeface="Arial MT"/>
                          <a:cs typeface="Arial MT"/>
                        </a:rPr>
                        <a:t>system</a:t>
                      </a:r>
                      <a:endParaRPr sz="1100">
                        <a:latin typeface="Arial MT"/>
                        <a:cs typeface="Arial MT"/>
                      </a:endParaRPr>
                    </a:p>
                  </a:txBody>
                  <a:tcPr marL="0" marR="0" marT="69850" marB="0">
                    <a:lnL w="6350">
                      <a:solidFill>
                        <a:srgbClr val="7E7E7E"/>
                      </a:solidFill>
                      <a:prstDash val="solid"/>
                    </a:lnL>
                    <a:lnR w="6350">
                      <a:solidFill>
                        <a:srgbClr val="7E7E7E"/>
                      </a:solidFill>
                      <a:prstDash val="solid"/>
                    </a:lnR>
                    <a:lnT w="6350">
                      <a:solidFill>
                        <a:srgbClr val="7E7E7E"/>
                      </a:solidFill>
                      <a:prstDash val="solid"/>
                    </a:lnT>
                    <a:solidFill>
                      <a:srgbClr val="252525"/>
                    </a:solidFill>
                  </a:tcPr>
                </a:tc>
                <a:tc>
                  <a:txBody>
                    <a:bodyPr/>
                    <a:lstStyle/>
                    <a:p>
                      <a:pPr marL="32384" algn="ctr">
                        <a:lnSpc>
                          <a:spcPct val="100000"/>
                        </a:lnSpc>
                        <a:spcBef>
                          <a:spcPts val="550"/>
                        </a:spcBef>
                      </a:pPr>
                      <a:r>
                        <a:rPr sz="1100" spc="-10" dirty="0">
                          <a:solidFill>
                            <a:srgbClr val="FFFFFF"/>
                          </a:solidFill>
                          <a:latin typeface="Arial MT"/>
                          <a:cs typeface="Arial MT"/>
                        </a:rPr>
                        <a:t>Browser</a:t>
                      </a:r>
                      <a:endParaRPr sz="1100">
                        <a:latin typeface="Arial MT"/>
                        <a:cs typeface="Arial MT"/>
                      </a:endParaRPr>
                    </a:p>
                  </a:txBody>
                  <a:tcPr marL="0" marR="0" marT="69850" marB="0">
                    <a:lnL w="6350">
                      <a:solidFill>
                        <a:srgbClr val="7E7E7E"/>
                      </a:solidFill>
                      <a:prstDash val="solid"/>
                    </a:lnL>
                    <a:lnT w="6350">
                      <a:solidFill>
                        <a:srgbClr val="7E7E7E"/>
                      </a:solidFill>
                      <a:prstDash val="solid"/>
                    </a:lnT>
                    <a:solidFill>
                      <a:srgbClr val="252525"/>
                    </a:solidFill>
                  </a:tcPr>
                </a:tc>
                <a:extLst>
                  <a:ext uri="{0D108BD9-81ED-4DB2-BD59-A6C34878D82A}">
                    <a16:rowId xmlns:a16="http://schemas.microsoft.com/office/drawing/2014/main" val="10006"/>
                  </a:ext>
                </a:extLst>
              </a:tr>
              <a:tr h="349885">
                <a:tc>
                  <a:txBody>
                    <a:bodyPr/>
                    <a:lstStyle/>
                    <a:p>
                      <a:pPr marL="34290" algn="ctr">
                        <a:lnSpc>
                          <a:spcPct val="100000"/>
                        </a:lnSpc>
                        <a:spcBef>
                          <a:spcPts val="550"/>
                        </a:spcBef>
                      </a:pPr>
                      <a:r>
                        <a:rPr sz="1100" spc="-10" dirty="0">
                          <a:solidFill>
                            <a:srgbClr val="FFFFFF"/>
                          </a:solidFill>
                          <a:latin typeface="Arial MT"/>
                          <a:cs typeface="Arial MT"/>
                        </a:rPr>
                        <a:t>Region</a:t>
                      </a:r>
                      <a:endParaRPr sz="1100">
                        <a:latin typeface="Arial MT"/>
                        <a:cs typeface="Arial MT"/>
                      </a:endParaRPr>
                    </a:p>
                  </a:txBody>
                  <a:tcPr marL="0" marR="0" marT="69850" marB="0">
                    <a:lnR w="6350">
                      <a:solidFill>
                        <a:srgbClr val="7E7E7E"/>
                      </a:solidFill>
                      <a:prstDash val="solid"/>
                    </a:lnR>
                    <a:lnB w="6350">
                      <a:solidFill>
                        <a:srgbClr val="7E7E7E"/>
                      </a:solidFill>
                      <a:prstDash val="solid"/>
                    </a:lnB>
                    <a:solidFill>
                      <a:srgbClr val="404040"/>
                    </a:solidFill>
                  </a:tcPr>
                </a:tc>
                <a:tc>
                  <a:txBody>
                    <a:bodyPr/>
                    <a:lstStyle/>
                    <a:p>
                      <a:pPr marL="33020" algn="ctr">
                        <a:lnSpc>
                          <a:spcPct val="100000"/>
                        </a:lnSpc>
                        <a:spcBef>
                          <a:spcPts val="550"/>
                        </a:spcBef>
                      </a:pPr>
                      <a:r>
                        <a:rPr sz="1100" dirty="0">
                          <a:solidFill>
                            <a:srgbClr val="FFFFFF"/>
                          </a:solidFill>
                          <a:latin typeface="Arial MT"/>
                          <a:cs typeface="Arial MT"/>
                        </a:rPr>
                        <a:t>Traffic</a:t>
                      </a:r>
                      <a:r>
                        <a:rPr sz="1100" spc="-40" dirty="0">
                          <a:solidFill>
                            <a:srgbClr val="FFFFFF"/>
                          </a:solidFill>
                          <a:latin typeface="Arial MT"/>
                          <a:cs typeface="Arial MT"/>
                        </a:rPr>
                        <a:t> </a:t>
                      </a:r>
                      <a:r>
                        <a:rPr sz="1100" spc="-20" dirty="0">
                          <a:solidFill>
                            <a:srgbClr val="FFFFFF"/>
                          </a:solidFill>
                          <a:latin typeface="Arial MT"/>
                          <a:cs typeface="Arial MT"/>
                        </a:rPr>
                        <a:t>type</a:t>
                      </a:r>
                      <a:endParaRPr sz="1100">
                        <a:latin typeface="Arial MT"/>
                        <a:cs typeface="Arial MT"/>
                      </a:endParaRPr>
                    </a:p>
                  </a:txBody>
                  <a:tcPr marL="0" marR="0" marT="69850" marB="0">
                    <a:lnL w="6350">
                      <a:solidFill>
                        <a:srgbClr val="7E7E7E"/>
                      </a:solidFill>
                      <a:prstDash val="solid"/>
                    </a:lnL>
                    <a:lnB w="6350">
                      <a:solidFill>
                        <a:srgbClr val="7E7E7E"/>
                      </a:solidFill>
                      <a:prstDash val="solid"/>
                    </a:lnB>
                    <a:solidFill>
                      <a:srgbClr val="404040"/>
                    </a:solidFill>
                  </a:tcPr>
                </a:tc>
                <a:extLst>
                  <a:ext uri="{0D108BD9-81ED-4DB2-BD59-A6C34878D82A}">
                    <a16:rowId xmlns:a16="http://schemas.microsoft.com/office/drawing/2014/main" val="10007"/>
                  </a:ext>
                </a:extLst>
              </a:tr>
              <a:tr h="349885">
                <a:tc>
                  <a:txBody>
                    <a:bodyPr/>
                    <a:lstStyle/>
                    <a:p>
                      <a:pPr marL="33655" algn="ctr">
                        <a:lnSpc>
                          <a:spcPct val="100000"/>
                        </a:lnSpc>
                        <a:spcBef>
                          <a:spcPts val="550"/>
                        </a:spcBef>
                      </a:pPr>
                      <a:r>
                        <a:rPr sz="1100" dirty="0">
                          <a:solidFill>
                            <a:srgbClr val="FFFFFF"/>
                          </a:solidFill>
                          <a:latin typeface="Arial MT"/>
                          <a:cs typeface="Arial MT"/>
                        </a:rPr>
                        <a:t>Visitor</a:t>
                      </a:r>
                      <a:r>
                        <a:rPr sz="1100" spc="-50" dirty="0">
                          <a:solidFill>
                            <a:srgbClr val="FFFFFF"/>
                          </a:solidFill>
                          <a:latin typeface="Arial MT"/>
                          <a:cs typeface="Arial MT"/>
                        </a:rPr>
                        <a:t> </a:t>
                      </a:r>
                      <a:r>
                        <a:rPr sz="1100" spc="-20" dirty="0">
                          <a:solidFill>
                            <a:srgbClr val="FFFFFF"/>
                          </a:solidFill>
                          <a:latin typeface="Arial MT"/>
                          <a:cs typeface="Arial MT"/>
                        </a:rPr>
                        <a:t>type</a:t>
                      </a:r>
                      <a:endParaRPr sz="1100">
                        <a:latin typeface="Arial MT"/>
                        <a:cs typeface="Arial MT"/>
                      </a:endParaRPr>
                    </a:p>
                  </a:txBody>
                  <a:tcPr marL="0" marR="0" marT="69850" marB="0">
                    <a:lnL w="6350">
                      <a:solidFill>
                        <a:srgbClr val="7E7E7E"/>
                      </a:solidFill>
                      <a:prstDash val="solid"/>
                    </a:lnL>
                    <a:lnR w="6350">
                      <a:solidFill>
                        <a:srgbClr val="7E7E7E"/>
                      </a:solidFill>
                      <a:prstDash val="solid"/>
                    </a:lnR>
                    <a:lnT w="6350">
                      <a:solidFill>
                        <a:srgbClr val="7E7E7E"/>
                      </a:solidFill>
                      <a:prstDash val="solid"/>
                    </a:lnT>
                    <a:solidFill>
                      <a:srgbClr val="252525"/>
                    </a:solidFill>
                  </a:tcPr>
                </a:tc>
                <a:tc>
                  <a:txBody>
                    <a:bodyPr/>
                    <a:lstStyle/>
                    <a:p>
                      <a:pPr marL="33020" algn="ctr">
                        <a:lnSpc>
                          <a:spcPct val="100000"/>
                        </a:lnSpc>
                        <a:spcBef>
                          <a:spcPts val="550"/>
                        </a:spcBef>
                      </a:pPr>
                      <a:r>
                        <a:rPr sz="1100" spc="-10" dirty="0">
                          <a:solidFill>
                            <a:srgbClr val="FFFFFF"/>
                          </a:solidFill>
                          <a:latin typeface="Arial MT"/>
                          <a:cs typeface="Arial MT"/>
                        </a:rPr>
                        <a:t>Weekend</a:t>
                      </a:r>
                      <a:endParaRPr sz="1100">
                        <a:latin typeface="Arial MT"/>
                        <a:cs typeface="Arial MT"/>
                      </a:endParaRPr>
                    </a:p>
                  </a:txBody>
                  <a:tcPr marL="0" marR="0" marT="69850" marB="0">
                    <a:lnL w="6350">
                      <a:solidFill>
                        <a:srgbClr val="7E7E7E"/>
                      </a:solidFill>
                      <a:prstDash val="solid"/>
                    </a:lnL>
                    <a:lnT w="6350">
                      <a:solidFill>
                        <a:srgbClr val="7E7E7E"/>
                      </a:solidFill>
                      <a:prstDash val="solid"/>
                    </a:lnT>
                    <a:solidFill>
                      <a:srgbClr val="252525"/>
                    </a:solidFill>
                  </a:tcPr>
                </a:tc>
                <a:extLst>
                  <a:ext uri="{0D108BD9-81ED-4DB2-BD59-A6C34878D82A}">
                    <a16:rowId xmlns:a16="http://schemas.microsoft.com/office/drawing/2014/main" val="10008"/>
                  </a:ext>
                </a:extLst>
              </a:tr>
              <a:tr h="349885">
                <a:tc>
                  <a:txBody>
                    <a:bodyPr/>
                    <a:lstStyle/>
                    <a:p>
                      <a:pPr marL="31750" algn="ctr">
                        <a:lnSpc>
                          <a:spcPct val="100000"/>
                        </a:lnSpc>
                        <a:spcBef>
                          <a:spcPts val="550"/>
                        </a:spcBef>
                      </a:pPr>
                      <a:r>
                        <a:rPr sz="1100" dirty="0">
                          <a:solidFill>
                            <a:srgbClr val="FFFFFF"/>
                          </a:solidFill>
                          <a:latin typeface="Arial MT"/>
                          <a:cs typeface="Arial MT"/>
                        </a:rPr>
                        <a:t>Month</a:t>
                      </a:r>
                      <a:r>
                        <a:rPr sz="1100" spc="-20" dirty="0">
                          <a:solidFill>
                            <a:srgbClr val="FFFFFF"/>
                          </a:solidFill>
                          <a:latin typeface="Arial MT"/>
                          <a:cs typeface="Arial MT"/>
                        </a:rPr>
                        <a:t> </a:t>
                      </a:r>
                      <a:r>
                        <a:rPr sz="1100" dirty="0">
                          <a:solidFill>
                            <a:srgbClr val="FFFFFF"/>
                          </a:solidFill>
                          <a:latin typeface="Arial MT"/>
                          <a:cs typeface="Arial MT"/>
                        </a:rPr>
                        <a:t>of</a:t>
                      </a:r>
                      <a:r>
                        <a:rPr sz="1100" spc="-30" dirty="0">
                          <a:solidFill>
                            <a:srgbClr val="FFFFFF"/>
                          </a:solidFill>
                          <a:latin typeface="Arial MT"/>
                          <a:cs typeface="Arial MT"/>
                        </a:rPr>
                        <a:t> </a:t>
                      </a:r>
                      <a:r>
                        <a:rPr sz="1100" dirty="0">
                          <a:solidFill>
                            <a:srgbClr val="FFFFFF"/>
                          </a:solidFill>
                          <a:latin typeface="Arial MT"/>
                          <a:cs typeface="Arial MT"/>
                        </a:rPr>
                        <a:t>the</a:t>
                      </a:r>
                      <a:r>
                        <a:rPr sz="1100" spc="-30" dirty="0">
                          <a:solidFill>
                            <a:srgbClr val="FFFFFF"/>
                          </a:solidFill>
                          <a:latin typeface="Arial MT"/>
                          <a:cs typeface="Arial MT"/>
                        </a:rPr>
                        <a:t> </a:t>
                      </a:r>
                      <a:r>
                        <a:rPr sz="1100" spc="-20" dirty="0">
                          <a:solidFill>
                            <a:srgbClr val="FFFFFF"/>
                          </a:solidFill>
                          <a:latin typeface="Arial MT"/>
                          <a:cs typeface="Arial MT"/>
                        </a:rPr>
                        <a:t>year</a:t>
                      </a:r>
                      <a:endParaRPr sz="1100">
                        <a:latin typeface="Arial MT"/>
                        <a:cs typeface="Arial MT"/>
                      </a:endParaRPr>
                    </a:p>
                  </a:txBody>
                  <a:tcPr marL="0" marR="0" marT="69850" marB="0">
                    <a:lnR w="6350">
                      <a:solidFill>
                        <a:srgbClr val="7E7E7E"/>
                      </a:solidFill>
                      <a:prstDash val="solid"/>
                    </a:lnR>
                    <a:solidFill>
                      <a:srgbClr val="404040"/>
                    </a:solidFill>
                  </a:tcPr>
                </a:tc>
                <a:tc>
                  <a:txBody>
                    <a:bodyPr/>
                    <a:lstStyle/>
                    <a:p>
                      <a:pPr marL="33020" algn="ctr">
                        <a:lnSpc>
                          <a:spcPct val="100000"/>
                        </a:lnSpc>
                        <a:spcBef>
                          <a:spcPts val="550"/>
                        </a:spcBef>
                      </a:pPr>
                      <a:r>
                        <a:rPr sz="1100" spc="-10" dirty="0">
                          <a:solidFill>
                            <a:srgbClr val="FFFFFF"/>
                          </a:solidFill>
                          <a:latin typeface="Arial MT"/>
                          <a:cs typeface="Arial MT"/>
                        </a:rPr>
                        <a:t>Revenue</a:t>
                      </a:r>
                      <a:endParaRPr sz="1100">
                        <a:latin typeface="Arial MT"/>
                        <a:cs typeface="Arial MT"/>
                      </a:endParaRPr>
                    </a:p>
                  </a:txBody>
                  <a:tcPr marL="0" marR="0" marT="69850" marB="0">
                    <a:lnL w="6350">
                      <a:solidFill>
                        <a:srgbClr val="7E7E7E"/>
                      </a:solidFill>
                      <a:prstDash val="solid"/>
                    </a:lnL>
                    <a:solidFill>
                      <a:srgbClr val="404040"/>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804" y="2201037"/>
            <a:ext cx="4918710" cy="650875"/>
          </a:xfrm>
          <a:prstGeom prst="rect">
            <a:avLst/>
          </a:prstGeom>
        </p:spPr>
        <p:txBody>
          <a:bodyPr vert="horz" wrap="square" lIns="0" tIns="12700" rIns="0" bIns="0" rtlCol="0">
            <a:spAutoFit/>
          </a:bodyPr>
          <a:lstStyle/>
          <a:p>
            <a:pPr marL="12700">
              <a:lnSpc>
                <a:spcPct val="100000"/>
              </a:lnSpc>
              <a:spcBef>
                <a:spcPts val="100"/>
              </a:spcBef>
            </a:pPr>
            <a:r>
              <a:rPr sz="4100" dirty="0">
                <a:solidFill>
                  <a:srgbClr val="0D0D0D"/>
                </a:solidFill>
              </a:rPr>
              <a:t>Data</a:t>
            </a:r>
            <a:r>
              <a:rPr sz="4100" spc="-40" dirty="0">
                <a:solidFill>
                  <a:srgbClr val="0D0D0D"/>
                </a:solidFill>
              </a:rPr>
              <a:t> </a:t>
            </a:r>
            <a:r>
              <a:rPr sz="4100" spc="-10" dirty="0">
                <a:solidFill>
                  <a:srgbClr val="0D0D0D"/>
                </a:solidFill>
              </a:rPr>
              <a:t>Preprocessing</a:t>
            </a:r>
            <a:endParaRPr sz="4100"/>
          </a:p>
        </p:txBody>
      </p:sp>
      <p:sp>
        <p:nvSpPr>
          <p:cNvPr id="3" name="object 3"/>
          <p:cNvSpPr/>
          <p:nvPr/>
        </p:nvSpPr>
        <p:spPr>
          <a:xfrm>
            <a:off x="8250935" y="4581144"/>
            <a:ext cx="411480" cy="411480"/>
          </a:xfrm>
          <a:custGeom>
            <a:avLst/>
            <a:gdLst/>
            <a:ahLst/>
            <a:cxnLst/>
            <a:rect l="l" t="t" r="r" b="b"/>
            <a:pathLst>
              <a:path w="411479" h="411479">
                <a:moveTo>
                  <a:pt x="205740" y="0"/>
                </a:moveTo>
                <a:lnTo>
                  <a:pt x="158553" y="5433"/>
                </a:lnTo>
                <a:lnTo>
                  <a:pt x="115244" y="20911"/>
                </a:lnTo>
                <a:lnTo>
                  <a:pt x="77044" y="45198"/>
                </a:lnTo>
                <a:lnTo>
                  <a:pt x="45186" y="77060"/>
                </a:lnTo>
                <a:lnTo>
                  <a:pt x="20905" y="115260"/>
                </a:lnTo>
                <a:lnTo>
                  <a:pt x="5431" y="158565"/>
                </a:lnTo>
                <a:lnTo>
                  <a:pt x="0" y="205739"/>
                </a:lnTo>
                <a:lnTo>
                  <a:pt x="5431" y="252914"/>
                </a:lnTo>
                <a:lnTo>
                  <a:pt x="20905" y="296219"/>
                </a:lnTo>
                <a:lnTo>
                  <a:pt x="45186" y="334419"/>
                </a:lnTo>
                <a:lnTo>
                  <a:pt x="77044" y="366281"/>
                </a:lnTo>
                <a:lnTo>
                  <a:pt x="115244" y="390568"/>
                </a:lnTo>
                <a:lnTo>
                  <a:pt x="158553" y="406046"/>
                </a:lnTo>
                <a:lnTo>
                  <a:pt x="205740" y="411479"/>
                </a:lnTo>
                <a:lnTo>
                  <a:pt x="252926" y="406046"/>
                </a:lnTo>
                <a:lnTo>
                  <a:pt x="296235" y="390568"/>
                </a:lnTo>
                <a:lnTo>
                  <a:pt x="334435" y="366281"/>
                </a:lnTo>
                <a:lnTo>
                  <a:pt x="366293" y="334419"/>
                </a:lnTo>
                <a:lnTo>
                  <a:pt x="390574" y="296219"/>
                </a:lnTo>
                <a:lnTo>
                  <a:pt x="406048" y="252914"/>
                </a:lnTo>
                <a:lnTo>
                  <a:pt x="411480" y="205739"/>
                </a:lnTo>
                <a:lnTo>
                  <a:pt x="406048" y="158565"/>
                </a:lnTo>
                <a:lnTo>
                  <a:pt x="390574" y="115260"/>
                </a:lnTo>
                <a:lnTo>
                  <a:pt x="366293" y="77060"/>
                </a:lnTo>
                <a:lnTo>
                  <a:pt x="334435" y="45198"/>
                </a:lnTo>
                <a:lnTo>
                  <a:pt x="296235" y="20911"/>
                </a:lnTo>
                <a:lnTo>
                  <a:pt x="252926" y="5433"/>
                </a:lnTo>
                <a:lnTo>
                  <a:pt x="205740" y="0"/>
                </a:lnTo>
                <a:close/>
              </a:path>
            </a:pathLst>
          </a:custGeom>
          <a:solidFill>
            <a:srgbClr val="7E7E7E"/>
          </a:solidFill>
        </p:spPr>
        <p:txBody>
          <a:bodyPr wrap="square" lIns="0" tIns="0" rIns="0" bIns="0" rtlCol="0"/>
          <a:lstStyle/>
          <a:p>
            <a:endParaRPr/>
          </a:p>
        </p:txBody>
      </p:sp>
      <p:sp>
        <p:nvSpPr>
          <p:cNvPr id="4" name="object 4"/>
          <p:cNvSpPr txBox="1"/>
          <p:nvPr/>
        </p:nvSpPr>
        <p:spPr>
          <a:xfrm>
            <a:off x="8395207" y="4677257"/>
            <a:ext cx="123189" cy="132080"/>
          </a:xfrm>
          <a:prstGeom prst="rect">
            <a:avLst/>
          </a:prstGeom>
        </p:spPr>
        <p:txBody>
          <a:bodyPr vert="horz" wrap="square" lIns="0" tIns="12065" rIns="0" bIns="0" rtlCol="0">
            <a:spAutoFit/>
          </a:bodyPr>
          <a:lstStyle/>
          <a:p>
            <a:pPr marL="12700">
              <a:lnSpc>
                <a:spcPct val="100000"/>
              </a:lnSpc>
              <a:spcBef>
                <a:spcPts val="95"/>
              </a:spcBef>
            </a:pPr>
            <a:r>
              <a:rPr sz="700" b="1" spc="-25" dirty="0">
                <a:solidFill>
                  <a:srgbClr val="FFFFFF"/>
                </a:solidFill>
                <a:latin typeface="Arial"/>
                <a:cs typeface="Arial"/>
              </a:rPr>
              <a:t>11</a:t>
            </a:r>
            <a:endParaRPr sz="7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3028188" cy="5143500"/>
          </a:xfrm>
          <a:prstGeom prst="rect">
            <a:avLst/>
          </a:prstGeom>
        </p:spPr>
      </p:pic>
      <p:sp>
        <p:nvSpPr>
          <p:cNvPr id="3" name="object 3"/>
          <p:cNvSpPr txBox="1"/>
          <p:nvPr/>
        </p:nvSpPr>
        <p:spPr>
          <a:xfrm>
            <a:off x="421259" y="2043809"/>
            <a:ext cx="2250770" cy="897497"/>
          </a:xfrm>
          <a:prstGeom prst="rect">
            <a:avLst/>
          </a:prstGeom>
        </p:spPr>
        <p:txBody>
          <a:bodyPr vert="horz" wrap="square" lIns="0" tIns="64135" rIns="0" bIns="0" rtlCol="0">
            <a:spAutoFit/>
          </a:bodyPr>
          <a:lstStyle/>
          <a:p>
            <a:pPr marL="12700" marR="5080" indent="1206500">
              <a:lnSpc>
                <a:spcPts val="3240"/>
              </a:lnSpc>
              <a:spcBef>
                <a:spcPts val="505"/>
              </a:spcBef>
            </a:pPr>
            <a:r>
              <a:rPr sz="3000" b="1" spc="-20" dirty="0">
                <a:solidFill>
                  <a:srgbClr val="FFFFFF"/>
                </a:solidFill>
                <a:latin typeface="Arial"/>
                <a:cs typeface="Arial"/>
              </a:rPr>
              <a:t>Data </a:t>
            </a:r>
            <a:r>
              <a:rPr lang="en-IN" sz="3000" b="1" spc="-20" dirty="0">
                <a:solidFill>
                  <a:srgbClr val="FFFFFF"/>
                </a:solidFill>
                <a:latin typeface="Arial"/>
                <a:cs typeface="Arial"/>
              </a:rPr>
              <a:t>P</a:t>
            </a:r>
            <a:r>
              <a:rPr sz="3000" b="1" spc="-10" dirty="0" err="1">
                <a:solidFill>
                  <a:srgbClr val="FFFFFF"/>
                </a:solidFill>
                <a:latin typeface="Arial"/>
                <a:cs typeface="Arial"/>
              </a:rPr>
              <a:t>rocessing</a:t>
            </a:r>
            <a:endParaRPr sz="3000" dirty="0">
              <a:latin typeface="Arial"/>
              <a:cs typeface="Arial"/>
            </a:endParaRPr>
          </a:p>
        </p:txBody>
      </p:sp>
      <p:sp>
        <p:nvSpPr>
          <p:cNvPr id="4" name="object 4"/>
          <p:cNvSpPr txBox="1"/>
          <p:nvPr/>
        </p:nvSpPr>
        <p:spPr>
          <a:xfrm>
            <a:off x="8913114" y="4868976"/>
            <a:ext cx="123189" cy="132080"/>
          </a:xfrm>
          <a:prstGeom prst="rect">
            <a:avLst/>
          </a:prstGeom>
        </p:spPr>
        <p:txBody>
          <a:bodyPr vert="horz" wrap="square" lIns="0" tIns="12065" rIns="0" bIns="0" rtlCol="0">
            <a:spAutoFit/>
          </a:bodyPr>
          <a:lstStyle/>
          <a:p>
            <a:pPr marL="12700">
              <a:lnSpc>
                <a:spcPct val="100000"/>
              </a:lnSpc>
              <a:spcBef>
                <a:spcPts val="95"/>
              </a:spcBef>
            </a:pPr>
            <a:r>
              <a:rPr sz="700" b="1" spc="-25" dirty="0">
                <a:solidFill>
                  <a:srgbClr val="7E7E7E"/>
                </a:solidFill>
                <a:latin typeface="Arial"/>
                <a:cs typeface="Arial"/>
              </a:rPr>
              <a:t>12</a:t>
            </a:r>
            <a:endParaRPr sz="700">
              <a:latin typeface="Arial"/>
              <a:cs typeface="Arial"/>
            </a:endParaRPr>
          </a:p>
        </p:txBody>
      </p:sp>
      <p:grpSp>
        <p:nvGrpSpPr>
          <p:cNvPr id="5" name="object 5"/>
          <p:cNvGrpSpPr/>
          <p:nvPr/>
        </p:nvGrpSpPr>
        <p:grpSpPr>
          <a:xfrm>
            <a:off x="3037332" y="501212"/>
            <a:ext cx="5798185" cy="1510030"/>
            <a:chOff x="3037332" y="501212"/>
            <a:chExt cx="5798185" cy="1510030"/>
          </a:xfrm>
        </p:grpSpPr>
        <p:pic>
          <p:nvPicPr>
            <p:cNvPr id="6" name="object 6"/>
            <p:cNvPicPr/>
            <p:nvPr/>
          </p:nvPicPr>
          <p:blipFill>
            <a:blip r:embed="rId3" cstate="print"/>
            <a:stretch>
              <a:fillRect/>
            </a:stretch>
          </p:blipFill>
          <p:spPr>
            <a:xfrm>
              <a:off x="3069315" y="501212"/>
              <a:ext cx="5752368" cy="514704"/>
            </a:xfrm>
            <a:prstGeom prst="rect">
              <a:avLst/>
            </a:prstGeom>
          </p:spPr>
        </p:pic>
        <p:pic>
          <p:nvPicPr>
            <p:cNvPr id="7" name="object 7"/>
            <p:cNvPicPr/>
            <p:nvPr/>
          </p:nvPicPr>
          <p:blipFill>
            <a:blip r:embed="rId4" cstate="print"/>
            <a:stretch>
              <a:fillRect/>
            </a:stretch>
          </p:blipFill>
          <p:spPr>
            <a:xfrm>
              <a:off x="3037332" y="978408"/>
              <a:ext cx="5798058" cy="541782"/>
            </a:xfrm>
            <a:prstGeom prst="rect">
              <a:avLst/>
            </a:prstGeom>
          </p:spPr>
        </p:pic>
        <p:pic>
          <p:nvPicPr>
            <p:cNvPr id="8" name="object 8"/>
            <p:cNvPicPr/>
            <p:nvPr/>
          </p:nvPicPr>
          <p:blipFill>
            <a:blip r:embed="rId5" cstate="print"/>
            <a:stretch>
              <a:fillRect/>
            </a:stretch>
          </p:blipFill>
          <p:spPr>
            <a:xfrm>
              <a:off x="3037332" y="1469123"/>
              <a:ext cx="5798058" cy="541794"/>
            </a:xfrm>
            <a:prstGeom prst="rect">
              <a:avLst/>
            </a:prstGeom>
          </p:spPr>
        </p:pic>
      </p:grpSp>
      <p:sp>
        <p:nvSpPr>
          <p:cNvPr id="9" name="object 9"/>
          <p:cNvSpPr txBox="1"/>
          <p:nvPr/>
        </p:nvSpPr>
        <p:spPr>
          <a:xfrm>
            <a:off x="3156966" y="620648"/>
            <a:ext cx="5095240" cy="1190625"/>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Check</a:t>
            </a:r>
            <a:r>
              <a:rPr sz="1200" spc="-30" dirty="0">
                <a:latin typeface="Arial MT"/>
                <a:cs typeface="Arial MT"/>
              </a:rPr>
              <a:t> </a:t>
            </a:r>
            <a:r>
              <a:rPr sz="1200" dirty="0">
                <a:latin typeface="Arial MT"/>
                <a:cs typeface="Arial MT"/>
              </a:rPr>
              <a:t>number</a:t>
            </a:r>
            <a:r>
              <a:rPr sz="1200" spc="-40" dirty="0">
                <a:latin typeface="Arial MT"/>
                <a:cs typeface="Arial MT"/>
              </a:rPr>
              <a:t> </a:t>
            </a:r>
            <a:r>
              <a:rPr sz="1200" dirty="0">
                <a:latin typeface="Arial MT"/>
                <a:cs typeface="Arial MT"/>
              </a:rPr>
              <a:t>of</a:t>
            </a:r>
            <a:r>
              <a:rPr sz="1200" spc="-25" dirty="0">
                <a:latin typeface="Arial MT"/>
                <a:cs typeface="Arial MT"/>
              </a:rPr>
              <a:t> </a:t>
            </a:r>
            <a:r>
              <a:rPr sz="1200" dirty="0">
                <a:latin typeface="Arial MT"/>
                <a:cs typeface="Arial MT"/>
              </a:rPr>
              <a:t>observations</a:t>
            </a:r>
            <a:r>
              <a:rPr sz="1200" spc="-25" dirty="0">
                <a:latin typeface="Arial MT"/>
                <a:cs typeface="Arial MT"/>
              </a:rPr>
              <a:t> </a:t>
            </a:r>
            <a:r>
              <a:rPr sz="1200" dirty="0">
                <a:latin typeface="Arial MT"/>
                <a:cs typeface="Arial MT"/>
              </a:rPr>
              <a:t>with NA</a:t>
            </a:r>
            <a:r>
              <a:rPr sz="1200" spc="-85" dirty="0">
                <a:latin typeface="Arial MT"/>
                <a:cs typeface="Arial MT"/>
              </a:rPr>
              <a:t> </a:t>
            </a:r>
            <a:r>
              <a:rPr sz="1200" spc="-10" dirty="0">
                <a:latin typeface="Arial MT"/>
                <a:cs typeface="Arial MT"/>
              </a:rPr>
              <a:t>values</a:t>
            </a:r>
            <a:endParaRPr sz="1200">
              <a:latin typeface="Arial MT"/>
              <a:cs typeface="Arial MT"/>
            </a:endParaRPr>
          </a:p>
          <a:p>
            <a:pPr marL="12700" marR="5080">
              <a:lnSpc>
                <a:spcPct val="268500"/>
              </a:lnSpc>
            </a:pPr>
            <a:r>
              <a:rPr sz="1200" dirty="0">
                <a:latin typeface="Arial MT"/>
                <a:cs typeface="Arial MT"/>
              </a:rPr>
              <a:t>Fixing</a:t>
            </a:r>
            <a:r>
              <a:rPr sz="1200" spc="5" dirty="0">
                <a:latin typeface="Arial MT"/>
                <a:cs typeface="Arial MT"/>
              </a:rPr>
              <a:t> </a:t>
            </a:r>
            <a:r>
              <a:rPr sz="1200" dirty="0">
                <a:latin typeface="Arial MT"/>
                <a:cs typeface="Arial MT"/>
              </a:rPr>
              <a:t>naming</a:t>
            </a:r>
            <a:r>
              <a:rPr sz="1200" spc="-45" dirty="0">
                <a:latin typeface="Arial MT"/>
                <a:cs typeface="Arial MT"/>
              </a:rPr>
              <a:t> </a:t>
            </a:r>
            <a:r>
              <a:rPr sz="1200" dirty="0">
                <a:latin typeface="Arial MT"/>
                <a:cs typeface="Arial MT"/>
              </a:rPr>
              <a:t>convention</a:t>
            </a:r>
            <a:r>
              <a:rPr sz="1200" spc="-25" dirty="0">
                <a:latin typeface="Arial MT"/>
                <a:cs typeface="Arial MT"/>
              </a:rPr>
              <a:t> </a:t>
            </a:r>
            <a:r>
              <a:rPr sz="1200" dirty="0">
                <a:latin typeface="Arial MT"/>
                <a:cs typeface="Arial MT"/>
              </a:rPr>
              <a:t>of</a:t>
            </a:r>
            <a:r>
              <a:rPr sz="1200" spc="-20" dirty="0">
                <a:latin typeface="Arial MT"/>
                <a:cs typeface="Arial MT"/>
              </a:rPr>
              <a:t> </a:t>
            </a:r>
            <a:r>
              <a:rPr sz="1200" dirty="0">
                <a:latin typeface="Arial MT"/>
                <a:cs typeface="Arial MT"/>
              </a:rPr>
              <a:t>month</a:t>
            </a:r>
            <a:r>
              <a:rPr sz="1200" spc="-35" dirty="0">
                <a:latin typeface="Arial MT"/>
                <a:cs typeface="Arial MT"/>
              </a:rPr>
              <a:t> </a:t>
            </a:r>
            <a:r>
              <a:rPr sz="1200" dirty="0">
                <a:latin typeface="Arial MT"/>
                <a:cs typeface="Arial MT"/>
              </a:rPr>
              <a:t>names</a:t>
            </a:r>
            <a:r>
              <a:rPr sz="1200" spc="-40" dirty="0">
                <a:latin typeface="Arial MT"/>
                <a:cs typeface="Arial MT"/>
              </a:rPr>
              <a:t> </a:t>
            </a:r>
            <a:r>
              <a:rPr sz="1200" dirty="0">
                <a:latin typeface="Arial MT"/>
                <a:cs typeface="Arial MT"/>
              </a:rPr>
              <a:t>in</a:t>
            </a:r>
            <a:r>
              <a:rPr sz="1200" spc="-20" dirty="0">
                <a:latin typeface="Arial MT"/>
                <a:cs typeface="Arial MT"/>
              </a:rPr>
              <a:t> </a:t>
            </a:r>
            <a:r>
              <a:rPr sz="1200" dirty="0">
                <a:latin typeface="Arial MT"/>
                <a:cs typeface="Arial MT"/>
              </a:rPr>
              <a:t>Month</a:t>
            </a:r>
            <a:r>
              <a:rPr sz="1200" spc="-20" dirty="0">
                <a:latin typeface="Arial MT"/>
                <a:cs typeface="Arial MT"/>
              </a:rPr>
              <a:t> </a:t>
            </a:r>
            <a:r>
              <a:rPr sz="1200" dirty="0">
                <a:latin typeface="Arial MT"/>
                <a:cs typeface="Arial MT"/>
              </a:rPr>
              <a:t>column</a:t>
            </a:r>
            <a:r>
              <a:rPr sz="1200" spc="290" dirty="0">
                <a:latin typeface="Arial MT"/>
                <a:cs typeface="Arial MT"/>
              </a:rPr>
              <a:t> </a:t>
            </a:r>
            <a:r>
              <a:rPr sz="1200" dirty="0">
                <a:latin typeface="Arial MT"/>
                <a:cs typeface="Arial MT"/>
              </a:rPr>
              <a:t>“June”</a:t>
            </a:r>
            <a:r>
              <a:rPr sz="1200" spc="10" dirty="0">
                <a:latin typeface="Arial MT"/>
                <a:cs typeface="Arial MT"/>
              </a:rPr>
              <a:t> </a:t>
            </a:r>
            <a:r>
              <a:rPr sz="1200" spc="-10" dirty="0">
                <a:latin typeface="Arial MT"/>
                <a:cs typeface="Arial MT"/>
              </a:rPr>
              <a:t>-&gt;”Jun” </a:t>
            </a:r>
            <a:r>
              <a:rPr sz="1200" dirty="0">
                <a:latin typeface="Arial MT"/>
                <a:cs typeface="Arial MT"/>
              </a:rPr>
              <a:t>Convert</a:t>
            </a:r>
            <a:r>
              <a:rPr sz="1200" spc="-15" dirty="0">
                <a:latin typeface="Arial MT"/>
                <a:cs typeface="Arial MT"/>
              </a:rPr>
              <a:t> </a:t>
            </a:r>
            <a:r>
              <a:rPr sz="1200" dirty="0">
                <a:latin typeface="Arial MT"/>
                <a:cs typeface="Arial MT"/>
              </a:rPr>
              <a:t>Month</a:t>
            </a:r>
            <a:r>
              <a:rPr sz="1200" spc="-15" dirty="0">
                <a:latin typeface="Arial MT"/>
                <a:cs typeface="Arial MT"/>
              </a:rPr>
              <a:t> </a:t>
            </a:r>
            <a:r>
              <a:rPr sz="1200" dirty="0">
                <a:latin typeface="Arial MT"/>
                <a:cs typeface="Arial MT"/>
              </a:rPr>
              <a:t>feature</a:t>
            </a:r>
            <a:r>
              <a:rPr sz="1200" spc="-45" dirty="0">
                <a:latin typeface="Arial MT"/>
                <a:cs typeface="Arial MT"/>
              </a:rPr>
              <a:t> </a:t>
            </a:r>
            <a:r>
              <a:rPr sz="1200" dirty="0">
                <a:latin typeface="Arial MT"/>
                <a:cs typeface="Arial MT"/>
              </a:rPr>
              <a:t>data</a:t>
            </a:r>
            <a:r>
              <a:rPr sz="1200" spc="-30" dirty="0">
                <a:latin typeface="Arial MT"/>
                <a:cs typeface="Arial MT"/>
              </a:rPr>
              <a:t> </a:t>
            </a:r>
            <a:r>
              <a:rPr sz="1200" dirty="0">
                <a:latin typeface="Arial MT"/>
                <a:cs typeface="Arial MT"/>
              </a:rPr>
              <a:t>type</a:t>
            </a:r>
            <a:r>
              <a:rPr sz="1200" spc="-10" dirty="0">
                <a:latin typeface="Arial MT"/>
                <a:cs typeface="Arial MT"/>
              </a:rPr>
              <a:t> </a:t>
            </a:r>
            <a:r>
              <a:rPr sz="1200" dirty="0">
                <a:latin typeface="Arial MT"/>
                <a:cs typeface="Arial MT"/>
              </a:rPr>
              <a:t>to</a:t>
            </a:r>
            <a:r>
              <a:rPr sz="1200" spc="-20" dirty="0">
                <a:latin typeface="Arial MT"/>
                <a:cs typeface="Arial MT"/>
              </a:rPr>
              <a:t> </a:t>
            </a:r>
            <a:r>
              <a:rPr sz="1200" dirty="0">
                <a:latin typeface="Arial MT"/>
                <a:cs typeface="Arial MT"/>
              </a:rPr>
              <a:t>factor</a:t>
            </a:r>
            <a:r>
              <a:rPr sz="1200" spc="-35" dirty="0">
                <a:latin typeface="Arial MT"/>
                <a:cs typeface="Arial MT"/>
              </a:rPr>
              <a:t> </a:t>
            </a:r>
            <a:r>
              <a:rPr sz="1200" dirty="0">
                <a:latin typeface="Arial MT"/>
                <a:cs typeface="Arial MT"/>
              </a:rPr>
              <a:t>data</a:t>
            </a:r>
            <a:r>
              <a:rPr sz="1200" spc="-15" dirty="0">
                <a:latin typeface="Arial MT"/>
                <a:cs typeface="Arial MT"/>
              </a:rPr>
              <a:t> </a:t>
            </a:r>
            <a:r>
              <a:rPr sz="1200" spc="-20" dirty="0">
                <a:latin typeface="Arial MT"/>
                <a:cs typeface="Arial MT"/>
              </a:rPr>
              <a:t>type</a:t>
            </a:r>
            <a:endParaRPr sz="1200">
              <a:latin typeface="Arial MT"/>
              <a:cs typeface="Arial MT"/>
            </a:endParaRPr>
          </a:p>
        </p:txBody>
      </p:sp>
      <p:pic>
        <p:nvPicPr>
          <p:cNvPr id="10" name="object 10"/>
          <p:cNvPicPr/>
          <p:nvPr/>
        </p:nvPicPr>
        <p:blipFill>
          <a:blip r:embed="rId6" cstate="print"/>
          <a:stretch>
            <a:fillRect/>
          </a:stretch>
        </p:blipFill>
        <p:spPr>
          <a:xfrm>
            <a:off x="3037332" y="1959838"/>
            <a:ext cx="5842254" cy="558571"/>
          </a:xfrm>
          <a:prstGeom prst="rect">
            <a:avLst/>
          </a:prstGeom>
        </p:spPr>
      </p:pic>
      <p:sp>
        <p:nvSpPr>
          <p:cNvPr id="11" name="object 11"/>
          <p:cNvSpPr txBox="1"/>
          <p:nvPr/>
        </p:nvSpPr>
        <p:spPr>
          <a:xfrm>
            <a:off x="3156966" y="2014854"/>
            <a:ext cx="5565775" cy="367030"/>
          </a:xfrm>
          <a:prstGeom prst="rect">
            <a:avLst/>
          </a:prstGeom>
        </p:spPr>
        <p:txBody>
          <a:bodyPr vert="horz" wrap="square" lIns="0" tIns="38100" rIns="0" bIns="0" rtlCol="0">
            <a:spAutoFit/>
          </a:bodyPr>
          <a:lstStyle/>
          <a:p>
            <a:pPr marL="12700" marR="5080">
              <a:lnSpc>
                <a:spcPts val="1250"/>
              </a:lnSpc>
              <a:spcBef>
                <a:spcPts val="300"/>
              </a:spcBef>
            </a:pPr>
            <a:r>
              <a:rPr sz="1200" spc="-10" dirty="0">
                <a:latin typeface="Arial MT"/>
                <a:cs typeface="Arial MT"/>
              </a:rPr>
              <a:t>Transforming</a:t>
            </a:r>
            <a:r>
              <a:rPr sz="1200" spc="-5" dirty="0">
                <a:latin typeface="Arial MT"/>
                <a:cs typeface="Arial MT"/>
              </a:rPr>
              <a:t> </a:t>
            </a:r>
            <a:r>
              <a:rPr sz="1200" dirty="0">
                <a:latin typeface="Arial MT"/>
                <a:cs typeface="Arial MT"/>
              </a:rPr>
              <a:t>categorical</a:t>
            </a:r>
            <a:r>
              <a:rPr sz="1200" spc="40" dirty="0">
                <a:latin typeface="Arial MT"/>
                <a:cs typeface="Arial MT"/>
              </a:rPr>
              <a:t> </a:t>
            </a:r>
            <a:r>
              <a:rPr sz="1200" spc="-10" dirty="0">
                <a:latin typeface="Arial MT"/>
                <a:cs typeface="Arial MT"/>
              </a:rPr>
              <a:t>attributes(OperatingSystems, Browser,</a:t>
            </a:r>
            <a:r>
              <a:rPr sz="1200" spc="40" dirty="0">
                <a:latin typeface="Arial MT"/>
                <a:cs typeface="Arial MT"/>
              </a:rPr>
              <a:t> </a:t>
            </a:r>
            <a:r>
              <a:rPr sz="1200" spc="-10" dirty="0">
                <a:latin typeface="Arial MT"/>
                <a:cs typeface="Arial MT"/>
              </a:rPr>
              <a:t>Region, TrafficType,</a:t>
            </a:r>
            <a:r>
              <a:rPr sz="1200" spc="-45" dirty="0">
                <a:latin typeface="Arial MT"/>
                <a:cs typeface="Arial MT"/>
              </a:rPr>
              <a:t> </a:t>
            </a:r>
            <a:r>
              <a:rPr sz="1200" spc="-10" dirty="0">
                <a:latin typeface="Arial MT"/>
                <a:cs typeface="Arial MT"/>
              </a:rPr>
              <a:t>VisitorType)</a:t>
            </a:r>
            <a:r>
              <a:rPr sz="1200" spc="-20" dirty="0">
                <a:latin typeface="Arial MT"/>
                <a:cs typeface="Arial MT"/>
              </a:rPr>
              <a:t> </a:t>
            </a:r>
            <a:r>
              <a:rPr sz="1200" dirty="0">
                <a:latin typeface="Arial MT"/>
                <a:cs typeface="Arial MT"/>
              </a:rPr>
              <a:t>into</a:t>
            </a:r>
            <a:r>
              <a:rPr sz="1200" spc="-20" dirty="0">
                <a:latin typeface="Arial MT"/>
                <a:cs typeface="Arial MT"/>
              </a:rPr>
              <a:t> </a:t>
            </a:r>
            <a:r>
              <a:rPr sz="1200" dirty="0">
                <a:latin typeface="Arial MT"/>
                <a:cs typeface="Arial MT"/>
              </a:rPr>
              <a:t>“factor”</a:t>
            </a:r>
            <a:r>
              <a:rPr sz="1200" spc="-35" dirty="0">
                <a:latin typeface="Arial MT"/>
                <a:cs typeface="Arial MT"/>
              </a:rPr>
              <a:t> </a:t>
            </a:r>
            <a:r>
              <a:rPr sz="1200" dirty="0">
                <a:latin typeface="Arial MT"/>
                <a:cs typeface="Arial MT"/>
              </a:rPr>
              <a:t>data</a:t>
            </a:r>
            <a:r>
              <a:rPr sz="1200" spc="-10" dirty="0">
                <a:latin typeface="Arial MT"/>
                <a:cs typeface="Arial MT"/>
              </a:rPr>
              <a:t> </a:t>
            </a:r>
            <a:r>
              <a:rPr sz="1200" dirty="0">
                <a:latin typeface="Arial MT"/>
                <a:cs typeface="Arial MT"/>
              </a:rPr>
              <a:t>type</a:t>
            </a:r>
            <a:r>
              <a:rPr sz="1200" spc="-10" dirty="0">
                <a:latin typeface="Arial MT"/>
                <a:cs typeface="Arial MT"/>
              </a:rPr>
              <a:t> </a:t>
            </a:r>
            <a:r>
              <a:rPr sz="1200" dirty="0">
                <a:latin typeface="Arial MT"/>
                <a:cs typeface="Arial MT"/>
              </a:rPr>
              <a:t>and</a:t>
            </a:r>
            <a:r>
              <a:rPr sz="1200" spc="-25" dirty="0">
                <a:latin typeface="Arial MT"/>
                <a:cs typeface="Arial MT"/>
              </a:rPr>
              <a:t> </a:t>
            </a:r>
            <a:r>
              <a:rPr sz="1200" dirty="0">
                <a:latin typeface="Arial MT"/>
                <a:cs typeface="Arial MT"/>
              </a:rPr>
              <a:t>then</a:t>
            </a:r>
            <a:r>
              <a:rPr sz="1200" spc="-20" dirty="0">
                <a:latin typeface="Arial MT"/>
                <a:cs typeface="Arial MT"/>
              </a:rPr>
              <a:t> </a:t>
            </a:r>
            <a:r>
              <a:rPr sz="1200" dirty="0">
                <a:latin typeface="Arial MT"/>
                <a:cs typeface="Arial MT"/>
              </a:rPr>
              <a:t>perform</a:t>
            </a:r>
            <a:r>
              <a:rPr sz="1200" spc="-35" dirty="0">
                <a:latin typeface="Arial MT"/>
                <a:cs typeface="Arial MT"/>
              </a:rPr>
              <a:t> </a:t>
            </a:r>
            <a:r>
              <a:rPr sz="1200" dirty="0">
                <a:latin typeface="Arial MT"/>
                <a:cs typeface="Arial MT"/>
              </a:rPr>
              <a:t>one-hot</a:t>
            </a:r>
            <a:r>
              <a:rPr sz="1200" spc="-25" dirty="0">
                <a:latin typeface="Arial MT"/>
                <a:cs typeface="Arial MT"/>
              </a:rPr>
              <a:t> </a:t>
            </a:r>
            <a:r>
              <a:rPr sz="1200" spc="-10" dirty="0">
                <a:latin typeface="Arial MT"/>
                <a:cs typeface="Arial MT"/>
              </a:rPr>
              <a:t>encoding</a:t>
            </a:r>
            <a:endParaRPr sz="1200">
              <a:latin typeface="Arial MT"/>
              <a:cs typeface="Arial MT"/>
            </a:endParaRPr>
          </a:p>
        </p:txBody>
      </p:sp>
      <p:pic>
        <p:nvPicPr>
          <p:cNvPr id="12" name="object 12"/>
          <p:cNvPicPr/>
          <p:nvPr/>
        </p:nvPicPr>
        <p:blipFill>
          <a:blip r:embed="rId7" cstate="print"/>
          <a:stretch>
            <a:fillRect/>
          </a:stretch>
        </p:blipFill>
        <p:spPr>
          <a:xfrm>
            <a:off x="3037332" y="2450592"/>
            <a:ext cx="5798058" cy="541782"/>
          </a:xfrm>
          <a:prstGeom prst="rect">
            <a:avLst/>
          </a:prstGeom>
        </p:spPr>
      </p:pic>
      <p:sp>
        <p:nvSpPr>
          <p:cNvPr id="13" name="object 13"/>
          <p:cNvSpPr txBox="1"/>
          <p:nvPr/>
        </p:nvSpPr>
        <p:spPr>
          <a:xfrm>
            <a:off x="3156966" y="2584830"/>
            <a:ext cx="32283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Convert</a:t>
            </a:r>
            <a:r>
              <a:rPr sz="1200" spc="-15" dirty="0">
                <a:latin typeface="Arial MT"/>
                <a:cs typeface="Arial MT"/>
              </a:rPr>
              <a:t> </a:t>
            </a:r>
            <a:r>
              <a:rPr sz="1200" dirty="0">
                <a:latin typeface="Arial MT"/>
                <a:cs typeface="Arial MT"/>
              </a:rPr>
              <a:t>Revenue</a:t>
            </a:r>
            <a:r>
              <a:rPr sz="1200" spc="-25" dirty="0">
                <a:latin typeface="Arial MT"/>
                <a:cs typeface="Arial MT"/>
              </a:rPr>
              <a:t> </a:t>
            </a:r>
            <a:r>
              <a:rPr sz="1200" dirty="0">
                <a:latin typeface="Arial MT"/>
                <a:cs typeface="Arial MT"/>
              </a:rPr>
              <a:t>attribute</a:t>
            </a:r>
            <a:r>
              <a:rPr sz="1200" spc="-35" dirty="0">
                <a:latin typeface="Arial MT"/>
                <a:cs typeface="Arial MT"/>
              </a:rPr>
              <a:t> </a:t>
            </a:r>
            <a:r>
              <a:rPr sz="1200" dirty="0">
                <a:latin typeface="Arial MT"/>
                <a:cs typeface="Arial MT"/>
              </a:rPr>
              <a:t>data</a:t>
            </a:r>
            <a:r>
              <a:rPr sz="1200" spc="-20" dirty="0">
                <a:latin typeface="Arial MT"/>
                <a:cs typeface="Arial MT"/>
              </a:rPr>
              <a:t> </a:t>
            </a:r>
            <a:r>
              <a:rPr sz="1200" dirty="0">
                <a:latin typeface="Arial MT"/>
                <a:cs typeface="Arial MT"/>
              </a:rPr>
              <a:t>type</a:t>
            </a:r>
            <a:r>
              <a:rPr sz="1200" spc="-15" dirty="0">
                <a:latin typeface="Arial MT"/>
                <a:cs typeface="Arial MT"/>
              </a:rPr>
              <a:t> </a:t>
            </a:r>
            <a:r>
              <a:rPr sz="1200" dirty="0">
                <a:latin typeface="Arial MT"/>
                <a:cs typeface="Arial MT"/>
              </a:rPr>
              <a:t>to</a:t>
            </a:r>
            <a:r>
              <a:rPr sz="1200" spc="-25" dirty="0">
                <a:latin typeface="Arial MT"/>
                <a:cs typeface="Arial MT"/>
              </a:rPr>
              <a:t> </a:t>
            </a:r>
            <a:r>
              <a:rPr sz="1200" dirty="0">
                <a:latin typeface="Arial MT"/>
                <a:cs typeface="Arial MT"/>
              </a:rPr>
              <a:t>a</a:t>
            </a:r>
            <a:r>
              <a:rPr sz="1200" spc="-25" dirty="0">
                <a:latin typeface="Arial MT"/>
                <a:cs typeface="Arial MT"/>
              </a:rPr>
              <a:t> </a:t>
            </a:r>
            <a:r>
              <a:rPr sz="1200" spc="-10" dirty="0">
                <a:latin typeface="Arial MT"/>
                <a:cs typeface="Arial MT"/>
              </a:rPr>
              <a:t>factor.</a:t>
            </a:r>
            <a:endParaRPr sz="1200">
              <a:latin typeface="Arial MT"/>
              <a:cs typeface="Arial MT"/>
            </a:endParaRPr>
          </a:p>
        </p:txBody>
      </p:sp>
      <p:grpSp>
        <p:nvGrpSpPr>
          <p:cNvPr id="14" name="object 14"/>
          <p:cNvGrpSpPr/>
          <p:nvPr/>
        </p:nvGrpSpPr>
        <p:grpSpPr>
          <a:xfrm>
            <a:off x="3037332" y="2941307"/>
            <a:ext cx="5798185" cy="1525270"/>
            <a:chOff x="3037332" y="2941307"/>
            <a:chExt cx="5798185" cy="1525270"/>
          </a:xfrm>
        </p:grpSpPr>
        <p:pic>
          <p:nvPicPr>
            <p:cNvPr id="15" name="object 15"/>
            <p:cNvPicPr/>
            <p:nvPr/>
          </p:nvPicPr>
          <p:blipFill>
            <a:blip r:embed="rId8" cstate="print"/>
            <a:stretch>
              <a:fillRect/>
            </a:stretch>
          </p:blipFill>
          <p:spPr>
            <a:xfrm>
              <a:off x="3037332" y="2941307"/>
              <a:ext cx="5798058" cy="541794"/>
            </a:xfrm>
            <a:prstGeom prst="rect">
              <a:avLst/>
            </a:prstGeom>
          </p:spPr>
        </p:pic>
        <p:pic>
          <p:nvPicPr>
            <p:cNvPr id="16" name="object 16"/>
            <p:cNvPicPr/>
            <p:nvPr/>
          </p:nvPicPr>
          <p:blipFill>
            <a:blip r:embed="rId9" cstate="print"/>
            <a:stretch>
              <a:fillRect/>
            </a:stretch>
          </p:blipFill>
          <p:spPr>
            <a:xfrm>
              <a:off x="3037332" y="3432047"/>
              <a:ext cx="5798058" cy="541794"/>
            </a:xfrm>
            <a:prstGeom prst="rect">
              <a:avLst/>
            </a:prstGeom>
          </p:spPr>
        </p:pic>
        <p:pic>
          <p:nvPicPr>
            <p:cNvPr id="17" name="object 17"/>
            <p:cNvPicPr/>
            <p:nvPr/>
          </p:nvPicPr>
          <p:blipFill>
            <a:blip r:embed="rId10" cstate="print"/>
            <a:stretch>
              <a:fillRect/>
            </a:stretch>
          </p:blipFill>
          <p:spPr>
            <a:xfrm>
              <a:off x="3037332" y="3922775"/>
              <a:ext cx="5798058" cy="543318"/>
            </a:xfrm>
            <a:prstGeom prst="rect">
              <a:avLst/>
            </a:prstGeom>
          </p:spPr>
        </p:pic>
      </p:grpSp>
      <p:sp>
        <p:nvSpPr>
          <p:cNvPr id="18" name="object 18"/>
          <p:cNvSpPr txBox="1"/>
          <p:nvPr/>
        </p:nvSpPr>
        <p:spPr>
          <a:xfrm>
            <a:off x="3156966" y="3075813"/>
            <a:ext cx="4926330" cy="1190625"/>
          </a:xfrm>
          <a:prstGeom prst="rect">
            <a:avLst/>
          </a:prstGeom>
        </p:spPr>
        <p:txBody>
          <a:bodyPr vert="horz" wrap="square" lIns="0" tIns="12700" rIns="0" bIns="0" rtlCol="0">
            <a:spAutoFit/>
          </a:bodyPr>
          <a:lstStyle/>
          <a:p>
            <a:pPr marL="12700">
              <a:lnSpc>
                <a:spcPct val="100000"/>
              </a:lnSpc>
              <a:spcBef>
                <a:spcPts val="100"/>
              </a:spcBef>
            </a:pPr>
            <a:r>
              <a:rPr sz="1200" spc="-10" dirty="0">
                <a:latin typeface="Arial MT"/>
                <a:cs typeface="Arial MT"/>
              </a:rPr>
              <a:t>Transforming</a:t>
            </a:r>
            <a:r>
              <a:rPr sz="1200" spc="-35" dirty="0">
                <a:latin typeface="Arial MT"/>
                <a:cs typeface="Arial MT"/>
              </a:rPr>
              <a:t> </a:t>
            </a:r>
            <a:r>
              <a:rPr sz="1200" dirty="0">
                <a:latin typeface="Arial MT"/>
                <a:cs typeface="Arial MT"/>
              </a:rPr>
              <a:t>Boolean</a:t>
            </a:r>
            <a:r>
              <a:rPr sz="1200" spc="-10" dirty="0">
                <a:latin typeface="Arial MT"/>
                <a:cs typeface="Arial MT"/>
              </a:rPr>
              <a:t> attributes(Weekend,</a:t>
            </a:r>
            <a:r>
              <a:rPr sz="1200" spc="-25" dirty="0">
                <a:latin typeface="Arial MT"/>
                <a:cs typeface="Arial MT"/>
              </a:rPr>
              <a:t> </a:t>
            </a:r>
            <a:r>
              <a:rPr sz="1200" dirty="0">
                <a:latin typeface="Arial MT"/>
                <a:cs typeface="Arial MT"/>
              </a:rPr>
              <a:t>Revenue )</a:t>
            </a:r>
            <a:r>
              <a:rPr sz="1200" spc="10" dirty="0">
                <a:latin typeface="Arial MT"/>
                <a:cs typeface="Arial MT"/>
              </a:rPr>
              <a:t> </a:t>
            </a:r>
            <a:r>
              <a:rPr sz="1200" dirty="0">
                <a:latin typeface="Arial MT"/>
                <a:cs typeface="Arial MT"/>
              </a:rPr>
              <a:t>into</a:t>
            </a:r>
            <a:r>
              <a:rPr sz="1200" spc="5" dirty="0">
                <a:latin typeface="Arial MT"/>
                <a:cs typeface="Arial MT"/>
              </a:rPr>
              <a:t> </a:t>
            </a:r>
            <a:r>
              <a:rPr sz="1200" dirty="0">
                <a:latin typeface="Arial MT"/>
                <a:cs typeface="Arial MT"/>
              </a:rPr>
              <a:t>“int”</a:t>
            </a:r>
            <a:r>
              <a:rPr sz="1200" spc="10" dirty="0">
                <a:latin typeface="Arial MT"/>
                <a:cs typeface="Arial MT"/>
              </a:rPr>
              <a:t> </a:t>
            </a:r>
            <a:r>
              <a:rPr sz="1200" dirty="0">
                <a:latin typeface="Arial MT"/>
                <a:cs typeface="Arial MT"/>
              </a:rPr>
              <a:t>data</a:t>
            </a:r>
            <a:r>
              <a:rPr sz="1200" spc="5" dirty="0">
                <a:latin typeface="Arial MT"/>
                <a:cs typeface="Arial MT"/>
              </a:rPr>
              <a:t> </a:t>
            </a:r>
            <a:r>
              <a:rPr sz="1200" spc="-20" dirty="0">
                <a:latin typeface="Arial MT"/>
                <a:cs typeface="Arial MT"/>
              </a:rPr>
              <a:t>type</a:t>
            </a:r>
            <a:endParaRPr sz="1200">
              <a:latin typeface="Arial MT"/>
              <a:cs typeface="Arial MT"/>
            </a:endParaRPr>
          </a:p>
          <a:p>
            <a:pPr>
              <a:lnSpc>
                <a:spcPct val="100000"/>
              </a:lnSpc>
              <a:spcBef>
                <a:spcPts val="1045"/>
              </a:spcBef>
            </a:pPr>
            <a:endParaRPr sz="1200">
              <a:latin typeface="Arial MT"/>
              <a:cs typeface="Arial MT"/>
            </a:endParaRPr>
          </a:p>
          <a:p>
            <a:pPr marL="12700">
              <a:lnSpc>
                <a:spcPct val="100000"/>
              </a:lnSpc>
            </a:pPr>
            <a:r>
              <a:rPr sz="1200" dirty="0">
                <a:latin typeface="Arial MT"/>
                <a:cs typeface="Arial MT"/>
              </a:rPr>
              <a:t>Train</a:t>
            </a:r>
            <a:r>
              <a:rPr sz="1200" spc="-25" dirty="0">
                <a:latin typeface="Arial MT"/>
                <a:cs typeface="Arial MT"/>
              </a:rPr>
              <a:t> </a:t>
            </a:r>
            <a:r>
              <a:rPr sz="1200" dirty="0">
                <a:latin typeface="Arial MT"/>
                <a:cs typeface="Arial MT"/>
              </a:rPr>
              <a:t>-</a:t>
            </a:r>
            <a:r>
              <a:rPr sz="1200" spc="-40" dirty="0">
                <a:latin typeface="Arial MT"/>
                <a:cs typeface="Arial MT"/>
              </a:rPr>
              <a:t> </a:t>
            </a:r>
            <a:r>
              <a:rPr sz="1200" spc="-35" dirty="0">
                <a:latin typeface="Arial MT"/>
                <a:cs typeface="Arial MT"/>
              </a:rPr>
              <a:t>Test </a:t>
            </a:r>
            <a:r>
              <a:rPr sz="1200" dirty="0">
                <a:latin typeface="Arial MT"/>
                <a:cs typeface="Arial MT"/>
              </a:rPr>
              <a:t>split</a:t>
            </a:r>
            <a:r>
              <a:rPr sz="1200" spc="-15" dirty="0">
                <a:latin typeface="Arial MT"/>
                <a:cs typeface="Arial MT"/>
              </a:rPr>
              <a:t> </a:t>
            </a:r>
            <a:r>
              <a:rPr sz="1200" dirty="0">
                <a:latin typeface="Arial MT"/>
                <a:cs typeface="Arial MT"/>
              </a:rPr>
              <a:t>:</a:t>
            </a:r>
            <a:r>
              <a:rPr sz="1200" spc="-15" dirty="0">
                <a:latin typeface="Arial MT"/>
                <a:cs typeface="Arial MT"/>
              </a:rPr>
              <a:t> </a:t>
            </a:r>
            <a:r>
              <a:rPr sz="1200" dirty="0">
                <a:latin typeface="Arial MT"/>
                <a:cs typeface="Arial MT"/>
              </a:rPr>
              <a:t>70:30</a:t>
            </a:r>
            <a:r>
              <a:rPr sz="1200" spc="-35" dirty="0">
                <a:latin typeface="Arial MT"/>
                <a:cs typeface="Arial MT"/>
              </a:rPr>
              <a:t> </a:t>
            </a:r>
            <a:r>
              <a:rPr sz="1200" spc="-20" dirty="0">
                <a:latin typeface="Arial MT"/>
                <a:cs typeface="Arial MT"/>
              </a:rPr>
              <a:t>split</a:t>
            </a:r>
            <a:endParaRPr sz="1200">
              <a:latin typeface="Arial MT"/>
              <a:cs typeface="Arial MT"/>
            </a:endParaRPr>
          </a:p>
          <a:p>
            <a:pPr>
              <a:lnSpc>
                <a:spcPct val="100000"/>
              </a:lnSpc>
              <a:spcBef>
                <a:spcPts val="1045"/>
              </a:spcBef>
            </a:pPr>
            <a:endParaRPr sz="1200">
              <a:latin typeface="Arial MT"/>
              <a:cs typeface="Arial MT"/>
            </a:endParaRPr>
          </a:p>
          <a:p>
            <a:pPr marL="12700">
              <a:lnSpc>
                <a:spcPct val="100000"/>
              </a:lnSpc>
            </a:pPr>
            <a:r>
              <a:rPr sz="1200" dirty="0">
                <a:latin typeface="Arial MT"/>
                <a:cs typeface="Arial MT"/>
              </a:rPr>
              <a:t>One</a:t>
            </a:r>
            <a:r>
              <a:rPr sz="1200" spc="-20" dirty="0">
                <a:latin typeface="Arial MT"/>
                <a:cs typeface="Arial MT"/>
              </a:rPr>
              <a:t> </a:t>
            </a:r>
            <a:r>
              <a:rPr sz="1200" dirty="0">
                <a:latin typeface="Arial MT"/>
                <a:cs typeface="Arial MT"/>
              </a:rPr>
              <a:t>hot</a:t>
            </a:r>
            <a:r>
              <a:rPr sz="1200" spc="-15" dirty="0">
                <a:latin typeface="Arial MT"/>
                <a:cs typeface="Arial MT"/>
              </a:rPr>
              <a:t> </a:t>
            </a:r>
            <a:r>
              <a:rPr sz="1200" dirty="0">
                <a:latin typeface="Arial MT"/>
                <a:cs typeface="Arial MT"/>
              </a:rPr>
              <a:t>encoding</a:t>
            </a:r>
            <a:r>
              <a:rPr sz="1200" spc="-45" dirty="0">
                <a:latin typeface="Arial MT"/>
                <a:cs typeface="Arial MT"/>
              </a:rPr>
              <a:t> </a:t>
            </a:r>
            <a:r>
              <a:rPr sz="1200" dirty="0">
                <a:latin typeface="Arial MT"/>
                <a:cs typeface="Arial MT"/>
              </a:rPr>
              <a:t>of train</a:t>
            </a:r>
            <a:r>
              <a:rPr sz="1200" spc="-20" dirty="0">
                <a:latin typeface="Arial MT"/>
                <a:cs typeface="Arial MT"/>
              </a:rPr>
              <a:t> </a:t>
            </a:r>
            <a:r>
              <a:rPr sz="1200" dirty="0">
                <a:latin typeface="Arial MT"/>
                <a:cs typeface="Arial MT"/>
              </a:rPr>
              <a:t>and</a:t>
            </a:r>
            <a:r>
              <a:rPr sz="1200" spc="-15" dirty="0">
                <a:latin typeface="Arial MT"/>
                <a:cs typeface="Arial MT"/>
              </a:rPr>
              <a:t> </a:t>
            </a:r>
            <a:r>
              <a:rPr sz="1200" dirty="0">
                <a:latin typeface="Arial MT"/>
                <a:cs typeface="Arial MT"/>
              </a:rPr>
              <a:t>test</a:t>
            </a:r>
            <a:r>
              <a:rPr sz="1200" spc="-20" dirty="0">
                <a:latin typeface="Arial MT"/>
                <a:cs typeface="Arial MT"/>
              </a:rPr>
              <a:t> </a:t>
            </a:r>
            <a:r>
              <a:rPr sz="1200" spc="-25" dirty="0">
                <a:latin typeface="Arial MT"/>
                <a:cs typeface="Arial MT"/>
              </a:rPr>
              <a:t>set</a:t>
            </a:r>
            <a:endParaRPr sz="12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13546" y="4794605"/>
            <a:ext cx="123189" cy="132080"/>
          </a:xfrm>
          <a:prstGeom prst="rect">
            <a:avLst/>
          </a:prstGeom>
        </p:spPr>
        <p:txBody>
          <a:bodyPr vert="horz" wrap="square" lIns="0" tIns="12065" rIns="0" bIns="0" rtlCol="0">
            <a:spAutoFit/>
          </a:bodyPr>
          <a:lstStyle/>
          <a:p>
            <a:pPr marL="12700">
              <a:lnSpc>
                <a:spcPct val="100000"/>
              </a:lnSpc>
              <a:spcBef>
                <a:spcPts val="95"/>
              </a:spcBef>
            </a:pPr>
            <a:r>
              <a:rPr sz="700" b="1" spc="-25" dirty="0">
                <a:solidFill>
                  <a:srgbClr val="888888"/>
                </a:solidFill>
                <a:latin typeface="Arial"/>
                <a:cs typeface="Arial"/>
              </a:rPr>
              <a:t>13</a:t>
            </a:r>
            <a:endParaRPr sz="700">
              <a:latin typeface="Arial"/>
              <a:cs typeface="Arial"/>
            </a:endParaRPr>
          </a:p>
        </p:txBody>
      </p:sp>
      <p:sp>
        <p:nvSpPr>
          <p:cNvPr id="3" name="object 3"/>
          <p:cNvSpPr/>
          <p:nvPr/>
        </p:nvSpPr>
        <p:spPr>
          <a:xfrm>
            <a:off x="849477" y="1855190"/>
            <a:ext cx="657225" cy="697865"/>
          </a:xfrm>
          <a:custGeom>
            <a:avLst/>
            <a:gdLst/>
            <a:ahLst/>
            <a:cxnLst/>
            <a:rect l="l" t="t" r="r" b="b"/>
            <a:pathLst>
              <a:path w="657225" h="697864">
                <a:moveTo>
                  <a:pt x="197015" y="427075"/>
                </a:moveTo>
                <a:lnTo>
                  <a:pt x="0" y="427075"/>
                </a:lnTo>
                <a:lnTo>
                  <a:pt x="7772" y="447382"/>
                </a:lnTo>
                <a:lnTo>
                  <a:pt x="28943" y="464019"/>
                </a:lnTo>
                <a:lnTo>
                  <a:pt x="60261" y="475246"/>
                </a:lnTo>
                <a:lnTo>
                  <a:pt x="98513" y="479374"/>
                </a:lnTo>
                <a:lnTo>
                  <a:pt x="136753" y="475246"/>
                </a:lnTo>
                <a:lnTo>
                  <a:pt x="168084" y="464019"/>
                </a:lnTo>
                <a:lnTo>
                  <a:pt x="189242" y="447382"/>
                </a:lnTo>
                <a:lnTo>
                  <a:pt x="197015" y="427075"/>
                </a:lnTo>
                <a:close/>
              </a:path>
              <a:path w="657225" h="697864">
                <a:moveTo>
                  <a:pt x="632091" y="400939"/>
                </a:moveTo>
                <a:lnTo>
                  <a:pt x="584974" y="202209"/>
                </a:lnTo>
                <a:lnTo>
                  <a:pt x="572160" y="148170"/>
                </a:lnTo>
                <a:lnTo>
                  <a:pt x="582828" y="148170"/>
                </a:lnTo>
                <a:lnTo>
                  <a:pt x="607453" y="122021"/>
                </a:lnTo>
                <a:lnTo>
                  <a:pt x="605574" y="111683"/>
                </a:lnTo>
                <a:lnTo>
                  <a:pt x="601129" y="104597"/>
                </a:lnTo>
                <a:lnTo>
                  <a:pt x="600379" y="103390"/>
                </a:lnTo>
                <a:lnTo>
                  <a:pt x="592569" y="97878"/>
                </a:lnTo>
                <a:lnTo>
                  <a:pt x="582828" y="95872"/>
                </a:lnTo>
                <a:lnTo>
                  <a:pt x="371043" y="95872"/>
                </a:lnTo>
                <a:lnTo>
                  <a:pt x="367525" y="90182"/>
                </a:lnTo>
                <a:lnTo>
                  <a:pt x="363245" y="84975"/>
                </a:lnTo>
                <a:lnTo>
                  <a:pt x="358343" y="80429"/>
                </a:lnTo>
                <a:lnTo>
                  <a:pt x="352983" y="76708"/>
                </a:lnTo>
                <a:lnTo>
                  <a:pt x="352983" y="26149"/>
                </a:lnTo>
                <a:lnTo>
                  <a:pt x="351104" y="15811"/>
                </a:lnTo>
                <a:lnTo>
                  <a:pt x="345909" y="7518"/>
                </a:lnTo>
                <a:lnTo>
                  <a:pt x="344779" y="6731"/>
                </a:lnTo>
                <a:lnTo>
                  <a:pt x="344779" y="112433"/>
                </a:lnTo>
                <a:lnTo>
                  <a:pt x="344779" y="131610"/>
                </a:lnTo>
                <a:lnTo>
                  <a:pt x="337388" y="139458"/>
                </a:lnTo>
                <a:lnTo>
                  <a:pt x="319328" y="139458"/>
                </a:lnTo>
                <a:lnTo>
                  <a:pt x="311937" y="131610"/>
                </a:lnTo>
                <a:lnTo>
                  <a:pt x="311937" y="112433"/>
                </a:lnTo>
                <a:lnTo>
                  <a:pt x="319328" y="104597"/>
                </a:lnTo>
                <a:lnTo>
                  <a:pt x="337388" y="104597"/>
                </a:lnTo>
                <a:lnTo>
                  <a:pt x="344779" y="112433"/>
                </a:lnTo>
                <a:lnTo>
                  <a:pt x="344779" y="6731"/>
                </a:lnTo>
                <a:lnTo>
                  <a:pt x="338099" y="2006"/>
                </a:lnTo>
                <a:lnTo>
                  <a:pt x="328358" y="0"/>
                </a:lnTo>
                <a:lnTo>
                  <a:pt x="318617" y="2006"/>
                </a:lnTo>
                <a:lnTo>
                  <a:pt x="310807" y="7518"/>
                </a:lnTo>
                <a:lnTo>
                  <a:pt x="305612" y="15811"/>
                </a:lnTo>
                <a:lnTo>
                  <a:pt x="303733" y="26149"/>
                </a:lnTo>
                <a:lnTo>
                  <a:pt x="303733" y="76708"/>
                </a:lnTo>
                <a:lnTo>
                  <a:pt x="298373" y="80429"/>
                </a:lnTo>
                <a:lnTo>
                  <a:pt x="293471" y="84975"/>
                </a:lnTo>
                <a:lnTo>
                  <a:pt x="289191" y="90182"/>
                </a:lnTo>
                <a:lnTo>
                  <a:pt x="285673" y="95872"/>
                </a:lnTo>
                <a:lnTo>
                  <a:pt x="73888" y="95872"/>
                </a:lnTo>
                <a:lnTo>
                  <a:pt x="64147" y="97878"/>
                </a:lnTo>
                <a:lnTo>
                  <a:pt x="56337" y="103390"/>
                </a:lnTo>
                <a:lnTo>
                  <a:pt x="51142" y="111683"/>
                </a:lnTo>
                <a:lnTo>
                  <a:pt x="49250" y="122021"/>
                </a:lnTo>
                <a:lnTo>
                  <a:pt x="50723" y="130873"/>
                </a:lnTo>
                <a:lnTo>
                  <a:pt x="54800" y="138582"/>
                </a:lnTo>
                <a:lnTo>
                  <a:pt x="61036" y="144335"/>
                </a:lnTo>
                <a:lnTo>
                  <a:pt x="68961" y="147294"/>
                </a:lnTo>
                <a:lnTo>
                  <a:pt x="22161" y="400939"/>
                </a:lnTo>
                <a:lnTo>
                  <a:pt x="55829" y="400939"/>
                </a:lnTo>
                <a:lnTo>
                  <a:pt x="91948" y="202209"/>
                </a:lnTo>
                <a:lnTo>
                  <a:pt x="138734" y="400939"/>
                </a:lnTo>
                <a:lnTo>
                  <a:pt x="172389" y="400939"/>
                </a:lnTo>
                <a:lnTo>
                  <a:pt x="125272" y="202209"/>
                </a:lnTo>
                <a:lnTo>
                  <a:pt x="112471" y="148170"/>
                </a:lnTo>
                <a:lnTo>
                  <a:pt x="284848" y="148170"/>
                </a:lnTo>
                <a:lnTo>
                  <a:pt x="288366" y="153860"/>
                </a:lnTo>
                <a:lnTo>
                  <a:pt x="292646" y="159067"/>
                </a:lnTo>
                <a:lnTo>
                  <a:pt x="297548" y="163614"/>
                </a:lnTo>
                <a:lnTo>
                  <a:pt x="302907" y="167347"/>
                </a:lnTo>
                <a:lnTo>
                  <a:pt x="302907" y="610120"/>
                </a:lnTo>
                <a:lnTo>
                  <a:pt x="236423" y="610120"/>
                </a:lnTo>
                <a:lnTo>
                  <a:pt x="229031" y="617956"/>
                </a:lnTo>
                <a:lnTo>
                  <a:pt x="229031" y="644982"/>
                </a:lnTo>
                <a:lnTo>
                  <a:pt x="131343" y="644982"/>
                </a:lnTo>
                <a:lnTo>
                  <a:pt x="131343" y="697268"/>
                </a:lnTo>
                <a:lnTo>
                  <a:pt x="525373" y="697268"/>
                </a:lnTo>
                <a:lnTo>
                  <a:pt x="525373" y="644982"/>
                </a:lnTo>
                <a:lnTo>
                  <a:pt x="426859" y="644982"/>
                </a:lnTo>
                <a:lnTo>
                  <a:pt x="426859" y="617956"/>
                </a:lnTo>
                <a:lnTo>
                  <a:pt x="419481" y="610120"/>
                </a:lnTo>
                <a:lnTo>
                  <a:pt x="352983" y="610120"/>
                </a:lnTo>
                <a:lnTo>
                  <a:pt x="352983" y="167347"/>
                </a:lnTo>
                <a:lnTo>
                  <a:pt x="358343" y="163614"/>
                </a:lnTo>
                <a:lnTo>
                  <a:pt x="363245" y="159067"/>
                </a:lnTo>
                <a:lnTo>
                  <a:pt x="367525" y="153860"/>
                </a:lnTo>
                <a:lnTo>
                  <a:pt x="371043" y="148170"/>
                </a:lnTo>
                <a:lnTo>
                  <a:pt x="528650" y="148170"/>
                </a:lnTo>
                <a:lnTo>
                  <a:pt x="482688" y="400939"/>
                </a:lnTo>
                <a:lnTo>
                  <a:pt x="516343" y="400939"/>
                </a:lnTo>
                <a:lnTo>
                  <a:pt x="552462" y="202209"/>
                </a:lnTo>
                <a:lnTo>
                  <a:pt x="598424" y="400939"/>
                </a:lnTo>
                <a:lnTo>
                  <a:pt x="632091" y="400939"/>
                </a:lnTo>
                <a:close/>
              </a:path>
              <a:path w="657225" h="697864">
                <a:moveTo>
                  <a:pt x="656717" y="427075"/>
                </a:moveTo>
                <a:lnTo>
                  <a:pt x="459701" y="427075"/>
                </a:lnTo>
                <a:lnTo>
                  <a:pt x="467474" y="447382"/>
                </a:lnTo>
                <a:lnTo>
                  <a:pt x="488632" y="464019"/>
                </a:lnTo>
                <a:lnTo>
                  <a:pt x="519963" y="475246"/>
                </a:lnTo>
                <a:lnTo>
                  <a:pt x="558203" y="479374"/>
                </a:lnTo>
                <a:lnTo>
                  <a:pt x="596455" y="475246"/>
                </a:lnTo>
                <a:lnTo>
                  <a:pt x="627773" y="464019"/>
                </a:lnTo>
                <a:lnTo>
                  <a:pt x="648944" y="447382"/>
                </a:lnTo>
                <a:lnTo>
                  <a:pt x="656717" y="427075"/>
                </a:lnTo>
                <a:close/>
              </a:path>
            </a:pathLst>
          </a:custGeom>
          <a:solidFill>
            <a:srgbClr val="3981B9"/>
          </a:solidFill>
        </p:spPr>
        <p:txBody>
          <a:bodyPr wrap="square" lIns="0" tIns="0" rIns="0" bIns="0" rtlCol="0"/>
          <a:lstStyle/>
          <a:p>
            <a:endParaRPr/>
          </a:p>
        </p:txBody>
      </p:sp>
      <p:sp>
        <p:nvSpPr>
          <p:cNvPr id="4" name="object 4"/>
          <p:cNvSpPr txBox="1"/>
          <p:nvPr/>
        </p:nvSpPr>
        <p:spPr>
          <a:xfrm>
            <a:off x="480771" y="2939542"/>
            <a:ext cx="1798955" cy="864869"/>
          </a:xfrm>
          <a:prstGeom prst="rect">
            <a:avLst/>
          </a:prstGeom>
        </p:spPr>
        <p:txBody>
          <a:bodyPr vert="horz" wrap="square" lIns="0" tIns="12700" rIns="0" bIns="0" rtlCol="0">
            <a:spAutoFit/>
          </a:bodyPr>
          <a:lstStyle/>
          <a:p>
            <a:pPr marL="12700" marR="5080" algn="just">
              <a:lnSpc>
                <a:spcPct val="100000"/>
              </a:lnSpc>
              <a:spcBef>
                <a:spcPts val="100"/>
              </a:spcBef>
            </a:pPr>
            <a:r>
              <a:rPr sz="1100" dirty="0">
                <a:latin typeface="Arial MT"/>
                <a:cs typeface="Arial MT"/>
              </a:rPr>
              <a:t>There</a:t>
            </a:r>
            <a:r>
              <a:rPr sz="1100" spc="140" dirty="0">
                <a:latin typeface="Arial MT"/>
                <a:cs typeface="Arial MT"/>
              </a:rPr>
              <a:t> </a:t>
            </a:r>
            <a:r>
              <a:rPr sz="1100" dirty="0">
                <a:latin typeface="Arial MT"/>
                <a:cs typeface="Arial MT"/>
              </a:rPr>
              <a:t>is</a:t>
            </a:r>
            <a:r>
              <a:rPr sz="1100" spc="155" dirty="0">
                <a:latin typeface="Arial MT"/>
                <a:cs typeface="Arial MT"/>
              </a:rPr>
              <a:t> </a:t>
            </a:r>
            <a:r>
              <a:rPr sz="1100" dirty="0">
                <a:latin typeface="Arial MT"/>
                <a:cs typeface="Arial MT"/>
              </a:rPr>
              <a:t>huge</a:t>
            </a:r>
            <a:r>
              <a:rPr sz="1100" spc="140" dirty="0">
                <a:latin typeface="Arial MT"/>
                <a:cs typeface="Arial MT"/>
              </a:rPr>
              <a:t> </a:t>
            </a:r>
            <a:r>
              <a:rPr sz="1100" dirty="0">
                <a:latin typeface="Arial MT"/>
                <a:cs typeface="Arial MT"/>
              </a:rPr>
              <a:t>imbalance</a:t>
            </a:r>
            <a:r>
              <a:rPr sz="1100" spc="155" dirty="0">
                <a:latin typeface="Arial MT"/>
                <a:cs typeface="Arial MT"/>
              </a:rPr>
              <a:t> </a:t>
            </a:r>
            <a:r>
              <a:rPr sz="1100" spc="-25" dirty="0">
                <a:latin typeface="Arial MT"/>
                <a:cs typeface="Arial MT"/>
              </a:rPr>
              <a:t>in </a:t>
            </a:r>
            <a:r>
              <a:rPr sz="1100" dirty="0">
                <a:latin typeface="Arial MT"/>
                <a:cs typeface="Arial MT"/>
              </a:rPr>
              <a:t>data</a:t>
            </a:r>
            <a:r>
              <a:rPr sz="1100" spc="340" dirty="0">
                <a:latin typeface="Arial MT"/>
                <a:cs typeface="Arial MT"/>
              </a:rPr>
              <a:t> </a:t>
            </a:r>
            <a:r>
              <a:rPr sz="1100" dirty="0">
                <a:latin typeface="Arial MT"/>
                <a:cs typeface="Arial MT"/>
              </a:rPr>
              <a:t>set</a:t>
            </a:r>
            <a:r>
              <a:rPr sz="1100" spc="345" dirty="0">
                <a:latin typeface="Arial MT"/>
                <a:cs typeface="Arial MT"/>
              </a:rPr>
              <a:t> </a:t>
            </a:r>
            <a:r>
              <a:rPr sz="1100" dirty="0">
                <a:latin typeface="Arial MT"/>
                <a:cs typeface="Arial MT"/>
              </a:rPr>
              <a:t>as</a:t>
            </a:r>
            <a:r>
              <a:rPr sz="1100" spc="345" dirty="0">
                <a:latin typeface="Arial MT"/>
                <a:cs typeface="Arial MT"/>
              </a:rPr>
              <a:t> </a:t>
            </a:r>
            <a:r>
              <a:rPr sz="1100" dirty="0">
                <a:latin typeface="Arial MT"/>
                <a:cs typeface="Arial MT"/>
              </a:rPr>
              <a:t>Revenue=0</a:t>
            </a:r>
            <a:r>
              <a:rPr sz="1100" spc="355" dirty="0">
                <a:latin typeface="Arial MT"/>
                <a:cs typeface="Arial MT"/>
              </a:rPr>
              <a:t> </a:t>
            </a:r>
            <a:r>
              <a:rPr sz="1100" spc="-25" dirty="0">
                <a:latin typeface="Arial MT"/>
                <a:cs typeface="Arial MT"/>
              </a:rPr>
              <a:t>is </a:t>
            </a:r>
            <a:r>
              <a:rPr sz="1100" dirty="0">
                <a:latin typeface="Arial MT"/>
                <a:cs typeface="Arial MT"/>
              </a:rPr>
              <a:t>the</a:t>
            </a:r>
            <a:r>
              <a:rPr sz="1100" spc="260" dirty="0">
                <a:latin typeface="Arial MT"/>
                <a:cs typeface="Arial MT"/>
              </a:rPr>
              <a:t>  </a:t>
            </a:r>
            <a:r>
              <a:rPr sz="1100" dirty="0">
                <a:latin typeface="Arial MT"/>
                <a:cs typeface="Arial MT"/>
              </a:rPr>
              <a:t>majority.</a:t>
            </a:r>
            <a:r>
              <a:rPr sz="1100" spc="275" dirty="0">
                <a:latin typeface="Arial MT"/>
                <a:cs typeface="Arial MT"/>
              </a:rPr>
              <a:t>  </a:t>
            </a:r>
            <a:r>
              <a:rPr sz="1100" dirty="0">
                <a:latin typeface="Arial MT"/>
                <a:cs typeface="Arial MT"/>
              </a:rPr>
              <a:t>Hence</a:t>
            </a:r>
            <a:r>
              <a:rPr sz="1100" spc="265" dirty="0">
                <a:latin typeface="Arial MT"/>
                <a:cs typeface="Arial MT"/>
              </a:rPr>
              <a:t>  </a:t>
            </a:r>
            <a:r>
              <a:rPr sz="1100" spc="-25" dirty="0">
                <a:latin typeface="Arial MT"/>
                <a:cs typeface="Arial MT"/>
              </a:rPr>
              <a:t>the </a:t>
            </a:r>
            <a:r>
              <a:rPr sz="1100" dirty="0">
                <a:latin typeface="Arial MT"/>
                <a:cs typeface="Arial MT"/>
              </a:rPr>
              <a:t>algorithm</a:t>
            </a:r>
            <a:r>
              <a:rPr sz="1100" spc="110" dirty="0">
                <a:latin typeface="Arial MT"/>
                <a:cs typeface="Arial MT"/>
              </a:rPr>
              <a:t> </a:t>
            </a:r>
            <a:r>
              <a:rPr sz="1100" dirty="0">
                <a:latin typeface="Arial MT"/>
                <a:cs typeface="Arial MT"/>
              </a:rPr>
              <a:t>tries</a:t>
            </a:r>
            <a:r>
              <a:rPr sz="1100" spc="120" dirty="0">
                <a:latin typeface="Arial MT"/>
                <a:cs typeface="Arial MT"/>
              </a:rPr>
              <a:t> </a:t>
            </a:r>
            <a:r>
              <a:rPr sz="1100" dirty="0">
                <a:latin typeface="Arial MT"/>
                <a:cs typeface="Arial MT"/>
              </a:rPr>
              <a:t>to</a:t>
            </a:r>
            <a:r>
              <a:rPr sz="1100" spc="120" dirty="0">
                <a:latin typeface="Arial MT"/>
                <a:cs typeface="Arial MT"/>
              </a:rPr>
              <a:t> </a:t>
            </a:r>
            <a:r>
              <a:rPr sz="1100" dirty="0">
                <a:latin typeface="Arial MT"/>
                <a:cs typeface="Arial MT"/>
              </a:rPr>
              <a:t>over</a:t>
            </a:r>
            <a:r>
              <a:rPr sz="1100" spc="105" dirty="0">
                <a:latin typeface="Arial MT"/>
                <a:cs typeface="Arial MT"/>
              </a:rPr>
              <a:t> </a:t>
            </a:r>
            <a:r>
              <a:rPr sz="1100" dirty="0">
                <a:latin typeface="Arial MT"/>
                <a:cs typeface="Arial MT"/>
              </a:rPr>
              <a:t>fit</a:t>
            </a:r>
            <a:r>
              <a:rPr sz="1100" spc="125" dirty="0">
                <a:latin typeface="Arial MT"/>
                <a:cs typeface="Arial MT"/>
              </a:rPr>
              <a:t> </a:t>
            </a:r>
            <a:r>
              <a:rPr sz="1100" spc="-25" dirty="0">
                <a:latin typeface="Arial MT"/>
                <a:cs typeface="Arial MT"/>
              </a:rPr>
              <a:t>on </a:t>
            </a:r>
            <a:r>
              <a:rPr sz="1100" dirty="0">
                <a:latin typeface="Arial MT"/>
                <a:cs typeface="Arial MT"/>
              </a:rPr>
              <a:t>majority</a:t>
            </a:r>
            <a:r>
              <a:rPr sz="1100" spc="-40" dirty="0">
                <a:latin typeface="Arial MT"/>
                <a:cs typeface="Arial MT"/>
              </a:rPr>
              <a:t> </a:t>
            </a:r>
            <a:r>
              <a:rPr sz="1100" spc="-10" dirty="0">
                <a:latin typeface="Arial MT"/>
                <a:cs typeface="Arial MT"/>
              </a:rPr>
              <a:t>class.</a:t>
            </a:r>
            <a:endParaRPr sz="1100">
              <a:latin typeface="Arial MT"/>
              <a:cs typeface="Arial MT"/>
            </a:endParaRPr>
          </a:p>
        </p:txBody>
      </p:sp>
      <p:grpSp>
        <p:nvGrpSpPr>
          <p:cNvPr id="5" name="object 5"/>
          <p:cNvGrpSpPr/>
          <p:nvPr/>
        </p:nvGrpSpPr>
        <p:grpSpPr>
          <a:xfrm>
            <a:off x="3104175" y="1897022"/>
            <a:ext cx="722630" cy="586105"/>
            <a:chOff x="3104175" y="1897022"/>
            <a:chExt cx="722630" cy="586105"/>
          </a:xfrm>
        </p:grpSpPr>
        <p:sp>
          <p:nvSpPr>
            <p:cNvPr id="6" name="object 6"/>
            <p:cNvSpPr/>
            <p:nvPr/>
          </p:nvSpPr>
          <p:spPr>
            <a:xfrm>
              <a:off x="3104175" y="2134094"/>
              <a:ext cx="722630" cy="349250"/>
            </a:xfrm>
            <a:custGeom>
              <a:avLst/>
              <a:gdLst/>
              <a:ahLst/>
              <a:cxnLst/>
              <a:rect l="l" t="t" r="r" b="b"/>
              <a:pathLst>
                <a:path w="722629" h="349250">
                  <a:moveTo>
                    <a:pt x="722380" y="0"/>
                  </a:moveTo>
                  <a:lnTo>
                    <a:pt x="0" y="0"/>
                  </a:lnTo>
                  <a:lnTo>
                    <a:pt x="0" y="348635"/>
                  </a:lnTo>
                  <a:lnTo>
                    <a:pt x="722380" y="348635"/>
                  </a:lnTo>
                  <a:lnTo>
                    <a:pt x="722380" y="296340"/>
                  </a:lnTo>
                  <a:lnTo>
                    <a:pt x="82088" y="296340"/>
                  </a:lnTo>
                  <a:lnTo>
                    <a:pt x="49253" y="261476"/>
                  </a:lnTo>
                  <a:lnTo>
                    <a:pt x="49253" y="87158"/>
                  </a:lnTo>
                  <a:lnTo>
                    <a:pt x="82088" y="52295"/>
                  </a:lnTo>
                  <a:lnTo>
                    <a:pt x="722380" y="52295"/>
                  </a:lnTo>
                  <a:lnTo>
                    <a:pt x="722380" y="0"/>
                  </a:lnTo>
                  <a:close/>
                </a:path>
                <a:path w="722629" h="349250">
                  <a:moveTo>
                    <a:pt x="722380" y="52295"/>
                  </a:moveTo>
                  <a:lnTo>
                    <a:pt x="648500" y="52295"/>
                  </a:lnTo>
                  <a:lnTo>
                    <a:pt x="673127" y="78443"/>
                  </a:lnTo>
                  <a:lnTo>
                    <a:pt x="673127" y="270192"/>
                  </a:lnTo>
                  <a:lnTo>
                    <a:pt x="648500" y="296340"/>
                  </a:lnTo>
                  <a:lnTo>
                    <a:pt x="722380" y="296340"/>
                  </a:lnTo>
                  <a:lnTo>
                    <a:pt x="722380" y="52295"/>
                  </a:lnTo>
                  <a:close/>
                </a:path>
              </a:pathLst>
            </a:custGeom>
            <a:solidFill>
              <a:srgbClr val="3981B9"/>
            </a:solidFill>
          </p:spPr>
          <p:txBody>
            <a:bodyPr wrap="square" lIns="0" tIns="0" rIns="0" bIns="0" rtlCol="0"/>
            <a:lstStyle/>
            <a:p>
              <a:endParaRPr/>
            </a:p>
          </p:txBody>
        </p:sp>
        <p:pic>
          <p:nvPicPr>
            <p:cNvPr id="7" name="object 7"/>
            <p:cNvPicPr/>
            <p:nvPr/>
          </p:nvPicPr>
          <p:blipFill>
            <a:blip r:embed="rId2" cstate="print"/>
            <a:stretch>
              <a:fillRect/>
            </a:stretch>
          </p:blipFill>
          <p:spPr>
            <a:xfrm>
              <a:off x="3399695" y="2221253"/>
              <a:ext cx="131341" cy="174317"/>
            </a:xfrm>
            <a:prstGeom prst="rect">
              <a:avLst/>
            </a:prstGeom>
          </p:spPr>
        </p:pic>
        <p:sp>
          <p:nvSpPr>
            <p:cNvPr id="8" name="object 8"/>
            <p:cNvSpPr/>
            <p:nvPr/>
          </p:nvSpPr>
          <p:spPr>
            <a:xfrm>
              <a:off x="3197745" y="1897024"/>
              <a:ext cx="557530" cy="438150"/>
            </a:xfrm>
            <a:custGeom>
              <a:avLst/>
              <a:gdLst/>
              <a:ahLst/>
              <a:cxnLst/>
              <a:rect l="l" t="t" r="r" b="b"/>
              <a:pathLst>
                <a:path w="557529" h="438150">
                  <a:moveTo>
                    <a:pt x="87020" y="411391"/>
                  </a:moveTo>
                  <a:lnTo>
                    <a:pt x="85077" y="401218"/>
                  </a:lnTo>
                  <a:lnTo>
                    <a:pt x="79806" y="392899"/>
                  </a:lnTo>
                  <a:lnTo>
                    <a:pt x="71983" y="387299"/>
                  </a:lnTo>
                  <a:lnTo>
                    <a:pt x="62395" y="385241"/>
                  </a:lnTo>
                  <a:lnTo>
                    <a:pt x="52806" y="387299"/>
                  </a:lnTo>
                  <a:lnTo>
                    <a:pt x="44983" y="392899"/>
                  </a:lnTo>
                  <a:lnTo>
                    <a:pt x="39700" y="401218"/>
                  </a:lnTo>
                  <a:lnTo>
                    <a:pt x="37769" y="411391"/>
                  </a:lnTo>
                  <a:lnTo>
                    <a:pt x="39700" y="421576"/>
                  </a:lnTo>
                  <a:lnTo>
                    <a:pt x="44983" y="429882"/>
                  </a:lnTo>
                  <a:lnTo>
                    <a:pt x="52806" y="435483"/>
                  </a:lnTo>
                  <a:lnTo>
                    <a:pt x="62395" y="437540"/>
                  </a:lnTo>
                  <a:lnTo>
                    <a:pt x="71983" y="435483"/>
                  </a:lnTo>
                  <a:lnTo>
                    <a:pt x="79806" y="429882"/>
                  </a:lnTo>
                  <a:lnTo>
                    <a:pt x="85077" y="421576"/>
                  </a:lnTo>
                  <a:lnTo>
                    <a:pt x="87020" y="411391"/>
                  </a:lnTo>
                  <a:close/>
                </a:path>
                <a:path w="557529" h="438150">
                  <a:moveTo>
                    <a:pt x="476123" y="91516"/>
                  </a:moveTo>
                  <a:lnTo>
                    <a:pt x="441642" y="0"/>
                  </a:lnTo>
                  <a:lnTo>
                    <a:pt x="0" y="191757"/>
                  </a:lnTo>
                  <a:lnTo>
                    <a:pt x="252844" y="138582"/>
                  </a:lnTo>
                  <a:lnTo>
                    <a:pt x="414553" y="68859"/>
                  </a:lnTo>
                  <a:lnTo>
                    <a:pt x="426872" y="101981"/>
                  </a:lnTo>
                  <a:lnTo>
                    <a:pt x="476123" y="91516"/>
                  </a:lnTo>
                  <a:close/>
                </a:path>
                <a:path w="557529" h="438150">
                  <a:moveTo>
                    <a:pt x="497459" y="411391"/>
                  </a:moveTo>
                  <a:lnTo>
                    <a:pt x="495528" y="401218"/>
                  </a:lnTo>
                  <a:lnTo>
                    <a:pt x="490245" y="392899"/>
                  </a:lnTo>
                  <a:lnTo>
                    <a:pt x="482422" y="387299"/>
                  </a:lnTo>
                  <a:lnTo>
                    <a:pt x="472833" y="385241"/>
                  </a:lnTo>
                  <a:lnTo>
                    <a:pt x="463245" y="387299"/>
                  </a:lnTo>
                  <a:lnTo>
                    <a:pt x="455422" y="392899"/>
                  </a:lnTo>
                  <a:lnTo>
                    <a:pt x="450138" y="401218"/>
                  </a:lnTo>
                  <a:lnTo>
                    <a:pt x="448208" y="411391"/>
                  </a:lnTo>
                  <a:lnTo>
                    <a:pt x="450138" y="421576"/>
                  </a:lnTo>
                  <a:lnTo>
                    <a:pt x="455422" y="429882"/>
                  </a:lnTo>
                  <a:lnTo>
                    <a:pt x="463245" y="435483"/>
                  </a:lnTo>
                  <a:lnTo>
                    <a:pt x="472833" y="437540"/>
                  </a:lnTo>
                  <a:lnTo>
                    <a:pt x="482422" y="435483"/>
                  </a:lnTo>
                  <a:lnTo>
                    <a:pt x="490245" y="429882"/>
                  </a:lnTo>
                  <a:lnTo>
                    <a:pt x="495528" y="421576"/>
                  </a:lnTo>
                  <a:lnTo>
                    <a:pt x="497459" y="411391"/>
                  </a:lnTo>
                  <a:close/>
                </a:path>
                <a:path w="557529" h="438150">
                  <a:moveTo>
                    <a:pt x="557390" y="202209"/>
                  </a:moveTo>
                  <a:lnTo>
                    <a:pt x="540969" y="113309"/>
                  </a:lnTo>
                  <a:lnTo>
                    <a:pt x="119849" y="202209"/>
                  </a:lnTo>
                  <a:lnTo>
                    <a:pt x="371868" y="202209"/>
                  </a:lnTo>
                  <a:lnTo>
                    <a:pt x="501561" y="175196"/>
                  </a:lnTo>
                  <a:lnTo>
                    <a:pt x="507314" y="202209"/>
                  </a:lnTo>
                  <a:lnTo>
                    <a:pt x="557390" y="202209"/>
                  </a:lnTo>
                  <a:close/>
                </a:path>
              </a:pathLst>
            </a:custGeom>
            <a:solidFill>
              <a:srgbClr val="3981B9"/>
            </a:solidFill>
          </p:spPr>
          <p:txBody>
            <a:bodyPr wrap="square" lIns="0" tIns="0" rIns="0" bIns="0" rtlCol="0"/>
            <a:lstStyle/>
            <a:p>
              <a:endParaRPr/>
            </a:p>
          </p:txBody>
        </p:sp>
      </p:grpSp>
      <p:sp>
        <p:nvSpPr>
          <p:cNvPr id="9" name="object 9"/>
          <p:cNvSpPr txBox="1"/>
          <p:nvPr/>
        </p:nvSpPr>
        <p:spPr>
          <a:xfrm>
            <a:off x="2564129" y="2939542"/>
            <a:ext cx="1797050" cy="361950"/>
          </a:xfrm>
          <a:prstGeom prst="rect">
            <a:avLst/>
          </a:prstGeom>
        </p:spPr>
        <p:txBody>
          <a:bodyPr vert="horz" wrap="square" lIns="0" tIns="12700" rIns="0" bIns="0" rtlCol="0">
            <a:spAutoFit/>
          </a:bodyPr>
          <a:lstStyle/>
          <a:p>
            <a:pPr marL="12700">
              <a:lnSpc>
                <a:spcPct val="100000"/>
              </a:lnSpc>
              <a:spcBef>
                <a:spcPts val="100"/>
              </a:spcBef>
            </a:pPr>
            <a:r>
              <a:rPr sz="1100" dirty="0">
                <a:latin typeface="Arial MT"/>
                <a:cs typeface="Arial MT"/>
              </a:rPr>
              <a:t>Number</a:t>
            </a:r>
            <a:r>
              <a:rPr sz="1100" spc="-20" dirty="0">
                <a:latin typeface="Arial MT"/>
                <a:cs typeface="Arial MT"/>
              </a:rPr>
              <a:t> </a:t>
            </a:r>
            <a:r>
              <a:rPr sz="1100" dirty="0">
                <a:latin typeface="Arial MT"/>
                <a:cs typeface="Arial MT"/>
              </a:rPr>
              <a:t>of</a:t>
            </a:r>
            <a:r>
              <a:rPr sz="1100" spc="-35" dirty="0">
                <a:latin typeface="Arial MT"/>
                <a:cs typeface="Arial MT"/>
              </a:rPr>
              <a:t> </a:t>
            </a:r>
            <a:r>
              <a:rPr sz="1100" dirty="0">
                <a:latin typeface="Arial MT"/>
                <a:cs typeface="Arial MT"/>
              </a:rPr>
              <a:t>observations</a:t>
            </a:r>
            <a:r>
              <a:rPr sz="1100" spc="-25" dirty="0">
                <a:latin typeface="Arial MT"/>
                <a:cs typeface="Arial MT"/>
              </a:rPr>
              <a:t> </a:t>
            </a:r>
            <a:r>
              <a:rPr sz="1100" spc="-20" dirty="0">
                <a:latin typeface="Arial MT"/>
                <a:cs typeface="Arial MT"/>
              </a:rPr>
              <a:t>with</a:t>
            </a:r>
            <a:endParaRPr sz="1100">
              <a:latin typeface="Arial MT"/>
              <a:cs typeface="Arial MT"/>
            </a:endParaRPr>
          </a:p>
          <a:p>
            <a:pPr marL="12700">
              <a:lnSpc>
                <a:spcPct val="100000"/>
              </a:lnSpc>
            </a:pPr>
            <a:r>
              <a:rPr sz="1100" dirty="0">
                <a:latin typeface="Arial MT"/>
                <a:cs typeface="Arial MT"/>
              </a:rPr>
              <a:t>Revenue</a:t>
            </a:r>
            <a:r>
              <a:rPr sz="1100" spc="-10" dirty="0">
                <a:latin typeface="Arial MT"/>
                <a:cs typeface="Arial MT"/>
              </a:rPr>
              <a:t> </a:t>
            </a:r>
            <a:r>
              <a:rPr sz="1100" dirty="0">
                <a:latin typeface="Arial MT"/>
                <a:cs typeface="Arial MT"/>
              </a:rPr>
              <a:t>as</a:t>
            </a:r>
            <a:r>
              <a:rPr sz="1100" spc="-30" dirty="0">
                <a:latin typeface="Arial MT"/>
                <a:cs typeface="Arial MT"/>
              </a:rPr>
              <a:t> </a:t>
            </a:r>
            <a:r>
              <a:rPr sz="1100" dirty="0">
                <a:latin typeface="Arial MT"/>
                <a:cs typeface="Arial MT"/>
              </a:rPr>
              <a:t>False</a:t>
            </a:r>
            <a:r>
              <a:rPr sz="1100" spc="-15" dirty="0">
                <a:latin typeface="Arial MT"/>
                <a:cs typeface="Arial MT"/>
              </a:rPr>
              <a:t> </a:t>
            </a:r>
            <a:r>
              <a:rPr sz="1100" dirty="0">
                <a:latin typeface="Arial MT"/>
                <a:cs typeface="Arial MT"/>
              </a:rPr>
              <a:t>=</a:t>
            </a:r>
            <a:r>
              <a:rPr sz="1100" spc="250" dirty="0">
                <a:latin typeface="Arial MT"/>
                <a:cs typeface="Arial MT"/>
              </a:rPr>
              <a:t> </a:t>
            </a:r>
            <a:r>
              <a:rPr sz="1100" spc="-10" dirty="0">
                <a:latin typeface="Arial MT"/>
                <a:cs typeface="Arial MT"/>
              </a:rPr>
              <a:t>10422</a:t>
            </a:r>
            <a:endParaRPr sz="1100">
              <a:latin typeface="Arial MT"/>
              <a:cs typeface="Arial MT"/>
            </a:endParaRPr>
          </a:p>
        </p:txBody>
      </p:sp>
      <p:sp>
        <p:nvSpPr>
          <p:cNvPr id="10" name="object 10"/>
          <p:cNvSpPr/>
          <p:nvPr/>
        </p:nvSpPr>
        <p:spPr>
          <a:xfrm>
            <a:off x="5268277" y="1907641"/>
            <a:ext cx="559435" cy="592455"/>
          </a:xfrm>
          <a:custGeom>
            <a:avLst/>
            <a:gdLst/>
            <a:ahLst/>
            <a:cxnLst/>
            <a:rect l="l" t="t" r="r" b="b"/>
            <a:pathLst>
              <a:path w="559435" h="592455">
                <a:moveTo>
                  <a:pt x="559257" y="539724"/>
                </a:moveTo>
                <a:lnTo>
                  <a:pt x="49339" y="539724"/>
                </a:lnTo>
                <a:lnTo>
                  <a:pt x="49339" y="0"/>
                </a:lnTo>
                <a:lnTo>
                  <a:pt x="0" y="0"/>
                </a:lnTo>
                <a:lnTo>
                  <a:pt x="0" y="539724"/>
                </a:lnTo>
                <a:lnTo>
                  <a:pt x="0" y="591997"/>
                </a:lnTo>
                <a:lnTo>
                  <a:pt x="559257" y="591997"/>
                </a:lnTo>
                <a:lnTo>
                  <a:pt x="559257" y="539724"/>
                </a:lnTo>
                <a:close/>
              </a:path>
              <a:path w="559435" h="592455">
                <a:moveTo>
                  <a:pt x="559257" y="148018"/>
                </a:moveTo>
                <a:lnTo>
                  <a:pt x="427672" y="148018"/>
                </a:lnTo>
                <a:lnTo>
                  <a:pt x="476199" y="199440"/>
                </a:lnTo>
                <a:lnTo>
                  <a:pt x="411226" y="268300"/>
                </a:lnTo>
                <a:lnTo>
                  <a:pt x="361873" y="216001"/>
                </a:lnTo>
                <a:lnTo>
                  <a:pt x="279628" y="303161"/>
                </a:lnTo>
                <a:lnTo>
                  <a:pt x="230276" y="250863"/>
                </a:lnTo>
                <a:lnTo>
                  <a:pt x="81419" y="408622"/>
                </a:lnTo>
                <a:lnTo>
                  <a:pt x="115963" y="445223"/>
                </a:lnTo>
                <a:lnTo>
                  <a:pt x="230276" y="324078"/>
                </a:lnTo>
                <a:lnTo>
                  <a:pt x="279628" y="376377"/>
                </a:lnTo>
                <a:lnTo>
                  <a:pt x="361873" y="289217"/>
                </a:lnTo>
                <a:lnTo>
                  <a:pt x="411226" y="341503"/>
                </a:lnTo>
                <a:lnTo>
                  <a:pt x="510730" y="236042"/>
                </a:lnTo>
                <a:lnTo>
                  <a:pt x="559257" y="287464"/>
                </a:lnTo>
                <a:lnTo>
                  <a:pt x="559257" y="148018"/>
                </a:lnTo>
                <a:close/>
              </a:path>
            </a:pathLst>
          </a:custGeom>
          <a:solidFill>
            <a:srgbClr val="3981B9"/>
          </a:solidFill>
        </p:spPr>
        <p:txBody>
          <a:bodyPr wrap="square" lIns="0" tIns="0" rIns="0" bIns="0" rtlCol="0"/>
          <a:lstStyle/>
          <a:p>
            <a:endParaRPr/>
          </a:p>
        </p:txBody>
      </p:sp>
      <p:sp>
        <p:nvSpPr>
          <p:cNvPr id="11" name="object 11"/>
          <p:cNvSpPr txBox="1"/>
          <p:nvPr/>
        </p:nvSpPr>
        <p:spPr>
          <a:xfrm>
            <a:off x="4647438" y="2939542"/>
            <a:ext cx="1797050" cy="361950"/>
          </a:xfrm>
          <a:prstGeom prst="rect">
            <a:avLst/>
          </a:prstGeom>
        </p:spPr>
        <p:txBody>
          <a:bodyPr vert="horz" wrap="square" lIns="0" tIns="12700" rIns="0" bIns="0" rtlCol="0">
            <a:spAutoFit/>
          </a:bodyPr>
          <a:lstStyle/>
          <a:p>
            <a:pPr marL="12700">
              <a:lnSpc>
                <a:spcPct val="100000"/>
              </a:lnSpc>
              <a:spcBef>
                <a:spcPts val="100"/>
              </a:spcBef>
            </a:pPr>
            <a:r>
              <a:rPr sz="1100" dirty="0">
                <a:latin typeface="Arial MT"/>
                <a:cs typeface="Arial MT"/>
              </a:rPr>
              <a:t>Number</a:t>
            </a:r>
            <a:r>
              <a:rPr sz="1100" spc="-25" dirty="0">
                <a:latin typeface="Arial MT"/>
                <a:cs typeface="Arial MT"/>
              </a:rPr>
              <a:t> </a:t>
            </a:r>
            <a:r>
              <a:rPr sz="1100" dirty="0">
                <a:latin typeface="Arial MT"/>
                <a:cs typeface="Arial MT"/>
              </a:rPr>
              <a:t>of</a:t>
            </a:r>
            <a:r>
              <a:rPr sz="1100" spc="-30" dirty="0">
                <a:latin typeface="Arial MT"/>
                <a:cs typeface="Arial MT"/>
              </a:rPr>
              <a:t> </a:t>
            </a:r>
            <a:r>
              <a:rPr sz="1100" dirty="0">
                <a:latin typeface="Arial MT"/>
                <a:cs typeface="Arial MT"/>
              </a:rPr>
              <a:t>observations</a:t>
            </a:r>
            <a:r>
              <a:rPr sz="1100" spc="-15" dirty="0">
                <a:latin typeface="Arial MT"/>
                <a:cs typeface="Arial MT"/>
              </a:rPr>
              <a:t> </a:t>
            </a:r>
            <a:r>
              <a:rPr sz="1100" spc="-20" dirty="0">
                <a:latin typeface="Arial MT"/>
                <a:cs typeface="Arial MT"/>
              </a:rPr>
              <a:t>with</a:t>
            </a:r>
            <a:endParaRPr sz="1100">
              <a:latin typeface="Arial MT"/>
              <a:cs typeface="Arial MT"/>
            </a:endParaRPr>
          </a:p>
          <a:p>
            <a:pPr marL="12700">
              <a:lnSpc>
                <a:spcPct val="100000"/>
              </a:lnSpc>
              <a:tabLst>
                <a:tab pos="1356995" algn="l"/>
              </a:tabLst>
            </a:pPr>
            <a:r>
              <a:rPr sz="1100" dirty="0">
                <a:latin typeface="Arial MT"/>
                <a:cs typeface="Arial MT"/>
              </a:rPr>
              <a:t>Revenue</a:t>
            </a:r>
            <a:r>
              <a:rPr sz="1100" spc="-25" dirty="0">
                <a:latin typeface="Arial MT"/>
                <a:cs typeface="Arial MT"/>
              </a:rPr>
              <a:t> </a:t>
            </a:r>
            <a:r>
              <a:rPr sz="1100" dirty="0">
                <a:latin typeface="Arial MT"/>
                <a:cs typeface="Arial MT"/>
              </a:rPr>
              <a:t>as</a:t>
            </a:r>
            <a:r>
              <a:rPr sz="1100" spc="-25" dirty="0">
                <a:latin typeface="Arial MT"/>
                <a:cs typeface="Arial MT"/>
              </a:rPr>
              <a:t> </a:t>
            </a:r>
            <a:r>
              <a:rPr sz="1100" dirty="0">
                <a:latin typeface="Arial MT"/>
                <a:cs typeface="Arial MT"/>
              </a:rPr>
              <a:t>True</a:t>
            </a:r>
            <a:r>
              <a:rPr sz="1100" spc="-45" dirty="0">
                <a:latin typeface="Arial MT"/>
                <a:cs typeface="Arial MT"/>
              </a:rPr>
              <a:t> </a:t>
            </a:r>
            <a:r>
              <a:rPr sz="1100" spc="-50" dirty="0">
                <a:latin typeface="Arial MT"/>
                <a:cs typeface="Arial MT"/>
              </a:rPr>
              <a:t>=</a:t>
            </a:r>
            <a:r>
              <a:rPr sz="1100" dirty="0">
                <a:latin typeface="Arial MT"/>
                <a:cs typeface="Arial MT"/>
              </a:rPr>
              <a:t>	</a:t>
            </a:r>
            <a:r>
              <a:rPr sz="1100" spc="-20" dirty="0">
                <a:latin typeface="Arial MT"/>
                <a:cs typeface="Arial MT"/>
              </a:rPr>
              <a:t>1908</a:t>
            </a:r>
            <a:endParaRPr sz="1100">
              <a:latin typeface="Arial MT"/>
              <a:cs typeface="Arial MT"/>
            </a:endParaRPr>
          </a:p>
        </p:txBody>
      </p:sp>
      <p:grpSp>
        <p:nvGrpSpPr>
          <p:cNvPr id="12" name="object 12"/>
          <p:cNvGrpSpPr/>
          <p:nvPr/>
        </p:nvGrpSpPr>
        <p:grpSpPr>
          <a:xfrm>
            <a:off x="7302162" y="1907481"/>
            <a:ext cx="592455" cy="631190"/>
            <a:chOff x="7302162" y="1907481"/>
            <a:chExt cx="592455" cy="631190"/>
          </a:xfrm>
        </p:grpSpPr>
        <p:sp>
          <p:nvSpPr>
            <p:cNvPr id="13" name="object 13"/>
            <p:cNvSpPr/>
            <p:nvPr/>
          </p:nvSpPr>
          <p:spPr>
            <a:xfrm>
              <a:off x="7302157" y="1907489"/>
              <a:ext cx="461009" cy="631190"/>
            </a:xfrm>
            <a:custGeom>
              <a:avLst/>
              <a:gdLst/>
              <a:ahLst/>
              <a:cxnLst/>
              <a:rect l="l" t="t" r="r" b="b"/>
              <a:pathLst>
                <a:path w="461009" h="631189">
                  <a:moveTo>
                    <a:pt x="188417" y="597039"/>
                  </a:moveTo>
                  <a:lnTo>
                    <a:pt x="187591" y="592683"/>
                  </a:lnTo>
                  <a:lnTo>
                    <a:pt x="185953" y="589191"/>
                  </a:lnTo>
                  <a:lnTo>
                    <a:pt x="131673" y="459320"/>
                  </a:lnTo>
                  <a:lnTo>
                    <a:pt x="131673" y="391337"/>
                  </a:lnTo>
                  <a:lnTo>
                    <a:pt x="131673" y="371297"/>
                  </a:lnTo>
                  <a:lnTo>
                    <a:pt x="132702" y="363537"/>
                  </a:lnTo>
                  <a:lnTo>
                    <a:pt x="135572" y="356260"/>
                  </a:lnTo>
                  <a:lnTo>
                    <a:pt x="139992" y="349973"/>
                  </a:lnTo>
                  <a:lnTo>
                    <a:pt x="144627" y="346024"/>
                  </a:lnTo>
                  <a:lnTo>
                    <a:pt x="145643" y="345147"/>
                  </a:lnTo>
                  <a:lnTo>
                    <a:pt x="150583" y="342531"/>
                  </a:lnTo>
                  <a:lnTo>
                    <a:pt x="152234" y="336435"/>
                  </a:lnTo>
                  <a:lnTo>
                    <a:pt x="149758" y="332079"/>
                  </a:lnTo>
                  <a:lnTo>
                    <a:pt x="148120" y="328587"/>
                  </a:lnTo>
                  <a:lnTo>
                    <a:pt x="144830" y="325970"/>
                  </a:lnTo>
                  <a:lnTo>
                    <a:pt x="140716" y="326847"/>
                  </a:lnTo>
                  <a:lnTo>
                    <a:pt x="119329" y="326847"/>
                  </a:lnTo>
                  <a:lnTo>
                    <a:pt x="119329" y="346024"/>
                  </a:lnTo>
                  <a:lnTo>
                    <a:pt x="116573" y="352056"/>
                  </a:lnTo>
                  <a:lnTo>
                    <a:pt x="114503" y="358330"/>
                  </a:lnTo>
                  <a:lnTo>
                    <a:pt x="113195" y="364769"/>
                  </a:lnTo>
                  <a:lnTo>
                    <a:pt x="112750" y="371297"/>
                  </a:lnTo>
                  <a:lnTo>
                    <a:pt x="112750" y="391337"/>
                  </a:lnTo>
                  <a:lnTo>
                    <a:pt x="75742" y="391337"/>
                  </a:lnTo>
                  <a:lnTo>
                    <a:pt x="75742" y="371297"/>
                  </a:lnTo>
                  <a:lnTo>
                    <a:pt x="75412" y="364769"/>
                  </a:lnTo>
                  <a:lnTo>
                    <a:pt x="74307" y="358330"/>
                  </a:lnTo>
                  <a:lnTo>
                    <a:pt x="72275" y="352056"/>
                  </a:lnTo>
                  <a:lnTo>
                    <a:pt x="69164" y="346024"/>
                  </a:lnTo>
                  <a:lnTo>
                    <a:pt x="119329" y="346024"/>
                  </a:lnTo>
                  <a:lnTo>
                    <a:pt x="119329" y="326847"/>
                  </a:lnTo>
                  <a:lnTo>
                    <a:pt x="42024" y="326847"/>
                  </a:lnTo>
                  <a:lnTo>
                    <a:pt x="37084" y="330327"/>
                  </a:lnTo>
                  <a:lnTo>
                    <a:pt x="37084" y="340791"/>
                  </a:lnTo>
                  <a:lnTo>
                    <a:pt x="38735" y="344271"/>
                  </a:lnTo>
                  <a:lnTo>
                    <a:pt x="42024" y="346024"/>
                  </a:lnTo>
                  <a:lnTo>
                    <a:pt x="48018" y="350837"/>
                  </a:lnTo>
                  <a:lnTo>
                    <a:pt x="52400" y="357136"/>
                  </a:lnTo>
                  <a:lnTo>
                    <a:pt x="55092" y="364401"/>
                  </a:lnTo>
                  <a:lnTo>
                    <a:pt x="55905" y="371297"/>
                  </a:lnTo>
                  <a:lnTo>
                    <a:pt x="56007" y="460197"/>
                  </a:lnTo>
                  <a:lnTo>
                    <a:pt x="2540" y="589191"/>
                  </a:lnTo>
                  <a:lnTo>
                    <a:pt x="0" y="600710"/>
                  </a:lnTo>
                  <a:lnTo>
                    <a:pt x="24752" y="631024"/>
                  </a:lnTo>
                  <a:lnTo>
                    <a:pt x="160451" y="631024"/>
                  </a:lnTo>
                  <a:lnTo>
                    <a:pt x="171411" y="628726"/>
                  </a:lnTo>
                  <a:lnTo>
                    <a:pt x="180301" y="622427"/>
                  </a:lnTo>
                  <a:lnTo>
                    <a:pt x="186245" y="613016"/>
                  </a:lnTo>
                  <a:lnTo>
                    <a:pt x="188417" y="601395"/>
                  </a:lnTo>
                  <a:lnTo>
                    <a:pt x="188417" y="597039"/>
                  </a:lnTo>
                  <a:close/>
                </a:path>
                <a:path w="461009" h="631189">
                  <a:moveTo>
                    <a:pt x="460641" y="139458"/>
                  </a:moveTo>
                  <a:lnTo>
                    <a:pt x="453936" y="95377"/>
                  </a:lnTo>
                  <a:lnTo>
                    <a:pt x="435254" y="57086"/>
                  </a:lnTo>
                  <a:lnTo>
                    <a:pt x="406768" y="26911"/>
                  </a:lnTo>
                  <a:lnTo>
                    <a:pt x="370649" y="7112"/>
                  </a:lnTo>
                  <a:lnTo>
                    <a:pt x="329057" y="0"/>
                  </a:lnTo>
                  <a:lnTo>
                    <a:pt x="287464" y="7112"/>
                  </a:lnTo>
                  <a:lnTo>
                    <a:pt x="251333" y="26911"/>
                  </a:lnTo>
                  <a:lnTo>
                    <a:pt x="222846" y="57086"/>
                  </a:lnTo>
                  <a:lnTo>
                    <a:pt x="204177" y="95377"/>
                  </a:lnTo>
                  <a:lnTo>
                    <a:pt x="197459" y="139458"/>
                  </a:lnTo>
                  <a:lnTo>
                    <a:pt x="204177" y="183527"/>
                  </a:lnTo>
                  <a:lnTo>
                    <a:pt x="222859" y="221818"/>
                  </a:lnTo>
                  <a:lnTo>
                    <a:pt x="251333" y="252006"/>
                  </a:lnTo>
                  <a:lnTo>
                    <a:pt x="287464" y="271792"/>
                  </a:lnTo>
                  <a:lnTo>
                    <a:pt x="329057" y="278904"/>
                  </a:lnTo>
                  <a:lnTo>
                    <a:pt x="370649" y="271792"/>
                  </a:lnTo>
                  <a:lnTo>
                    <a:pt x="406768" y="252006"/>
                  </a:lnTo>
                  <a:lnTo>
                    <a:pt x="435254" y="221818"/>
                  </a:lnTo>
                  <a:lnTo>
                    <a:pt x="453936" y="183527"/>
                  </a:lnTo>
                  <a:lnTo>
                    <a:pt x="460641" y="139458"/>
                  </a:lnTo>
                  <a:close/>
                </a:path>
              </a:pathLst>
            </a:custGeom>
            <a:solidFill>
              <a:srgbClr val="3981B9"/>
            </a:solidFill>
          </p:spPr>
          <p:txBody>
            <a:bodyPr wrap="square" lIns="0" tIns="0" rIns="0" bIns="0" rtlCol="0"/>
            <a:lstStyle/>
            <a:p>
              <a:endParaRPr/>
            </a:p>
          </p:txBody>
        </p:sp>
        <p:pic>
          <p:nvPicPr>
            <p:cNvPr id="14" name="object 14"/>
            <p:cNvPicPr/>
            <p:nvPr/>
          </p:nvPicPr>
          <p:blipFill>
            <a:blip r:embed="rId3" cstate="print"/>
            <a:stretch>
              <a:fillRect/>
            </a:stretch>
          </p:blipFill>
          <p:spPr>
            <a:xfrm>
              <a:off x="7363923" y="2099231"/>
              <a:ext cx="79777" cy="124637"/>
            </a:xfrm>
            <a:prstGeom prst="rect">
              <a:avLst/>
            </a:prstGeom>
          </p:spPr>
        </p:pic>
        <p:sp>
          <p:nvSpPr>
            <p:cNvPr id="15" name="object 15"/>
            <p:cNvSpPr/>
            <p:nvPr/>
          </p:nvSpPr>
          <p:spPr>
            <a:xfrm>
              <a:off x="7450277" y="2221255"/>
              <a:ext cx="444500" cy="279400"/>
            </a:xfrm>
            <a:custGeom>
              <a:avLst/>
              <a:gdLst/>
              <a:ahLst/>
              <a:cxnLst/>
              <a:rect l="l" t="t" r="r" b="b"/>
              <a:pathLst>
                <a:path w="444500" h="279400">
                  <a:moveTo>
                    <a:pt x="139814" y="199593"/>
                  </a:moveTo>
                  <a:lnTo>
                    <a:pt x="80594" y="133362"/>
                  </a:lnTo>
                  <a:lnTo>
                    <a:pt x="113499" y="89776"/>
                  </a:lnTo>
                  <a:lnTo>
                    <a:pt x="113499" y="88912"/>
                  </a:lnTo>
                  <a:lnTo>
                    <a:pt x="63322" y="94132"/>
                  </a:lnTo>
                  <a:lnTo>
                    <a:pt x="64973" y="20053"/>
                  </a:lnTo>
                  <a:lnTo>
                    <a:pt x="35471" y="31267"/>
                  </a:lnTo>
                  <a:lnTo>
                    <a:pt x="825" y="53174"/>
                  </a:lnTo>
                  <a:lnTo>
                    <a:pt x="0" y="58407"/>
                  </a:lnTo>
                  <a:lnTo>
                    <a:pt x="0" y="142074"/>
                  </a:lnTo>
                  <a:lnTo>
                    <a:pt x="54279" y="271945"/>
                  </a:lnTo>
                  <a:lnTo>
                    <a:pt x="55918" y="278917"/>
                  </a:lnTo>
                  <a:lnTo>
                    <a:pt x="139814" y="278917"/>
                  </a:lnTo>
                  <a:lnTo>
                    <a:pt x="139814" y="199593"/>
                  </a:lnTo>
                  <a:close/>
                </a:path>
                <a:path w="444500" h="279400">
                  <a:moveTo>
                    <a:pt x="264820" y="10464"/>
                  </a:moveTo>
                  <a:lnTo>
                    <a:pt x="243852" y="5892"/>
                  </a:lnTo>
                  <a:lnTo>
                    <a:pt x="222885" y="2616"/>
                  </a:lnTo>
                  <a:lnTo>
                    <a:pt x="201904" y="660"/>
                  </a:lnTo>
                  <a:lnTo>
                    <a:pt x="180936" y="0"/>
                  </a:lnTo>
                  <a:lnTo>
                    <a:pt x="159981" y="660"/>
                  </a:lnTo>
                  <a:lnTo>
                    <a:pt x="139090" y="2616"/>
                  </a:lnTo>
                  <a:lnTo>
                    <a:pt x="118364" y="5892"/>
                  </a:lnTo>
                  <a:lnTo>
                    <a:pt x="97866" y="10464"/>
                  </a:lnTo>
                  <a:lnTo>
                    <a:pt x="156260" y="191757"/>
                  </a:lnTo>
                  <a:lnTo>
                    <a:pt x="156260" y="278917"/>
                  </a:lnTo>
                  <a:lnTo>
                    <a:pt x="205613" y="278917"/>
                  </a:lnTo>
                  <a:lnTo>
                    <a:pt x="205613" y="191757"/>
                  </a:lnTo>
                  <a:lnTo>
                    <a:pt x="264820" y="10464"/>
                  </a:lnTo>
                  <a:close/>
                </a:path>
                <a:path w="444500" h="279400">
                  <a:moveTo>
                    <a:pt x="444119" y="139458"/>
                  </a:moveTo>
                  <a:lnTo>
                    <a:pt x="428739" y="94843"/>
                  </a:lnTo>
                  <a:lnTo>
                    <a:pt x="389775" y="63068"/>
                  </a:lnTo>
                  <a:lnTo>
                    <a:pt x="329095" y="31343"/>
                  </a:lnTo>
                  <a:lnTo>
                    <a:pt x="296900" y="20053"/>
                  </a:lnTo>
                  <a:lnTo>
                    <a:pt x="298551" y="94132"/>
                  </a:lnTo>
                  <a:lnTo>
                    <a:pt x="248373" y="88912"/>
                  </a:lnTo>
                  <a:lnTo>
                    <a:pt x="248373" y="89776"/>
                  </a:lnTo>
                  <a:lnTo>
                    <a:pt x="281279" y="133362"/>
                  </a:lnTo>
                  <a:lnTo>
                    <a:pt x="222059" y="199593"/>
                  </a:lnTo>
                  <a:lnTo>
                    <a:pt x="222059" y="278917"/>
                  </a:lnTo>
                  <a:lnTo>
                    <a:pt x="444119" y="278917"/>
                  </a:lnTo>
                  <a:lnTo>
                    <a:pt x="444119" y="139458"/>
                  </a:lnTo>
                  <a:close/>
                </a:path>
              </a:pathLst>
            </a:custGeom>
            <a:solidFill>
              <a:srgbClr val="3981B9"/>
            </a:solidFill>
          </p:spPr>
          <p:txBody>
            <a:bodyPr wrap="square" lIns="0" tIns="0" rIns="0" bIns="0" rtlCol="0"/>
            <a:lstStyle/>
            <a:p>
              <a:endParaRPr/>
            </a:p>
          </p:txBody>
        </p:sp>
      </p:grpSp>
      <p:sp>
        <p:nvSpPr>
          <p:cNvPr id="16" name="object 16"/>
          <p:cNvSpPr txBox="1"/>
          <p:nvPr/>
        </p:nvSpPr>
        <p:spPr>
          <a:xfrm>
            <a:off x="6731000" y="2939542"/>
            <a:ext cx="32893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Arial MT"/>
                <a:cs typeface="Arial MT"/>
              </a:rPr>
              <a:t>Here</a:t>
            </a:r>
            <a:endParaRPr sz="1100">
              <a:latin typeface="Arial MT"/>
              <a:cs typeface="Arial MT"/>
            </a:endParaRPr>
          </a:p>
        </p:txBody>
      </p:sp>
      <p:sp>
        <p:nvSpPr>
          <p:cNvPr id="17" name="object 17"/>
          <p:cNvSpPr txBox="1"/>
          <p:nvPr/>
        </p:nvSpPr>
        <p:spPr>
          <a:xfrm>
            <a:off x="7192771" y="2939542"/>
            <a:ext cx="1337310" cy="193675"/>
          </a:xfrm>
          <a:prstGeom prst="rect">
            <a:avLst/>
          </a:prstGeom>
        </p:spPr>
        <p:txBody>
          <a:bodyPr vert="horz" wrap="square" lIns="0" tIns="12700" rIns="0" bIns="0" rtlCol="0">
            <a:spAutoFit/>
          </a:bodyPr>
          <a:lstStyle/>
          <a:p>
            <a:pPr marL="12700">
              <a:lnSpc>
                <a:spcPct val="100000"/>
              </a:lnSpc>
              <a:spcBef>
                <a:spcPts val="100"/>
              </a:spcBef>
              <a:tabLst>
                <a:tab pos="347345" algn="l"/>
                <a:tab pos="707390" algn="l"/>
                <a:tab pos="1205865" algn="l"/>
              </a:tabLst>
            </a:pPr>
            <a:r>
              <a:rPr sz="1100" spc="-25" dirty="0">
                <a:latin typeface="Arial MT"/>
                <a:cs typeface="Arial MT"/>
              </a:rPr>
              <a:t>we</a:t>
            </a:r>
            <a:r>
              <a:rPr sz="1100" dirty="0">
                <a:latin typeface="Arial MT"/>
                <a:cs typeface="Arial MT"/>
              </a:rPr>
              <a:t>	</a:t>
            </a:r>
            <a:r>
              <a:rPr sz="1100" spc="-25" dirty="0">
                <a:latin typeface="Arial MT"/>
                <a:cs typeface="Arial MT"/>
              </a:rPr>
              <a:t>are</a:t>
            </a:r>
            <a:r>
              <a:rPr sz="1100" dirty="0">
                <a:latin typeface="Arial MT"/>
                <a:cs typeface="Arial MT"/>
              </a:rPr>
              <a:t>	</a:t>
            </a:r>
            <a:r>
              <a:rPr sz="1100" spc="-10" dirty="0">
                <a:latin typeface="Arial MT"/>
                <a:cs typeface="Arial MT"/>
              </a:rPr>
              <a:t>trying</a:t>
            </a:r>
            <a:r>
              <a:rPr sz="1100" dirty="0">
                <a:latin typeface="Arial MT"/>
                <a:cs typeface="Arial MT"/>
              </a:rPr>
              <a:t>	</a:t>
            </a:r>
            <a:r>
              <a:rPr sz="1100" spc="-25" dirty="0">
                <a:latin typeface="Arial MT"/>
                <a:cs typeface="Arial MT"/>
              </a:rPr>
              <a:t>to</a:t>
            </a:r>
            <a:endParaRPr sz="1100">
              <a:latin typeface="Arial MT"/>
              <a:cs typeface="Arial MT"/>
            </a:endParaRPr>
          </a:p>
        </p:txBody>
      </p:sp>
      <p:sp>
        <p:nvSpPr>
          <p:cNvPr id="18" name="object 18"/>
          <p:cNvSpPr txBox="1"/>
          <p:nvPr/>
        </p:nvSpPr>
        <p:spPr>
          <a:xfrm>
            <a:off x="6731000" y="3106877"/>
            <a:ext cx="1263015" cy="194310"/>
          </a:xfrm>
          <a:prstGeom prst="rect">
            <a:avLst/>
          </a:prstGeom>
        </p:spPr>
        <p:txBody>
          <a:bodyPr vert="horz" wrap="square" lIns="0" tIns="13335" rIns="0" bIns="0" rtlCol="0">
            <a:spAutoFit/>
          </a:bodyPr>
          <a:lstStyle/>
          <a:p>
            <a:pPr marL="12700">
              <a:lnSpc>
                <a:spcPct val="100000"/>
              </a:lnSpc>
              <a:spcBef>
                <a:spcPts val="105"/>
              </a:spcBef>
              <a:tabLst>
                <a:tab pos="758825" algn="l"/>
              </a:tabLst>
            </a:pPr>
            <a:r>
              <a:rPr sz="1100" spc="-10" dirty="0">
                <a:latin typeface="Arial MT"/>
                <a:cs typeface="Arial MT"/>
              </a:rPr>
              <a:t>increase</a:t>
            </a:r>
            <a:r>
              <a:rPr sz="1100" dirty="0">
                <a:latin typeface="Arial MT"/>
                <a:cs typeface="Arial MT"/>
              </a:rPr>
              <a:t>	</a:t>
            </a:r>
            <a:r>
              <a:rPr sz="1100" spc="-10" dirty="0">
                <a:latin typeface="Arial MT"/>
                <a:cs typeface="Arial MT"/>
              </a:rPr>
              <a:t>minority</a:t>
            </a:r>
            <a:endParaRPr sz="1100">
              <a:latin typeface="Arial MT"/>
              <a:cs typeface="Arial MT"/>
            </a:endParaRPr>
          </a:p>
        </p:txBody>
      </p:sp>
      <p:sp>
        <p:nvSpPr>
          <p:cNvPr id="19" name="object 19"/>
          <p:cNvSpPr txBox="1"/>
          <p:nvPr/>
        </p:nvSpPr>
        <p:spPr>
          <a:xfrm>
            <a:off x="8184895" y="3106877"/>
            <a:ext cx="344170" cy="194310"/>
          </a:xfrm>
          <a:prstGeom prst="rect">
            <a:avLst/>
          </a:prstGeom>
        </p:spPr>
        <p:txBody>
          <a:bodyPr vert="horz" wrap="square" lIns="0" tIns="13335" rIns="0" bIns="0" rtlCol="0">
            <a:spAutoFit/>
          </a:bodyPr>
          <a:lstStyle/>
          <a:p>
            <a:pPr marL="12700">
              <a:lnSpc>
                <a:spcPct val="100000"/>
              </a:lnSpc>
              <a:spcBef>
                <a:spcPts val="105"/>
              </a:spcBef>
            </a:pPr>
            <a:r>
              <a:rPr sz="1100" spc="-10" dirty="0">
                <a:latin typeface="Arial MT"/>
                <a:cs typeface="Arial MT"/>
              </a:rPr>
              <a:t>class</a:t>
            </a:r>
            <a:endParaRPr sz="1100">
              <a:latin typeface="Arial MT"/>
              <a:cs typeface="Arial MT"/>
            </a:endParaRPr>
          </a:p>
        </p:txBody>
      </p:sp>
      <p:sp>
        <p:nvSpPr>
          <p:cNvPr id="20" name="object 20"/>
          <p:cNvSpPr txBox="1"/>
          <p:nvPr/>
        </p:nvSpPr>
        <p:spPr>
          <a:xfrm>
            <a:off x="6731000" y="3275202"/>
            <a:ext cx="818515"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MT"/>
                <a:cs typeface="Arial MT"/>
              </a:rPr>
              <a:t>observations</a:t>
            </a:r>
            <a:endParaRPr sz="1100">
              <a:latin typeface="Arial MT"/>
              <a:cs typeface="Arial MT"/>
            </a:endParaRPr>
          </a:p>
        </p:txBody>
      </p:sp>
      <p:sp>
        <p:nvSpPr>
          <p:cNvPr id="21" name="object 21"/>
          <p:cNvSpPr txBox="1"/>
          <p:nvPr/>
        </p:nvSpPr>
        <p:spPr>
          <a:xfrm>
            <a:off x="8169656" y="3275202"/>
            <a:ext cx="35814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MT"/>
                <a:cs typeface="Arial MT"/>
              </a:rPr>
              <a:t>using</a:t>
            </a:r>
            <a:endParaRPr sz="1100">
              <a:latin typeface="Arial MT"/>
              <a:cs typeface="Arial MT"/>
            </a:endParaRPr>
          </a:p>
        </p:txBody>
      </p:sp>
      <p:sp>
        <p:nvSpPr>
          <p:cNvPr id="22" name="object 22"/>
          <p:cNvSpPr txBox="1"/>
          <p:nvPr/>
        </p:nvSpPr>
        <p:spPr>
          <a:xfrm>
            <a:off x="6731000" y="3442842"/>
            <a:ext cx="1143635"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MT"/>
                <a:cs typeface="Arial MT"/>
              </a:rPr>
              <a:t>SMOTE(Synthetic</a:t>
            </a:r>
            <a:endParaRPr sz="1100">
              <a:latin typeface="Arial MT"/>
              <a:cs typeface="Arial MT"/>
            </a:endParaRPr>
          </a:p>
        </p:txBody>
      </p:sp>
      <p:sp>
        <p:nvSpPr>
          <p:cNvPr id="23" name="object 23"/>
          <p:cNvSpPr txBox="1"/>
          <p:nvPr/>
        </p:nvSpPr>
        <p:spPr>
          <a:xfrm>
            <a:off x="8015731" y="3442842"/>
            <a:ext cx="51435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MT"/>
                <a:cs typeface="Arial MT"/>
              </a:rPr>
              <a:t>Minority</a:t>
            </a:r>
            <a:endParaRPr sz="1100">
              <a:latin typeface="Arial MT"/>
              <a:cs typeface="Arial MT"/>
            </a:endParaRPr>
          </a:p>
        </p:txBody>
      </p:sp>
      <p:sp>
        <p:nvSpPr>
          <p:cNvPr id="24" name="object 24"/>
          <p:cNvSpPr txBox="1"/>
          <p:nvPr/>
        </p:nvSpPr>
        <p:spPr>
          <a:xfrm>
            <a:off x="7802371" y="3610483"/>
            <a:ext cx="725805"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MT"/>
                <a:cs typeface="Arial MT"/>
              </a:rPr>
              <a:t>Technique)</a:t>
            </a:r>
            <a:endParaRPr sz="1100">
              <a:latin typeface="Arial MT"/>
              <a:cs typeface="Arial MT"/>
            </a:endParaRPr>
          </a:p>
        </p:txBody>
      </p:sp>
      <p:sp>
        <p:nvSpPr>
          <p:cNvPr id="25" name="object 25"/>
          <p:cNvSpPr txBox="1"/>
          <p:nvPr/>
        </p:nvSpPr>
        <p:spPr>
          <a:xfrm>
            <a:off x="6731000" y="3610483"/>
            <a:ext cx="932815" cy="361315"/>
          </a:xfrm>
          <a:prstGeom prst="rect">
            <a:avLst/>
          </a:prstGeom>
        </p:spPr>
        <p:txBody>
          <a:bodyPr vert="horz" wrap="square" lIns="0" tIns="12700" rIns="0" bIns="0" rtlCol="0">
            <a:spAutoFit/>
          </a:bodyPr>
          <a:lstStyle/>
          <a:p>
            <a:pPr marL="12700" marR="5080">
              <a:lnSpc>
                <a:spcPct val="100000"/>
              </a:lnSpc>
              <a:spcBef>
                <a:spcPts val="100"/>
              </a:spcBef>
            </a:pPr>
            <a:r>
              <a:rPr sz="1100" spc="-10" dirty="0">
                <a:latin typeface="Arial MT"/>
                <a:cs typeface="Arial MT"/>
              </a:rPr>
              <a:t>Over-sampling algorithm.</a:t>
            </a:r>
            <a:endParaRPr sz="1100">
              <a:latin typeface="Arial MT"/>
              <a:cs typeface="Arial MT"/>
            </a:endParaRPr>
          </a:p>
        </p:txBody>
      </p:sp>
      <p:pic>
        <p:nvPicPr>
          <p:cNvPr id="26" name="object 26"/>
          <p:cNvPicPr/>
          <p:nvPr/>
        </p:nvPicPr>
        <p:blipFill>
          <a:blip r:embed="rId4" cstate="print"/>
          <a:stretch>
            <a:fillRect/>
          </a:stretch>
        </p:blipFill>
        <p:spPr>
          <a:xfrm>
            <a:off x="0" y="0"/>
            <a:ext cx="9140951" cy="1327403"/>
          </a:xfrm>
          <a:prstGeom prst="rect">
            <a:avLst/>
          </a:prstGeom>
        </p:spPr>
      </p:pic>
      <p:sp>
        <p:nvSpPr>
          <p:cNvPr id="27" name="object 27"/>
          <p:cNvSpPr txBox="1">
            <a:spLocks noGrp="1"/>
          </p:cNvSpPr>
          <p:nvPr>
            <p:ph type="title"/>
          </p:nvPr>
        </p:nvSpPr>
        <p:spPr>
          <a:prstGeom prst="rect">
            <a:avLst/>
          </a:prstGeom>
        </p:spPr>
        <p:txBody>
          <a:bodyPr vert="horz" wrap="square" lIns="0" tIns="337617" rIns="0" bIns="0" rtlCol="0">
            <a:spAutoFit/>
          </a:bodyPr>
          <a:lstStyle/>
          <a:p>
            <a:pPr marL="457834">
              <a:lnSpc>
                <a:spcPct val="100000"/>
              </a:lnSpc>
              <a:spcBef>
                <a:spcPts val="100"/>
              </a:spcBef>
            </a:pPr>
            <a:r>
              <a:rPr sz="3000" dirty="0">
                <a:solidFill>
                  <a:srgbClr val="FFFFFF"/>
                </a:solidFill>
              </a:rPr>
              <a:t>Data</a:t>
            </a:r>
            <a:r>
              <a:rPr sz="3000" spc="-30" dirty="0">
                <a:solidFill>
                  <a:srgbClr val="FFFFFF"/>
                </a:solidFill>
              </a:rPr>
              <a:t> </a:t>
            </a:r>
            <a:r>
              <a:rPr sz="3000" spc="-10" dirty="0">
                <a:solidFill>
                  <a:srgbClr val="FFFFFF"/>
                </a:solidFill>
              </a:rPr>
              <a:t>Balancing</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1564" y="2201037"/>
            <a:ext cx="3421379" cy="650875"/>
          </a:xfrm>
          <a:prstGeom prst="rect">
            <a:avLst/>
          </a:prstGeom>
        </p:spPr>
        <p:txBody>
          <a:bodyPr vert="horz" wrap="square" lIns="0" tIns="12700" rIns="0" bIns="0" rtlCol="0">
            <a:spAutoFit/>
          </a:bodyPr>
          <a:lstStyle/>
          <a:p>
            <a:pPr marL="12700">
              <a:lnSpc>
                <a:spcPct val="100000"/>
              </a:lnSpc>
              <a:spcBef>
                <a:spcPts val="100"/>
              </a:spcBef>
            </a:pPr>
            <a:r>
              <a:rPr sz="4100" dirty="0">
                <a:solidFill>
                  <a:srgbClr val="0D0D0D"/>
                </a:solidFill>
              </a:rPr>
              <a:t>Data</a:t>
            </a:r>
            <a:r>
              <a:rPr sz="4100" spc="-185" dirty="0">
                <a:solidFill>
                  <a:srgbClr val="0D0D0D"/>
                </a:solidFill>
              </a:rPr>
              <a:t> </a:t>
            </a:r>
            <a:r>
              <a:rPr sz="4100" spc="-10" dirty="0">
                <a:solidFill>
                  <a:srgbClr val="0D0D0D"/>
                </a:solidFill>
              </a:rPr>
              <a:t>Analysis</a:t>
            </a:r>
            <a:endParaRPr sz="4100"/>
          </a:p>
        </p:txBody>
      </p:sp>
      <p:sp>
        <p:nvSpPr>
          <p:cNvPr id="3" name="object 3"/>
          <p:cNvSpPr/>
          <p:nvPr/>
        </p:nvSpPr>
        <p:spPr>
          <a:xfrm>
            <a:off x="8250935" y="4581144"/>
            <a:ext cx="411480" cy="411480"/>
          </a:xfrm>
          <a:custGeom>
            <a:avLst/>
            <a:gdLst/>
            <a:ahLst/>
            <a:cxnLst/>
            <a:rect l="l" t="t" r="r" b="b"/>
            <a:pathLst>
              <a:path w="411479" h="411479">
                <a:moveTo>
                  <a:pt x="205740" y="0"/>
                </a:moveTo>
                <a:lnTo>
                  <a:pt x="158553" y="5433"/>
                </a:lnTo>
                <a:lnTo>
                  <a:pt x="115244" y="20911"/>
                </a:lnTo>
                <a:lnTo>
                  <a:pt x="77044" y="45198"/>
                </a:lnTo>
                <a:lnTo>
                  <a:pt x="45186" y="77060"/>
                </a:lnTo>
                <a:lnTo>
                  <a:pt x="20905" y="115260"/>
                </a:lnTo>
                <a:lnTo>
                  <a:pt x="5431" y="158565"/>
                </a:lnTo>
                <a:lnTo>
                  <a:pt x="0" y="205739"/>
                </a:lnTo>
                <a:lnTo>
                  <a:pt x="5431" y="252914"/>
                </a:lnTo>
                <a:lnTo>
                  <a:pt x="20905" y="296219"/>
                </a:lnTo>
                <a:lnTo>
                  <a:pt x="45186" y="334419"/>
                </a:lnTo>
                <a:lnTo>
                  <a:pt x="77044" y="366281"/>
                </a:lnTo>
                <a:lnTo>
                  <a:pt x="115244" y="390568"/>
                </a:lnTo>
                <a:lnTo>
                  <a:pt x="158553" y="406046"/>
                </a:lnTo>
                <a:lnTo>
                  <a:pt x="205740" y="411479"/>
                </a:lnTo>
                <a:lnTo>
                  <a:pt x="252926" y="406046"/>
                </a:lnTo>
                <a:lnTo>
                  <a:pt x="296235" y="390568"/>
                </a:lnTo>
                <a:lnTo>
                  <a:pt x="334435" y="366281"/>
                </a:lnTo>
                <a:lnTo>
                  <a:pt x="366293" y="334419"/>
                </a:lnTo>
                <a:lnTo>
                  <a:pt x="390574" y="296219"/>
                </a:lnTo>
                <a:lnTo>
                  <a:pt x="406048" y="252914"/>
                </a:lnTo>
                <a:lnTo>
                  <a:pt x="411480" y="205739"/>
                </a:lnTo>
                <a:lnTo>
                  <a:pt x="406048" y="158565"/>
                </a:lnTo>
                <a:lnTo>
                  <a:pt x="390574" y="115260"/>
                </a:lnTo>
                <a:lnTo>
                  <a:pt x="366293" y="77060"/>
                </a:lnTo>
                <a:lnTo>
                  <a:pt x="334435" y="45198"/>
                </a:lnTo>
                <a:lnTo>
                  <a:pt x="296235" y="20911"/>
                </a:lnTo>
                <a:lnTo>
                  <a:pt x="252926" y="5433"/>
                </a:lnTo>
                <a:lnTo>
                  <a:pt x="205740" y="0"/>
                </a:lnTo>
                <a:close/>
              </a:path>
            </a:pathLst>
          </a:custGeom>
          <a:solidFill>
            <a:srgbClr val="7E7E7E"/>
          </a:solidFill>
        </p:spPr>
        <p:txBody>
          <a:bodyPr wrap="square" lIns="0" tIns="0" rIns="0" bIns="0" rtlCol="0"/>
          <a:lstStyle/>
          <a:p>
            <a:endParaRPr/>
          </a:p>
        </p:txBody>
      </p:sp>
      <p:sp>
        <p:nvSpPr>
          <p:cNvPr id="4" name="object 4"/>
          <p:cNvSpPr txBox="1"/>
          <p:nvPr/>
        </p:nvSpPr>
        <p:spPr>
          <a:xfrm>
            <a:off x="8395207" y="4677257"/>
            <a:ext cx="123189" cy="132080"/>
          </a:xfrm>
          <a:prstGeom prst="rect">
            <a:avLst/>
          </a:prstGeom>
        </p:spPr>
        <p:txBody>
          <a:bodyPr vert="horz" wrap="square" lIns="0" tIns="12065" rIns="0" bIns="0" rtlCol="0">
            <a:spAutoFit/>
          </a:bodyPr>
          <a:lstStyle/>
          <a:p>
            <a:pPr marL="12700">
              <a:lnSpc>
                <a:spcPct val="100000"/>
              </a:lnSpc>
              <a:spcBef>
                <a:spcPts val="95"/>
              </a:spcBef>
            </a:pPr>
            <a:r>
              <a:rPr sz="700" b="1" spc="-25" dirty="0">
                <a:solidFill>
                  <a:srgbClr val="FFFFFF"/>
                </a:solidFill>
                <a:latin typeface="Arial"/>
                <a:cs typeface="Arial"/>
              </a:rPr>
              <a:t>14</a:t>
            </a:r>
            <a:endParaRPr sz="7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962" y="194564"/>
            <a:ext cx="2021839" cy="391160"/>
          </a:xfrm>
          <a:prstGeom prst="rect">
            <a:avLst/>
          </a:prstGeom>
        </p:spPr>
        <p:txBody>
          <a:bodyPr vert="horz" wrap="square" lIns="0" tIns="12700" rIns="0" bIns="0" rtlCol="0">
            <a:spAutoFit/>
          </a:bodyPr>
          <a:lstStyle/>
          <a:p>
            <a:pPr marL="12700">
              <a:lnSpc>
                <a:spcPct val="100000"/>
              </a:lnSpc>
              <a:spcBef>
                <a:spcPts val="100"/>
              </a:spcBef>
            </a:pPr>
            <a:r>
              <a:rPr dirty="0"/>
              <a:t>Data</a:t>
            </a:r>
            <a:r>
              <a:rPr spc="-60" dirty="0"/>
              <a:t> </a:t>
            </a:r>
            <a:r>
              <a:rPr spc="-10" dirty="0"/>
              <a:t>Analysis</a:t>
            </a:r>
          </a:p>
        </p:txBody>
      </p:sp>
      <p:sp>
        <p:nvSpPr>
          <p:cNvPr id="3" name="object 3"/>
          <p:cNvSpPr txBox="1"/>
          <p:nvPr/>
        </p:nvSpPr>
        <p:spPr>
          <a:xfrm>
            <a:off x="391769" y="700959"/>
            <a:ext cx="6781800" cy="666750"/>
          </a:xfrm>
          <a:prstGeom prst="rect">
            <a:avLst/>
          </a:prstGeom>
        </p:spPr>
        <p:txBody>
          <a:bodyPr vert="horz" wrap="square" lIns="0" tIns="89535" rIns="0" bIns="0" rtlCol="0">
            <a:spAutoFit/>
          </a:bodyPr>
          <a:lstStyle/>
          <a:p>
            <a:pPr marL="12700">
              <a:lnSpc>
                <a:spcPct val="100000"/>
              </a:lnSpc>
              <a:spcBef>
                <a:spcPts val="705"/>
              </a:spcBef>
            </a:pPr>
            <a:r>
              <a:rPr sz="1600" dirty="0">
                <a:latin typeface="Arial MT"/>
                <a:cs typeface="Arial MT"/>
              </a:rPr>
              <a:t>1)</a:t>
            </a:r>
            <a:r>
              <a:rPr sz="1600" spc="-40" dirty="0">
                <a:latin typeface="Arial MT"/>
                <a:cs typeface="Arial MT"/>
              </a:rPr>
              <a:t> </a:t>
            </a:r>
            <a:r>
              <a:rPr sz="1600" dirty="0">
                <a:latin typeface="Arial MT"/>
                <a:cs typeface="Arial MT"/>
              </a:rPr>
              <a:t>Exploring</a:t>
            </a:r>
            <a:r>
              <a:rPr sz="1600" spc="-40" dirty="0">
                <a:latin typeface="Arial MT"/>
                <a:cs typeface="Arial MT"/>
              </a:rPr>
              <a:t> </a:t>
            </a:r>
            <a:r>
              <a:rPr sz="1600" dirty="0">
                <a:latin typeface="Arial MT"/>
                <a:cs typeface="Arial MT"/>
              </a:rPr>
              <a:t>data</a:t>
            </a:r>
            <a:r>
              <a:rPr sz="1600" spc="-25" dirty="0">
                <a:latin typeface="Arial MT"/>
                <a:cs typeface="Arial MT"/>
              </a:rPr>
              <a:t> </a:t>
            </a:r>
            <a:r>
              <a:rPr sz="1600" dirty="0">
                <a:latin typeface="Arial MT"/>
                <a:cs typeface="Arial MT"/>
              </a:rPr>
              <a:t>distribution</a:t>
            </a:r>
            <a:r>
              <a:rPr sz="1600" spc="-45" dirty="0">
                <a:latin typeface="Arial MT"/>
                <a:cs typeface="Arial MT"/>
              </a:rPr>
              <a:t> </a:t>
            </a:r>
            <a:r>
              <a:rPr sz="1600" dirty="0">
                <a:latin typeface="Arial MT"/>
                <a:cs typeface="Arial MT"/>
              </a:rPr>
              <a:t>of</a:t>
            </a:r>
            <a:r>
              <a:rPr sz="1600" spc="-35" dirty="0">
                <a:latin typeface="Arial MT"/>
                <a:cs typeface="Arial MT"/>
              </a:rPr>
              <a:t> </a:t>
            </a:r>
            <a:r>
              <a:rPr sz="1600" dirty="0">
                <a:latin typeface="Arial MT"/>
                <a:cs typeface="Arial MT"/>
              </a:rPr>
              <a:t>different</a:t>
            </a:r>
            <a:r>
              <a:rPr sz="1600" spc="-20" dirty="0">
                <a:latin typeface="Arial MT"/>
                <a:cs typeface="Arial MT"/>
              </a:rPr>
              <a:t> </a:t>
            </a:r>
            <a:r>
              <a:rPr sz="1600" dirty="0">
                <a:latin typeface="Arial MT"/>
                <a:cs typeface="Arial MT"/>
              </a:rPr>
              <a:t>page</a:t>
            </a:r>
            <a:r>
              <a:rPr sz="1600" spc="-40" dirty="0">
                <a:latin typeface="Arial MT"/>
                <a:cs typeface="Arial MT"/>
              </a:rPr>
              <a:t> </a:t>
            </a:r>
            <a:r>
              <a:rPr sz="1600" dirty="0">
                <a:latin typeface="Arial MT"/>
                <a:cs typeface="Arial MT"/>
              </a:rPr>
              <a:t>category</a:t>
            </a:r>
            <a:r>
              <a:rPr sz="1600" spc="-30" dirty="0">
                <a:latin typeface="Arial MT"/>
                <a:cs typeface="Arial MT"/>
              </a:rPr>
              <a:t> </a:t>
            </a:r>
            <a:r>
              <a:rPr sz="1600" dirty="0">
                <a:latin typeface="Arial MT"/>
                <a:cs typeface="Arial MT"/>
              </a:rPr>
              <a:t>and</a:t>
            </a:r>
            <a:r>
              <a:rPr sz="1600" spc="-40" dirty="0">
                <a:latin typeface="Arial MT"/>
                <a:cs typeface="Arial MT"/>
              </a:rPr>
              <a:t> </a:t>
            </a:r>
            <a:r>
              <a:rPr sz="1600" dirty="0">
                <a:latin typeface="Arial MT"/>
                <a:cs typeface="Arial MT"/>
              </a:rPr>
              <a:t>time</a:t>
            </a:r>
            <a:r>
              <a:rPr sz="1600" spc="-25" dirty="0">
                <a:latin typeface="Arial MT"/>
                <a:cs typeface="Arial MT"/>
              </a:rPr>
              <a:t> </a:t>
            </a:r>
            <a:r>
              <a:rPr sz="1600" dirty="0">
                <a:latin typeface="Arial MT"/>
                <a:cs typeface="Arial MT"/>
              </a:rPr>
              <a:t>spent</a:t>
            </a:r>
            <a:r>
              <a:rPr sz="1600" spc="-35" dirty="0">
                <a:latin typeface="Arial MT"/>
                <a:cs typeface="Arial MT"/>
              </a:rPr>
              <a:t> </a:t>
            </a:r>
            <a:r>
              <a:rPr sz="1600" dirty="0">
                <a:latin typeface="Arial MT"/>
                <a:cs typeface="Arial MT"/>
              </a:rPr>
              <a:t>in</a:t>
            </a:r>
            <a:r>
              <a:rPr sz="1600" spc="-50" dirty="0">
                <a:latin typeface="Arial MT"/>
                <a:cs typeface="Arial MT"/>
              </a:rPr>
              <a:t> </a:t>
            </a:r>
            <a:r>
              <a:rPr sz="1600" spc="-25" dirty="0">
                <a:latin typeface="Arial MT"/>
                <a:cs typeface="Arial MT"/>
              </a:rPr>
              <a:t>it.</a:t>
            </a:r>
            <a:endParaRPr sz="1600">
              <a:latin typeface="Arial MT"/>
              <a:cs typeface="Arial MT"/>
            </a:endParaRPr>
          </a:p>
          <a:p>
            <a:pPr marL="12700">
              <a:lnSpc>
                <a:spcPct val="100000"/>
              </a:lnSpc>
              <a:spcBef>
                <a:spcPts val="605"/>
              </a:spcBef>
            </a:pPr>
            <a:r>
              <a:rPr sz="1600" dirty="0">
                <a:solidFill>
                  <a:srgbClr val="434343"/>
                </a:solidFill>
                <a:latin typeface="Arial MT"/>
                <a:cs typeface="Arial MT"/>
              </a:rPr>
              <a:t>a)</a:t>
            </a:r>
            <a:r>
              <a:rPr sz="1600" spc="-20" dirty="0">
                <a:solidFill>
                  <a:srgbClr val="434343"/>
                </a:solidFill>
                <a:latin typeface="Arial MT"/>
                <a:cs typeface="Arial MT"/>
              </a:rPr>
              <a:t> </a:t>
            </a:r>
            <a:r>
              <a:rPr sz="1600" dirty="0">
                <a:latin typeface="Arial MT"/>
                <a:cs typeface="Arial MT"/>
              </a:rPr>
              <a:t>Exploring</a:t>
            </a:r>
            <a:r>
              <a:rPr sz="1600" spc="-25" dirty="0">
                <a:latin typeface="Arial MT"/>
                <a:cs typeface="Arial MT"/>
              </a:rPr>
              <a:t> </a:t>
            </a:r>
            <a:r>
              <a:rPr sz="1600" dirty="0">
                <a:latin typeface="Arial MT"/>
                <a:cs typeface="Arial MT"/>
              </a:rPr>
              <a:t>data</a:t>
            </a:r>
            <a:r>
              <a:rPr sz="1600" spc="-10" dirty="0">
                <a:latin typeface="Arial MT"/>
                <a:cs typeface="Arial MT"/>
              </a:rPr>
              <a:t> </a:t>
            </a:r>
            <a:r>
              <a:rPr sz="1600" dirty="0">
                <a:latin typeface="Arial MT"/>
                <a:cs typeface="Arial MT"/>
              </a:rPr>
              <a:t>pattern</a:t>
            </a:r>
            <a:r>
              <a:rPr sz="1600" spc="-5" dirty="0">
                <a:latin typeface="Arial MT"/>
                <a:cs typeface="Arial MT"/>
              </a:rPr>
              <a:t> </a:t>
            </a:r>
            <a:r>
              <a:rPr sz="1600" dirty="0">
                <a:latin typeface="Arial MT"/>
                <a:cs typeface="Arial MT"/>
              </a:rPr>
              <a:t>of</a:t>
            </a:r>
            <a:r>
              <a:rPr sz="1600" spc="-10" dirty="0">
                <a:latin typeface="Arial MT"/>
                <a:cs typeface="Arial MT"/>
              </a:rPr>
              <a:t> “Administrative”</a:t>
            </a:r>
            <a:r>
              <a:rPr sz="1600" spc="-30" dirty="0">
                <a:latin typeface="Arial MT"/>
                <a:cs typeface="Arial MT"/>
              </a:rPr>
              <a:t> </a:t>
            </a:r>
            <a:r>
              <a:rPr sz="1600" dirty="0">
                <a:latin typeface="Arial MT"/>
                <a:cs typeface="Arial MT"/>
              </a:rPr>
              <a:t>and</a:t>
            </a:r>
            <a:r>
              <a:rPr sz="1600" spc="-15" dirty="0">
                <a:latin typeface="Arial MT"/>
                <a:cs typeface="Arial MT"/>
              </a:rPr>
              <a:t> </a:t>
            </a:r>
            <a:r>
              <a:rPr sz="1600" spc="-10" dirty="0">
                <a:latin typeface="Arial MT"/>
                <a:cs typeface="Arial MT"/>
              </a:rPr>
              <a:t>“Administrative_Duration”</a:t>
            </a:r>
            <a:endParaRPr sz="16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53340">
              <a:lnSpc>
                <a:spcPct val="100000"/>
              </a:lnSpc>
              <a:spcBef>
                <a:spcPts val="55"/>
              </a:spcBef>
            </a:pPr>
            <a:fld id="{81D60167-4931-47E6-BA6A-407CBD079E47}" type="slidenum">
              <a:rPr spc="-25" dirty="0"/>
              <a:t>15</a:t>
            </a:fld>
            <a:endParaRPr spc="-25" dirty="0"/>
          </a:p>
        </p:txBody>
      </p:sp>
      <p:pic>
        <p:nvPicPr>
          <p:cNvPr id="8" name="Picture 7">
            <a:extLst>
              <a:ext uri="{FF2B5EF4-FFF2-40B4-BE49-F238E27FC236}">
                <a16:creationId xmlns:a16="http://schemas.microsoft.com/office/drawing/2014/main" id="{1217B130-EC11-97D1-C8A9-1AB9F3189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2" y="1562861"/>
            <a:ext cx="3864905" cy="2952750"/>
          </a:xfrm>
          <a:prstGeom prst="rect">
            <a:avLst/>
          </a:prstGeom>
        </p:spPr>
      </p:pic>
      <p:pic>
        <p:nvPicPr>
          <p:cNvPr id="10" name="Picture 9">
            <a:extLst>
              <a:ext uri="{FF2B5EF4-FFF2-40B4-BE49-F238E27FC236}">
                <a16:creationId xmlns:a16="http://schemas.microsoft.com/office/drawing/2014/main" id="{82092714-46B3-CFED-8956-D17CDA5D7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140" y="1562861"/>
            <a:ext cx="3982818" cy="30488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0712" y="297560"/>
            <a:ext cx="72853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b)</a:t>
            </a:r>
            <a:r>
              <a:rPr sz="1800" spc="-30" dirty="0">
                <a:latin typeface="Arial MT"/>
                <a:cs typeface="Arial MT"/>
              </a:rPr>
              <a:t> </a:t>
            </a:r>
            <a:r>
              <a:rPr sz="1800" dirty="0">
                <a:latin typeface="Arial MT"/>
                <a:cs typeface="Arial MT"/>
              </a:rPr>
              <a:t>Exploring</a:t>
            </a:r>
            <a:r>
              <a:rPr sz="1800" spc="-5" dirty="0">
                <a:latin typeface="Arial MT"/>
                <a:cs typeface="Arial MT"/>
              </a:rPr>
              <a:t> </a:t>
            </a:r>
            <a:r>
              <a:rPr sz="1800" dirty="0">
                <a:latin typeface="Arial MT"/>
                <a:cs typeface="Arial MT"/>
              </a:rPr>
              <a:t>data</a:t>
            </a:r>
            <a:r>
              <a:rPr sz="1800" spc="-30" dirty="0">
                <a:latin typeface="Arial MT"/>
                <a:cs typeface="Arial MT"/>
              </a:rPr>
              <a:t> </a:t>
            </a:r>
            <a:r>
              <a:rPr sz="1800" dirty="0">
                <a:latin typeface="Arial MT"/>
                <a:cs typeface="Arial MT"/>
              </a:rPr>
              <a:t>pattern</a:t>
            </a:r>
            <a:r>
              <a:rPr sz="1800" spc="-35" dirty="0">
                <a:latin typeface="Arial MT"/>
                <a:cs typeface="Arial MT"/>
              </a:rPr>
              <a:t> </a:t>
            </a:r>
            <a:r>
              <a:rPr sz="1800" dirty="0">
                <a:latin typeface="Arial MT"/>
                <a:cs typeface="Arial MT"/>
              </a:rPr>
              <a:t>of</a:t>
            </a:r>
            <a:r>
              <a:rPr sz="1800" spc="-30" dirty="0">
                <a:latin typeface="Arial MT"/>
                <a:cs typeface="Arial MT"/>
              </a:rPr>
              <a:t> </a:t>
            </a:r>
            <a:r>
              <a:rPr sz="1800" dirty="0">
                <a:latin typeface="Arial MT"/>
                <a:cs typeface="Arial MT"/>
              </a:rPr>
              <a:t>“Informational”</a:t>
            </a:r>
            <a:r>
              <a:rPr sz="1800" spc="-20" dirty="0">
                <a:latin typeface="Arial MT"/>
                <a:cs typeface="Arial MT"/>
              </a:rPr>
              <a:t> </a:t>
            </a:r>
            <a:r>
              <a:rPr sz="1800" dirty="0">
                <a:latin typeface="Arial MT"/>
                <a:cs typeface="Arial MT"/>
              </a:rPr>
              <a:t>and</a:t>
            </a:r>
            <a:r>
              <a:rPr sz="1800" spc="-25" dirty="0">
                <a:latin typeface="Arial MT"/>
                <a:cs typeface="Arial MT"/>
              </a:rPr>
              <a:t> </a:t>
            </a:r>
            <a:r>
              <a:rPr sz="1800" spc="-10" dirty="0">
                <a:latin typeface="Arial MT"/>
                <a:cs typeface="Arial MT"/>
              </a:rPr>
              <a:t>“Informational_Duration”</a:t>
            </a:r>
            <a:endParaRPr sz="1800">
              <a:latin typeface="Arial MT"/>
              <a:cs typeface="Arial MT"/>
            </a:endParaRPr>
          </a:p>
        </p:txBody>
      </p:sp>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53340">
              <a:lnSpc>
                <a:spcPct val="100000"/>
              </a:lnSpc>
              <a:spcBef>
                <a:spcPts val="55"/>
              </a:spcBef>
            </a:pPr>
            <a:fld id="{81D60167-4931-47E6-BA6A-407CBD079E47}" type="slidenum">
              <a:rPr spc="-25" dirty="0"/>
              <a:t>16</a:t>
            </a:fld>
            <a:endParaRPr spc="-25" dirty="0"/>
          </a:p>
        </p:txBody>
      </p:sp>
      <p:pic>
        <p:nvPicPr>
          <p:cNvPr id="7" name="Picture 6">
            <a:extLst>
              <a:ext uri="{FF2B5EF4-FFF2-40B4-BE49-F238E27FC236}">
                <a16:creationId xmlns:a16="http://schemas.microsoft.com/office/drawing/2014/main" id="{32F4DE3C-C32F-878C-EA3B-62810F35D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 y="801536"/>
            <a:ext cx="4372145" cy="3339020"/>
          </a:xfrm>
          <a:prstGeom prst="rect">
            <a:avLst/>
          </a:prstGeom>
        </p:spPr>
      </p:pic>
      <p:pic>
        <p:nvPicPr>
          <p:cNvPr id="9" name="Picture 8">
            <a:extLst>
              <a:ext uri="{FF2B5EF4-FFF2-40B4-BE49-F238E27FC236}">
                <a16:creationId xmlns:a16="http://schemas.microsoft.com/office/drawing/2014/main" id="{4CCF2497-1B7A-8357-70C1-02A11E4E9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624" y="801536"/>
            <a:ext cx="4604216" cy="345455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8922" y="239648"/>
            <a:ext cx="7891780" cy="299720"/>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Sitka Subheading"/>
                <a:cs typeface="Sitka Subheading"/>
              </a:rPr>
              <a:t>c)</a:t>
            </a:r>
            <a:r>
              <a:rPr sz="1800" b="1" spc="145" dirty="0">
                <a:latin typeface="Sitka Subheading"/>
                <a:cs typeface="Sitka Subheading"/>
              </a:rPr>
              <a:t> </a:t>
            </a:r>
            <a:r>
              <a:rPr sz="1800" dirty="0">
                <a:latin typeface="Arial MT"/>
                <a:cs typeface="Arial MT"/>
              </a:rPr>
              <a:t>Exploring</a:t>
            </a:r>
            <a:r>
              <a:rPr sz="1800" spc="-5" dirty="0">
                <a:latin typeface="Arial MT"/>
                <a:cs typeface="Arial MT"/>
              </a:rPr>
              <a:t> </a:t>
            </a:r>
            <a:r>
              <a:rPr sz="1800" dirty="0">
                <a:latin typeface="Arial MT"/>
                <a:cs typeface="Arial MT"/>
              </a:rPr>
              <a:t>data</a:t>
            </a:r>
            <a:r>
              <a:rPr sz="1800" spc="-25" dirty="0">
                <a:latin typeface="Arial MT"/>
                <a:cs typeface="Arial MT"/>
              </a:rPr>
              <a:t> </a:t>
            </a:r>
            <a:r>
              <a:rPr sz="1800" dirty="0">
                <a:latin typeface="Arial MT"/>
                <a:cs typeface="Arial MT"/>
              </a:rPr>
              <a:t>pattern</a:t>
            </a:r>
            <a:r>
              <a:rPr sz="1800" spc="-35" dirty="0">
                <a:latin typeface="Arial MT"/>
                <a:cs typeface="Arial MT"/>
              </a:rPr>
              <a:t> </a:t>
            </a:r>
            <a:r>
              <a:rPr sz="1800" dirty="0">
                <a:latin typeface="Arial MT"/>
                <a:cs typeface="Arial MT"/>
              </a:rPr>
              <a:t>of</a:t>
            </a:r>
            <a:r>
              <a:rPr sz="1800" spc="-25" dirty="0">
                <a:latin typeface="Arial MT"/>
                <a:cs typeface="Arial MT"/>
              </a:rPr>
              <a:t> </a:t>
            </a:r>
            <a:r>
              <a:rPr sz="1800" dirty="0">
                <a:latin typeface="Arial MT"/>
                <a:cs typeface="Arial MT"/>
              </a:rPr>
              <a:t>“Product</a:t>
            </a:r>
            <a:r>
              <a:rPr sz="1800" spc="-30" dirty="0">
                <a:latin typeface="Arial MT"/>
                <a:cs typeface="Arial MT"/>
              </a:rPr>
              <a:t> </a:t>
            </a:r>
            <a:r>
              <a:rPr sz="1800" dirty="0">
                <a:latin typeface="Arial MT"/>
                <a:cs typeface="Arial MT"/>
              </a:rPr>
              <a:t>Related” and</a:t>
            </a:r>
            <a:r>
              <a:rPr sz="1800" spc="-25" dirty="0">
                <a:latin typeface="Arial MT"/>
                <a:cs typeface="Arial MT"/>
              </a:rPr>
              <a:t> </a:t>
            </a:r>
            <a:r>
              <a:rPr sz="1800" dirty="0">
                <a:latin typeface="Arial MT"/>
                <a:cs typeface="Arial MT"/>
              </a:rPr>
              <a:t>“Product</a:t>
            </a:r>
            <a:r>
              <a:rPr sz="1800" spc="-15" dirty="0">
                <a:latin typeface="Arial MT"/>
                <a:cs typeface="Arial MT"/>
              </a:rPr>
              <a:t> </a:t>
            </a:r>
            <a:r>
              <a:rPr sz="1800" dirty="0">
                <a:latin typeface="Arial MT"/>
                <a:cs typeface="Arial MT"/>
              </a:rPr>
              <a:t>Related</a:t>
            </a:r>
            <a:r>
              <a:rPr sz="1800" spc="-20" dirty="0">
                <a:latin typeface="Arial MT"/>
                <a:cs typeface="Arial MT"/>
              </a:rPr>
              <a:t> </a:t>
            </a:r>
            <a:r>
              <a:rPr sz="1800" spc="-10" dirty="0">
                <a:latin typeface="Arial MT"/>
                <a:cs typeface="Arial MT"/>
              </a:rPr>
              <a:t>Duration”</a:t>
            </a:r>
            <a:endParaRPr sz="1800">
              <a:latin typeface="Arial MT"/>
              <a:cs typeface="Arial MT"/>
            </a:endParaRPr>
          </a:p>
        </p:txBody>
      </p:sp>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53340">
              <a:lnSpc>
                <a:spcPct val="100000"/>
              </a:lnSpc>
              <a:spcBef>
                <a:spcPts val="55"/>
              </a:spcBef>
            </a:pPr>
            <a:fld id="{81D60167-4931-47E6-BA6A-407CBD079E47}" type="slidenum">
              <a:rPr spc="-25" dirty="0"/>
              <a:t>17</a:t>
            </a:fld>
            <a:endParaRPr spc="-25" dirty="0"/>
          </a:p>
        </p:txBody>
      </p:sp>
      <p:pic>
        <p:nvPicPr>
          <p:cNvPr id="7" name="Picture 6">
            <a:extLst>
              <a:ext uri="{FF2B5EF4-FFF2-40B4-BE49-F238E27FC236}">
                <a16:creationId xmlns:a16="http://schemas.microsoft.com/office/drawing/2014/main" id="{08A2F25C-BAF1-F012-4909-3FEA3B7A2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42950"/>
            <a:ext cx="4267200" cy="3353568"/>
          </a:xfrm>
          <a:prstGeom prst="rect">
            <a:avLst/>
          </a:prstGeom>
        </p:spPr>
      </p:pic>
      <p:pic>
        <p:nvPicPr>
          <p:cNvPr id="9" name="Picture 8">
            <a:extLst>
              <a:ext uri="{FF2B5EF4-FFF2-40B4-BE49-F238E27FC236}">
                <a16:creationId xmlns:a16="http://schemas.microsoft.com/office/drawing/2014/main" id="{BA3FAB3C-F801-8CA1-A453-A638A38F2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742950"/>
            <a:ext cx="4542375" cy="345795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9880" rIns="0" bIns="0" rtlCol="0">
            <a:spAutoFit/>
          </a:bodyPr>
          <a:lstStyle/>
          <a:p>
            <a:pPr marL="229235">
              <a:lnSpc>
                <a:spcPct val="100000"/>
              </a:lnSpc>
              <a:spcBef>
                <a:spcPts val="100"/>
              </a:spcBef>
            </a:pPr>
            <a:r>
              <a:rPr spc="-10" dirty="0"/>
              <a:t>Summary</a:t>
            </a:r>
          </a:p>
        </p:txBody>
      </p:sp>
      <p:grpSp>
        <p:nvGrpSpPr>
          <p:cNvPr id="3" name="object 3"/>
          <p:cNvGrpSpPr/>
          <p:nvPr/>
        </p:nvGrpSpPr>
        <p:grpSpPr>
          <a:xfrm>
            <a:off x="323088" y="1351788"/>
            <a:ext cx="8342630" cy="1073150"/>
            <a:chOff x="323088" y="1351788"/>
            <a:chExt cx="8342630" cy="1073150"/>
          </a:xfrm>
        </p:grpSpPr>
        <p:sp>
          <p:nvSpPr>
            <p:cNvPr id="4" name="object 4"/>
            <p:cNvSpPr/>
            <p:nvPr/>
          </p:nvSpPr>
          <p:spPr>
            <a:xfrm>
              <a:off x="323088" y="1351788"/>
              <a:ext cx="8342630" cy="1073150"/>
            </a:xfrm>
            <a:custGeom>
              <a:avLst/>
              <a:gdLst/>
              <a:ahLst/>
              <a:cxnLst/>
              <a:rect l="l" t="t" r="r" b="b"/>
              <a:pathLst>
                <a:path w="8342630" h="1073150">
                  <a:moveTo>
                    <a:pt x="8235060" y="0"/>
                  </a:moveTo>
                  <a:lnTo>
                    <a:pt x="107289" y="0"/>
                  </a:lnTo>
                  <a:lnTo>
                    <a:pt x="65526" y="8427"/>
                  </a:lnTo>
                  <a:lnTo>
                    <a:pt x="31422" y="31416"/>
                  </a:lnTo>
                  <a:lnTo>
                    <a:pt x="8430" y="65526"/>
                  </a:lnTo>
                  <a:lnTo>
                    <a:pt x="0" y="107314"/>
                  </a:lnTo>
                  <a:lnTo>
                    <a:pt x="0" y="965581"/>
                  </a:lnTo>
                  <a:lnTo>
                    <a:pt x="8430" y="1007369"/>
                  </a:lnTo>
                  <a:lnTo>
                    <a:pt x="31422" y="1041479"/>
                  </a:lnTo>
                  <a:lnTo>
                    <a:pt x="65526" y="1064468"/>
                  </a:lnTo>
                  <a:lnTo>
                    <a:pt x="107289" y="1072895"/>
                  </a:lnTo>
                  <a:lnTo>
                    <a:pt x="8235060" y="1072895"/>
                  </a:lnTo>
                  <a:lnTo>
                    <a:pt x="8276849" y="1064468"/>
                  </a:lnTo>
                  <a:lnTo>
                    <a:pt x="8310959" y="1041479"/>
                  </a:lnTo>
                  <a:lnTo>
                    <a:pt x="8333948" y="1007369"/>
                  </a:lnTo>
                  <a:lnTo>
                    <a:pt x="8342376" y="965581"/>
                  </a:lnTo>
                  <a:lnTo>
                    <a:pt x="8342376" y="107314"/>
                  </a:lnTo>
                  <a:lnTo>
                    <a:pt x="8333948" y="65526"/>
                  </a:lnTo>
                  <a:lnTo>
                    <a:pt x="8310959" y="31416"/>
                  </a:lnTo>
                  <a:lnTo>
                    <a:pt x="8276849" y="8427"/>
                  </a:lnTo>
                  <a:lnTo>
                    <a:pt x="8235060" y="0"/>
                  </a:lnTo>
                  <a:close/>
                </a:path>
              </a:pathLst>
            </a:custGeom>
            <a:solidFill>
              <a:srgbClr val="CACACA"/>
            </a:solidFill>
          </p:spPr>
          <p:txBody>
            <a:bodyPr wrap="square" lIns="0" tIns="0" rIns="0" bIns="0" rtlCol="0"/>
            <a:lstStyle/>
            <a:p>
              <a:endParaRPr/>
            </a:p>
          </p:txBody>
        </p:sp>
        <p:sp>
          <p:nvSpPr>
            <p:cNvPr id="5" name="object 5"/>
            <p:cNvSpPr/>
            <p:nvPr/>
          </p:nvSpPr>
          <p:spPr>
            <a:xfrm>
              <a:off x="705002" y="1651448"/>
              <a:ext cx="480059" cy="480695"/>
            </a:xfrm>
            <a:custGeom>
              <a:avLst/>
              <a:gdLst/>
              <a:ahLst/>
              <a:cxnLst/>
              <a:rect l="l" t="t" r="r" b="b"/>
              <a:pathLst>
                <a:path w="480059" h="480694">
                  <a:moveTo>
                    <a:pt x="385711" y="326973"/>
                  </a:moveTo>
                  <a:lnTo>
                    <a:pt x="292777" y="326973"/>
                  </a:lnTo>
                  <a:lnTo>
                    <a:pt x="319504" y="353714"/>
                  </a:lnTo>
                  <a:lnTo>
                    <a:pt x="318830" y="363790"/>
                  </a:lnTo>
                  <a:lnTo>
                    <a:pt x="406973" y="467365"/>
                  </a:lnTo>
                  <a:lnTo>
                    <a:pt x="437344" y="480128"/>
                  </a:lnTo>
                  <a:lnTo>
                    <a:pt x="445506" y="479330"/>
                  </a:lnTo>
                  <a:lnTo>
                    <a:pt x="476589" y="453092"/>
                  </a:lnTo>
                  <a:lnTo>
                    <a:pt x="479484" y="437053"/>
                  </a:lnTo>
                  <a:lnTo>
                    <a:pt x="476342" y="421128"/>
                  </a:lnTo>
                  <a:lnTo>
                    <a:pt x="467108" y="407197"/>
                  </a:lnTo>
                  <a:lnTo>
                    <a:pt x="391180" y="331227"/>
                  </a:lnTo>
                  <a:lnTo>
                    <a:pt x="385711" y="326973"/>
                  </a:lnTo>
                  <a:close/>
                </a:path>
                <a:path w="480059" h="480694">
                  <a:moveTo>
                    <a:pt x="182226" y="0"/>
                  </a:moveTo>
                  <a:lnTo>
                    <a:pt x="133928" y="6541"/>
                  </a:lnTo>
                  <a:lnTo>
                    <a:pt x="90438" y="24985"/>
                  </a:lnTo>
                  <a:lnTo>
                    <a:pt x="53529" y="53558"/>
                  </a:lnTo>
                  <a:lnTo>
                    <a:pt x="24971" y="90488"/>
                  </a:lnTo>
                  <a:lnTo>
                    <a:pt x="6538" y="134001"/>
                  </a:lnTo>
                  <a:lnTo>
                    <a:pt x="0" y="182326"/>
                  </a:lnTo>
                  <a:lnTo>
                    <a:pt x="6538" y="230652"/>
                  </a:lnTo>
                  <a:lnTo>
                    <a:pt x="24971" y="274165"/>
                  </a:lnTo>
                  <a:lnTo>
                    <a:pt x="53529" y="311095"/>
                  </a:lnTo>
                  <a:lnTo>
                    <a:pt x="90438" y="339668"/>
                  </a:lnTo>
                  <a:lnTo>
                    <a:pt x="133928" y="358112"/>
                  </a:lnTo>
                  <a:lnTo>
                    <a:pt x="182226" y="364654"/>
                  </a:lnTo>
                  <a:lnTo>
                    <a:pt x="212569" y="362099"/>
                  </a:lnTo>
                  <a:lnTo>
                    <a:pt x="241374" y="354702"/>
                  </a:lnTo>
                  <a:lnTo>
                    <a:pt x="268243" y="342860"/>
                  </a:lnTo>
                  <a:lnTo>
                    <a:pt x="291839" y="327581"/>
                  </a:lnTo>
                  <a:lnTo>
                    <a:pt x="181619" y="327580"/>
                  </a:lnTo>
                  <a:lnTo>
                    <a:pt x="135669" y="320112"/>
                  </a:lnTo>
                  <a:lnTo>
                    <a:pt x="95666" y="299342"/>
                  </a:lnTo>
                  <a:lnTo>
                    <a:pt x="64061" y="267719"/>
                  </a:lnTo>
                  <a:lnTo>
                    <a:pt x="43301" y="227694"/>
                  </a:lnTo>
                  <a:lnTo>
                    <a:pt x="35837" y="181719"/>
                  </a:lnTo>
                  <a:lnTo>
                    <a:pt x="43301" y="135743"/>
                  </a:lnTo>
                  <a:lnTo>
                    <a:pt x="64061" y="95719"/>
                  </a:lnTo>
                  <a:lnTo>
                    <a:pt x="95666" y="64096"/>
                  </a:lnTo>
                  <a:lnTo>
                    <a:pt x="135669" y="43325"/>
                  </a:lnTo>
                  <a:lnTo>
                    <a:pt x="181619" y="35857"/>
                  </a:lnTo>
                  <a:lnTo>
                    <a:pt x="288059" y="35857"/>
                  </a:lnTo>
                  <a:lnTo>
                    <a:pt x="274015" y="24985"/>
                  </a:lnTo>
                  <a:lnTo>
                    <a:pt x="230525" y="6541"/>
                  </a:lnTo>
                  <a:lnTo>
                    <a:pt x="182226" y="0"/>
                  </a:lnTo>
                  <a:close/>
                </a:path>
                <a:path w="480059" h="480694">
                  <a:moveTo>
                    <a:pt x="288059" y="35857"/>
                  </a:moveTo>
                  <a:lnTo>
                    <a:pt x="181619" y="35857"/>
                  </a:lnTo>
                  <a:lnTo>
                    <a:pt x="227569" y="43325"/>
                  </a:lnTo>
                  <a:lnTo>
                    <a:pt x="267572" y="64096"/>
                  </a:lnTo>
                  <a:lnTo>
                    <a:pt x="299177" y="95719"/>
                  </a:lnTo>
                  <a:lnTo>
                    <a:pt x="319936" y="135743"/>
                  </a:lnTo>
                  <a:lnTo>
                    <a:pt x="327400" y="181719"/>
                  </a:lnTo>
                  <a:lnTo>
                    <a:pt x="319936" y="227694"/>
                  </a:lnTo>
                  <a:lnTo>
                    <a:pt x="299177" y="267719"/>
                  </a:lnTo>
                  <a:lnTo>
                    <a:pt x="267572" y="299342"/>
                  </a:lnTo>
                  <a:lnTo>
                    <a:pt x="227569" y="320112"/>
                  </a:lnTo>
                  <a:lnTo>
                    <a:pt x="181619" y="327580"/>
                  </a:lnTo>
                  <a:lnTo>
                    <a:pt x="291839" y="327581"/>
                  </a:lnTo>
                  <a:lnTo>
                    <a:pt x="292777" y="326973"/>
                  </a:lnTo>
                  <a:lnTo>
                    <a:pt x="385711" y="326973"/>
                  </a:lnTo>
                  <a:lnTo>
                    <a:pt x="382818" y="324722"/>
                  </a:lnTo>
                  <a:lnTo>
                    <a:pt x="373489" y="320667"/>
                  </a:lnTo>
                  <a:lnTo>
                    <a:pt x="367606" y="319680"/>
                  </a:lnTo>
                  <a:lnTo>
                    <a:pt x="353519" y="319680"/>
                  </a:lnTo>
                  <a:lnTo>
                    <a:pt x="326793" y="292938"/>
                  </a:lnTo>
                  <a:lnTo>
                    <a:pt x="342671" y="268647"/>
                  </a:lnTo>
                  <a:lnTo>
                    <a:pt x="354507" y="241735"/>
                  </a:lnTo>
                  <a:lnTo>
                    <a:pt x="361900" y="212771"/>
                  </a:lnTo>
                  <a:lnTo>
                    <a:pt x="364453" y="182327"/>
                  </a:lnTo>
                  <a:lnTo>
                    <a:pt x="357915" y="134002"/>
                  </a:lnTo>
                  <a:lnTo>
                    <a:pt x="339481" y="90488"/>
                  </a:lnTo>
                  <a:lnTo>
                    <a:pt x="310924" y="53558"/>
                  </a:lnTo>
                  <a:lnTo>
                    <a:pt x="288059" y="35857"/>
                  </a:lnTo>
                  <a:close/>
                </a:path>
                <a:path w="480059" h="480694">
                  <a:moveTo>
                    <a:pt x="363589" y="319005"/>
                  </a:moveTo>
                  <a:lnTo>
                    <a:pt x="353519" y="319680"/>
                  </a:lnTo>
                  <a:lnTo>
                    <a:pt x="367606" y="319680"/>
                  </a:lnTo>
                  <a:lnTo>
                    <a:pt x="363589" y="319005"/>
                  </a:lnTo>
                  <a:close/>
                </a:path>
              </a:pathLst>
            </a:custGeom>
            <a:solidFill>
              <a:srgbClr val="FFFFFF"/>
            </a:solidFill>
          </p:spPr>
          <p:txBody>
            <a:bodyPr wrap="square" lIns="0" tIns="0" rIns="0" bIns="0" rtlCol="0"/>
            <a:lstStyle/>
            <a:p>
              <a:endParaRPr/>
            </a:p>
          </p:txBody>
        </p:sp>
        <p:sp>
          <p:nvSpPr>
            <p:cNvPr id="6" name="object 6"/>
            <p:cNvSpPr/>
            <p:nvPr/>
          </p:nvSpPr>
          <p:spPr>
            <a:xfrm>
              <a:off x="705002" y="1651448"/>
              <a:ext cx="480059" cy="480695"/>
            </a:xfrm>
            <a:custGeom>
              <a:avLst/>
              <a:gdLst/>
              <a:ahLst/>
              <a:cxnLst/>
              <a:rect l="l" t="t" r="r" b="b"/>
              <a:pathLst>
                <a:path w="480059" h="480694">
                  <a:moveTo>
                    <a:pt x="467108" y="407197"/>
                  </a:moveTo>
                  <a:lnTo>
                    <a:pt x="391180" y="331227"/>
                  </a:lnTo>
                  <a:lnTo>
                    <a:pt x="382818" y="324722"/>
                  </a:lnTo>
                  <a:lnTo>
                    <a:pt x="373489" y="320667"/>
                  </a:lnTo>
                  <a:lnTo>
                    <a:pt x="363589" y="319005"/>
                  </a:lnTo>
                  <a:lnTo>
                    <a:pt x="353519" y="319680"/>
                  </a:lnTo>
                  <a:lnTo>
                    <a:pt x="326793" y="292938"/>
                  </a:lnTo>
                  <a:lnTo>
                    <a:pt x="342671" y="268647"/>
                  </a:lnTo>
                  <a:lnTo>
                    <a:pt x="354507" y="241735"/>
                  </a:lnTo>
                  <a:lnTo>
                    <a:pt x="361900" y="212771"/>
                  </a:lnTo>
                  <a:lnTo>
                    <a:pt x="364453" y="182327"/>
                  </a:lnTo>
                  <a:lnTo>
                    <a:pt x="357915" y="134002"/>
                  </a:lnTo>
                  <a:lnTo>
                    <a:pt x="339481" y="90488"/>
                  </a:lnTo>
                  <a:lnTo>
                    <a:pt x="310924" y="53558"/>
                  </a:lnTo>
                  <a:lnTo>
                    <a:pt x="274015" y="24985"/>
                  </a:lnTo>
                  <a:lnTo>
                    <a:pt x="230525" y="6541"/>
                  </a:lnTo>
                  <a:lnTo>
                    <a:pt x="182226" y="0"/>
                  </a:lnTo>
                  <a:lnTo>
                    <a:pt x="133928" y="6541"/>
                  </a:lnTo>
                  <a:lnTo>
                    <a:pt x="90438" y="24985"/>
                  </a:lnTo>
                  <a:lnTo>
                    <a:pt x="53529" y="53558"/>
                  </a:lnTo>
                  <a:lnTo>
                    <a:pt x="24971" y="90488"/>
                  </a:lnTo>
                  <a:lnTo>
                    <a:pt x="6538" y="134001"/>
                  </a:lnTo>
                  <a:lnTo>
                    <a:pt x="0" y="182326"/>
                  </a:lnTo>
                  <a:lnTo>
                    <a:pt x="6538" y="230652"/>
                  </a:lnTo>
                  <a:lnTo>
                    <a:pt x="24971" y="274165"/>
                  </a:lnTo>
                  <a:lnTo>
                    <a:pt x="53529" y="311095"/>
                  </a:lnTo>
                  <a:lnTo>
                    <a:pt x="90438" y="339668"/>
                  </a:lnTo>
                  <a:lnTo>
                    <a:pt x="133928" y="358112"/>
                  </a:lnTo>
                  <a:lnTo>
                    <a:pt x="182226" y="364654"/>
                  </a:lnTo>
                  <a:lnTo>
                    <a:pt x="212569" y="362099"/>
                  </a:lnTo>
                  <a:lnTo>
                    <a:pt x="241374" y="354702"/>
                  </a:lnTo>
                  <a:lnTo>
                    <a:pt x="268243" y="342860"/>
                  </a:lnTo>
                  <a:lnTo>
                    <a:pt x="292777" y="326973"/>
                  </a:lnTo>
                  <a:lnTo>
                    <a:pt x="319504" y="353714"/>
                  </a:lnTo>
                  <a:lnTo>
                    <a:pt x="331045" y="391395"/>
                  </a:lnTo>
                  <a:lnTo>
                    <a:pt x="406973" y="467365"/>
                  </a:lnTo>
                  <a:lnTo>
                    <a:pt x="437344" y="480128"/>
                  </a:lnTo>
                  <a:lnTo>
                    <a:pt x="445506" y="479330"/>
                  </a:lnTo>
                  <a:lnTo>
                    <a:pt x="476589" y="453092"/>
                  </a:lnTo>
                  <a:lnTo>
                    <a:pt x="479484" y="437053"/>
                  </a:lnTo>
                  <a:lnTo>
                    <a:pt x="476342" y="421128"/>
                  </a:lnTo>
                  <a:lnTo>
                    <a:pt x="467108" y="407197"/>
                  </a:lnTo>
                  <a:close/>
                </a:path>
                <a:path w="480059" h="480694">
                  <a:moveTo>
                    <a:pt x="181619" y="327580"/>
                  </a:moveTo>
                  <a:lnTo>
                    <a:pt x="135669" y="320112"/>
                  </a:lnTo>
                  <a:lnTo>
                    <a:pt x="95666" y="299342"/>
                  </a:lnTo>
                  <a:lnTo>
                    <a:pt x="64061" y="267719"/>
                  </a:lnTo>
                  <a:lnTo>
                    <a:pt x="43301" y="227694"/>
                  </a:lnTo>
                  <a:lnTo>
                    <a:pt x="35837" y="181719"/>
                  </a:lnTo>
                  <a:lnTo>
                    <a:pt x="43301" y="135743"/>
                  </a:lnTo>
                  <a:lnTo>
                    <a:pt x="64061" y="95719"/>
                  </a:lnTo>
                  <a:lnTo>
                    <a:pt x="95666" y="64096"/>
                  </a:lnTo>
                  <a:lnTo>
                    <a:pt x="135669" y="43325"/>
                  </a:lnTo>
                  <a:lnTo>
                    <a:pt x="181619" y="35857"/>
                  </a:lnTo>
                  <a:lnTo>
                    <a:pt x="227569" y="43325"/>
                  </a:lnTo>
                  <a:lnTo>
                    <a:pt x="267572" y="64096"/>
                  </a:lnTo>
                  <a:lnTo>
                    <a:pt x="299177" y="95719"/>
                  </a:lnTo>
                  <a:lnTo>
                    <a:pt x="319936" y="135743"/>
                  </a:lnTo>
                  <a:lnTo>
                    <a:pt x="327400" y="181719"/>
                  </a:lnTo>
                  <a:lnTo>
                    <a:pt x="319936" y="227694"/>
                  </a:lnTo>
                  <a:lnTo>
                    <a:pt x="299177" y="267719"/>
                  </a:lnTo>
                  <a:lnTo>
                    <a:pt x="267572" y="299342"/>
                  </a:lnTo>
                  <a:lnTo>
                    <a:pt x="227569" y="320112"/>
                  </a:lnTo>
                  <a:lnTo>
                    <a:pt x="181619" y="327580"/>
                  </a:lnTo>
                  <a:close/>
                </a:path>
              </a:pathLst>
            </a:custGeom>
            <a:ln w="7088">
              <a:solidFill>
                <a:srgbClr val="000000"/>
              </a:solidFill>
            </a:ln>
          </p:spPr>
          <p:txBody>
            <a:bodyPr wrap="square" lIns="0" tIns="0" rIns="0" bIns="0" rtlCol="0"/>
            <a:lstStyle/>
            <a:p>
              <a:endParaRPr/>
            </a:p>
          </p:txBody>
        </p:sp>
        <p:sp>
          <p:nvSpPr>
            <p:cNvPr id="7" name="object 7"/>
            <p:cNvSpPr/>
            <p:nvPr/>
          </p:nvSpPr>
          <p:spPr>
            <a:xfrm>
              <a:off x="648462" y="1594866"/>
              <a:ext cx="589915" cy="589915"/>
            </a:xfrm>
            <a:custGeom>
              <a:avLst/>
              <a:gdLst/>
              <a:ahLst/>
              <a:cxnLst/>
              <a:rect l="l" t="t" r="r" b="b"/>
              <a:pathLst>
                <a:path w="589915" h="589914">
                  <a:moveTo>
                    <a:pt x="0" y="589787"/>
                  </a:moveTo>
                  <a:lnTo>
                    <a:pt x="589788" y="589787"/>
                  </a:lnTo>
                  <a:lnTo>
                    <a:pt x="589788" y="0"/>
                  </a:lnTo>
                  <a:lnTo>
                    <a:pt x="0" y="0"/>
                  </a:lnTo>
                  <a:lnTo>
                    <a:pt x="0" y="589787"/>
                  </a:lnTo>
                  <a:close/>
                </a:path>
              </a:pathLst>
            </a:custGeom>
            <a:ln w="25400">
              <a:solidFill>
                <a:srgbClr val="000000"/>
              </a:solidFill>
            </a:ln>
          </p:spPr>
          <p:txBody>
            <a:bodyPr wrap="square" lIns="0" tIns="0" rIns="0" bIns="0" rtlCol="0"/>
            <a:lstStyle/>
            <a:p>
              <a:endParaRPr/>
            </a:p>
          </p:txBody>
        </p:sp>
      </p:grpSp>
      <p:sp>
        <p:nvSpPr>
          <p:cNvPr id="8" name="object 8"/>
          <p:cNvSpPr txBox="1"/>
          <p:nvPr/>
        </p:nvSpPr>
        <p:spPr>
          <a:xfrm>
            <a:off x="1663064" y="1514093"/>
            <a:ext cx="6748780" cy="736600"/>
          </a:xfrm>
          <a:prstGeom prst="rect">
            <a:avLst/>
          </a:prstGeom>
        </p:spPr>
        <p:txBody>
          <a:bodyPr vert="horz" wrap="square" lIns="0" tIns="22225" rIns="0" bIns="0" rtlCol="0">
            <a:spAutoFit/>
          </a:bodyPr>
          <a:lstStyle/>
          <a:p>
            <a:pPr marL="12700" marR="5080">
              <a:lnSpc>
                <a:spcPct val="95900"/>
              </a:lnSpc>
              <a:spcBef>
                <a:spcPts val="175"/>
              </a:spcBef>
            </a:pPr>
            <a:r>
              <a:rPr sz="1600" dirty="0">
                <a:latin typeface="Arial MT"/>
                <a:cs typeface="Arial MT"/>
              </a:rPr>
              <a:t>Analyzing</a:t>
            </a:r>
            <a:r>
              <a:rPr sz="1600" spc="-30" dirty="0">
                <a:latin typeface="Arial MT"/>
                <a:cs typeface="Arial MT"/>
              </a:rPr>
              <a:t> </a:t>
            </a:r>
            <a:r>
              <a:rPr sz="1600" dirty="0">
                <a:latin typeface="Arial MT"/>
                <a:cs typeface="Arial MT"/>
              </a:rPr>
              <a:t>number</a:t>
            </a:r>
            <a:r>
              <a:rPr sz="1600" spc="-30" dirty="0">
                <a:latin typeface="Arial MT"/>
                <a:cs typeface="Arial MT"/>
              </a:rPr>
              <a:t> </a:t>
            </a:r>
            <a:r>
              <a:rPr sz="1600" dirty="0">
                <a:latin typeface="Arial MT"/>
                <a:cs typeface="Arial MT"/>
              </a:rPr>
              <a:t>of</a:t>
            </a:r>
            <a:r>
              <a:rPr sz="1600" spc="-30" dirty="0">
                <a:latin typeface="Arial MT"/>
                <a:cs typeface="Arial MT"/>
              </a:rPr>
              <a:t> </a:t>
            </a:r>
            <a:r>
              <a:rPr sz="1600" dirty="0">
                <a:latin typeface="Arial MT"/>
                <a:cs typeface="Arial MT"/>
              </a:rPr>
              <a:t>page</a:t>
            </a:r>
            <a:r>
              <a:rPr sz="1600" spc="-40" dirty="0">
                <a:latin typeface="Arial MT"/>
                <a:cs typeface="Arial MT"/>
              </a:rPr>
              <a:t> </a:t>
            </a:r>
            <a:r>
              <a:rPr sz="1600" dirty="0">
                <a:latin typeface="Arial MT"/>
                <a:cs typeface="Arial MT"/>
              </a:rPr>
              <a:t>visit</a:t>
            </a:r>
            <a:r>
              <a:rPr sz="1600" spc="-50" dirty="0">
                <a:latin typeface="Arial MT"/>
                <a:cs typeface="Arial MT"/>
              </a:rPr>
              <a:t> </a:t>
            </a:r>
            <a:r>
              <a:rPr sz="1600" dirty="0">
                <a:latin typeface="Arial MT"/>
                <a:cs typeface="Arial MT"/>
              </a:rPr>
              <a:t>of</a:t>
            </a:r>
            <a:r>
              <a:rPr sz="1600" spc="-40" dirty="0">
                <a:latin typeface="Arial MT"/>
                <a:cs typeface="Arial MT"/>
              </a:rPr>
              <a:t> </a:t>
            </a:r>
            <a:r>
              <a:rPr sz="1600" dirty="0">
                <a:latin typeface="Arial MT"/>
                <a:cs typeface="Arial MT"/>
              </a:rPr>
              <a:t>3</a:t>
            </a:r>
            <a:r>
              <a:rPr sz="1600" spc="-25" dirty="0">
                <a:latin typeface="Arial MT"/>
                <a:cs typeface="Arial MT"/>
              </a:rPr>
              <a:t> </a:t>
            </a:r>
            <a:r>
              <a:rPr sz="1600" dirty="0">
                <a:latin typeface="Arial MT"/>
                <a:cs typeface="Arial MT"/>
              </a:rPr>
              <a:t>different</a:t>
            </a:r>
            <a:r>
              <a:rPr sz="1600" spc="-40" dirty="0">
                <a:latin typeface="Arial MT"/>
                <a:cs typeface="Arial MT"/>
              </a:rPr>
              <a:t> </a:t>
            </a:r>
            <a:r>
              <a:rPr sz="1600" dirty="0">
                <a:latin typeface="Arial MT"/>
                <a:cs typeface="Arial MT"/>
              </a:rPr>
              <a:t>page</a:t>
            </a:r>
            <a:r>
              <a:rPr sz="1600" spc="-30" dirty="0">
                <a:latin typeface="Arial MT"/>
                <a:cs typeface="Arial MT"/>
              </a:rPr>
              <a:t> </a:t>
            </a:r>
            <a:r>
              <a:rPr sz="1600" dirty="0">
                <a:latin typeface="Arial MT"/>
                <a:cs typeface="Arial MT"/>
              </a:rPr>
              <a:t>categories</a:t>
            </a:r>
            <a:r>
              <a:rPr sz="1600" spc="-35" dirty="0">
                <a:latin typeface="Arial MT"/>
                <a:cs typeface="Arial MT"/>
              </a:rPr>
              <a:t> </a:t>
            </a:r>
            <a:r>
              <a:rPr sz="1600" dirty="0">
                <a:latin typeface="Arial MT"/>
                <a:cs typeface="Arial MT"/>
              </a:rPr>
              <a:t>it</a:t>
            </a:r>
            <a:r>
              <a:rPr sz="1600" spc="-40" dirty="0">
                <a:latin typeface="Arial MT"/>
                <a:cs typeface="Arial MT"/>
              </a:rPr>
              <a:t> </a:t>
            </a:r>
            <a:r>
              <a:rPr sz="1600" dirty="0">
                <a:latin typeface="Arial MT"/>
                <a:cs typeface="Arial MT"/>
              </a:rPr>
              <a:t>clearly</a:t>
            </a:r>
            <a:r>
              <a:rPr sz="1600" spc="-40" dirty="0">
                <a:latin typeface="Arial MT"/>
                <a:cs typeface="Arial MT"/>
              </a:rPr>
              <a:t> </a:t>
            </a:r>
            <a:r>
              <a:rPr sz="1600" spc="-20" dirty="0">
                <a:latin typeface="Arial MT"/>
                <a:cs typeface="Arial MT"/>
              </a:rPr>
              <a:t>says </a:t>
            </a:r>
            <a:r>
              <a:rPr sz="1600" dirty="0">
                <a:latin typeface="Arial MT"/>
                <a:cs typeface="Arial MT"/>
              </a:rPr>
              <a:t>that</a:t>
            </a:r>
            <a:r>
              <a:rPr sz="1600" spc="-55" dirty="0">
                <a:latin typeface="Arial MT"/>
                <a:cs typeface="Arial MT"/>
              </a:rPr>
              <a:t> </a:t>
            </a:r>
            <a:r>
              <a:rPr sz="1600" dirty="0">
                <a:latin typeface="Arial MT"/>
                <a:cs typeface="Arial MT"/>
              </a:rPr>
              <a:t>customers</a:t>
            </a:r>
            <a:r>
              <a:rPr sz="1600" spc="-35" dirty="0">
                <a:latin typeface="Arial MT"/>
                <a:cs typeface="Arial MT"/>
              </a:rPr>
              <a:t> </a:t>
            </a:r>
            <a:r>
              <a:rPr sz="1600" dirty="0">
                <a:latin typeface="Arial MT"/>
                <a:cs typeface="Arial MT"/>
              </a:rPr>
              <a:t>are</a:t>
            </a:r>
            <a:r>
              <a:rPr sz="1600" spc="-55" dirty="0">
                <a:latin typeface="Arial MT"/>
                <a:cs typeface="Arial MT"/>
              </a:rPr>
              <a:t> </a:t>
            </a:r>
            <a:r>
              <a:rPr sz="1600" dirty="0">
                <a:latin typeface="Arial MT"/>
                <a:cs typeface="Arial MT"/>
              </a:rPr>
              <a:t>interested</a:t>
            </a:r>
            <a:r>
              <a:rPr sz="1600" spc="-40" dirty="0">
                <a:latin typeface="Arial MT"/>
                <a:cs typeface="Arial MT"/>
              </a:rPr>
              <a:t> </a:t>
            </a:r>
            <a:r>
              <a:rPr sz="1600" dirty="0">
                <a:latin typeface="Arial MT"/>
                <a:cs typeface="Arial MT"/>
              </a:rPr>
              <a:t>more</a:t>
            </a:r>
            <a:r>
              <a:rPr sz="1600" spc="-40" dirty="0">
                <a:latin typeface="Arial MT"/>
                <a:cs typeface="Arial MT"/>
              </a:rPr>
              <a:t> </a:t>
            </a:r>
            <a:r>
              <a:rPr sz="1600" dirty="0">
                <a:latin typeface="Arial MT"/>
                <a:cs typeface="Arial MT"/>
              </a:rPr>
              <a:t>in</a:t>
            </a:r>
            <a:r>
              <a:rPr sz="1600" spc="-50" dirty="0">
                <a:latin typeface="Arial MT"/>
                <a:cs typeface="Arial MT"/>
              </a:rPr>
              <a:t> </a:t>
            </a:r>
            <a:r>
              <a:rPr sz="1600" dirty="0">
                <a:latin typeface="Arial MT"/>
                <a:cs typeface="Arial MT"/>
              </a:rPr>
              <a:t>Product</a:t>
            </a:r>
            <a:r>
              <a:rPr sz="1600" spc="-55" dirty="0">
                <a:latin typeface="Arial MT"/>
                <a:cs typeface="Arial MT"/>
              </a:rPr>
              <a:t> </a:t>
            </a:r>
            <a:r>
              <a:rPr sz="1600" dirty="0">
                <a:latin typeface="Arial MT"/>
                <a:cs typeface="Arial MT"/>
              </a:rPr>
              <a:t>related</a:t>
            </a:r>
            <a:r>
              <a:rPr sz="1600" spc="-40" dirty="0">
                <a:latin typeface="Arial MT"/>
                <a:cs typeface="Arial MT"/>
              </a:rPr>
              <a:t> </a:t>
            </a:r>
            <a:r>
              <a:rPr sz="1600" dirty="0">
                <a:latin typeface="Arial MT"/>
                <a:cs typeface="Arial MT"/>
              </a:rPr>
              <a:t>pages</a:t>
            </a:r>
            <a:r>
              <a:rPr sz="1600" spc="-45" dirty="0">
                <a:latin typeface="Arial MT"/>
                <a:cs typeface="Arial MT"/>
              </a:rPr>
              <a:t> </a:t>
            </a:r>
            <a:r>
              <a:rPr sz="1600" dirty="0">
                <a:latin typeface="Arial MT"/>
                <a:cs typeface="Arial MT"/>
              </a:rPr>
              <a:t>rather</a:t>
            </a:r>
            <a:r>
              <a:rPr sz="1600" spc="-35" dirty="0">
                <a:latin typeface="Arial MT"/>
                <a:cs typeface="Arial MT"/>
              </a:rPr>
              <a:t> </a:t>
            </a:r>
            <a:r>
              <a:rPr sz="1600" spc="-20" dirty="0">
                <a:latin typeface="Arial MT"/>
                <a:cs typeface="Arial MT"/>
              </a:rPr>
              <a:t>than </a:t>
            </a:r>
            <a:r>
              <a:rPr sz="1600" dirty="0">
                <a:latin typeface="Arial MT"/>
                <a:cs typeface="Arial MT"/>
              </a:rPr>
              <a:t>knowing</a:t>
            </a:r>
            <a:r>
              <a:rPr sz="1600" spc="-30" dirty="0">
                <a:latin typeface="Arial MT"/>
                <a:cs typeface="Arial MT"/>
              </a:rPr>
              <a:t> </a:t>
            </a:r>
            <a:r>
              <a:rPr sz="1600" dirty="0">
                <a:latin typeface="Arial MT"/>
                <a:cs typeface="Arial MT"/>
              </a:rPr>
              <a:t>information</a:t>
            </a:r>
            <a:r>
              <a:rPr sz="1600" spc="-30" dirty="0">
                <a:latin typeface="Arial MT"/>
                <a:cs typeface="Arial MT"/>
              </a:rPr>
              <a:t> </a:t>
            </a:r>
            <a:r>
              <a:rPr sz="1600" dirty="0">
                <a:latin typeface="Arial MT"/>
                <a:cs typeface="Arial MT"/>
              </a:rPr>
              <a:t>of</a:t>
            </a:r>
            <a:r>
              <a:rPr sz="1600" spc="-40" dirty="0">
                <a:latin typeface="Arial MT"/>
                <a:cs typeface="Arial MT"/>
              </a:rPr>
              <a:t> </a:t>
            </a:r>
            <a:r>
              <a:rPr sz="1600" dirty="0">
                <a:latin typeface="Arial MT"/>
                <a:cs typeface="Arial MT"/>
              </a:rPr>
              <a:t>the</a:t>
            </a:r>
            <a:r>
              <a:rPr sz="1600" spc="-30" dirty="0">
                <a:latin typeface="Arial MT"/>
                <a:cs typeface="Arial MT"/>
              </a:rPr>
              <a:t> </a:t>
            </a:r>
            <a:r>
              <a:rPr sz="1600" dirty="0">
                <a:latin typeface="Arial MT"/>
                <a:cs typeface="Arial MT"/>
              </a:rPr>
              <a:t>product</a:t>
            </a:r>
            <a:r>
              <a:rPr sz="1600" spc="-25" dirty="0">
                <a:latin typeface="Arial MT"/>
                <a:cs typeface="Arial MT"/>
              </a:rPr>
              <a:t> </a:t>
            </a:r>
            <a:r>
              <a:rPr sz="1600" dirty="0">
                <a:latin typeface="Arial MT"/>
                <a:cs typeface="Arial MT"/>
              </a:rPr>
              <a:t>in</a:t>
            </a:r>
            <a:r>
              <a:rPr sz="1600" spc="-50" dirty="0">
                <a:latin typeface="Arial MT"/>
                <a:cs typeface="Arial MT"/>
              </a:rPr>
              <a:t> </a:t>
            </a:r>
            <a:r>
              <a:rPr sz="1600" spc="-10" dirty="0">
                <a:latin typeface="Arial MT"/>
                <a:cs typeface="Arial MT"/>
              </a:rPr>
              <a:t>detail.</a:t>
            </a:r>
            <a:endParaRPr sz="1600">
              <a:latin typeface="Arial MT"/>
              <a:cs typeface="Arial MT"/>
            </a:endParaRPr>
          </a:p>
        </p:txBody>
      </p:sp>
      <p:grpSp>
        <p:nvGrpSpPr>
          <p:cNvPr id="9" name="object 9"/>
          <p:cNvGrpSpPr/>
          <p:nvPr/>
        </p:nvGrpSpPr>
        <p:grpSpPr>
          <a:xfrm>
            <a:off x="323088" y="2692907"/>
            <a:ext cx="8342630" cy="1073150"/>
            <a:chOff x="323088" y="2692907"/>
            <a:chExt cx="8342630" cy="1073150"/>
          </a:xfrm>
        </p:grpSpPr>
        <p:sp>
          <p:nvSpPr>
            <p:cNvPr id="10" name="object 10"/>
            <p:cNvSpPr/>
            <p:nvPr/>
          </p:nvSpPr>
          <p:spPr>
            <a:xfrm>
              <a:off x="323088" y="2692907"/>
              <a:ext cx="8342630" cy="1073150"/>
            </a:xfrm>
            <a:custGeom>
              <a:avLst/>
              <a:gdLst/>
              <a:ahLst/>
              <a:cxnLst/>
              <a:rect l="l" t="t" r="r" b="b"/>
              <a:pathLst>
                <a:path w="8342630" h="1073150">
                  <a:moveTo>
                    <a:pt x="8235060" y="0"/>
                  </a:moveTo>
                  <a:lnTo>
                    <a:pt x="107289" y="0"/>
                  </a:lnTo>
                  <a:lnTo>
                    <a:pt x="65526" y="8427"/>
                  </a:lnTo>
                  <a:lnTo>
                    <a:pt x="31422" y="31416"/>
                  </a:lnTo>
                  <a:lnTo>
                    <a:pt x="8430" y="65526"/>
                  </a:lnTo>
                  <a:lnTo>
                    <a:pt x="0" y="107315"/>
                  </a:lnTo>
                  <a:lnTo>
                    <a:pt x="0" y="965581"/>
                  </a:lnTo>
                  <a:lnTo>
                    <a:pt x="8430" y="1007369"/>
                  </a:lnTo>
                  <a:lnTo>
                    <a:pt x="31422" y="1041479"/>
                  </a:lnTo>
                  <a:lnTo>
                    <a:pt x="65526" y="1064468"/>
                  </a:lnTo>
                  <a:lnTo>
                    <a:pt x="107289" y="1072896"/>
                  </a:lnTo>
                  <a:lnTo>
                    <a:pt x="8235060" y="1072896"/>
                  </a:lnTo>
                  <a:lnTo>
                    <a:pt x="8276849" y="1064468"/>
                  </a:lnTo>
                  <a:lnTo>
                    <a:pt x="8310959" y="1041479"/>
                  </a:lnTo>
                  <a:lnTo>
                    <a:pt x="8333948" y="1007369"/>
                  </a:lnTo>
                  <a:lnTo>
                    <a:pt x="8342376" y="965581"/>
                  </a:lnTo>
                  <a:lnTo>
                    <a:pt x="8342376" y="107315"/>
                  </a:lnTo>
                  <a:lnTo>
                    <a:pt x="8333948" y="65526"/>
                  </a:lnTo>
                  <a:lnTo>
                    <a:pt x="8310959" y="31416"/>
                  </a:lnTo>
                  <a:lnTo>
                    <a:pt x="8276849" y="8427"/>
                  </a:lnTo>
                  <a:lnTo>
                    <a:pt x="8235060" y="0"/>
                  </a:lnTo>
                  <a:close/>
                </a:path>
              </a:pathLst>
            </a:custGeom>
            <a:solidFill>
              <a:srgbClr val="CACACA"/>
            </a:solidFill>
          </p:spPr>
          <p:txBody>
            <a:bodyPr wrap="square" lIns="0" tIns="0" rIns="0" bIns="0" rtlCol="0"/>
            <a:lstStyle/>
            <a:p>
              <a:endParaRPr/>
            </a:p>
          </p:txBody>
        </p:sp>
        <p:sp>
          <p:nvSpPr>
            <p:cNvPr id="11" name="object 11"/>
            <p:cNvSpPr/>
            <p:nvPr/>
          </p:nvSpPr>
          <p:spPr>
            <a:xfrm>
              <a:off x="932178" y="3128706"/>
              <a:ext cx="24765" cy="24765"/>
            </a:xfrm>
            <a:custGeom>
              <a:avLst/>
              <a:gdLst/>
              <a:ahLst/>
              <a:cxnLst/>
              <a:rect l="l" t="t" r="r" b="b"/>
              <a:pathLst>
                <a:path w="24765" h="24764">
                  <a:moveTo>
                    <a:pt x="18855" y="0"/>
                  </a:moveTo>
                  <a:lnTo>
                    <a:pt x="5441" y="0"/>
                  </a:lnTo>
                  <a:lnTo>
                    <a:pt x="0" y="5444"/>
                  </a:lnTo>
                  <a:lnTo>
                    <a:pt x="0" y="18870"/>
                  </a:lnTo>
                  <a:lnTo>
                    <a:pt x="5441" y="24310"/>
                  </a:lnTo>
                  <a:lnTo>
                    <a:pt x="18855" y="24310"/>
                  </a:lnTo>
                  <a:lnTo>
                    <a:pt x="24296" y="18870"/>
                  </a:lnTo>
                  <a:lnTo>
                    <a:pt x="24296" y="12155"/>
                  </a:lnTo>
                  <a:lnTo>
                    <a:pt x="24296" y="5444"/>
                  </a:lnTo>
                  <a:lnTo>
                    <a:pt x="18855" y="0"/>
                  </a:lnTo>
                  <a:close/>
                </a:path>
              </a:pathLst>
            </a:custGeom>
            <a:solidFill>
              <a:srgbClr val="FFFFFF"/>
            </a:solidFill>
          </p:spPr>
          <p:txBody>
            <a:bodyPr wrap="square" lIns="0" tIns="0" rIns="0" bIns="0" rtlCol="0"/>
            <a:lstStyle/>
            <a:p>
              <a:endParaRPr/>
            </a:p>
          </p:txBody>
        </p:sp>
        <p:sp>
          <p:nvSpPr>
            <p:cNvPr id="12" name="object 12"/>
            <p:cNvSpPr/>
            <p:nvPr/>
          </p:nvSpPr>
          <p:spPr>
            <a:xfrm>
              <a:off x="932178" y="3128706"/>
              <a:ext cx="24765" cy="24765"/>
            </a:xfrm>
            <a:custGeom>
              <a:avLst/>
              <a:gdLst/>
              <a:ahLst/>
              <a:cxnLst/>
              <a:rect l="l" t="t" r="r" b="b"/>
              <a:pathLst>
                <a:path w="24765" h="24764">
                  <a:moveTo>
                    <a:pt x="24296" y="12155"/>
                  </a:moveTo>
                  <a:lnTo>
                    <a:pt x="24296" y="18870"/>
                  </a:lnTo>
                  <a:lnTo>
                    <a:pt x="18855" y="24310"/>
                  </a:lnTo>
                  <a:lnTo>
                    <a:pt x="12148" y="24310"/>
                  </a:lnTo>
                  <a:lnTo>
                    <a:pt x="5441" y="24310"/>
                  </a:lnTo>
                  <a:lnTo>
                    <a:pt x="0" y="18870"/>
                  </a:lnTo>
                  <a:lnTo>
                    <a:pt x="0" y="12155"/>
                  </a:lnTo>
                  <a:lnTo>
                    <a:pt x="0" y="5444"/>
                  </a:lnTo>
                  <a:lnTo>
                    <a:pt x="5441" y="0"/>
                  </a:lnTo>
                  <a:lnTo>
                    <a:pt x="12148" y="0"/>
                  </a:lnTo>
                  <a:lnTo>
                    <a:pt x="18855" y="0"/>
                  </a:lnTo>
                  <a:lnTo>
                    <a:pt x="24296" y="5444"/>
                  </a:lnTo>
                  <a:lnTo>
                    <a:pt x="24296" y="12155"/>
                  </a:lnTo>
                  <a:close/>
                </a:path>
              </a:pathLst>
            </a:custGeom>
            <a:ln w="7088">
              <a:solidFill>
                <a:srgbClr val="000000"/>
              </a:solidFill>
            </a:ln>
          </p:spPr>
          <p:txBody>
            <a:bodyPr wrap="square" lIns="0" tIns="0" rIns="0" bIns="0" rtlCol="0"/>
            <a:lstStyle/>
            <a:p>
              <a:endParaRPr/>
            </a:p>
          </p:txBody>
        </p:sp>
        <p:sp>
          <p:nvSpPr>
            <p:cNvPr id="13" name="object 13"/>
            <p:cNvSpPr/>
            <p:nvPr/>
          </p:nvSpPr>
          <p:spPr>
            <a:xfrm>
              <a:off x="932178" y="3371808"/>
              <a:ext cx="24765" cy="24765"/>
            </a:xfrm>
            <a:custGeom>
              <a:avLst/>
              <a:gdLst/>
              <a:ahLst/>
              <a:cxnLst/>
              <a:rect l="l" t="t" r="r" b="b"/>
              <a:pathLst>
                <a:path w="24765" h="24764">
                  <a:moveTo>
                    <a:pt x="18855" y="0"/>
                  </a:moveTo>
                  <a:lnTo>
                    <a:pt x="5441" y="0"/>
                  </a:lnTo>
                  <a:lnTo>
                    <a:pt x="0" y="5444"/>
                  </a:lnTo>
                  <a:lnTo>
                    <a:pt x="0" y="18865"/>
                  </a:lnTo>
                  <a:lnTo>
                    <a:pt x="5441" y="24310"/>
                  </a:lnTo>
                  <a:lnTo>
                    <a:pt x="18855" y="24310"/>
                  </a:lnTo>
                  <a:lnTo>
                    <a:pt x="24296" y="18870"/>
                  </a:lnTo>
                  <a:lnTo>
                    <a:pt x="24296" y="12155"/>
                  </a:lnTo>
                  <a:lnTo>
                    <a:pt x="24296" y="5444"/>
                  </a:lnTo>
                  <a:lnTo>
                    <a:pt x="18855" y="0"/>
                  </a:lnTo>
                  <a:close/>
                </a:path>
              </a:pathLst>
            </a:custGeom>
            <a:solidFill>
              <a:srgbClr val="FFFFFF"/>
            </a:solidFill>
          </p:spPr>
          <p:txBody>
            <a:bodyPr wrap="square" lIns="0" tIns="0" rIns="0" bIns="0" rtlCol="0"/>
            <a:lstStyle/>
            <a:p>
              <a:endParaRPr/>
            </a:p>
          </p:txBody>
        </p:sp>
        <p:sp>
          <p:nvSpPr>
            <p:cNvPr id="14" name="object 14"/>
            <p:cNvSpPr/>
            <p:nvPr/>
          </p:nvSpPr>
          <p:spPr>
            <a:xfrm>
              <a:off x="932178" y="3371808"/>
              <a:ext cx="24765" cy="24765"/>
            </a:xfrm>
            <a:custGeom>
              <a:avLst/>
              <a:gdLst/>
              <a:ahLst/>
              <a:cxnLst/>
              <a:rect l="l" t="t" r="r" b="b"/>
              <a:pathLst>
                <a:path w="24765" h="24764">
                  <a:moveTo>
                    <a:pt x="24296" y="12155"/>
                  </a:moveTo>
                  <a:lnTo>
                    <a:pt x="24296" y="18870"/>
                  </a:lnTo>
                  <a:lnTo>
                    <a:pt x="18855" y="24310"/>
                  </a:lnTo>
                  <a:lnTo>
                    <a:pt x="12148" y="24310"/>
                  </a:lnTo>
                  <a:lnTo>
                    <a:pt x="5441" y="24310"/>
                  </a:lnTo>
                  <a:lnTo>
                    <a:pt x="0" y="18865"/>
                  </a:lnTo>
                  <a:lnTo>
                    <a:pt x="0" y="12155"/>
                  </a:lnTo>
                  <a:lnTo>
                    <a:pt x="0" y="5444"/>
                  </a:lnTo>
                  <a:lnTo>
                    <a:pt x="5441" y="0"/>
                  </a:lnTo>
                  <a:lnTo>
                    <a:pt x="12148" y="0"/>
                  </a:lnTo>
                  <a:lnTo>
                    <a:pt x="18855" y="0"/>
                  </a:lnTo>
                  <a:lnTo>
                    <a:pt x="24296" y="5444"/>
                  </a:lnTo>
                  <a:lnTo>
                    <a:pt x="24296" y="12155"/>
                  </a:lnTo>
                  <a:close/>
                </a:path>
              </a:pathLst>
            </a:custGeom>
            <a:ln w="7088">
              <a:solidFill>
                <a:srgbClr val="000000"/>
              </a:solidFill>
            </a:ln>
          </p:spPr>
          <p:txBody>
            <a:bodyPr wrap="square" lIns="0" tIns="0" rIns="0" bIns="0" rtlCol="0"/>
            <a:lstStyle/>
            <a:p>
              <a:endParaRPr/>
            </a:p>
          </p:txBody>
        </p:sp>
        <p:sp>
          <p:nvSpPr>
            <p:cNvPr id="15" name="object 15"/>
            <p:cNvSpPr/>
            <p:nvPr/>
          </p:nvSpPr>
          <p:spPr>
            <a:xfrm>
              <a:off x="1053663" y="3244180"/>
              <a:ext cx="24765" cy="24765"/>
            </a:xfrm>
            <a:custGeom>
              <a:avLst/>
              <a:gdLst/>
              <a:ahLst/>
              <a:cxnLst/>
              <a:rect l="l" t="t" r="r" b="b"/>
              <a:pathLst>
                <a:path w="24765" h="24764">
                  <a:moveTo>
                    <a:pt x="18855" y="0"/>
                  </a:moveTo>
                  <a:lnTo>
                    <a:pt x="5436" y="0"/>
                  </a:lnTo>
                  <a:lnTo>
                    <a:pt x="0" y="5444"/>
                  </a:lnTo>
                  <a:lnTo>
                    <a:pt x="0" y="18870"/>
                  </a:lnTo>
                  <a:lnTo>
                    <a:pt x="5436" y="24310"/>
                  </a:lnTo>
                  <a:lnTo>
                    <a:pt x="18855" y="24310"/>
                  </a:lnTo>
                  <a:lnTo>
                    <a:pt x="24296" y="18870"/>
                  </a:lnTo>
                  <a:lnTo>
                    <a:pt x="24296" y="12155"/>
                  </a:lnTo>
                  <a:lnTo>
                    <a:pt x="24296" y="5444"/>
                  </a:lnTo>
                  <a:lnTo>
                    <a:pt x="18855" y="0"/>
                  </a:lnTo>
                  <a:close/>
                </a:path>
              </a:pathLst>
            </a:custGeom>
            <a:solidFill>
              <a:srgbClr val="FFFFFF"/>
            </a:solidFill>
          </p:spPr>
          <p:txBody>
            <a:bodyPr wrap="square" lIns="0" tIns="0" rIns="0" bIns="0" rtlCol="0"/>
            <a:lstStyle/>
            <a:p>
              <a:endParaRPr/>
            </a:p>
          </p:txBody>
        </p:sp>
        <p:sp>
          <p:nvSpPr>
            <p:cNvPr id="16" name="object 16"/>
            <p:cNvSpPr/>
            <p:nvPr/>
          </p:nvSpPr>
          <p:spPr>
            <a:xfrm>
              <a:off x="1053663" y="3244180"/>
              <a:ext cx="24765" cy="24765"/>
            </a:xfrm>
            <a:custGeom>
              <a:avLst/>
              <a:gdLst/>
              <a:ahLst/>
              <a:cxnLst/>
              <a:rect l="l" t="t" r="r" b="b"/>
              <a:pathLst>
                <a:path w="24765" h="24764">
                  <a:moveTo>
                    <a:pt x="24296" y="12155"/>
                  </a:moveTo>
                  <a:lnTo>
                    <a:pt x="24296" y="18870"/>
                  </a:lnTo>
                  <a:lnTo>
                    <a:pt x="18855" y="24310"/>
                  </a:lnTo>
                  <a:lnTo>
                    <a:pt x="12148" y="24310"/>
                  </a:lnTo>
                  <a:lnTo>
                    <a:pt x="5436" y="24310"/>
                  </a:lnTo>
                  <a:lnTo>
                    <a:pt x="0" y="18870"/>
                  </a:lnTo>
                  <a:lnTo>
                    <a:pt x="0" y="12155"/>
                  </a:lnTo>
                  <a:lnTo>
                    <a:pt x="0" y="5444"/>
                  </a:lnTo>
                  <a:lnTo>
                    <a:pt x="5436" y="0"/>
                  </a:lnTo>
                  <a:lnTo>
                    <a:pt x="12148" y="0"/>
                  </a:lnTo>
                  <a:lnTo>
                    <a:pt x="18855" y="0"/>
                  </a:lnTo>
                  <a:lnTo>
                    <a:pt x="24296" y="5444"/>
                  </a:lnTo>
                  <a:lnTo>
                    <a:pt x="24296" y="12155"/>
                  </a:lnTo>
                  <a:close/>
                </a:path>
              </a:pathLst>
            </a:custGeom>
            <a:ln w="7088">
              <a:solidFill>
                <a:srgbClr val="000000"/>
              </a:solidFill>
            </a:ln>
          </p:spPr>
          <p:txBody>
            <a:bodyPr wrap="square" lIns="0" tIns="0" rIns="0" bIns="0" rtlCol="0"/>
            <a:lstStyle/>
            <a:p>
              <a:endParaRPr/>
            </a:p>
          </p:txBody>
        </p:sp>
        <p:sp>
          <p:nvSpPr>
            <p:cNvPr id="17" name="object 17"/>
            <p:cNvSpPr/>
            <p:nvPr/>
          </p:nvSpPr>
          <p:spPr>
            <a:xfrm>
              <a:off x="810694" y="3244179"/>
              <a:ext cx="24765" cy="24765"/>
            </a:xfrm>
            <a:custGeom>
              <a:avLst/>
              <a:gdLst/>
              <a:ahLst/>
              <a:cxnLst/>
              <a:rect l="l" t="t" r="r" b="b"/>
              <a:pathLst>
                <a:path w="24765" h="24764">
                  <a:moveTo>
                    <a:pt x="18855" y="0"/>
                  </a:moveTo>
                  <a:lnTo>
                    <a:pt x="5441" y="0"/>
                  </a:lnTo>
                  <a:lnTo>
                    <a:pt x="0" y="5444"/>
                  </a:lnTo>
                  <a:lnTo>
                    <a:pt x="0" y="18870"/>
                  </a:lnTo>
                  <a:lnTo>
                    <a:pt x="5441" y="24310"/>
                  </a:lnTo>
                  <a:lnTo>
                    <a:pt x="18855" y="24310"/>
                  </a:lnTo>
                  <a:lnTo>
                    <a:pt x="24296" y="18870"/>
                  </a:lnTo>
                  <a:lnTo>
                    <a:pt x="24296" y="12155"/>
                  </a:lnTo>
                  <a:lnTo>
                    <a:pt x="24296" y="5444"/>
                  </a:lnTo>
                  <a:lnTo>
                    <a:pt x="18855" y="0"/>
                  </a:lnTo>
                  <a:close/>
                </a:path>
              </a:pathLst>
            </a:custGeom>
            <a:solidFill>
              <a:srgbClr val="FFFFFF"/>
            </a:solidFill>
          </p:spPr>
          <p:txBody>
            <a:bodyPr wrap="square" lIns="0" tIns="0" rIns="0" bIns="0" rtlCol="0"/>
            <a:lstStyle/>
            <a:p>
              <a:endParaRPr/>
            </a:p>
          </p:txBody>
        </p:sp>
        <p:sp>
          <p:nvSpPr>
            <p:cNvPr id="18" name="object 18"/>
            <p:cNvSpPr/>
            <p:nvPr/>
          </p:nvSpPr>
          <p:spPr>
            <a:xfrm>
              <a:off x="810694" y="3244179"/>
              <a:ext cx="24765" cy="24765"/>
            </a:xfrm>
            <a:custGeom>
              <a:avLst/>
              <a:gdLst/>
              <a:ahLst/>
              <a:cxnLst/>
              <a:rect l="l" t="t" r="r" b="b"/>
              <a:pathLst>
                <a:path w="24765" h="24764">
                  <a:moveTo>
                    <a:pt x="24296" y="12155"/>
                  </a:moveTo>
                  <a:lnTo>
                    <a:pt x="24296" y="18870"/>
                  </a:lnTo>
                  <a:lnTo>
                    <a:pt x="18855" y="24310"/>
                  </a:lnTo>
                  <a:lnTo>
                    <a:pt x="12148" y="24310"/>
                  </a:lnTo>
                  <a:lnTo>
                    <a:pt x="5441" y="24310"/>
                  </a:lnTo>
                  <a:lnTo>
                    <a:pt x="0" y="18870"/>
                  </a:lnTo>
                  <a:lnTo>
                    <a:pt x="0" y="12155"/>
                  </a:lnTo>
                  <a:lnTo>
                    <a:pt x="0" y="5444"/>
                  </a:lnTo>
                  <a:lnTo>
                    <a:pt x="5441" y="0"/>
                  </a:lnTo>
                  <a:lnTo>
                    <a:pt x="12148" y="0"/>
                  </a:lnTo>
                  <a:lnTo>
                    <a:pt x="18855" y="0"/>
                  </a:lnTo>
                  <a:lnTo>
                    <a:pt x="24296" y="5444"/>
                  </a:lnTo>
                  <a:lnTo>
                    <a:pt x="24296" y="12155"/>
                  </a:lnTo>
                  <a:close/>
                </a:path>
              </a:pathLst>
            </a:custGeom>
            <a:ln w="7088">
              <a:solidFill>
                <a:srgbClr val="000000"/>
              </a:solidFill>
            </a:ln>
          </p:spPr>
          <p:txBody>
            <a:bodyPr wrap="square" lIns="0" tIns="0" rIns="0" bIns="0" rtlCol="0"/>
            <a:lstStyle/>
            <a:p>
              <a:endParaRPr/>
            </a:p>
          </p:txBody>
        </p:sp>
        <p:sp>
          <p:nvSpPr>
            <p:cNvPr id="19" name="object 19"/>
            <p:cNvSpPr/>
            <p:nvPr/>
          </p:nvSpPr>
          <p:spPr>
            <a:xfrm>
              <a:off x="932178" y="3171249"/>
              <a:ext cx="81280" cy="154305"/>
            </a:xfrm>
            <a:custGeom>
              <a:avLst/>
              <a:gdLst/>
              <a:ahLst/>
              <a:cxnLst/>
              <a:rect l="l" t="t" r="r" b="b"/>
              <a:pathLst>
                <a:path w="81280" h="154304">
                  <a:moveTo>
                    <a:pt x="24296" y="0"/>
                  </a:moveTo>
                  <a:lnTo>
                    <a:pt x="0" y="0"/>
                  </a:lnTo>
                  <a:lnTo>
                    <a:pt x="0" y="88124"/>
                  </a:lnTo>
                  <a:lnTo>
                    <a:pt x="1214" y="91163"/>
                  </a:lnTo>
                  <a:lnTo>
                    <a:pt x="63779" y="153762"/>
                  </a:lnTo>
                  <a:lnTo>
                    <a:pt x="80787" y="136745"/>
                  </a:lnTo>
                  <a:lnTo>
                    <a:pt x="24296" y="80223"/>
                  </a:lnTo>
                  <a:lnTo>
                    <a:pt x="24296" y="0"/>
                  </a:lnTo>
                  <a:close/>
                </a:path>
              </a:pathLst>
            </a:custGeom>
            <a:solidFill>
              <a:srgbClr val="FFFFFF"/>
            </a:solidFill>
          </p:spPr>
          <p:txBody>
            <a:bodyPr wrap="square" lIns="0" tIns="0" rIns="0" bIns="0" rtlCol="0"/>
            <a:lstStyle/>
            <a:p>
              <a:endParaRPr/>
            </a:p>
          </p:txBody>
        </p:sp>
        <p:sp>
          <p:nvSpPr>
            <p:cNvPr id="20" name="object 20"/>
            <p:cNvSpPr/>
            <p:nvPr/>
          </p:nvSpPr>
          <p:spPr>
            <a:xfrm>
              <a:off x="932178" y="3171249"/>
              <a:ext cx="81280" cy="154305"/>
            </a:xfrm>
            <a:custGeom>
              <a:avLst/>
              <a:gdLst/>
              <a:ahLst/>
              <a:cxnLst/>
              <a:rect l="l" t="t" r="r" b="b"/>
              <a:pathLst>
                <a:path w="81280" h="154304">
                  <a:moveTo>
                    <a:pt x="24296" y="0"/>
                  </a:moveTo>
                  <a:lnTo>
                    <a:pt x="0" y="0"/>
                  </a:lnTo>
                  <a:lnTo>
                    <a:pt x="0" y="85085"/>
                  </a:lnTo>
                  <a:lnTo>
                    <a:pt x="0" y="88124"/>
                  </a:lnTo>
                  <a:lnTo>
                    <a:pt x="1214" y="91163"/>
                  </a:lnTo>
                  <a:lnTo>
                    <a:pt x="3644" y="93594"/>
                  </a:lnTo>
                  <a:lnTo>
                    <a:pt x="63779" y="153762"/>
                  </a:lnTo>
                  <a:lnTo>
                    <a:pt x="80787" y="136745"/>
                  </a:lnTo>
                  <a:lnTo>
                    <a:pt x="24296" y="80223"/>
                  </a:lnTo>
                  <a:lnTo>
                    <a:pt x="24296" y="0"/>
                  </a:lnTo>
                  <a:close/>
                </a:path>
              </a:pathLst>
            </a:custGeom>
            <a:ln w="7087">
              <a:solidFill>
                <a:srgbClr val="000000"/>
              </a:solidFill>
            </a:ln>
          </p:spPr>
          <p:txBody>
            <a:bodyPr wrap="square" lIns="0" tIns="0" rIns="0" bIns="0" rtlCol="0"/>
            <a:lstStyle/>
            <a:p>
              <a:endParaRPr/>
            </a:p>
          </p:txBody>
        </p:sp>
        <p:sp>
          <p:nvSpPr>
            <p:cNvPr id="21" name="object 21"/>
            <p:cNvSpPr/>
            <p:nvPr/>
          </p:nvSpPr>
          <p:spPr>
            <a:xfrm>
              <a:off x="739117" y="2994999"/>
              <a:ext cx="411480" cy="473075"/>
            </a:xfrm>
            <a:custGeom>
              <a:avLst/>
              <a:gdLst/>
              <a:ahLst/>
              <a:cxnLst/>
              <a:rect l="l" t="t" r="r" b="b"/>
              <a:pathLst>
                <a:path w="411480" h="473075">
                  <a:moveTo>
                    <a:pt x="223433" y="36465"/>
                  </a:moveTo>
                  <a:lnTo>
                    <a:pt x="186987" y="36465"/>
                  </a:lnTo>
                  <a:lnTo>
                    <a:pt x="186987" y="61383"/>
                  </a:lnTo>
                  <a:lnTo>
                    <a:pt x="140483" y="70952"/>
                  </a:lnTo>
                  <a:lnTo>
                    <a:pt x="98416" y="90330"/>
                  </a:lnTo>
                  <a:lnTo>
                    <a:pt x="62086" y="118284"/>
                  </a:lnTo>
                  <a:lnTo>
                    <a:pt x="32792" y="153582"/>
                  </a:lnTo>
                  <a:lnTo>
                    <a:pt x="11833" y="194991"/>
                  </a:lnTo>
                  <a:lnTo>
                    <a:pt x="508" y="241279"/>
                  </a:lnTo>
                  <a:lnTo>
                    <a:pt x="0" y="288937"/>
                  </a:lnTo>
                  <a:lnTo>
                    <a:pt x="10002" y="334266"/>
                  </a:lnTo>
                  <a:lnTo>
                    <a:pt x="29589" y="375745"/>
                  </a:lnTo>
                  <a:lnTo>
                    <a:pt x="57831" y="411856"/>
                  </a:lnTo>
                  <a:lnTo>
                    <a:pt x="93801" y="441079"/>
                  </a:lnTo>
                  <a:lnTo>
                    <a:pt x="136571" y="461895"/>
                  </a:lnTo>
                  <a:lnTo>
                    <a:pt x="182966" y="472471"/>
                  </a:lnTo>
                  <a:lnTo>
                    <a:pt x="229327" y="472362"/>
                  </a:lnTo>
                  <a:lnTo>
                    <a:pt x="274001" y="462123"/>
                  </a:lnTo>
                  <a:lnTo>
                    <a:pt x="315333" y="442312"/>
                  </a:lnTo>
                  <a:lnTo>
                    <a:pt x="321292" y="437585"/>
                  </a:lnTo>
                  <a:lnTo>
                    <a:pt x="205210" y="437584"/>
                  </a:lnTo>
                  <a:lnTo>
                    <a:pt x="159920" y="431521"/>
                  </a:lnTo>
                  <a:lnTo>
                    <a:pt x="119271" y="414400"/>
                  </a:lnTo>
                  <a:lnTo>
                    <a:pt x="84864" y="387824"/>
                  </a:lnTo>
                  <a:lnTo>
                    <a:pt x="58304" y="353399"/>
                  </a:lnTo>
                  <a:lnTo>
                    <a:pt x="41192" y="312727"/>
                  </a:lnTo>
                  <a:lnTo>
                    <a:pt x="35132" y="267412"/>
                  </a:lnTo>
                  <a:lnTo>
                    <a:pt x="41192" y="222098"/>
                  </a:lnTo>
                  <a:lnTo>
                    <a:pt x="58304" y="181426"/>
                  </a:lnTo>
                  <a:lnTo>
                    <a:pt x="84864" y="147001"/>
                  </a:lnTo>
                  <a:lnTo>
                    <a:pt x="119271" y="120425"/>
                  </a:lnTo>
                  <a:lnTo>
                    <a:pt x="159920" y="103304"/>
                  </a:lnTo>
                  <a:lnTo>
                    <a:pt x="205210" y="97241"/>
                  </a:lnTo>
                  <a:lnTo>
                    <a:pt x="369655" y="97241"/>
                  </a:lnTo>
                  <a:lnTo>
                    <a:pt x="370410" y="96025"/>
                  </a:lnTo>
                  <a:lnTo>
                    <a:pt x="320620" y="96025"/>
                  </a:lnTo>
                  <a:lnTo>
                    <a:pt x="298003" y="82844"/>
                  </a:lnTo>
                  <a:lnTo>
                    <a:pt x="274076" y="72626"/>
                  </a:lnTo>
                  <a:lnTo>
                    <a:pt x="249125" y="65599"/>
                  </a:lnTo>
                  <a:lnTo>
                    <a:pt x="223433" y="61991"/>
                  </a:lnTo>
                  <a:lnTo>
                    <a:pt x="223433" y="36465"/>
                  </a:lnTo>
                  <a:close/>
                </a:path>
                <a:path w="411480" h="473075">
                  <a:moveTo>
                    <a:pt x="369655" y="97241"/>
                  </a:moveTo>
                  <a:lnTo>
                    <a:pt x="205210" y="97241"/>
                  </a:lnTo>
                  <a:lnTo>
                    <a:pt x="250499" y="103304"/>
                  </a:lnTo>
                  <a:lnTo>
                    <a:pt x="291149" y="120425"/>
                  </a:lnTo>
                  <a:lnTo>
                    <a:pt x="325556" y="147001"/>
                  </a:lnTo>
                  <a:lnTo>
                    <a:pt x="352116" y="181426"/>
                  </a:lnTo>
                  <a:lnTo>
                    <a:pt x="369228" y="222098"/>
                  </a:lnTo>
                  <a:lnTo>
                    <a:pt x="375288" y="267413"/>
                  </a:lnTo>
                  <a:lnTo>
                    <a:pt x="369228" y="312727"/>
                  </a:lnTo>
                  <a:lnTo>
                    <a:pt x="352116" y="353399"/>
                  </a:lnTo>
                  <a:lnTo>
                    <a:pt x="325556" y="387824"/>
                  </a:lnTo>
                  <a:lnTo>
                    <a:pt x="291149" y="414400"/>
                  </a:lnTo>
                  <a:lnTo>
                    <a:pt x="250499" y="431521"/>
                  </a:lnTo>
                  <a:lnTo>
                    <a:pt x="205210" y="437584"/>
                  </a:lnTo>
                  <a:lnTo>
                    <a:pt x="321292" y="437585"/>
                  </a:lnTo>
                  <a:lnTo>
                    <a:pt x="351672" y="413485"/>
                  </a:lnTo>
                  <a:lnTo>
                    <a:pt x="381362" y="376201"/>
                  </a:lnTo>
                  <a:lnTo>
                    <a:pt x="401714" y="333143"/>
                  </a:lnTo>
                  <a:lnTo>
                    <a:pt x="411351" y="287806"/>
                  </a:lnTo>
                  <a:lnTo>
                    <a:pt x="410595" y="241963"/>
                  </a:lnTo>
                  <a:lnTo>
                    <a:pt x="399765" y="197386"/>
                  </a:lnTo>
                  <a:lnTo>
                    <a:pt x="379183" y="155847"/>
                  </a:lnTo>
                  <a:lnTo>
                    <a:pt x="349169" y="119120"/>
                  </a:lnTo>
                  <a:lnTo>
                    <a:pt x="367392" y="100887"/>
                  </a:lnTo>
                  <a:lnTo>
                    <a:pt x="369655" y="97241"/>
                  </a:lnTo>
                  <a:close/>
                </a:path>
                <a:path w="411480" h="473075">
                  <a:moveTo>
                    <a:pt x="354256" y="70044"/>
                  </a:moveTo>
                  <a:lnTo>
                    <a:pt x="347394" y="71088"/>
                  </a:lnTo>
                  <a:lnTo>
                    <a:pt x="341273" y="74754"/>
                  </a:lnTo>
                  <a:lnTo>
                    <a:pt x="320620" y="96025"/>
                  </a:lnTo>
                  <a:lnTo>
                    <a:pt x="370410" y="96025"/>
                  </a:lnTo>
                  <a:lnTo>
                    <a:pt x="371141" y="94848"/>
                  </a:lnTo>
                  <a:lnTo>
                    <a:pt x="372327" y="88124"/>
                  </a:lnTo>
                  <a:lnTo>
                    <a:pt x="370894" y="81401"/>
                  </a:lnTo>
                  <a:lnTo>
                    <a:pt x="366784" y="75361"/>
                  </a:lnTo>
                  <a:lnTo>
                    <a:pt x="361004" y="71506"/>
                  </a:lnTo>
                  <a:lnTo>
                    <a:pt x="354256" y="70044"/>
                  </a:lnTo>
                  <a:close/>
                </a:path>
                <a:path w="411480" h="473075">
                  <a:moveTo>
                    <a:pt x="278101" y="0"/>
                  </a:moveTo>
                  <a:lnTo>
                    <a:pt x="132319" y="0"/>
                  </a:lnTo>
                  <a:lnTo>
                    <a:pt x="132319" y="36465"/>
                  </a:lnTo>
                  <a:lnTo>
                    <a:pt x="278101" y="36465"/>
                  </a:lnTo>
                  <a:lnTo>
                    <a:pt x="278101" y="0"/>
                  </a:lnTo>
                  <a:close/>
                </a:path>
              </a:pathLst>
            </a:custGeom>
            <a:solidFill>
              <a:srgbClr val="FFFFFF"/>
            </a:solidFill>
          </p:spPr>
          <p:txBody>
            <a:bodyPr wrap="square" lIns="0" tIns="0" rIns="0" bIns="0" rtlCol="0"/>
            <a:lstStyle/>
            <a:p>
              <a:endParaRPr/>
            </a:p>
          </p:txBody>
        </p:sp>
        <p:sp>
          <p:nvSpPr>
            <p:cNvPr id="22" name="object 22"/>
            <p:cNvSpPr/>
            <p:nvPr/>
          </p:nvSpPr>
          <p:spPr>
            <a:xfrm>
              <a:off x="739117" y="2994999"/>
              <a:ext cx="411480" cy="473075"/>
            </a:xfrm>
            <a:custGeom>
              <a:avLst/>
              <a:gdLst/>
              <a:ahLst/>
              <a:cxnLst/>
              <a:rect l="l" t="t" r="r" b="b"/>
              <a:pathLst>
                <a:path w="411480" h="473075">
                  <a:moveTo>
                    <a:pt x="205210" y="437584"/>
                  </a:moveTo>
                  <a:lnTo>
                    <a:pt x="159920" y="431521"/>
                  </a:lnTo>
                  <a:lnTo>
                    <a:pt x="119271" y="414400"/>
                  </a:lnTo>
                  <a:lnTo>
                    <a:pt x="84864" y="387824"/>
                  </a:lnTo>
                  <a:lnTo>
                    <a:pt x="58304" y="353399"/>
                  </a:lnTo>
                  <a:lnTo>
                    <a:pt x="41192" y="312727"/>
                  </a:lnTo>
                  <a:lnTo>
                    <a:pt x="35132" y="267412"/>
                  </a:lnTo>
                  <a:lnTo>
                    <a:pt x="41192" y="222098"/>
                  </a:lnTo>
                  <a:lnTo>
                    <a:pt x="58304" y="181426"/>
                  </a:lnTo>
                  <a:lnTo>
                    <a:pt x="84864" y="147001"/>
                  </a:lnTo>
                  <a:lnTo>
                    <a:pt x="119271" y="120425"/>
                  </a:lnTo>
                  <a:lnTo>
                    <a:pt x="159920" y="103304"/>
                  </a:lnTo>
                  <a:lnTo>
                    <a:pt x="205210" y="97241"/>
                  </a:lnTo>
                  <a:lnTo>
                    <a:pt x="250499" y="103304"/>
                  </a:lnTo>
                  <a:lnTo>
                    <a:pt x="291149" y="120425"/>
                  </a:lnTo>
                  <a:lnTo>
                    <a:pt x="325556" y="147001"/>
                  </a:lnTo>
                  <a:lnTo>
                    <a:pt x="352116" y="181426"/>
                  </a:lnTo>
                  <a:lnTo>
                    <a:pt x="369228" y="222098"/>
                  </a:lnTo>
                  <a:lnTo>
                    <a:pt x="375288" y="267413"/>
                  </a:lnTo>
                  <a:lnTo>
                    <a:pt x="369228" y="312727"/>
                  </a:lnTo>
                  <a:lnTo>
                    <a:pt x="352116" y="353399"/>
                  </a:lnTo>
                  <a:lnTo>
                    <a:pt x="325556" y="387824"/>
                  </a:lnTo>
                  <a:lnTo>
                    <a:pt x="291149" y="414400"/>
                  </a:lnTo>
                  <a:lnTo>
                    <a:pt x="250499" y="431521"/>
                  </a:lnTo>
                  <a:lnTo>
                    <a:pt x="205210" y="437584"/>
                  </a:lnTo>
                  <a:close/>
                </a:path>
                <a:path w="411480" h="473075">
                  <a:moveTo>
                    <a:pt x="349169" y="119120"/>
                  </a:moveTo>
                  <a:lnTo>
                    <a:pt x="367392" y="100887"/>
                  </a:lnTo>
                  <a:lnTo>
                    <a:pt x="371141" y="94848"/>
                  </a:lnTo>
                  <a:lnTo>
                    <a:pt x="372327" y="88124"/>
                  </a:lnTo>
                  <a:lnTo>
                    <a:pt x="370894" y="81401"/>
                  </a:lnTo>
                  <a:lnTo>
                    <a:pt x="366784" y="75361"/>
                  </a:lnTo>
                  <a:lnTo>
                    <a:pt x="361004" y="71506"/>
                  </a:lnTo>
                  <a:lnTo>
                    <a:pt x="354256" y="70044"/>
                  </a:lnTo>
                  <a:lnTo>
                    <a:pt x="347394" y="71088"/>
                  </a:lnTo>
                  <a:lnTo>
                    <a:pt x="341273" y="74754"/>
                  </a:lnTo>
                  <a:lnTo>
                    <a:pt x="320620" y="96025"/>
                  </a:lnTo>
                  <a:lnTo>
                    <a:pt x="298003" y="82844"/>
                  </a:lnTo>
                  <a:lnTo>
                    <a:pt x="274076" y="72626"/>
                  </a:lnTo>
                  <a:lnTo>
                    <a:pt x="249125" y="65599"/>
                  </a:lnTo>
                  <a:lnTo>
                    <a:pt x="223433" y="61991"/>
                  </a:lnTo>
                  <a:lnTo>
                    <a:pt x="223433" y="36465"/>
                  </a:lnTo>
                  <a:lnTo>
                    <a:pt x="278101" y="36465"/>
                  </a:lnTo>
                  <a:lnTo>
                    <a:pt x="278101" y="0"/>
                  </a:lnTo>
                  <a:lnTo>
                    <a:pt x="132319" y="0"/>
                  </a:lnTo>
                  <a:lnTo>
                    <a:pt x="132319" y="36465"/>
                  </a:lnTo>
                  <a:lnTo>
                    <a:pt x="186987" y="36465"/>
                  </a:lnTo>
                  <a:lnTo>
                    <a:pt x="186987" y="61383"/>
                  </a:lnTo>
                  <a:lnTo>
                    <a:pt x="140483" y="70952"/>
                  </a:lnTo>
                  <a:lnTo>
                    <a:pt x="98416" y="90330"/>
                  </a:lnTo>
                  <a:lnTo>
                    <a:pt x="62086" y="118284"/>
                  </a:lnTo>
                  <a:lnTo>
                    <a:pt x="32792" y="153582"/>
                  </a:lnTo>
                  <a:lnTo>
                    <a:pt x="11833" y="194991"/>
                  </a:lnTo>
                  <a:lnTo>
                    <a:pt x="508" y="241279"/>
                  </a:lnTo>
                  <a:lnTo>
                    <a:pt x="0" y="288937"/>
                  </a:lnTo>
                  <a:lnTo>
                    <a:pt x="10002" y="334266"/>
                  </a:lnTo>
                  <a:lnTo>
                    <a:pt x="29589" y="375745"/>
                  </a:lnTo>
                  <a:lnTo>
                    <a:pt x="57831" y="411856"/>
                  </a:lnTo>
                  <a:lnTo>
                    <a:pt x="93801" y="441079"/>
                  </a:lnTo>
                  <a:lnTo>
                    <a:pt x="136571" y="461895"/>
                  </a:lnTo>
                  <a:lnTo>
                    <a:pt x="182966" y="472471"/>
                  </a:lnTo>
                  <a:lnTo>
                    <a:pt x="229327" y="472362"/>
                  </a:lnTo>
                  <a:lnTo>
                    <a:pt x="274001" y="462123"/>
                  </a:lnTo>
                  <a:lnTo>
                    <a:pt x="315333" y="442311"/>
                  </a:lnTo>
                  <a:lnTo>
                    <a:pt x="351672" y="413485"/>
                  </a:lnTo>
                  <a:lnTo>
                    <a:pt x="381363" y="376201"/>
                  </a:lnTo>
                  <a:lnTo>
                    <a:pt x="401714" y="333143"/>
                  </a:lnTo>
                  <a:lnTo>
                    <a:pt x="411351" y="287806"/>
                  </a:lnTo>
                  <a:lnTo>
                    <a:pt x="410595" y="241963"/>
                  </a:lnTo>
                  <a:lnTo>
                    <a:pt x="399765" y="197386"/>
                  </a:lnTo>
                  <a:lnTo>
                    <a:pt x="379183" y="155847"/>
                  </a:lnTo>
                  <a:lnTo>
                    <a:pt x="349169" y="119120"/>
                  </a:lnTo>
                  <a:close/>
                </a:path>
              </a:pathLst>
            </a:custGeom>
            <a:ln w="7088">
              <a:solidFill>
                <a:srgbClr val="000000"/>
              </a:solidFill>
            </a:ln>
          </p:spPr>
          <p:txBody>
            <a:bodyPr wrap="square" lIns="0" tIns="0" rIns="0" bIns="0" rtlCol="0"/>
            <a:lstStyle/>
            <a:p>
              <a:endParaRPr/>
            </a:p>
          </p:txBody>
        </p:sp>
        <p:sp>
          <p:nvSpPr>
            <p:cNvPr id="23" name="object 23"/>
            <p:cNvSpPr/>
            <p:nvPr/>
          </p:nvSpPr>
          <p:spPr>
            <a:xfrm>
              <a:off x="648462" y="2935985"/>
              <a:ext cx="589915" cy="589915"/>
            </a:xfrm>
            <a:custGeom>
              <a:avLst/>
              <a:gdLst/>
              <a:ahLst/>
              <a:cxnLst/>
              <a:rect l="l" t="t" r="r" b="b"/>
              <a:pathLst>
                <a:path w="589915" h="589914">
                  <a:moveTo>
                    <a:pt x="0" y="589788"/>
                  </a:moveTo>
                  <a:lnTo>
                    <a:pt x="589788" y="589788"/>
                  </a:lnTo>
                  <a:lnTo>
                    <a:pt x="589788" y="0"/>
                  </a:lnTo>
                  <a:lnTo>
                    <a:pt x="0" y="0"/>
                  </a:lnTo>
                  <a:lnTo>
                    <a:pt x="0" y="589788"/>
                  </a:lnTo>
                  <a:close/>
                </a:path>
              </a:pathLst>
            </a:custGeom>
            <a:ln w="25400">
              <a:solidFill>
                <a:srgbClr val="000000"/>
              </a:solidFill>
            </a:ln>
          </p:spPr>
          <p:txBody>
            <a:bodyPr wrap="square" lIns="0" tIns="0" rIns="0" bIns="0" rtlCol="0"/>
            <a:lstStyle/>
            <a:p>
              <a:endParaRPr/>
            </a:p>
          </p:txBody>
        </p:sp>
      </p:grpSp>
      <p:sp>
        <p:nvSpPr>
          <p:cNvPr id="24" name="object 24"/>
          <p:cNvSpPr txBox="1"/>
          <p:nvPr/>
        </p:nvSpPr>
        <p:spPr>
          <a:xfrm>
            <a:off x="1663064" y="2855213"/>
            <a:ext cx="6737984" cy="736600"/>
          </a:xfrm>
          <a:prstGeom prst="rect">
            <a:avLst/>
          </a:prstGeom>
        </p:spPr>
        <p:txBody>
          <a:bodyPr vert="horz" wrap="square" lIns="0" tIns="22225" rIns="0" bIns="0" rtlCol="0">
            <a:spAutoFit/>
          </a:bodyPr>
          <a:lstStyle/>
          <a:p>
            <a:pPr marL="12700" marR="5080">
              <a:lnSpc>
                <a:spcPct val="95900"/>
              </a:lnSpc>
              <a:spcBef>
                <a:spcPts val="175"/>
              </a:spcBef>
            </a:pPr>
            <a:r>
              <a:rPr sz="1600" dirty="0">
                <a:latin typeface="Arial MT"/>
                <a:cs typeface="Arial MT"/>
              </a:rPr>
              <a:t>Analyzing</a:t>
            </a:r>
            <a:r>
              <a:rPr sz="1600" spc="-25" dirty="0">
                <a:latin typeface="Arial MT"/>
                <a:cs typeface="Arial MT"/>
              </a:rPr>
              <a:t> </a:t>
            </a:r>
            <a:r>
              <a:rPr sz="1600" dirty="0">
                <a:latin typeface="Arial MT"/>
                <a:cs typeface="Arial MT"/>
              </a:rPr>
              <a:t>total</a:t>
            </a:r>
            <a:r>
              <a:rPr sz="1600" spc="-25" dirty="0">
                <a:latin typeface="Arial MT"/>
                <a:cs typeface="Arial MT"/>
              </a:rPr>
              <a:t> </a:t>
            </a:r>
            <a:r>
              <a:rPr sz="1600" dirty="0">
                <a:latin typeface="Arial MT"/>
                <a:cs typeface="Arial MT"/>
              </a:rPr>
              <a:t>time</a:t>
            </a:r>
            <a:r>
              <a:rPr sz="1600" spc="-35" dirty="0">
                <a:latin typeface="Arial MT"/>
                <a:cs typeface="Arial MT"/>
              </a:rPr>
              <a:t> </a:t>
            </a:r>
            <a:r>
              <a:rPr sz="1600" dirty="0">
                <a:latin typeface="Arial MT"/>
                <a:cs typeface="Arial MT"/>
              </a:rPr>
              <a:t>spent</a:t>
            </a:r>
            <a:r>
              <a:rPr sz="1600" spc="-25" dirty="0">
                <a:latin typeface="Arial MT"/>
                <a:cs typeface="Arial MT"/>
              </a:rPr>
              <a:t> </a:t>
            </a:r>
            <a:r>
              <a:rPr sz="1600" dirty="0">
                <a:latin typeface="Arial MT"/>
                <a:cs typeface="Arial MT"/>
              </a:rPr>
              <a:t>in</a:t>
            </a:r>
            <a:r>
              <a:rPr sz="1600" spc="-45" dirty="0">
                <a:latin typeface="Arial MT"/>
                <a:cs typeface="Arial MT"/>
              </a:rPr>
              <a:t> </a:t>
            </a:r>
            <a:r>
              <a:rPr sz="1600" dirty="0">
                <a:latin typeface="Arial MT"/>
                <a:cs typeface="Arial MT"/>
              </a:rPr>
              <a:t>3</a:t>
            </a:r>
            <a:r>
              <a:rPr sz="1600" spc="-20" dirty="0">
                <a:latin typeface="Arial MT"/>
                <a:cs typeface="Arial MT"/>
              </a:rPr>
              <a:t> </a:t>
            </a:r>
            <a:r>
              <a:rPr sz="1600" dirty="0">
                <a:latin typeface="Arial MT"/>
                <a:cs typeface="Arial MT"/>
              </a:rPr>
              <a:t>different</a:t>
            </a:r>
            <a:r>
              <a:rPr sz="1600" spc="-35" dirty="0">
                <a:latin typeface="Arial MT"/>
                <a:cs typeface="Arial MT"/>
              </a:rPr>
              <a:t> </a:t>
            </a:r>
            <a:r>
              <a:rPr sz="1600" dirty="0">
                <a:latin typeface="Arial MT"/>
                <a:cs typeface="Arial MT"/>
              </a:rPr>
              <a:t>page</a:t>
            </a:r>
            <a:r>
              <a:rPr sz="1600" spc="-20" dirty="0">
                <a:latin typeface="Arial MT"/>
                <a:cs typeface="Arial MT"/>
              </a:rPr>
              <a:t> </a:t>
            </a:r>
            <a:r>
              <a:rPr sz="1600" spc="-10" dirty="0">
                <a:latin typeface="Arial MT"/>
                <a:cs typeface="Arial MT"/>
              </a:rPr>
              <a:t>categories,</a:t>
            </a:r>
            <a:r>
              <a:rPr sz="1600" spc="-35" dirty="0">
                <a:latin typeface="Arial MT"/>
                <a:cs typeface="Arial MT"/>
              </a:rPr>
              <a:t> </a:t>
            </a:r>
            <a:r>
              <a:rPr sz="1600" dirty="0">
                <a:latin typeface="Arial MT"/>
                <a:cs typeface="Arial MT"/>
              </a:rPr>
              <a:t>it</a:t>
            </a:r>
            <a:r>
              <a:rPr sz="1600" spc="-40" dirty="0">
                <a:latin typeface="Arial MT"/>
                <a:cs typeface="Arial MT"/>
              </a:rPr>
              <a:t> </a:t>
            </a:r>
            <a:r>
              <a:rPr sz="1600" dirty="0">
                <a:latin typeface="Arial MT"/>
                <a:cs typeface="Arial MT"/>
              </a:rPr>
              <a:t>clearly</a:t>
            </a:r>
            <a:r>
              <a:rPr sz="1600" spc="-35" dirty="0">
                <a:latin typeface="Arial MT"/>
                <a:cs typeface="Arial MT"/>
              </a:rPr>
              <a:t> </a:t>
            </a:r>
            <a:r>
              <a:rPr sz="1600" dirty="0">
                <a:latin typeface="Arial MT"/>
                <a:cs typeface="Arial MT"/>
              </a:rPr>
              <a:t>says</a:t>
            </a:r>
            <a:r>
              <a:rPr sz="1600" spc="-15" dirty="0">
                <a:latin typeface="Arial MT"/>
                <a:cs typeface="Arial MT"/>
              </a:rPr>
              <a:t> </a:t>
            </a:r>
            <a:r>
              <a:rPr sz="1600" spc="-20" dirty="0">
                <a:latin typeface="Arial MT"/>
                <a:cs typeface="Arial MT"/>
              </a:rPr>
              <a:t>that </a:t>
            </a:r>
            <a:r>
              <a:rPr sz="1600" dirty="0">
                <a:latin typeface="Arial MT"/>
                <a:cs typeface="Arial MT"/>
              </a:rPr>
              <a:t>customers</a:t>
            </a:r>
            <a:r>
              <a:rPr sz="1600" spc="-45" dirty="0">
                <a:latin typeface="Arial MT"/>
                <a:cs typeface="Arial MT"/>
              </a:rPr>
              <a:t> </a:t>
            </a:r>
            <a:r>
              <a:rPr sz="1600" dirty="0">
                <a:latin typeface="Arial MT"/>
                <a:cs typeface="Arial MT"/>
              </a:rPr>
              <a:t>spend</a:t>
            </a:r>
            <a:r>
              <a:rPr sz="1600" spc="-45" dirty="0">
                <a:latin typeface="Arial MT"/>
                <a:cs typeface="Arial MT"/>
              </a:rPr>
              <a:t> </a:t>
            </a:r>
            <a:r>
              <a:rPr sz="1600" dirty="0">
                <a:latin typeface="Arial MT"/>
                <a:cs typeface="Arial MT"/>
              </a:rPr>
              <a:t>most</a:t>
            </a:r>
            <a:r>
              <a:rPr sz="1600" spc="-45" dirty="0">
                <a:latin typeface="Arial MT"/>
                <a:cs typeface="Arial MT"/>
              </a:rPr>
              <a:t> </a:t>
            </a:r>
            <a:r>
              <a:rPr sz="1600" dirty="0">
                <a:latin typeface="Arial MT"/>
                <a:cs typeface="Arial MT"/>
              </a:rPr>
              <a:t>of</a:t>
            </a:r>
            <a:r>
              <a:rPr sz="1600" spc="-30" dirty="0">
                <a:latin typeface="Arial MT"/>
                <a:cs typeface="Arial MT"/>
              </a:rPr>
              <a:t> </a:t>
            </a:r>
            <a:r>
              <a:rPr sz="1600" dirty="0">
                <a:latin typeface="Arial MT"/>
                <a:cs typeface="Arial MT"/>
              </a:rPr>
              <a:t>the</a:t>
            </a:r>
            <a:r>
              <a:rPr sz="1600" spc="-45" dirty="0">
                <a:latin typeface="Arial MT"/>
                <a:cs typeface="Arial MT"/>
              </a:rPr>
              <a:t> </a:t>
            </a:r>
            <a:r>
              <a:rPr sz="1600" dirty="0">
                <a:latin typeface="Arial MT"/>
                <a:cs typeface="Arial MT"/>
              </a:rPr>
              <a:t>time</a:t>
            </a:r>
            <a:r>
              <a:rPr sz="1600" spc="-45" dirty="0">
                <a:latin typeface="Arial MT"/>
                <a:cs typeface="Arial MT"/>
              </a:rPr>
              <a:t> </a:t>
            </a:r>
            <a:r>
              <a:rPr sz="1600" dirty="0">
                <a:latin typeface="Arial MT"/>
                <a:cs typeface="Arial MT"/>
              </a:rPr>
              <a:t>in</a:t>
            </a:r>
            <a:r>
              <a:rPr sz="1600" spc="-45" dirty="0">
                <a:latin typeface="Arial MT"/>
                <a:cs typeface="Arial MT"/>
              </a:rPr>
              <a:t> </a:t>
            </a:r>
            <a:r>
              <a:rPr sz="1600" dirty="0">
                <a:latin typeface="Arial MT"/>
                <a:cs typeface="Arial MT"/>
              </a:rPr>
              <a:t>product</a:t>
            </a:r>
            <a:r>
              <a:rPr sz="1600" spc="-35" dirty="0">
                <a:latin typeface="Arial MT"/>
                <a:cs typeface="Arial MT"/>
              </a:rPr>
              <a:t> </a:t>
            </a:r>
            <a:r>
              <a:rPr sz="1600" dirty="0">
                <a:latin typeface="Arial MT"/>
                <a:cs typeface="Arial MT"/>
              </a:rPr>
              <a:t>related</a:t>
            </a:r>
            <a:r>
              <a:rPr sz="1600" spc="-30" dirty="0">
                <a:latin typeface="Arial MT"/>
                <a:cs typeface="Arial MT"/>
              </a:rPr>
              <a:t> </a:t>
            </a:r>
            <a:r>
              <a:rPr sz="1600" dirty="0">
                <a:latin typeface="Arial MT"/>
                <a:cs typeface="Arial MT"/>
              </a:rPr>
              <a:t>pages</a:t>
            </a:r>
            <a:r>
              <a:rPr sz="1600" spc="-35" dirty="0">
                <a:latin typeface="Arial MT"/>
                <a:cs typeface="Arial MT"/>
              </a:rPr>
              <a:t> </a:t>
            </a:r>
            <a:r>
              <a:rPr sz="1600" dirty="0">
                <a:latin typeface="Arial MT"/>
                <a:cs typeface="Arial MT"/>
              </a:rPr>
              <a:t>whereas</a:t>
            </a:r>
            <a:r>
              <a:rPr sz="1600" spc="-25" dirty="0">
                <a:latin typeface="Arial MT"/>
                <a:cs typeface="Arial MT"/>
              </a:rPr>
              <a:t> </a:t>
            </a:r>
            <a:r>
              <a:rPr sz="1600" spc="-20" dirty="0">
                <a:latin typeface="Arial MT"/>
                <a:cs typeface="Arial MT"/>
              </a:rPr>
              <a:t>they </a:t>
            </a:r>
            <a:r>
              <a:rPr sz="1600" dirty="0">
                <a:latin typeface="Arial MT"/>
                <a:cs typeface="Arial MT"/>
              </a:rPr>
              <a:t>are</a:t>
            </a:r>
            <a:r>
              <a:rPr sz="1600" spc="-30" dirty="0">
                <a:latin typeface="Arial MT"/>
                <a:cs typeface="Arial MT"/>
              </a:rPr>
              <a:t> </a:t>
            </a:r>
            <a:r>
              <a:rPr sz="1600" dirty="0">
                <a:latin typeface="Arial MT"/>
                <a:cs typeface="Arial MT"/>
              </a:rPr>
              <a:t>not</a:t>
            </a:r>
            <a:r>
              <a:rPr sz="1600" spc="-35" dirty="0">
                <a:latin typeface="Arial MT"/>
                <a:cs typeface="Arial MT"/>
              </a:rPr>
              <a:t> </a:t>
            </a:r>
            <a:r>
              <a:rPr sz="1600" dirty="0">
                <a:latin typeface="Arial MT"/>
                <a:cs typeface="Arial MT"/>
              </a:rPr>
              <a:t>interested</a:t>
            </a:r>
            <a:r>
              <a:rPr sz="1600" spc="-30" dirty="0">
                <a:latin typeface="Arial MT"/>
                <a:cs typeface="Arial MT"/>
              </a:rPr>
              <a:t> </a:t>
            </a:r>
            <a:r>
              <a:rPr sz="1600" dirty="0">
                <a:latin typeface="Arial MT"/>
                <a:cs typeface="Arial MT"/>
              </a:rPr>
              <a:t>in</a:t>
            </a:r>
            <a:r>
              <a:rPr sz="1600" spc="-40" dirty="0">
                <a:latin typeface="Arial MT"/>
                <a:cs typeface="Arial MT"/>
              </a:rPr>
              <a:t> </a:t>
            </a:r>
            <a:r>
              <a:rPr sz="1600" dirty="0">
                <a:latin typeface="Arial MT"/>
                <a:cs typeface="Arial MT"/>
              </a:rPr>
              <a:t>spending</a:t>
            </a:r>
            <a:r>
              <a:rPr sz="1600" spc="-40" dirty="0">
                <a:latin typeface="Arial MT"/>
                <a:cs typeface="Arial MT"/>
              </a:rPr>
              <a:t> </a:t>
            </a:r>
            <a:r>
              <a:rPr sz="1600" dirty="0">
                <a:latin typeface="Arial MT"/>
                <a:cs typeface="Arial MT"/>
              </a:rPr>
              <a:t>time</a:t>
            </a:r>
            <a:r>
              <a:rPr sz="1600" spc="-35" dirty="0">
                <a:latin typeface="Arial MT"/>
                <a:cs typeface="Arial MT"/>
              </a:rPr>
              <a:t> </a:t>
            </a:r>
            <a:r>
              <a:rPr sz="1600" dirty="0">
                <a:latin typeface="Arial MT"/>
                <a:cs typeface="Arial MT"/>
              </a:rPr>
              <a:t>in</a:t>
            </a:r>
            <a:r>
              <a:rPr sz="1600" spc="-40" dirty="0">
                <a:latin typeface="Arial MT"/>
                <a:cs typeface="Arial MT"/>
              </a:rPr>
              <a:t> </a:t>
            </a:r>
            <a:r>
              <a:rPr sz="1600" spc="-10" dirty="0">
                <a:latin typeface="Arial MT"/>
                <a:cs typeface="Arial MT"/>
              </a:rPr>
              <a:t>information</a:t>
            </a:r>
            <a:r>
              <a:rPr sz="1600" spc="-25" dirty="0">
                <a:latin typeface="Arial MT"/>
                <a:cs typeface="Arial MT"/>
              </a:rPr>
              <a:t> </a:t>
            </a:r>
            <a:r>
              <a:rPr sz="1600" dirty="0">
                <a:latin typeface="Arial MT"/>
                <a:cs typeface="Arial MT"/>
              </a:rPr>
              <a:t>related</a:t>
            </a:r>
            <a:r>
              <a:rPr sz="1600" spc="-40" dirty="0">
                <a:latin typeface="Arial MT"/>
                <a:cs typeface="Arial MT"/>
              </a:rPr>
              <a:t> </a:t>
            </a:r>
            <a:r>
              <a:rPr sz="1600" spc="-10" dirty="0">
                <a:latin typeface="Arial MT"/>
                <a:cs typeface="Arial MT"/>
              </a:rPr>
              <a:t>pages.</a:t>
            </a:r>
            <a:endParaRPr sz="1600">
              <a:latin typeface="Arial MT"/>
              <a:cs typeface="Arial MT"/>
            </a:endParaRPr>
          </a:p>
        </p:txBody>
      </p:sp>
      <p:sp>
        <p:nvSpPr>
          <p:cNvPr id="25" name="object 25"/>
          <p:cNvSpPr txBox="1">
            <a:spLocks noGrp="1"/>
          </p:cNvSpPr>
          <p:nvPr>
            <p:ph type="sldNum" sz="quarter" idx="7"/>
          </p:nvPr>
        </p:nvSpPr>
        <p:spPr>
          <a:prstGeom prst="rect">
            <a:avLst/>
          </a:prstGeom>
        </p:spPr>
        <p:txBody>
          <a:bodyPr vert="horz" wrap="square" lIns="0" tIns="6985" rIns="0" bIns="0" rtlCol="0">
            <a:spAutoFit/>
          </a:bodyPr>
          <a:lstStyle/>
          <a:p>
            <a:pPr marL="53340">
              <a:lnSpc>
                <a:spcPct val="100000"/>
              </a:lnSpc>
              <a:spcBef>
                <a:spcPts val="55"/>
              </a:spcBef>
            </a:pPr>
            <a:fld id="{81D60167-4931-47E6-BA6A-407CBD079E47}" type="slidenum">
              <a:rPr spc="-25" dirty="0"/>
              <a:t>18</a:t>
            </a:fld>
            <a:endParaRPr spc="-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2132" y="269240"/>
            <a:ext cx="7722870" cy="513080"/>
          </a:xfrm>
          <a:prstGeom prst="rect">
            <a:avLst/>
          </a:prstGeom>
        </p:spPr>
        <p:txBody>
          <a:bodyPr vert="horz" wrap="square" lIns="0" tIns="12065" rIns="0" bIns="0" rtlCol="0">
            <a:spAutoFit/>
          </a:bodyPr>
          <a:lstStyle/>
          <a:p>
            <a:pPr marL="12700" marR="5080">
              <a:lnSpc>
                <a:spcPct val="100000"/>
              </a:lnSpc>
              <a:spcBef>
                <a:spcPts val="95"/>
              </a:spcBef>
            </a:pPr>
            <a:r>
              <a:rPr lang="en-IN" sz="1600" dirty="0">
                <a:latin typeface="Arial MT"/>
                <a:cs typeface="Arial MT"/>
              </a:rPr>
              <a:t>2</a:t>
            </a:r>
            <a:r>
              <a:rPr sz="1600" dirty="0">
                <a:latin typeface="Arial MT"/>
                <a:cs typeface="Arial MT"/>
              </a:rPr>
              <a:t>)</a:t>
            </a:r>
            <a:r>
              <a:rPr sz="1600" spc="-35" dirty="0">
                <a:latin typeface="Arial MT"/>
                <a:cs typeface="Arial MT"/>
              </a:rPr>
              <a:t> </a:t>
            </a:r>
            <a:r>
              <a:rPr sz="1600" dirty="0">
                <a:latin typeface="Arial MT"/>
                <a:cs typeface="Arial MT"/>
              </a:rPr>
              <a:t>“</a:t>
            </a:r>
            <a:r>
              <a:rPr sz="1600" u="sng" dirty="0">
                <a:uFill>
                  <a:solidFill>
                    <a:srgbClr val="000000"/>
                  </a:solidFill>
                </a:uFill>
                <a:latin typeface="Arial MT"/>
                <a:cs typeface="Arial MT"/>
              </a:rPr>
              <a:t>Bounce</a:t>
            </a:r>
            <a:r>
              <a:rPr sz="1600" u="sng" spc="-30" dirty="0">
                <a:uFill>
                  <a:solidFill>
                    <a:srgbClr val="000000"/>
                  </a:solidFill>
                </a:uFill>
                <a:latin typeface="Arial MT"/>
                <a:cs typeface="Arial MT"/>
              </a:rPr>
              <a:t> </a:t>
            </a:r>
            <a:r>
              <a:rPr sz="1600" u="sng" dirty="0">
                <a:uFill>
                  <a:solidFill>
                    <a:srgbClr val="000000"/>
                  </a:solidFill>
                </a:uFill>
                <a:latin typeface="Arial MT"/>
                <a:cs typeface="Arial MT"/>
              </a:rPr>
              <a:t>Rates”,</a:t>
            </a:r>
            <a:r>
              <a:rPr sz="1600" u="sng" spc="-35" dirty="0">
                <a:uFill>
                  <a:solidFill>
                    <a:srgbClr val="000000"/>
                  </a:solidFill>
                </a:uFill>
                <a:latin typeface="Arial MT"/>
                <a:cs typeface="Arial MT"/>
              </a:rPr>
              <a:t> </a:t>
            </a:r>
            <a:r>
              <a:rPr sz="1600" u="sng" dirty="0">
                <a:uFill>
                  <a:solidFill>
                    <a:srgbClr val="000000"/>
                  </a:solidFill>
                </a:uFill>
                <a:latin typeface="Arial MT"/>
                <a:cs typeface="Arial MT"/>
              </a:rPr>
              <a:t>“Exit</a:t>
            </a:r>
            <a:r>
              <a:rPr sz="1600" u="sng" spc="-30" dirty="0">
                <a:uFill>
                  <a:solidFill>
                    <a:srgbClr val="000000"/>
                  </a:solidFill>
                </a:uFill>
                <a:latin typeface="Arial MT"/>
                <a:cs typeface="Arial MT"/>
              </a:rPr>
              <a:t> </a:t>
            </a:r>
            <a:r>
              <a:rPr sz="1600" u="sng" dirty="0">
                <a:uFill>
                  <a:solidFill>
                    <a:srgbClr val="000000"/>
                  </a:solidFill>
                </a:uFill>
                <a:latin typeface="Arial MT"/>
                <a:cs typeface="Arial MT"/>
              </a:rPr>
              <a:t>Rates”</a:t>
            </a:r>
            <a:r>
              <a:rPr sz="1600" u="sng" spc="-25" dirty="0">
                <a:uFill>
                  <a:solidFill>
                    <a:srgbClr val="000000"/>
                  </a:solidFill>
                </a:uFill>
                <a:latin typeface="Arial MT"/>
                <a:cs typeface="Arial MT"/>
              </a:rPr>
              <a:t> </a:t>
            </a:r>
            <a:r>
              <a:rPr sz="1600" u="sng" dirty="0">
                <a:uFill>
                  <a:solidFill>
                    <a:srgbClr val="000000"/>
                  </a:solidFill>
                </a:uFill>
                <a:latin typeface="Arial MT"/>
                <a:cs typeface="Arial MT"/>
              </a:rPr>
              <a:t>and</a:t>
            </a:r>
            <a:r>
              <a:rPr sz="1600" u="sng" spc="-45" dirty="0">
                <a:uFill>
                  <a:solidFill>
                    <a:srgbClr val="000000"/>
                  </a:solidFill>
                </a:uFill>
                <a:latin typeface="Arial MT"/>
                <a:cs typeface="Arial MT"/>
              </a:rPr>
              <a:t> </a:t>
            </a:r>
            <a:r>
              <a:rPr sz="1600" u="sng" dirty="0">
                <a:uFill>
                  <a:solidFill>
                    <a:srgbClr val="000000"/>
                  </a:solidFill>
                </a:uFill>
                <a:latin typeface="Arial MT"/>
                <a:cs typeface="Arial MT"/>
              </a:rPr>
              <a:t>“Page</a:t>
            </a:r>
            <a:r>
              <a:rPr sz="1600" u="sng" spc="-30" dirty="0">
                <a:uFill>
                  <a:solidFill>
                    <a:srgbClr val="000000"/>
                  </a:solidFill>
                </a:uFill>
                <a:latin typeface="Arial MT"/>
                <a:cs typeface="Arial MT"/>
              </a:rPr>
              <a:t> </a:t>
            </a:r>
            <a:r>
              <a:rPr sz="1600" u="sng" dirty="0">
                <a:uFill>
                  <a:solidFill>
                    <a:srgbClr val="000000"/>
                  </a:solidFill>
                </a:uFill>
                <a:latin typeface="Arial MT"/>
                <a:cs typeface="Arial MT"/>
              </a:rPr>
              <a:t>Values”</a:t>
            </a:r>
            <a:r>
              <a:rPr sz="1600" spc="-30" dirty="0">
                <a:latin typeface="Arial MT"/>
                <a:cs typeface="Arial MT"/>
              </a:rPr>
              <a:t> </a:t>
            </a:r>
            <a:r>
              <a:rPr sz="1600" dirty="0">
                <a:latin typeface="Arial MT"/>
                <a:cs typeface="Arial MT"/>
              </a:rPr>
              <a:t>features</a:t>
            </a:r>
            <a:r>
              <a:rPr sz="1600" spc="-20" dirty="0">
                <a:latin typeface="Arial MT"/>
                <a:cs typeface="Arial MT"/>
              </a:rPr>
              <a:t> </a:t>
            </a:r>
            <a:r>
              <a:rPr sz="1600" dirty="0">
                <a:latin typeface="Arial MT"/>
                <a:cs typeface="Arial MT"/>
              </a:rPr>
              <a:t>versus</a:t>
            </a:r>
            <a:r>
              <a:rPr sz="1600" spc="-30" dirty="0">
                <a:latin typeface="Arial MT"/>
                <a:cs typeface="Arial MT"/>
              </a:rPr>
              <a:t> </a:t>
            </a:r>
            <a:r>
              <a:rPr sz="1600" dirty="0">
                <a:latin typeface="Arial MT"/>
                <a:cs typeface="Arial MT"/>
              </a:rPr>
              <a:t>the</a:t>
            </a:r>
            <a:r>
              <a:rPr sz="1600" spc="-30" dirty="0">
                <a:latin typeface="Arial MT"/>
                <a:cs typeface="Arial MT"/>
              </a:rPr>
              <a:t> </a:t>
            </a:r>
            <a:r>
              <a:rPr sz="1600" dirty="0">
                <a:latin typeface="Arial MT"/>
                <a:cs typeface="Arial MT"/>
              </a:rPr>
              <a:t>target</a:t>
            </a:r>
            <a:r>
              <a:rPr sz="1600" spc="-20" dirty="0">
                <a:latin typeface="Arial MT"/>
                <a:cs typeface="Arial MT"/>
              </a:rPr>
              <a:t> </a:t>
            </a:r>
            <a:r>
              <a:rPr sz="1600" spc="-10" dirty="0">
                <a:latin typeface="Arial MT"/>
                <a:cs typeface="Arial MT"/>
              </a:rPr>
              <a:t>variable </a:t>
            </a:r>
            <a:r>
              <a:rPr sz="1600" dirty="0">
                <a:latin typeface="Arial MT"/>
                <a:cs typeface="Arial MT"/>
              </a:rPr>
              <a:t>Revenue,</a:t>
            </a:r>
            <a:r>
              <a:rPr sz="1600" spc="-45" dirty="0">
                <a:latin typeface="Arial MT"/>
                <a:cs typeface="Arial MT"/>
              </a:rPr>
              <a:t> </a:t>
            </a:r>
            <a:r>
              <a:rPr sz="1600" spc="-10" dirty="0">
                <a:latin typeface="Arial MT"/>
                <a:cs typeface="Arial MT"/>
              </a:rPr>
              <a:t>respectively.</a:t>
            </a:r>
            <a:endParaRPr sz="1600" dirty="0">
              <a:latin typeface="Arial MT"/>
              <a:cs typeface="Arial MT"/>
            </a:endParaRPr>
          </a:p>
        </p:txBody>
      </p:sp>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53340">
              <a:lnSpc>
                <a:spcPct val="100000"/>
              </a:lnSpc>
              <a:spcBef>
                <a:spcPts val="55"/>
              </a:spcBef>
            </a:pPr>
            <a:fld id="{81D60167-4931-47E6-BA6A-407CBD079E47}" type="slidenum">
              <a:rPr spc="-25" dirty="0"/>
              <a:t>19</a:t>
            </a:fld>
            <a:endParaRPr spc="-25" dirty="0"/>
          </a:p>
        </p:txBody>
      </p:sp>
      <p:pic>
        <p:nvPicPr>
          <p:cNvPr id="6" name="Picture 5">
            <a:extLst>
              <a:ext uri="{FF2B5EF4-FFF2-40B4-BE49-F238E27FC236}">
                <a16:creationId xmlns:a16="http://schemas.microsoft.com/office/drawing/2014/main" id="{213B0605-5900-0EA8-E7B4-D78CB0B2A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8990"/>
            <a:ext cx="4537145" cy="3618230"/>
          </a:xfrm>
          <a:prstGeom prst="rect">
            <a:avLst/>
          </a:prstGeom>
        </p:spPr>
      </p:pic>
      <p:pic>
        <p:nvPicPr>
          <p:cNvPr id="8" name="Picture 7">
            <a:extLst>
              <a:ext uri="{FF2B5EF4-FFF2-40B4-BE49-F238E27FC236}">
                <a16:creationId xmlns:a16="http://schemas.microsoft.com/office/drawing/2014/main" id="{99538715-7054-602F-B4B5-2042B8EE5AD1}"/>
              </a:ext>
            </a:extLst>
          </p:cNvPr>
          <p:cNvPicPr>
            <a:picLocks noChangeAspect="1"/>
          </p:cNvPicPr>
          <p:nvPr/>
        </p:nvPicPr>
        <p:blipFill>
          <a:blip r:embed="rId3"/>
          <a:stretch>
            <a:fillRect/>
          </a:stretch>
        </p:blipFill>
        <p:spPr>
          <a:xfrm>
            <a:off x="4419600" y="864287"/>
            <a:ext cx="4724400" cy="35076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6391910" cy="2221230"/>
            <a:chOff x="0" y="0"/>
            <a:chExt cx="6391910" cy="2221230"/>
          </a:xfrm>
        </p:grpSpPr>
        <p:pic>
          <p:nvPicPr>
            <p:cNvPr id="3" name="object 3"/>
            <p:cNvPicPr/>
            <p:nvPr/>
          </p:nvPicPr>
          <p:blipFill>
            <a:blip r:embed="rId2" cstate="print"/>
            <a:stretch>
              <a:fillRect/>
            </a:stretch>
          </p:blipFill>
          <p:spPr>
            <a:xfrm>
              <a:off x="0" y="0"/>
              <a:ext cx="6331172" cy="2220753"/>
            </a:xfrm>
            <a:prstGeom prst="rect">
              <a:avLst/>
            </a:prstGeom>
          </p:spPr>
        </p:pic>
        <p:sp>
          <p:nvSpPr>
            <p:cNvPr id="4" name="object 4"/>
            <p:cNvSpPr/>
            <p:nvPr/>
          </p:nvSpPr>
          <p:spPr>
            <a:xfrm>
              <a:off x="0" y="0"/>
              <a:ext cx="6391910" cy="1714500"/>
            </a:xfrm>
            <a:custGeom>
              <a:avLst/>
              <a:gdLst/>
              <a:ahLst/>
              <a:cxnLst/>
              <a:rect l="l" t="t" r="r" b="b"/>
              <a:pathLst>
                <a:path w="6391910" h="1714500">
                  <a:moveTo>
                    <a:pt x="6391656" y="0"/>
                  </a:moveTo>
                  <a:lnTo>
                    <a:pt x="0" y="0"/>
                  </a:lnTo>
                  <a:lnTo>
                    <a:pt x="0" y="1714500"/>
                  </a:lnTo>
                  <a:lnTo>
                    <a:pt x="6391656" y="1714500"/>
                  </a:lnTo>
                  <a:lnTo>
                    <a:pt x="6391656"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650240" y="596849"/>
            <a:ext cx="2790825" cy="483234"/>
          </a:xfrm>
          <a:prstGeom prst="rect">
            <a:avLst/>
          </a:prstGeom>
        </p:spPr>
        <p:txBody>
          <a:bodyPr vert="horz" wrap="square" lIns="0" tIns="12700" rIns="0" bIns="0" rtlCol="0">
            <a:spAutoFit/>
          </a:bodyPr>
          <a:lstStyle/>
          <a:p>
            <a:pPr marL="12700">
              <a:lnSpc>
                <a:spcPct val="100000"/>
              </a:lnSpc>
              <a:spcBef>
                <a:spcPts val="100"/>
              </a:spcBef>
            </a:pPr>
            <a:r>
              <a:rPr sz="3000" spc="-25" dirty="0"/>
              <a:t>Team</a:t>
            </a:r>
            <a:r>
              <a:rPr sz="3000" spc="-175" dirty="0"/>
              <a:t> </a:t>
            </a:r>
            <a:r>
              <a:rPr sz="3000" spc="-10" dirty="0"/>
              <a:t>Structure</a:t>
            </a:r>
            <a:endParaRPr sz="3000"/>
          </a:p>
        </p:txBody>
      </p:sp>
      <p:sp>
        <p:nvSpPr>
          <p:cNvPr id="6" name="object 6"/>
          <p:cNvSpPr txBox="1"/>
          <p:nvPr/>
        </p:nvSpPr>
        <p:spPr>
          <a:xfrm>
            <a:off x="878839" y="2449089"/>
            <a:ext cx="2439035" cy="769441"/>
          </a:xfrm>
          <a:prstGeom prst="rect">
            <a:avLst/>
          </a:prstGeom>
        </p:spPr>
        <p:txBody>
          <a:bodyPr vert="horz" wrap="square" lIns="0" tIns="25400" rIns="0" bIns="0" rtlCol="0">
            <a:spAutoFit/>
          </a:bodyPr>
          <a:lstStyle/>
          <a:p>
            <a:pPr marL="12700">
              <a:lnSpc>
                <a:spcPct val="100000"/>
              </a:lnSpc>
              <a:spcBef>
                <a:spcPts val="200"/>
              </a:spcBef>
              <a:buClr>
                <a:srgbClr val="FFC700"/>
              </a:buClr>
              <a:buSzPct val="120000"/>
              <a:tabLst>
                <a:tab pos="240665" algn="l"/>
              </a:tabLst>
            </a:pPr>
            <a:r>
              <a:rPr lang="en-IN" sz="1500" dirty="0">
                <a:latin typeface="Arial MT"/>
                <a:cs typeface="Arial MT"/>
              </a:rPr>
              <a:t>	      Team Members</a:t>
            </a:r>
            <a:endParaRPr sz="1500" dirty="0">
              <a:latin typeface="Arial MT"/>
              <a:cs typeface="Arial MT"/>
            </a:endParaRPr>
          </a:p>
          <a:p>
            <a:pPr marL="240665" indent="-227965">
              <a:lnSpc>
                <a:spcPct val="100000"/>
              </a:lnSpc>
              <a:spcBef>
                <a:spcPts val="425"/>
              </a:spcBef>
              <a:buClr>
                <a:srgbClr val="FFC700"/>
              </a:buClr>
              <a:buSzPct val="120000"/>
              <a:buChar char="•"/>
              <a:tabLst>
                <a:tab pos="240665" algn="l"/>
              </a:tabLst>
            </a:pPr>
            <a:r>
              <a:rPr lang="en-IN" sz="1500" spc="-45" dirty="0">
                <a:latin typeface="Arial MT"/>
                <a:cs typeface="Arial MT"/>
              </a:rPr>
              <a:t>Aditya Niture      A20521495</a:t>
            </a:r>
            <a:endParaRPr sz="1500" dirty="0">
              <a:latin typeface="Arial MT"/>
              <a:cs typeface="Arial MT"/>
            </a:endParaRPr>
          </a:p>
        </p:txBody>
      </p:sp>
      <p:sp>
        <p:nvSpPr>
          <p:cNvPr id="7" name="object 7"/>
          <p:cNvSpPr txBox="1"/>
          <p:nvPr/>
        </p:nvSpPr>
        <p:spPr>
          <a:xfrm>
            <a:off x="878839" y="3218530"/>
            <a:ext cx="2543175" cy="487953"/>
          </a:xfrm>
          <a:prstGeom prst="rect">
            <a:avLst/>
          </a:prstGeom>
        </p:spPr>
        <p:txBody>
          <a:bodyPr vert="horz" wrap="square" lIns="0" tIns="26034" rIns="0" bIns="0" rtlCol="0">
            <a:spAutoFit/>
          </a:bodyPr>
          <a:lstStyle/>
          <a:p>
            <a:pPr marL="240665" indent="-227965">
              <a:lnSpc>
                <a:spcPct val="100000"/>
              </a:lnSpc>
              <a:spcBef>
                <a:spcPts val="204"/>
              </a:spcBef>
              <a:buClr>
                <a:srgbClr val="FFC700"/>
              </a:buClr>
              <a:buSzPct val="120000"/>
              <a:buChar char="•"/>
              <a:tabLst>
                <a:tab pos="240665" algn="l"/>
              </a:tabLst>
            </a:pPr>
            <a:r>
              <a:rPr lang="en-IN" sz="1500" dirty="0">
                <a:latin typeface="Arial MT"/>
                <a:cs typeface="Arial MT"/>
              </a:rPr>
              <a:t>Shaktisharan </a:t>
            </a:r>
            <a:r>
              <a:rPr lang="en-IN" sz="1500" dirty="0" err="1">
                <a:latin typeface="Arial MT"/>
                <a:cs typeface="Arial MT"/>
              </a:rPr>
              <a:t>Rajure</a:t>
            </a:r>
            <a:r>
              <a:rPr lang="en-IN" sz="1500" dirty="0">
                <a:latin typeface="Arial MT"/>
                <a:cs typeface="Arial MT"/>
              </a:rPr>
              <a:t> A20519026</a:t>
            </a:r>
            <a:endParaRPr sz="1500" dirty="0">
              <a:latin typeface="Arial MT"/>
              <a:cs typeface="Arial MT"/>
            </a:endParaRPr>
          </a:p>
        </p:txBody>
      </p:sp>
      <p:pic>
        <p:nvPicPr>
          <p:cNvPr id="8" name="object 8"/>
          <p:cNvPicPr/>
          <p:nvPr/>
        </p:nvPicPr>
        <p:blipFill>
          <a:blip r:embed="rId3" cstate="print"/>
          <a:stretch>
            <a:fillRect/>
          </a:stretch>
        </p:blipFill>
        <p:spPr>
          <a:xfrm>
            <a:off x="4572000" y="23"/>
            <a:ext cx="4572000" cy="5143373"/>
          </a:xfrm>
          <a:prstGeom prst="rect">
            <a:avLst/>
          </a:prstGeom>
        </p:spPr>
      </p:pic>
      <p:sp>
        <p:nvSpPr>
          <p:cNvPr id="9" name="object 9"/>
          <p:cNvSpPr txBox="1"/>
          <p:nvPr/>
        </p:nvSpPr>
        <p:spPr>
          <a:xfrm>
            <a:off x="8801227" y="4791557"/>
            <a:ext cx="70485" cy="132080"/>
          </a:xfrm>
          <a:prstGeom prst="rect">
            <a:avLst/>
          </a:prstGeom>
        </p:spPr>
        <p:txBody>
          <a:bodyPr vert="horz" wrap="square" lIns="0" tIns="12065" rIns="0" bIns="0" rtlCol="0">
            <a:spAutoFit/>
          </a:bodyPr>
          <a:lstStyle/>
          <a:p>
            <a:pPr marL="12700">
              <a:lnSpc>
                <a:spcPct val="100000"/>
              </a:lnSpc>
              <a:spcBef>
                <a:spcPts val="95"/>
              </a:spcBef>
            </a:pPr>
            <a:r>
              <a:rPr sz="700" spc="-50" dirty="0">
                <a:solidFill>
                  <a:srgbClr val="FFFFFF"/>
                </a:solidFill>
                <a:latin typeface="Calibri"/>
                <a:cs typeface="Calibri"/>
              </a:rPr>
              <a:t>2</a:t>
            </a:r>
            <a:endParaRPr sz="7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42434" y="990091"/>
            <a:ext cx="3896995" cy="3617016"/>
          </a:xfrm>
          <a:prstGeom prst="rect">
            <a:avLst/>
          </a:prstGeom>
        </p:spPr>
        <p:txBody>
          <a:bodyPr vert="horz" wrap="square" lIns="0" tIns="13335" rIns="0" bIns="0" rtlCol="0">
            <a:spAutoFit/>
          </a:bodyPr>
          <a:lstStyle/>
          <a:p>
            <a:pPr marL="248285" marR="5080" indent="-236220" algn="just">
              <a:lnSpc>
                <a:spcPct val="100000"/>
              </a:lnSpc>
              <a:spcBef>
                <a:spcPts val="105"/>
              </a:spcBef>
              <a:buFont typeface="Arial MT"/>
              <a:buChar char="•"/>
              <a:tabLst>
                <a:tab pos="250190" algn="l"/>
              </a:tabLst>
            </a:pPr>
            <a:r>
              <a:rPr sz="1400" dirty="0">
                <a:latin typeface="Arial MT"/>
                <a:cs typeface="Arial MT"/>
              </a:rPr>
              <a:t>There</a:t>
            </a:r>
            <a:r>
              <a:rPr sz="1400" spc="415" dirty="0">
                <a:latin typeface="Arial MT"/>
                <a:cs typeface="Arial MT"/>
              </a:rPr>
              <a:t> </a:t>
            </a:r>
            <a:r>
              <a:rPr sz="1400" dirty="0">
                <a:latin typeface="Arial MT"/>
                <a:cs typeface="Arial MT"/>
              </a:rPr>
              <a:t>is</a:t>
            </a:r>
            <a:r>
              <a:rPr sz="1400" spc="415" dirty="0">
                <a:latin typeface="Arial MT"/>
                <a:cs typeface="Arial MT"/>
              </a:rPr>
              <a:t> </a:t>
            </a:r>
            <a:r>
              <a:rPr sz="1400" dirty="0">
                <a:latin typeface="Arial MT"/>
                <a:cs typeface="Arial MT"/>
              </a:rPr>
              <a:t>no</a:t>
            </a:r>
            <a:r>
              <a:rPr sz="1400" spc="405" dirty="0">
                <a:latin typeface="Arial MT"/>
                <a:cs typeface="Arial MT"/>
              </a:rPr>
              <a:t> </a:t>
            </a:r>
            <a:r>
              <a:rPr sz="1400" dirty="0">
                <a:latin typeface="Arial MT"/>
                <a:cs typeface="Arial MT"/>
              </a:rPr>
              <a:t>noticeable</a:t>
            </a:r>
            <a:r>
              <a:rPr sz="1400" spc="405" dirty="0">
                <a:latin typeface="Arial MT"/>
                <a:cs typeface="Arial MT"/>
              </a:rPr>
              <a:t> </a:t>
            </a:r>
            <a:r>
              <a:rPr sz="1400" dirty="0">
                <a:latin typeface="Arial MT"/>
                <a:cs typeface="Arial MT"/>
              </a:rPr>
              <a:t>disparity</a:t>
            </a:r>
            <a:r>
              <a:rPr sz="1400" spc="400" dirty="0">
                <a:latin typeface="Arial MT"/>
                <a:cs typeface="Arial MT"/>
              </a:rPr>
              <a:t> </a:t>
            </a:r>
            <a:r>
              <a:rPr sz="1400" dirty="0">
                <a:latin typeface="Arial MT"/>
                <a:cs typeface="Arial MT"/>
              </a:rPr>
              <a:t>in</a:t>
            </a:r>
            <a:r>
              <a:rPr sz="1400" spc="405" dirty="0">
                <a:latin typeface="Arial MT"/>
                <a:cs typeface="Arial MT"/>
              </a:rPr>
              <a:t> </a:t>
            </a:r>
            <a:r>
              <a:rPr sz="1400" spc="-10" dirty="0">
                <a:latin typeface="Arial MT"/>
                <a:cs typeface="Arial MT"/>
              </a:rPr>
              <a:t>Bounce 	</a:t>
            </a:r>
            <a:r>
              <a:rPr sz="1400" dirty="0">
                <a:latin typeface="Arial MT"/>
                <a:cs typeface="Arial MT"/>
              </a:rPr>
              <a:t>Rates</a:t>
            </a:r>
            <a:r>
              <a:rPr sz="1400" spc="229" dirty="0">
                <a:latin typeface="Arial MT"/>
                <a:cs typeface="Arial MT"/>
              </a:rPr>
              <a:t>  </a:t>
            </a:r>
            <a:r>
              <a:rPr sz="1400" dirty="0">
                <a:latin typeface="Arial MT"/>
                <a:cs typeface="Arial MT"/>
              </a:rPr>
              <a:t>between</a:t>
            </a:r>
            <a:r>
              <a:rPr sz="1400" spc="229" dirty="0">
                <a:latin typeface="Arial MT"/>
                <a:cs typeface="Arial MT"/>
              </a:rPr>
              <a:t>  </a:t>
            </a:r>
            <a:r>
              <a:rPr sz="1400" dirty="0">
                <a:latin typeface="Arial MT"/>
                <a:cs typeface="Arial MT"/>
              </a:rPr>
              <a:t>customers</a:t>
            </a:r>
            <a:r>
              <a:rPr sz="1400" spc="240" dirty="0">
                <a:latin typeface="Arial MT"/>
                <a:cs typeface="Arial MT"/>
              </a:rPr>
              <a:t>  </a:t>
            </a:r>
            <a:r>
              <a:rPr sz="1400" dirty="0">
                <a:latin typeface="Arial MT"/>
                <a:cs typeface="Arial MT"/>
              </a:rPr>
              <a:t>who</a:t>
            </a:r>
            <a:r>
              <a:rPr sz="1400" spc="229" dirty="0">
                <a:latin typeface="Arial MT"/>
                <a:cs typeface="Arial MT"/>
              </a:rPr>
              <a:t>  </a:t>
            </a:r>
            <a:r>
              <a:rPr sz="1400" dirty="0">
                <a:latin typeface="Arial MT"/>
                <a:cs typeface="Arial MT"/>
              </a:rPr>
              <a:t>made</a:t>
            </a:r>
            <a:r>
              <a:rPr sz="1400" spc="225" dirty="0">
                <a:latin typeface="Arial MT"/>
                <a:cs typeface="Arial MT"/>
              </a:rPr>
              <a:t>  </a:t>
            </a:r>
            <a:r>
              <a:rPr sz="1400" spc="-50" dirty="0">
                <a:latin typeface="Arial MT"/>
                <a:cs typeface="Arial MT"/>
              </a:rPr>
              <a:t>a 	</a:t>
            </a:r>
            <a:r>
              <a:rPr sz="1400" dirty="0">
                <a:latin typeface="Arial MT"/>
                <a:cs typeface="Arial MT"/>
              </a:rPr>
              <a:t>purchase</a:t>
            </a:r>
            <a:r>
              <a:rPr sz="1400" spc="-65" dirty="0">
                <a:latin typeface="Arial MT"/>
                <a:cs typeface="Arial MT"/>
              </a:rPr>
              <a:t> </a:t>
            </a:r>
            <a:r>
              <a:rPr sz="1400" dirty="0">
                <a:latin typeface="Arial MT"/>
                <a:cs typeface="Arial MT"/>
              </a:rPr>
              <a:t>and</a:t>
            </a:r>
            <a:r>
              <a:rPr sz="1400" spc="-30" dirty="0">
                <a:latin typeface="Arial MT"/>
                <a:cs typeface="Arial MT"/>
              </a:rPr>
              <a:t> </a:t>
            </a:r>
            <a:r>
              <a:rPr sz="1400" dirty="0">
                <a:latin typeface="Arial MT"/>
                <a:cs typeface="Arial MT"/>
              </a:rPr>
              <a:t>those</a:t>
            </a:r>
            <a:r>
              <a:rPr sz="1400" spc="-40" dirty="0">
                <a:latin typeface="Arial MT"/>
                <a:cs typeface="Arial MT"/>
              </a:rPr>
              <a:t> </a:t>
            </a:r>
            <a:r>
              <a:rPr sz="1400" dirty="0">
                <a:latin typeface="Arial MT"/>
                <a:cs typeface="Arial MT"/>
              </a:rPr>
              <a:t>who</a:t>
            </a:r>
            <a:r>
              <a:rPr sz="1400" spc="-5" dirty="0">
                <a:latin typeface="Arial MT"/>
                <a:cs typeface="Arial MT"/>
              </a:rPr>
              <a:t> </a:t>
            </a:r>
            <a:r>
              <a:rPr sz="1400" dirty="0">
                <a:latin typeface="Arial MT"/>
                <a:cs typeface="Arial MT"/>
              </a:rPr>
              <a:t>did</a:t>
            </a:r>
            <a:r>
              <a:rPr sz="1400" spc="-25" dirty="0">
                <a:latin typeface="Arial MT"/>
                <a:cs typeface="Arial MT"/>
              </a:rPr>
              <a:t> </a:t>
            </a:r>
            <a:r>
              <a:rPr sz="1400" spc="-20" dirty="0">
                <a:latin typeface="Arial MT"/>
                <a:cs typeface="Arial MT"/>
              </a:rPr>
              <a:t>not.</a:t>
            </a:r>
            <a:endParaRPr sz="1400" dirty="0">
              <a:latin typeface="Arial MT"/>
              <a:cs typeface="Arial MT"/>
            </a:endParaRPr>
          </a:p>
          <a:p>
            <a:pPr>
              <a:lnSpc>
                <a:spcPct val="100000"/>
              </a:lnSpc>
              <a:spcBef>
                <a:spcPts val="1270"/>
              </a:spcBef>
              <a:buFont typeface="Arial MT"/>
              <a:buChar char="•"/>
            </a:pPr>
            <a:endParaRPr sz="1400" dirty="0">
              <a:latin typeface="Arial MT"/>
              <a:cs typeface="Arial MT"/>
            </a:endParaRPr>
          </a:p>
          <a:p>
            <a:pPr marL="248285" marR="6350" indent="-236220" algn="just">
              <a:lnSpc>
                <a:spcPct val="100000"/>
              </a:lnSpc>
              <a:buChar char="•"/>
              <a:tabLst>
                <a:tab pos="250190" algn="l"/>
              </a:tabLst>
            </a:pPr>
            <a:r>
              <a:rPr sz="1400" dirty="0">
                <a:latin typeface="Arial MT"/>
                <a:cs typeface="Arial MT"/>
              </a:rPr>
              <a:t>However,</a:t>
            </a:r>
            <a:r>
              <a:rPr sz="1400" spc="80" dirty="0">
                <a:latin typeface="Arial MT"/>
                <a:cs typeface="Arial MT"/>
              </a:rPr>
              <a:t> </a:t>
            </a:r>
            <a:r>
              <a:rPr sz="1400" dirty="0">
                <a:latin typeface="Arial MT"/>
                <a:cs typeface="Arial MT"/>
              </a:rPr>
              <a:t>customers</a:t>
            </a:r>
            <a:r>
              <a:rPr sz="1400" spc="80" dirty="0">
                <a:latin typeface="Arial MT"/>
                <a:cs typeface="Arial MT"/>
              </a:rPr>
              <a:t> </a:t>
            </a:r>
            <a:r>
              <a:rPr sz="1400" dirty="0">
                <a:latin typeface="Arial MT"/>
                <a:cs typeface="Arial MT"/>
              </a:rPr>
              <a:t>who</a:t>
            </a:r>
            <a:r>
              <a:rPr sz="1400" spc="70" dirty="0">
                <a:latin typeface="Arial MT"/>
                <a:cs typeface="Arial MT"/>
              </a:rPr>
              <a:t> </a:t>
            </a:r>
            <a:r>
              <a:rPr sz="1400" dirty="0">
                <a:latin typeface="Arial MT"/>
                <a:cs typeface="Arial MT"/>
              </a:rPr>
              <a:t>ended</a:t>
            </a:r>
            <a:r>
              <a:rPr sz="1400" spc="65" dirty="0">
                <a:latin typeface="Arial MT"/>
                <a:cs typeface="Arial MT"/>
              </a:rPr>
              <a:t> </a:t>
            </a:r>
            <a:r>
              <a:rPr sz="1400" dirty="0">
                <a:latin typeface="Arial MT"/>
                <a:cs typeface="Arial MT"/>
              </a:rPr>
              <a:t>up</a:t>
            </a:r>
            <a:r>
              <a:rPr sz="1400" spc="60" dirty="0">
                <a:latin typeface="Arial MT"/>
                <a:cs typeface="Arial MT"/>
              </a:rPr>
              <a:t> </a:t>
            </a:r>
            <a:r>
              <a:rPr sz="1400" dirty="0">
                <a:latin typeface="Arial MT"/>
                <a:cs typeface="Arial MT"/>
              </a:rPr>
              <a:t>making</a:t>
            </a:r>
            <a:r>
              <a:rPr sz="1400" spc="60" dirty="0">
                <a:latin typeface="Arial MT"/>
                <a:cs typeface="Arial MT"/>
              </a:rPr>
              <a:t> </a:t>
            </a:r>
            <a:r>
              <a:rPr sz="1400" spc="-50" dirty="0">
                <a:latin typeface="Arial MT"/>
                <a:cs typeface="Arial MT"/>
              </a:rPr>
              <a:t>a 	</a:t>
            </a:r>
            <a:r>
              <a:rPr sz="1400" dirty="0">
                <a:latin typeface="Arial MT"/>
                <a:cs typeface="Arial MT"/>
              </a:rPr>
              <a:t>purchase</a:t>
            </a:r>
            <a:r>
              <a:rPr sz="1400" spc="275" dirty="0">
                <a:latin typeface="Arial MT"/>
                <a:cs typeface="Arial MT"/>
              </a:rPr>
              <a:t> </a:t>
            </a:r>
            <a:r>
              <a:rPr sz="1400" dirty="0">
                <a:latin typeface="Arial MT"/>
                <a:cs typeface="Arial MT"/>
              </a:rPr>
              <a:t>had</a:t>
            </a:r>
            <a:r>
              <a:rPr sz="1400" spc="280" dirty="0">
                <a:latin typeface="Arial MT"/>
                <a:cs typeface="Arial MT"/>
              </a:rPr>
              <a:t> </a:t>
            </a:r>
            <a:r>
              <a:rPr sz="1400" dirty="0">
                <a:latin typeface="Arial MT"/>
                <a:cs typeface="Arial MT"/>
              </a:rPr>
              <a:t>lower</a:t>
            </a:r>
            <a:r>
              <a:rPr sz="1400" spc="290" dirty="0">
                <a:latin typeface="Arial MT"/>
                <a:cs typeface="Arial MT"/>
              </a:rPr>
              <a:t> </a:t>
            </a:r>
            <a:r>
              <a:rPr sz="1400" dirty="0">
                <a:latin typeface="Arial MT"/>
                <a:cs typeface="Arial MT"/>
              </a:rPr>
              <a:t>Exit</a:t>
            </a:r>
            <a:r>
              <a:rPr sz="1400" spc="295" dirty="0">
                <a:latin typeface="Arial MT"/>
                <a:cs typeface="Arial MT"/>
              </a:rPr>
              <a:t> </a:t>
            </a:r>
            <a:r>
              <a:rPr sz="1400" dirty="0">
                <a:latin typeface="Arial MT"/>
                <a:cs typeface="Arial MT"/>
              </a:rPr>
              <a:t>Rates</a:t>
            </a:r>
            <a:r>
              <a:rPr sz="1400" spc="285" dirty="0">
                <a:latin typeface="Arial MT"/>
                <a:cs typeface="Arial MT"/>
              </a:rPr>
              <a:t> </a:t>
            </a:r>
            <a:r>
              <a:rPr sz="1400" dirty="0">
                <a:latin typeface="Arial MT"/>
                <a:cs typeface="Arial MT"/>
              </a:rPr>
              <a:t>on</a:t>
            </a:r>
            <a:r>
              <a:rPr sz="1400" spc="280" dirty="0">
                <a:latin typeface="Arial MT"/>
                <a:cs typeface="Arial MT"/>
              </a:rPr>
              <a:t> </a:t>
            </a:r>
            <a:r>
              <a:rPr sz="1400" spc="-10" dirty="0">
                <a:latin typeface="Arial MT"/>
                <a:cs typeface="Arial MT"/>
              </a:rPr>
              <a:t>average, 	</a:t>
            </a:r>
            <a:r>
              <a:rPr sz="1400" dirty="0">
                <a:latin typeface="Arial MT"/>
                <a:cs typeface="Arial MT"/>
              </a:rPr>
              <a:t>indicating</a:t>
            </a:r>
            <a:r>
              <a:rPr sz="1400" spc="5" dirty="0">
                <a:latin typeface="Arial MT"/>
                <a:cs typeface="Arial MT"/>
              </a:rPr>
              <a:t> </a:t>
            </a:r>
            <a:r>
              <a:rPr sz="1400" dirty="0">
                <a:latin typeface="Arial MT"/>
                <a:cs typeface="Arial MT"/>
              </a:rPr>
              <a:t>that</a:t>
            </a:r>
            <a:r>
              <a:rPr sz="1400" spc="15" dirty="0">
                <a:latin typeface="Arial MT"/>
                <a:cs typeface="Arial MT"/>
              </a:rPr>
              <a:t> </a:t>
            </a:r>
            <a:r>
              <a:rPr sz="1400" dirty="0">
                <a:latin typeface="Arial MT"/>
                <a:cs typeface="Arial MT"/>
              </a:rPr>
              <a:t>they were</a:t>
            </a:r>
            <a:r>
              <a:rPr sz="1400" spc="25" dirty="0">
                <a:latin typeface="Arial MT"/>
                <a:cs typeface="Arial MT"/>
              </a:rPr>
              <a:t> </a:t>
            </a:r>
            <a:r>
              <a:rPr sz="1400" dirty="0">
                <a:latin typeface="Arial MT"/>
                <a:cs typeface="Arial MT"/>
              </a:rPr>
              <a:t>more</a:t>
            </a:r>
            <a:r>
              <a:rPr sz="1400" spc="15" dirty="0">
                <a:latin typeface="Arial MT"/>
                <a:cs typeface="Arial MT"/>
              </a:rPr>
              <a:t> </a:t>
            </a:r>
            <a:r>
              <a:rPr sz="1400" dirty="0">
                <a:latin typeface="Arial MT"/>
                <a:cs typeface="Arial MT"/>
              </a:rPr>
              <a:t>likely</a:t>
            </a:r>
            <a:r>
              <a:rPr sz="1400" spc="5" dirty="0">
                <a:latin typeface="Arial MT"/>
                <a:cs typeface="Arial MT"/>
              </a:rPr>
              <a:t> </a:t>
            </a:r>
            <a:r>
              <a:rPr sz="1400" dirty="0">
                <a:latin typeface="Arial MT"/>
                <a:cs typeface="Arial MT"/>
              </a:rPr>
              <a:t>to</a:t>
            </a:r>
            <a:r>
              <a:rPr sz="1400" spc="-10" dirty="0">
                <a:latin typeface="Arial MT"/>
                <a:cs typeface="Arial MT"/>
              </a:rPr>
              <a:t> remain 	</a:t>
            </a:r>
            <a:r>
              <a:rPr sz="1400" dirty="0">
                <a:latin typeface="Arial MT"/>
                <a:cs typeface="Arial MT"/>
              </a:rPr>
              <a:t>on</a:t>
            </a:r>
            <a:r>
              <a:rPr sz="1400" spc="-30" dirty="0">
                <a:latin typeface="Arial MT"/>
                <a:cs typeface="Arial MT"/>
              </a:rPr>
              <a:t> </a:t>
            </a:r>
            <a:r>
              <a:rPr sz="1400" dirty="0">
                <a:latin typeface="Arial MT"/>
                <a:cs typeface="Arial MT"/>
              </a:rPr>
              <a:t>the</a:t>
            </a:r>
            <a:r>
              <a:rPr sz="1400" spc="-30" dirty="0">
                <a:latin typeface="Arial MT"/>
                <a:cs typeface="Arial MT"/>
              </a:rPr>
              <a:t> </a:t>
            </a:r>
            <a:r>
              <a:rPr sz="1400" dirty="0">
                <a:latin typeface="Arial MT"/>
                <a:cs typeface="Arial MT"/>
              </a:rPr>
              <a:t>website's</a:t>
            </a:r>
            <a:r>
              <a:rPr sz="1400" spc="-30" dirty="0">
                <a:latin typeface="Arial MT"/>
                <a:cs typeface="Arial MT"/>
              </a:rPr>
              <a:t> </a:t>
            </a:r>
            <a:r>
              <a:rPr sz="1400" spc="-10" dirty="0">
                <a:latin typeface="Arial MT"/>
                <a:cs typeface="Arial MT"/>
              </a:rPr>
              <a:t>pages.</a:t>
            </a:r>
            <a:endParaRPr sz="1400" dirty="0">
              <a:latin typeface="Arial MT"/>
              <a:cs typeface="Arial MT"/>
            </a:endParaRPr>
          </a:p>
          <a:p>
            <a:pPr>
              <a:lnSpc>
                <a:spcPct val="100000"/>
              </a:lnSpc>
              <a:spcBef>
                <a:spcPts val="1270"/>
              </a:spcBef>
              <a:buFont typeface="Arial MT"/>
              <a:buChar char="•"/>
            </a:pPr>
            <a:endParaRPr sz="1400" dirty="0">
              <a:latin typeface="Arial MT"/>
              <a:cs typeface="Arial MT"/>
            </a:endParaRPr>
          </a:p>
          <a:p>
            <a:pPr marL="248285" marR="5080" indent="-236220" algn="just">
              <a:lnSpc>
                <a:spcPct val="100000"/>
              </a:lnSpc>
              <a:spcBef>
                <a:spcPts val="5"/>
              </a:spcBef>
              <a:buChar char="•"/>
              <a:tabLst>
                <a:tab pos="250190" algn="l"/>
              </a:tabLst>
            </a:pPr>
            <a:r>
              <a:rPr sz="1400" dirty="0">
                <a:latin typeface="Arial MT"/>
                <a:cs typeface="Arial MT"/>
              </a:rPr>
              <a:t>Additionally,</a:t>
            </a:r>
            <a:r>
              <a:rPr sz="1400" spc="260" dirty="0">
                <a:latin typeface="Arial MT"/>
                <a:cs typeface="Arial MT"/>
              </a:rPr>
              <a:t> </a:t>
            </a:r>
            <a:r>
              <a:rPr sz="1400" dirty="0">
                <a:latin typeface="Arial MT"/>
                <a:cs typeface="Arial MT"/>
              </a:rPr>
              <a:t>customers</a:t>
            </a:r>
            <a:r>
              <a:rPr sz="1400" spc="265" dirty="0">
                <a:latin typeface="Arial MT"/>
                <a:cs typeface="Arial MT"/>
              </a:rPr>
              <a:t> </a:t>
            </a:r>
            <a:r>
              <a:rPr sz="1400" dirty="0">
                <a:latin typeface="Arial MT"/>
                <a:cs typeface="Arial MT"/>
              </a:rPr>
              <a:t>who</a:t>
            </a:r>
            <a:r>
              <a:rPr sz="1400" spc="245" dirty="0">
                <a:latin typeface="Arial MT"/>
                <a:cs typeface="Arial MT"/>
              </a:rPr>
              <a:t> </a:t>
            </a:r>
            <a:r>
              <a:rPr sz="1400" dirty="0">
                <a:latin typeface="Arial MT"/>
                <a:cs typeface="Arial MT"/>
              </a:rPr>
              <a:t>did</a:t>
            </a:r>
            <a:r>
              <a:rPr sz="1400" spc="245" dirty="0">
                <a:latin typeface="Arial MT"/>
                <a:cs typeface="Arial MT"/>
              </a:rPr>
              <a:t> </a:t>
            </a:r>
            <a:r>
              <a:rPr sz="1400" dirty="0">
                <a:latin typeface="Arial MT"/>
                <a:cs typeface="Arial MT"/>
              </a:rPr>
              <a:t>not</a:t>
            </a:r>
            <a:r>
              <a:rPr sz="1400" spc="245" dirty="0">
                <a:latin typeface="Arial MT"/>
                <a:cs typeface="Arial MT"/>
              </a:rPr>
              <a:t> </a:t>
            </a:r>
            <a:r>
              <a:rPr sz="1400" dirty="0">
                <a:latin typeface="Arial MT"/>
                <a:cs typeface="Arial MT"/>
              </a:rPr>
              <a:t>make</a:t>
            </a:r>
            <a:r>
              <a:rPr sz="1400" spc="245" dirty="0">
                <a:latin typeface="Arial MT"/>
                <a:cs typeface="Arial MT"/>
              </a:rPr>
              <a:t> </a:t>
            </a:r>
            <a:r>
              <a:rPr sz="1400" spc="-50" dirty="0">
                <a:latin typeface="Arial MT"/>
                <a:cs typeface="Arial MT"/>
              </a:rPr>
              <a:t>a 	</a:t>
            </a:r>
            <a:r>
              <a:rPr sz="1400" dirty="0">
                <a:latin typeface="Arial MT"/>
                <a:cs typeface="Arial MT"/>
              </a:rPr>
              <a:t>purchase</a:t>
            </a:r>
            <a:r>
              <a:rPr sz="1400" spc="-30" dirty="0">
                <a:latin typeface="Arial MT"/>
                <a:cs typeface="Arial MT"/>
              </a:rPr>
              <a:t> </a:t>
            </a:r>
            <a:r>
              <a:rPr sz="1400" dirty="0">
                <a:latin typeface="Arial MT"/>
                <a:cs typeface="Arial MT"/>
              </a:rPr>
              <a:t>had</a:t>
            </a:r>
            <a:r>
              <a:rPr sz="1400" spc="-30" dirty="0">
                <a:latin typeface="Arial MT"/>
                <a:cs typeface="Arial MT"/>
              </a:rPr>
              <a:t> </a:t>
            </a:r>
            <a:r>
              <a:rPr sz="1400" dirty="0">
                <a:latin typeface="Arial MT"/>
                <a:cs typeface="Arial MT"/>
              </a:rPr>
              <a:t>significantly</a:t>
            </a:r>
            <a:r>
              <a:rPr sz="1400" spc="-10" dirty="0">
                <a:latin typeface="Arial MT"/>
                <a:cs typeface="Arial MT"/>
              </a:rPr>
              <a:t> </a:t>
            </a:r>
            <a:r>
              <a:rPr sz="1400" dirty="0">
                <a:latin typeface="Arial MT"/>
                <a:cs typeface="Arial MT"/>
              </a:rPr>
              <a:t>lower</a:t>
            </a:r>
            <a:r>
              <a:rPr sz="1400" spc="-20" dirty="0">
                <a:latin typeface="Arial MT"/>
                <a:cs typeface="Arial MT"/>
              </a:rPr>
              <a:t> </a:t>
            </a:r>
            <a:r>
              <a:rPr sz="1400" dirty="0">
                <a:latin typeface="Arial MT"/>
                <a:cs typeface="Arial MT"/>
              </a:rPr>
              <a:t>Page</a:t>
            </a:r>
            <a:r>
              <a:rPr sz="1400" spc="-25" dirty="0">
                <a:latin typeface="Arial MT"/>
                <a:cs typeface="Arial MT"/>
              </a:rPr>
              <a:t> </a:t>
            </a:r>
            <a:r>
              <a:rPr sz="1400" spc="-10" dirty="0">
                <a:latin typeface="Arial MT"/>
                <a:cs typeface="Arial MT"/>
              </a:rPr>
              <a:t>Values, 	</a:t>
            </a:r>
            <a:r>
              <a:rPr sz="1400" dirty="0">
                <a:latin typeface="Arial MT"/>
                <a:cs typeface="Arial MT"/>
              </a:rPr>
              <a:t>suggesting</a:t>
            </a:r>
            <a:r>
              <a:rPr sz="1400" spc="155" dirty="0">
                <a:latin typeface="Arial MT"/>
                <a:cs typeface="Arial MT"/>
              </a:rPr>
              <a:t>  </a:t>
            </a:r>
            <a:r>
              <a:rPr sz="1400" dirty="0">
                <a:latin typeface="Arial MT"/>
                <a:cs typeface="Arial MT"/>
              </a:rPr>
              <a:t>that</a:t>
            </a:r>
            <a:r>
              <a:rPr sz="1400" spc="155" dirty="0">
                <a:latin typeface="Arial MT"/>
                <a:cs typeface="Arial MT"/>
              </a:rPr>
              <a:t>  </a:t>
            </a:r>
            <a:r>
              <a:rPr sz="1400" dirty="0">
                <a:latin typeface="Arial MT"/>
                <a:cs typeface="Arial MT"/>
              </a:rPr>
              <a:t>they</a:t>
            </a:r>
            <a:r>
              <a:rPr sz="1400" spc="155" dirty="0">
                <a:latin typeface="Arial MT"/>
                <a:cs typeface="Arial MT"/>
              </a:rPr>
              <a:t>  </a:t>
            </a:r>
            <a:r>
              <a:rPr sz="1400" dirty="0">
                <a:latin typeface="Arial MT"/>
                <a:cs typeface="Arial MT"/>
              </a:rPr>
              <a:t>spent</a:t>
            </a:r>
            <a:r>
              <a:rPr sz="1400" spc="170" dirty="0">
                <a:latin typeface="Arial MT"/>
                <a:cs typeface="Arial MT"/>
              </a:rPr>
              <a:t>  </a:t>
            </a:r>
            <a:r>
              <a:rPr sz="1400" dirty="0">
                <a:latin typeface="Arial MT"/>
                <a:cs typeface="Arial MT"/>
              </a:rPr>
              <a:t>less</a:t>
            </a:r>
            <a:r>
              <a:rPr sz="1400" spc="155" dirty="0">
                <a:latin typeface="Arial MT"/>
                <a:cs typeface="Arial MT"/>
              </a:rPr>
              <a:t>  </a:t>
            </a:r>
            <a:r>
              <a:rPr sz="1400" dirty="0">
                <a:latin typeface="Arial MT"/>
                <a:cs typeface="Arial MT"/>
              </a:rPr>
              <a:t>time</a:t>
            </a:r>
            <a:r>
              <a:rPr sz="1400" spc="155" dirty="0">
                <a:latin typeface="Arial MT"/>
                <a:cs typeface="Arial MT"/>
              </a:rPr>
              <a:t>  </a:t>
            </a:r>
            <a:r>
              <a:rPr sz="1400" spc="-25" dirty="0">
                <a:latin typeface="Arial MT"/>
                <a:cs typeface="Arial MT"/>
              </a:rPr>
              <a:t>on 	</a:t>
            </a:r>
            <a:r>
              <a:rPr sz="1400" dirty="0">
                <a:latin typeface="Arial MT"/>
                <a:cs typeface="Arial MT"/>
              </a:rPr>
              <a:t>related</a:t>
            </a:r>
            <a:r>
              <a:rPr sz="1400" spc="-70" dirty="0">
                <a:latin typeface="Arial MT"/>
                <a:cs typeface="Arial MT"/>
              </a:rPr>
              <a:t> </a:t>
            </a:r>
            <a:r>
              <a:rPr sz="1400" spc="-10" dirty="0">
                <a:latin typeface="Arial MT"/>
                <a:cs typeface="Arial MT"/>
              </a:rPr>
              <a:t>pages.</a:t>
            </a:r>
            <a:endParaRPr sz="1400" dirty="0">
              <a:latin typeface="Arial MT"/>
              <a:cs typeface="Arial MT"/>
            </a:endParaRPr>
          </a:p>
          <a:p>
            <a:pPr>
              <a:lnSpc>
                <a:spcPct val="100000"/>
              </a:lnSpc>
              <a:spcBef>
                <a:spcPts val="575"/>
              </a:spcBef>
            </a:pPr>
            <a:endParaRPr sz="1400" dirty="0">
              <a:latin typeface="Arial MT"/>
              <a:cs typeface="Arial MT"/>
            </a:endParaRPr>
          </a:p>
          <a:p>
            <a:pPr marR="419734" algn="r">
              <a:lnSpc>
                <a:spcPct val="100000"/>
              </a:lnSpc>
            </a:pPr>
            <a:r>
              <a:rPr sz="1150" spc="-25" dirty="0">
                <a:latin typeface="Arial MT"/>
                <a:cs typeface="Arial MT"/>
              </a:rPr>
              <a:t>2</a:t>
            </a:r>
            <a:r>
              <a:rPr lang="en-IN" sz="1150" spc="-25" dirty="0">
                <a:latin typeface="Arial MT"/>
                <a:cs typeface="Arial MT"/>
              </a:rPr>
              <a:t>0</a:t>
            </a:r>
            <a:endParaRPr sz="1150" dirty="0">
              <a:latin typeface="Arial MT"/>
              <a:cs typeface="Arial MT"/>
            </a:endParaRPr>
          </a:p>
        </p:txBody>
      </p:sp>
      <p:sp>
        <p:nvSpPr>
          <p:cNvPr id="3" name="object 3"/>
          <p:cNvSpPr txBox="1">
            <a:spLocks noGrp="1"/>
          </p:cNvSpPr>
          <p:nvPr>
            <p:ph type="title"/>
          </p:nvPr>
        </p:nvSpPr>
        <p:spPr>
          <a:prstGeom prst="rect">
            <a:avLst/>
          </a:prstGeom>
        </p:spPr>
        <p:txBody>
          <a:bodyPr vert="horz" wrap="square" lIns="0" tIns="368605" rIns="0" bIns="0" rtlCol="0">
            <a:spAutoFit/>
          </a:bodyPr>
          <a:lstStyle/>
          <a:p>
            <a:pPr marL="4497070">
              <a:lnSpc>
                <a:spcPct val="100000"/>
              </a:lnSpc>
              <a:spcBef>
                <a:spcPts val="90"/>
              </a:spcBef>
            </a:pPr>
            <a:r>
              <a:rPr sz="2000" spc="-10" dirty="0"/>
              <a:t>Summary</a:t>
            </a:r>
            <a:endParaRPr sz="2000"/>
          </a:p>
        </p:txBody>
      </p:sp>
      <p:pic>
        <p:nvPicPr>
          <p:cNvPr id="6" name="Picture 5">
            <a:extLst>
              <a:ext uri="{FF2B5EF4-FFF2-40B4-BE49-F238E27FC236}">
                <a16:creationId xmlns:a16="http://schemas.microsoft.com/office/drawing/2014/main" id="{2AD4D227-9481-C55C-5759-96AC004BC9E8}"/>
              </a:ext>
            </a:extLst>
          </p:cNvPr>
          <p:cNvPicPr>
            <a:picLocks noChangeAspect="1"/>
          </p:cNvPicPr>
          <p:nvPr/>
        </p:nvPicPr>
        <p:blipFill>
          <a:blip r:embed="rId2"/>
          <a:stretch>
            <a:fillRect/>
          </a:stretch>
        </p:blipFill>
        <p:spPr>
          <a:xfrm>
            <a:off x="38100" y="816157"/>
            <a:ext cx="4838535" cy="37909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5695" y="1919732"/>
            <a:ext cx="2836545" cy="1213485"/>
          </a:xfrm>
          <a:prstGeom prst="rect">
            <a:avLst/>
          </a:prstGeom>
        </p:spPr>
        <p:txBody>
          <a:bodyPr vert="horz" wrap="square" lIns="0" tIns="83820" rIns="0" bIns="0" rtlCol="0">
            <a:spAutoFit/>
          </a:bodyPr>
          <a:lstStyle/>
          <a:p>
            <a:pPr marL="273050" marR="5080" indent="-260985">
              <a:lnSpc>
                <a:spcPts val="4430"/>
              </a:lnSpc>
              <a:spcBef>
                <a:spcPts val="660"/>
              </a:spcBef>
            </a:pPr>
            <a:r>
              <a:rPr sz="4100" spc="-10" dirty="0">
                <a:solidFill>
                  <a:srgbClr val="0D0D0D"/>
                </a:solidFill>
              </a:rPr>
              <a:t>Supervised Modeling</a:t>
            </a:r>
            <a:endParaRPr sz="4100"/>
          </a:p>
        </p:txBody>
      </p:sp>
      <p:sp>
        <p:nvSpPr>
          <p:cNvPr id="3" name="object 3"/>
          <p:cNvSpPr/>
          <p:nvPr/>
        </p:nvSpPr>
        <p:spPr>
          <a:xfrm>
            <a:off x="7983727" y="4603597"/>
            <a:ext cx="411480" cy="411480"/>
          </a:xfrm>
          <a:custGeom>
            <a:avLst/>
            <a:gdLst/>
            <a:ahLst/>
            <a:cxnLst/>
            <a:rect l="l" t="t" r="r" b="b"/>
            <a:pathLst>
              <a:path w="411479" h="411479">
                <a:moveTo>
                  <a:pt x="205740" y="0"/>
                </a:moveTo>
                <a:lnTo>
                  <a:pt x="158553" y="5433"/>
                </a:lnTo>
                <a:lnTo>
                  <a:pt x="115244" y="20911"/>
                </a:lnTo>
                <a:lnTo>
                  <a:pt x="77044" y="45198"/>
                </a:lnTo>
                <a:lnTo>
                  <a:pt x="45186" y="77060"/>
                </a:lnTo>
                <a:lnTo>
                  <a:pt x="20905" y="115260"/>
                </a:lnTo>
                <a:lnTo>
                  <a:pt x="5431" y="158565"/>
                </a:lnTo>
                <a:lnTo>
                  <a:pt x="0" y="205739"/>
                </a:lnTo>
                <a:lnTo>
                  <a:pt x="5431" y="252914"/>
                </a:lnTo>
                <a:lnTo>
                  <a:pt x="20905" y="296219"/>
                </a:lnTo>
                <a:lnTo>
                  <a:pt x="45186" y="334419"/>
                </a:lnTo>
                <a:lnTo>
                  <a:pt x="77044" y="366281"/>
                </a:lnTo>
                <a:lnTo>
                  <a:pt x="115244" y="390568"/>
                </a:lnTo>
                <a:lnTo>
                  <a:pt x="158553" y="406046"/>
                </a:lnTo>
                <a:lnTo>
                  <a:pt x="205740" y="411479"/>
                </a:lnTo>
                <a:lnTo>
                  <a:pt x="252926" y="406046"/>
                </a:lnTo>
                <a:lnTo>
                  <a:pt x="296235" y="390568"/>
                </a:lnTo>
                <a:lnTo>
                  <a:pt x="334435" y="366281"/>
                </a:lnTo>
                <a:lnTo>
                  <a:pt x="366293" y="334419"/>
                </a:lnTo>
                <a:lnTo>
                  <a:pt x="390574" y="296219"/>
                </a:lnTo>
                <a:lnTo>
                  <a:pt x="406048" y="252914"/>
                </a:lnTo>
                <a:lnTo>
                  <a:pt x="411480" y="205739"/>
                </a:lnTo>
                <a:lnTo>
                  <a:pt x="406048" y="158565"/>
                </a:lnTo>
                <a:lnTo>
                  <a:pt x="390574" y="115260"/>
                </a:lnTo>
                <a:lnTo>
                  <a:pt x="366293" y="77060"/>
                </a:lnTo>
                <a:lnTo>
                  <a:pt x="334435" y="45198"/>
                </a:lnTo>
                <a:lnTo>
                  <a:pt x="296235" y="20911"/>
                </a:lnTo>
                <a:lnTo>
                  <a:pt x="252926" y="5433"/>
                </a:lnTo>
                <a:lnTo>
                  <a:pt x="205740" y="0"/>
                </a:lnTo>
                <a:close/>
              </a:path>
            </a:pathLst>
          </a:custGeom>
          <a:solidFill>
            <a:srgbClr val="7E7E7E"/>
          </a:solidFill>
        </p:spPr>
        <p:txBody>
          <a:bodyPr wrap="square" lIns="0" tIns="0" rIns="0" bIns="0" rtlCol="0"/>
          <a:lstStyle/>
          <a:p>
            <a:r>
              <a:rPr lang="en-IN" dirty="0"/>
              <a:t>21</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242" rIns="0" bIns="0" rtlCol="0">
            <a:spAutoFit/>
          </a:bodyPr>
          <a:lstStyle/>
          <a:p>
            <a:pPr marL="12700">
              <a:lnSpc>
                <a:spcPct val="100000"/>
              </a:lnSpc>
              <a:spcBef>
                <a:spcPts val="100"/>
              </a:spcBef>
            </a:pPr>
            <a:r>
              <a:rPr dirty="0">
                <a:solidFill>
                  <a:srgbClr val="F42747"/>
                </a:solidFill>
              </a:rPr>
              <a:t>Model</a:t>
            </a:r>
            <a:r>
              <a:rPr spc="-30" dirty="0">
                <a:solidFill>
                  <a:srgbClr val="F42747"/>
                </a:solidFill>
              </a:rPr>
              <a:t> </a:t>
            </a:r>
            <a:r>
              <a:rPr dirty="0">
                <a:solidFill>
                  <a:srgbClr val="F42747"/>
                </a:solidFill>
              </a:rPr>
              <a:t>Training</a:t>
            </a:r>
            <a:r>
              <a:rPr spc="-20" dirty="0">
                <a:solidFill>
                  <a:srgbClr val="F42747"/>
                </a:solidFill>
              </a:rPr>
              <a:t> </a:t>
            </a:r>
            <a:r>
              <a:rPr dirty="0">
                <a:solidFill>
                  <a:srgbClr val="F42747"/>
                </a:solidFill>
              </a:rPr>
              <a:t>and</a:t>
            </a:r>
            <a:r>
              <a:rPr spc="-10" dirty="0">
                <a:solidFill>
                  <a:srgbClr val="F42747"/>
                </a:solidFill>
              </a:rPr>
              <a:t> Results</a:t>
            </a:r>
          </a:p>
        </p:txBody>
      </p:sp>
      <p:sp>
        <p:nvSpPr>
          <p:cNvPr id="3" name="object 3"/>
          <p:cNvSpPr txBox="1"/>
          <p:nvPr/>
        </p:nvSpPr>
        <p:spPr>
          <a:xfrm>
            <a:off x="252780" y="941959"/>
            <a:ext cx="1560195" cy="269240"/>
          </a:xfrm>
          <a:prstGeom prst="rect">
            <a:avLst/>
          </a:prstGeom>
        </p:spPr>
        <p:txBody>
          <a:bodyPr vert="horz" wrap="square" lIns="0" tIns="0" rIns="0" bIns="0" rtlCol="0">
            <a:spAutoFit/>
          </a:bodyPr>
          <a:lstStyle/>
          <a:p>
            <a:pPr marL="12700">
              <a:lnSpc>
                <a:spcPts val="2055"/>
              </a:lnSpc>
              <a:tabLst>
                <a:tab pos="354965" algn="l"/>
              </a:tabLst>
            </a:pPr>
            <a:r>
              <a:rPr sz="1800" b="1" spc="-25" dirty="0">
                <a:solidFill>
                  <a:srgbClr val="FFC700"/>
                </a:solidFill>
                <a:latin typeface="Arial"/>
                <a:cs typeface="Arial"/>
              </a:rPr>
              <a:t>1)</a:t>
            </a:r>
            <a:r>
              <a:rPr sz="1800" b="1" dirty="0">
                <a:solidFill>
                  <a:srgbClr val="FFC700"/>
                </a:solidFill>
                <a:latin typeface="Arial"/>
                <a:cs typeface="Arial"/>
              </a:rPr>
              <a:t>	</a:t>
            </a:r>
            <a:r>
              <a:rPr sz="1600" b="1" dirty="0">
                <a:latin typeface="Arial"/>
                <a:cs typeface="Arial"/>
              </a:rPr>
              <a:t>Naive</a:t>
            </a:r>
            <a:r>
              <a:rPr sz="1600" b="1" spc="-45" dirty="0">
                <a:latin typeface="Arial"/>
                <a:cs typeface="Arial"/>
              </a:rPr>
              <a:t> </a:t>
            </a:r>
            <a:r>
              <a:rPr sz="1600" b="1" spc="-10" dirty="0">
                <a:latin typeface="Arial"/>
                <a:cs typeface="Arial"/>
              </a:rPr>
              <a:t>Bayes</a:t>
            </a:r>
            <a:endParaRPr sz="1600">
              <a:latin typeface="Arial"/>
              <a:cs typeface="Arial"/>
            </a:endParaRPr>
          </a:p>
        </p:txBody>
      </p:sp>
      <p:sp>
        <p:nvSpPr>
          <p:cNvPr id="5" name="object 5"/>
          <p:cNvSpPr txBox="1"/>
          <p:nvPr/>
        </p:nvSpPr>
        <p:spPr>
          <a:xfrm>
            <a:off x="8793860" y="4828743"/>
            <a:ext cx="234950" cy="212238"/>
          </a:xfrm>
          <a:prstGeom prst="rect">
            <a:avLst/>
          </a:prstGeom>
        </p:spPr>
        <p:txBody>
          <a:bodyPr vert="horz" wrap="square" lIns="0" tIns="12065" rIns="0" bIns="0" rtlCol="0">
            <a:spAutoFit/>
          </a:bodyPr>
          <a:lstStyle/>
          <a:p>
            <a:pPr marL="12700">
              <a:lnSpc>
                <a:spcPct val="100000"/>
              </a:lnSpc>
              <a:spcBef>
                <a:spcPts val="95"/>
              </a:spcBef>
            </a:pPr>
            <a:r>
              <a:rPr lang="en-IN" sz="1300" b="1" spc="-25" dirty="0">
                <a:solidFill>
                  <a:srgbClr val="FFFFFF"/>
                </a:solidFill>
                <a:latin typeface="Tahoma"/>
                <a:cs typeface="Tahoma"/>
              </a:rPr>
              <a:t>22</a:t>
            </a:r>
            <a:endParaRPr sz="1300" dirty="0">
              <a:latin typeface="Tahoma"/>
              <a:cs typeface="Tahoma"/>
            </a:endParaRPr>
          </a:p>
        </p:txBody>
      </p:sp>
      <p:pic>
        <p:nvPicPr>
          <p:cNvPr id="10" name="Picture 9">
            <a:extLst>
              <a:ext uri="{FF2B5EF4-FFF2-40B4-BE49-F238E27FC236}">
                <a16:creationId xmlns:a16="http://schemas.microsoft.com/office/drawing/2014/main" id="{7B2E73B7-7826-3742-E19A-404F404E643D}"/>
              </a:ext>
            </a:extLst>
          </p:cNvPr>
          <p:cNvPicPr>
            <a:picLocks noChangeAspect="1"/>
          </p:cNvPicPr>
          <p:nvPr/>
        </p:nvPicPr>
        <p:blipFill>
          <a:blip r:embed="rId2"/>
          <a:stretch>
            <a:fillRect/>
          </a:stretch>
        </p:blipFill>
        <p:spPr>
          <a:xfrm>
            <a:off x="2004653" y="1192149"/>
            <a:ext cx="5134692" cy="335326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5156" y="182880"/>
            <a:ext cx="3131185" cy="643255"/>
          </a:xfrm>
          <a:prstGeom prst="rect">
            <a:avLst/>
          </a:prstGeom>
        </p:spPr>
        <p:txBody>
          <a:bodyPr vert="horz" wrap="square" lIns="0" tIns="97155" rIns="0" bIns="0" rtlCol="0">
            <a:spAutoFit/>
          </a:bodyPr>
          <a:lstStyle/>
          <a:p>
            <a:pPr marL="12700">
              <a:lnSpc>
                <a:spcPct val="100000"/>
              </a:lnSpc>
              <a:spcBef>
                <a:spcPts val="765"/>
              </a:spcBef>
            </a:pPr>
            <a:r>
              <a:rPr sz="1600" b="1" dirty="0">
                <a:latin typeface="Arial"/>
                <a:cs typeface="Arial"/>
              </a:rPr>
              <a:t>2)</a:t>
            </a:r>
            <a:r>
              <a:rPr sz="1600" b="1" spc="-45" dirty="0">
                <a:latin typeface="Arial"/>
                <a:cs typeface="Arial"/>
              </a:rPr>
              <a:t> </a:t>
            </a:r>
            <a:r>
              <a:rPr sz="1600" b="1" spc="-10" dirty="0">
                <a:latin typeface="Arial"/>
                <a:cs typeface="Arial"/>
              </a:rPr>
              <a:t>K-</a:t>
            </a:r>
            <a:r>
              <a:rPr sz="1600" b="1" dirty="0">
                <a:latin typeface="Arial"/>
                <a:cs typeface="Arial"/>
              </a:rPr>
              <a:t>Nearest</a:t>
            </a:r>
            <a:r>
              <a:rPr sz="1600" b="1" spc="-35" dirty="0">
                <a:latin typeface="Arial"/>
                <a:cs typeface="Arial"/>
              </a:rPr>
              <a:t> </a:t>
            </a:r>
            <a:r>
              <a:rPr sz="1600" b="1" spc="-10" dirty="0">
                <a:latin typeface="Arial"/>
                <a:cs typeface="Arial"/>
              </a:rPr>
              <a:t>Neighbor</a:t>
            </a:r>
            <a:endParaRPr sz="1600">
              <a:latin typeface="Arial"/>
              <a:cs typeface="Arial"/>
            </a:endParaRPr>
          </a:p>
          <a:p>
            <a:pPr marL="257810">
              <a:lnSpc>
                <a:spcPct val="100000"/>
              </a:lnSpc>
              <a:spcBef>
                <a:spcPts val="595"/>
              </a:spcBef>
            </a:pPr>
            <a:r>
              <a:rPr sz="1400" dirty="0">
                <a:latin typeface="Arial MT"/>
                <a:cs typeface="Arial MT"/>
              </a:rPr>
              <a:t>Trained</a:t>
            </a:r>
            <a:r>
              <a:rPr sz="1400" spc="-50" dirty="0">
                <a:latin typeface="Arial MT"/>
                <a:cs typeface="Arial MT"/>
              </a:rPr>
              <a:t> </a:t>
            </a:r>
            <a:r>
              <a:rPr sz="1400" dirty="0">
                <a:latin typeface="Arial MT"/>
                <a:cs typeface="Arial MT"/>
              </a:rPr>
              <a:t>on</a:t>
            </a:r>
            <a:r>
              <a:rPr sz="1400" spc="-20" dirty="0">
                <a:latin typeface="Arial MT"/>
                <a:cs typeface="Arial MT"/>
              </a:rPr>
              <a:t> </a:t>
            </a:r>
            <a:r>
              <a:rPr sz="1400" spc="-10" dirty="0">
                <a:latin typeface="Arial MT"/>
                <a:cs typeface="Arial MT"/>
              </a:rPr>
              <a:t>one-</a:t>
            </a:r>
            <a:r>
              <a:rPr sz="1400" dirty="0">
                <a:latin typeface="Arial MT"/>
                <a:cs typeface="Arial MT"/>
              </a:rPr>
              <a:t>hot</a:t>
            </a:r>
            <a:r>
              <a:rPr sz="1400" spc="-55" dirty="0">
                <a:latin typeface="Arial MT"/>
                <a:cs typeface="Arial MT"/>
              </a:rPr>
              <a:t> </a:t>
            </a:r>
            <a:r>
              <a:rPr sz="1400" dirty="0">
                <a:latin typeface="Arial MT"/>
                <a:cs typeface="Arial MT"/>
              </a:rPr>
              <a:t>encoded</a:t>
            </a:r>
            <a:r>
              <a:rPr sz="1400" spc="-55" dirty="0">
                <a:latin typeface="Arial MT"/>
                <a:cs typeface="Arial MT"/>
              </a:rPr>
              <a:t> </a:t>
            </a:r>
            <a:r>
              <a:rPr sz="1400" spc="-10" dirty="0">
                <a:latin typeface="Arial MT"/>
                <a:cs typeface="Arial MT"/>
              </a:rPr>
              <a:t>dataset</a:t>
            </a:r>
            <a:endParaRPr sz="1400">
              <a:latin typeface="Arial MT"/>
              <a:cs typeface="Arial MT"/>
            </a:endParaRPr>
          </a:p>
        </p:txBody>
      </p:sp>
      <p:sp>
        <p:nvSpPr>
          <p:cNvPr id="3" name="object 3"/>
          <p:cNvSpPr txBox="1"/>
          <p:nvPr/>
        </p:nvSpPr>
        <p:spPr>
          <a:xfrm>
            <a:off x="8074532" y="4353864"/>
            <a:ext cx="193040" cy="194284"/>
          </a:xfrm>
          <a:prstGeom prst="rect">
            <a:avLst/>
          </a:prstGeom>
        </p:spPr>
        <p:txBody>
          <a:bodyPr vert="horz" wrap="square" lIns="0" tIns="17145" rIns="0" bIns="0" rtlCol="0">
            <a:spAutoFit/>
          </a:bodyPr>
          <a:lstStyle/>
          <a:p>
            <a:pPr marL="12700">
              <a:lnSpc>
                <a:spcPct val="100000"/>
              </a:lnSpc>
              <a:spcBef>
                <a:spcPts val="135"/>
              </a:spcBef>
            </a:pPr>
            <a:r>
              <a:rPr lang="en-IN" sz="1150" spc="-25" dirty="0">
                <a:latin typeface="Arial MT"/>
                <a:cs typeface="Arial MT"/>
              </a:rPr>
              <a:t>23</a:t>
            </a:r>
            <a:endParaRPr sz="1150" dirty="0">
              <a:latin typeface="Arial MT"/>
              <a:cs typeface="Arial MT"/>
            </a:endParaRPr>
          </a:p>
        </p:txBody>
      </p:sp>
      <p:pic>
        <p:nvPicPr>
          <p:cNvPr id="6" name="Picture 5">
            <a:extLst>
              <a:ext uri="{FF2B5EF4-FFF2-40B4-BE49-F238E27FC236}">
                <a16:creationId xmlns:a16="http://schemas.microsoft.com/office/drawing/2014/main" id="{0DC48183-7FC0-62DB-5E31-DF058617E959}"/>
              </a:ext>
            </a:extLst>
          </p:cNvPr>
          <p:cNvPicPr>
            <a:picLocks noChangeAspect="1"/>
          </p:cNvPicPr>
          <p:nvPr/>
        </p:nvPicPr>
        <p:blipFill>
          <a:blip r:embed="rId2"/>
          <a:stretch>
            <a:fillRect/>
          </a:stretch>
        </p:blipFill>
        <p:spPr>
          <a:xfrm>
            <a:off x="1966549" y="890353"/>
            <a:ext cx="5210902" cy="336279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3950" y="293623"/>
            <a:ext cx="1750060" cy="574040"/>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a:cs typeface="Arial"/>
              </a:rPr>
              <a:t>3)</a:t>
            </a:r>
            <a:r>
              <a:rPr sz="1600" b="1" spc="-25" dirty="0">
                <a:latin typeface="Arial"/>
                <a:cs typeface="Arial"/>
              </a:rPr>
              <a:t> </a:t>
            </a:r>
            <a:r>
              <a:rPr sz="1600" b="1" dirty="0">
                <a:latin typeface="Arial"/>
                <a:cs typeface="Arial"/>
              </a:rPr>
              <a:t>Random</a:t>
            </a:r>
            <a:r>
              <a:rPr sz="1600" b="1" spc="-15" dirty="0">
                <a:latin typeface="Arial"/>
                <a:cs typeface="Arial"/>
              </a:rPr>
              <a:t> </a:t>
            </a:r>
            <a:r>
              <a:rPr sz="1600" b="1" spc="-10" dirty="0">
                <a:latin typeface="Arial"/>
                <a:cs typeface="Arial"/>
              </a:rPr>
              <a:t>Forest</a:t>
            </a:r>
            <a:endParaRPr sz="1600">
              <a:latin typeface="Arial"/>
              <a:cs typeface="Arial"/>
            </a:endParaRPr>
          </a:p>
          <a:p>
            <a:pPr marL="140335">
              <a:lnSpc>
                <a:spcPct val="100000"/>
              </a:lnSpc>
              <a:spcBef>
                <a:spcPts val="965"/>
              </a:spcBef>
            </a:pPr>
            <a:r>
              <a:rPr sz="1200" b="1" spc="-10" dirty="0">
                <a:latin typeface="Arial"/>
                <a:cs typeface="Arial"/>
              </a:rPr>
              <a:t>Results:</a:t>
            </a:r>
            <a:endParaRPr sz="1200">
              <a:latin typeface="Arial"/>
              <a:cs typeface="Arial"/>
            </a:endParaRPr>
          </a:p>
        </p:txBody>
      </p:sp>
      <p:sp>
        <p:nvSpPr>
          <p:cNvPr id="3" name="object 3"/>
          <p:cNvSpPr txBox="1"/>
          <p:nvPr/>
        </p:nvSpPr>
        <p:spPr>
          <a:xfrm>
            <a:off x="4611115" y="659384"/>
            <a:ext cx="220726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Recursive</a:t>
            </a:r>
            <a:r>
              <a:rPr sz="1200" b="1" spc="-55" dirty="0">
                <a:latin typeface="Arial"/>
                <a:cs typeface="Arial"/>
              </a:rPr>
              <a:t> </a:t>
            </a:r>
            <a:r>
              <a:rPr sz="1200" b="1" dirty="0">
                <a:latin typeface="Arial"/>
                <a:cs typeface="Arial"/>
              </a:rPr>
              <a:t>Feature</a:t>
            </a:r>
            <a:r>
              <a:rPr sz="1200" b="1" spc="-55" dirty="0">
                <a:latin typeface="Arial"/>
                <a:cs typeface="Arial"/>
              </a:rPr>
              <a:t> </a:t>
            </a:r>
            <a:r>
              <a:rPr sz="1200" b="1" spc="-10" dirty="0">
                <a:latin typeface="Arial"/>
                <a:cs typeface="Arial"/>
              </a:rPr>
              <a:t>Elimination</a:t>
            </a:r>
            <a:endParaRPr sz="1200">
              <a:latin typeface="Arial"/>
              <a:cs typeface="Arial"/>
            </a:endParaRPr>
          </a:p>
        </p:txBody>
      </p:sp>
      <p:sp>
        <p:nvSpPr>
          <p:cNvPr id="4" name="object 4"/>
          <p:cNvSpPr txBox="1"/>
          <p:nvPr/>
        </p:nvSpPr>
        <p:spPr>
          <a:xfrm>
            <a:off x="8125206" y="4353255"/>
            <a:ext cx="193040" cy="194284"/>
          </a:xfrm>
          <a:prstGeom prst="rect">
            <a:avLst/>
          </a:prstGeom>
        </p:spPr>
        <p:txBody>
          <a:bodyPr vert="horz" wrap="square" lIns="0" tIns="17145" rIns="0" bIns="0" rtlCol="0">
            <a:spAutoFit/>
          </a:bodyPr>
          <a:lstStyle/>
          <a:p>
            <a:pPr marL="12700">
              <a:lnSpc>
                <a:spcPct val="100000"/>
              </a:lnSpc>
              <a:spcBef>
                <a:spcPts val="135"/>
              </a:spcBef>
            </a:pPr>
            <a:r>
              <a:rPr lang="en-IN" sz="1150" spc="-25" dirty="0">
                <a:latin typeface="Arial MT"/>
                <a:cs typeface="Arial MT"/>
              </a:rPr>
              <a:t>25</a:t>
            </a:r>
            <a:endParaRPr sz="1150" dirty="0">
              <a:latin typeface="Arial MT"/>
              <a:cs typeface="Arial MT"/>
            </a:endParaRPr>
          </a:p>
        </p:txBody>
      </p:sp>
      <p:graphicFrame>
        <p:nvGraphicFramePr>
          <p:cNvPr id="6" name="object 6"/>
          <p:cNvGraphicFramePr>
            <a:graphicFrameLocks noGrp="1"/>
          </p:cNvGraphicFramePr>
          <p:nvPr/>
        </p:nvGraphicFramePr>
        <p:xfrm>
          <a:off x="4340859" y="1177933"/>
          <a:ext cx="3451860" cy="3263265"/>
        </p:xfrm>
        <a:graphic>
          <a:graphicData uri="http://schemas.openxmlformats.org/drawingml/2006/table">
            <a:tbl>
              <a:tblPr firstRow="1" bandRow="1">
                <a:tableStyleId>{2D5ABB26-0587-4C30-8999-92F81FD0307C}</a:tableStyleId>
              </a:tblPr>
              <a:tblGrid>
                <a:gridCol w="520700">
                  <a:extLst>
                    <a:ext uri="{9D8B030D-6E8A-4147-A177-3AD203B41FA5}">
                      <a16:colId xmlns:a16="http://schemas.microsoft.com/office/drawing/2014/main" val="20000"/>
                    </a:ext>
                  </a:extLst>
                </a:gridCol>
                <a:gridCol w="2040255">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165735">
                <a:tc>
                  <a:txBody>
                    <a:bodyPr/>
                    <a:lstStyle/>
                    <a:p>
                      <a:pPr>
                        <a:lnSpc>
                          <a:spcPct val="100000"/>
                        </a:lnSpc>
                      </a:pPr>
                      <a:endParaRPr sz="900">
                        <a:latin typeface="Times New Roman"/>
                        <a:cs typeface="Times New Roman"/>
                      </a:endParaRPr>
                    </a:p>
                  </a:txBody>
                  <a:tcPr marL="0" marR="0" marT="0" marB="0"/>
                </a:tc>
                <a:tc>
                  <a:txBody>
                    <a:bodyPr/>
                    <a:lstStyle/>
                    <a:p>
                      <a:pPr marL="330200">
                        <a:lnSpc>
                          <a:spcPts val="1165"/>
                        </a:lnSpc>
                      </a:pPr>
                      <a:r>
                        <a:rPr sz="1000" spc="-10" dirty="0">
                          <a:latin typeface="Lucida Sans Unicode"/>
                          <a:cs typeface="Lucida Sans Unicode"/>
                        </a:rPr>
                        <a:t>Attribute</a:t>
                      </a:r>
                      <a:endParaRPr sz="1000">
                        <a:latin typeface="Lucida Sans Unicode"/>
                        <a:cs typeface="Lucida Sans Unicode"/>
                      </a:endParaRPr>
                    </a:p>
                  </a:txBody>
                  <a:tcPr marL="0" marR="0" marT="0" marB="0"/>
                </a:tc>
                <a:tc>
                  <a:txBody>
                    <a:bodyPr/>
                    <a:lstStyle/>
                    <a:p>
                      <a:pPr marL="179070">
                        <a:lnSpc>
                          <a:spcPts val="1165"/>
                        </a:lnSpc>
                      </a:pPr>
                      <a:r>
                        <a:rPr sz="1000" spc="-10" dirty="0">
                          <a:latin typeface="Lucida Sans Unicode"/>
                          <a:cs typeface="Lucida Sans Unicode"/>
                        </a:rPr>
                        <a:t>Accuracy</a:t>
                      </a:r>
                      <a:endParaRPr sz="1000">
                        <a:latin typeface="Lucida Sans Unicode"/>
                        <a:cs typeface="Lucida Sans Unicode"/>
                      </a:endParaRPr>
                    </a:p>
                  </a:txBody>
                  <a:tcPr marL="0" marR="0" marT="0" marB="0"/>
                </a:tc>
                <a:extLst>
                  <a:ext uri="{0D108BD9-81ED-4DB2-BD59-A6C34878D82A}">
                    <a16:rowId xmlns:a16="http://schemas.microsoft.com/office/drawing/2014/main" val="10000"/>
                  </a:ext>
                </a:extLst>
              </a:tr>
              <a:tr h="182880">
                <a:tc>
                  <a:txBody>
                    <a:bodyPr/>
                    <a:lstStyle/>
                    <a:p>
                      <a:pPr marL="31750">
                        <a:lnSpc>
                          <a:spcPct val="100000"/>
                        </a:lnSpc>
                        <a:spcBef>
                          <a:spcPts val="95"/>
                        </a:spcBef>
                      </a:pPr>
                      <a:r>
                        <a:rPr sz="1000" spc="-25" dirty="0">
                          <a:latin typeface="Lucida Sans Unicode"/>
                          <a:cs typeface="Lucida Sans Unicode"/>
                        </a:rPr>
                        <a:t>14</a:t>
                      </a:r>
                      <a:endParaRPr sz="1000">
                        <a:latin typeface="Lucida Sans Unicode"/>
                        <a:cs typeface="Lucida Sans Unicode"/>
                      </a:endParaRPr>
                    </a:p>
                  </a:txBody>
                  <a:tcPr marL="0" marR="0" marT="12065" marB="0"/>
                </a:tc>
                <a:tc>
                  <a:txBody>
                    <a:bodyPr/>
                    <a:lstStyle/>
                    <a:p>
                      <a:pPr marL="330200">
                        <a:lnSpc>
                          <a:spcPct val="100000"/>
                        </a:lnSpc>
                        <a:spcBef>
                          <a:spcPts val="95"/>
                        </a:spcBef>
                      </a:pPr>
                      <a:r>
                        <a:rPr sz="1000" spc="-10" dirty="0">
                          <a:latin typeface="Lucida Sans Unicode"/>
                          <a:cs typeface="Lucida Sans Unicode"/>
                        </a:rPr>
                        <a:t>Region</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0.9667576</a:t>
                      </a:r>
                      <a:endParaRPr sz="1000">
                        <a:latin typeface="Lucida Sans Unicode"/>
                        <a:cs typeface="Lucida Sans Unicode"/>
                      </a:endParaRPr>
                    </a:p>
                  </a:txBody>
                  <a:tcPr marL="0" marR="0" marT="12065" marB="0"/>
                </a:tc>
                <a:extLst>
                  <a:ext uri="{0D108BD9-81ED-4DB2-BD59-A6C34878D82A}">
                    <a16:rowId xmlns:a16="http://schemas.microsoft.com/office/drawing/2014/main" val="10001"/>
                  </a:ext>
                </a:extLst>
              </a:tr>
              <a:tr h="182245">
                <a:tc>
                  <a:txBody>
                    <a:bodyPr/>
                    <a:lstStyle/>
                    <a:p>
                      <a:pPr marL="31750">
                        <a:lnSpc>
                          <a:spcPct val="100000"/>
                        </a:lnSpc>
                        <a:spcBef>
                          <a:spcPts val="95"/>
                        </a:spcBef>
                      </a:pPr>
                      <a:r>
                        <a:rPr sz="1000" spc="-25" dirty="0">
                          <a:latin typeface="Lucida Sans Unicode"/>
                          <a:cs typeface="Lucida Sans Unicode"/>
                        </a:rPr>
                        <a:t>17</a:t>
                      </a:r>
                      <a:endParaRPr sz="1000">
                        <a:latin typeface="Lucida Sans Unicode"/>
                        <a:cs typeface="Lucida Sans Unicode"/>
                      </a:endParaRPr>
                    </a:p>
                  </a:txBody>
                  <a:tcPr marL="0" marR="0" marT="12065" marB="0"/>
                </a:tc>
                <a:tc>
                  <a:txBody>
                    <a:bodyPr/>
                    <a:lstStyle/>
                    <a:p>
                      <a:pPr marL="330200">
                        <a:lnSpc>
                          <a:spcPct val="100000"/>
                        </a:lnSpc>
                        <a:spcBef>
                          <a:spcPts val="95"/>
                        </a:spcBef>
                      </a:pPr>
                      <a:r>
                        <a:rPr sz="1000" spc="-10" dirty="0">
                          <a:latin typeface="Lucida Sans Unicode"/>
                          <a:cs typeface="Lucida Sans Unicode"/>
                        </a:rPr>
                        <a:t>Weekend</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0.9665521</a:t>
                      </a:r>
                      <a:endParaRPr sz="1000">
                        <a:latin typeface="Lucida Sans Unicode"/>
                        <a:cs typeface="Lucida Sans Unicode"/>
                      </a:endParaRPr>
                    </a:p>
                  </a:txBody>
                  <a:tcPr marL="0" marR="0" marT="12065" marB="0"/>
                </a:tc>
                <a:extLst>
                  <a:ext uri="{0D108BD9-81ED-4DB2-BD59-A6C34878D82A}">
                    <a16:rowId xmlns:a16="http://schemas.microsoft.com/office/drawing/2014/main" val="10002"/>
                  </a:ext>
                </a:extLst>
              </a:tr>
              <a:tr h="182245">
                <a:tc>
                  <a:txBody>
                    <a:bodyPr/>
                    <a:lstStyle/>
                    <a:p>
                      <a:pPr marL="31750">
                        <a:lnSpc>
                          <a:spcPct val="100000"/>
                        </a:lnSpc>
                        <a:spcBef>
                          <a:spcPts val="95"/>
                        </a:spcBef>
                      </a:pPr>
                      <a:r>
                        <a:rPr sz="1000" spc="-25" dirty="0">
                          <a:latin typeface="Lucida Sans Unicode"/>
                          <a:cs typeface="Lucida Sans Unicode"/>
                        </a:rPr>
                        <a:t>13</a:t>
                      </a:r>
                      <a:endParaRPr sz="1000">
                        <a:latin typeface="Lucida Sans Unicode"/>
                        <a:cs typeface="Lucida Sans Unicode"/>
                      </a:endParaRPr>
                    </a:p>
                  </a:txBody>
                  <a:tcPr marL="0" marR="0" marT="12065" marB="0"/>
                </a:tc>
                <a:tc>
                  <a:txBody>
                    <a:bodyPr/>
                    <a:lstStyle/>
                    <a:p>
                      <a:pPr marL="330200">
                        <a:lnSpc>
                          <a:spcPct val="100000"/>
                        </a:lnSpc>
                        <a:spcBef>
                          <a:spcPts val="95"/>
                        </a:spcBef>
                      </a:pPr>
                      <a:r>
                        <a:rPr sz="1000" spc="-10" dirty="0">
                          <a:latin typeface="Lucida Sans Unicode"/>
                          <a:cs typeface="Lucida Sans Unicode"/>
                        </a:rPr>
                        <a:t>Browser</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0.9664835</a:t>
                      </a:r>
                      <a:endParaRPr sz="1000">
                        <a:latin typeface="Lucida Sans Unicode"/>
                        <a:cs typeface="Lucida Sans Unicode"/>
                      </a:endParaRPr>
                    </a:p>
                  </a:txBody>
                  <a:tcPr marL="0" marR="0" marT="12065" marB="0"/>
                </a:tc>
                <a:extLst>
                  <a:ext uri="{0D108BD9-81ED-4DB2-BD59-A6C34878D82A}">
                    <a16:rowId xmlns:a16="http://schemas.microsoft.com/office/drawing/2014/main" val="10003"/>
                  </a:ext>
                </a:extLst>
              </a:tr>
              <a:tr h="182880">
                <a:tc>
                  <a:txBody>
                    <a:bodyPr/>
                    <a:lstStyle/>
                    <a:p>
                      <a:pPr marL="31750">
                        <a:lnSpc>
                          <a:spcPct val="100000"/>
                        </a:lnSpc>
                        <a:spcBef>
                          <a:spcPts val="95"/>
                        </a:spcBef>
                      </a:pPr>
                      <a:r>
                        <a:rPr sz="1000" spc="-25" dirty="0">
                          <a:latin typeface="Lucida Sans Unicode"/>
                          <a:cs typeface="Lucida Sans Unicode"/>
                        </a:rPr>
                        <a:t>16</a:t>
                      </a:r>
                      <a:endParaRPr sz="1000">
                        <a:latin typeface="Lucida Sans Unicode"/>
                        <a:cs typeface="Lucida Sans Unicode"/>
                      </a:endParaRPr>
                    </a:p>
                  </a:txBody>
                  <a:tcPr marL="0" marR="0" marT="12065" marB="0"/>
                </a:tc>
                <a:tc>
                  <a:txBody>
                    <a:bodyPr/>
                    <a:lstStyle/>
                    <a:p>
                      <a:pPr marL="330200">
                        <a:lnSpc>
                          <a:spcPct val="100000"/>
                        </a:lnSpc>
                        <a:spcBef>
                          <a:spcPts val="95"/>
                        </a:spcBef>
                      </a:pPr>
                      <a:r>
                        <a:rPr sz="1000" spc="-10" dirty="0">
                          <a:latin typeface="Lucida Sans Unicode"/>
                          <a:cs typeface="Lucida Sans Unicode"/>
                        </a:rPr>
                        <a:t>VisitorType</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0.9664151</a:t>
                      </a:r>
                      <a:endParaRPr sz="1000">
                        <a:latin typeface="Lucida Sans Unicode"/>
                        <a:cs typeface="Lucida Sans Unicode"/>
                      </a:endParaRPr>
                    </a:p>
                  </a:txBody>
                  <a:tcPr marL="0" marR="0" marT="12065" marB="0"/>
                </a:tc>
                <a:extLst>
                  <a:ext uri="{0D108BD9-81ED-4DB2-BD59-A6C34878D82A}">
                    <a16:rowId xmlns:a16="http://schemas.microsoft.com/office/drawing/2014/main" val="10004"/>
                  </a:ext>
                </a:extLst>
              </a:tr>
              <a:tr h="182880">
                <a:tc>
                  <a:txBody>
                    <a:bodyPr/>
                    <a:lstStyle/>
                    <a:p>
                      <a:pPr marL="31750">
                        <a:lnSpc>
                          <a:spcPct val="100000"/>
                        </a:lnSpc>
                        <a:spcBef>
                          <a:spcPts val="95"/>
                        </a:spcBef>
                      </a:pPr>
                      <a:r>
                        <a:rPr sz="1000" spc="-25" dirty="0">
                          <a:latin typeface="Lucida Sans Unicode"/>
                          <a:cs typeface="Lucida Sans Unicode"/>
                        </a:rPr>
                        <a:t>15</a:t>
                      </a:r>
                      <a:endParaRPr sz="1000">
                        <a:latin typeface="Lucida Sans Unicode"/>
                        <a:cs typeface="Lucida Sans Unicode"/>
                      </a:endParaRPr>
                    </a:p>
                  </a:txBody>
                  <a:tcPr marL="0" marR="0" marT="12065" marB="0"/>
                </a:tc>
                <a:tc>
                  <a:txBody>
                    <a:bodyPr/>
                    <a:lstStyle/>
                    <a:p>
                      <a:pPr marL="330200">
                        <a:lnSpc>
                          <a:spcPct val="100000"/>
                        </a:lnSpc>
                        <a:spcBef>
                          <a:spcPts val="95"/>
                        </a:spcBef>
                      </a:pPr>
                      <a:r>
                        <a:rPr sz="1000" spc="-10" dirty="0">
                          <a:latin typeface="Lucida Sans Unicode"/>
                          <a:cs typeface="Lucida Sans Unicode"/>
                        </a:rPr>
                        <a:t>TrafficType</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0.9660722</a:t>
                      </a:r>
                      <a:endParaRPr sz="1000">
                        <a:latin typeface="Lucida Sans Unicode"/>
                        <a:cs typeface="Lucida Sans Unicode"/>
                      </a:endParaRPr>
                    </a:p>
                  </a:txBody>
                  <a:tcPr marL="0" marR="0" marT="12065" marB="0"/>
                </a:tc>
                <a:extLst>
                  <a:ext uri="{0D108BD9-81ED-4DB2-BD59-A6C34878D82A}">
                    <a16:rowId xmlns:a16="http://schemas.microsoft.com/office/drawing/2014/main" val="10005"/>
                  </a:ext>
                </a:extLst>
              </a:tr>
              <a:tr h="182880">
                <a:tc>
                  <a:txBody>
                    <a:bodyPr/>
                    <a:lstStyle/>
                    <a:p>
                      <a:pPr marL="31750">
                        <a:lnSpc>
                          <a:spcPct val="100000"/>
                        </a:lnSpc>
                        <a:spcBef>
                          <a:spcPts val="95"/>
                        </a:spcBef>
                      </a:pPr>
                      <a:r>
                        <a:rPr sz="1000" spc="-25" dirty="0">
                          <a:latin typeface="Lucida Sans Unicode"/>
                          <a:cs typeface="Lucida Sans Unicode"/>
                        </a:rPr>
                        <a:t>12</a:t>
                      </a:r>
                      <a:endParaRPr sz="1000">
                        <a:latin typeface="Lucida Sans Unicode"/>
                        <a:cs typeface="Lucida Sans Unicode"/>
                      </a:endParaRPr>
                    </a:p>
                  </a:txBody>
                  <a:tcPr marL="0" marR="0" marT="12065" marB="0"/>
                </a:tc>
                <a:tc>
                  <a:txBody>
                    <a:bodyPr/>
                    <a:lstStyle/>
                    <a:p>
                      <a:pPr marL="330200">
                        <a:lnSpc>
                          <a:spcPct val="100000"/>
                        </a:lnSpc>
                        <a:spcBef>
                          <a:spcPts val="95"/>
                        </a:spcBef>
                      </a:pPr>
                      <a:r>
                        <a:rPr sz="1000" spc="-10" dirty="0">
                          <a:latin typeface="Lucida Sans Unicode"/>
                          <a:cs typeface="Lucida Sans Unicode"/>
                        </a:rPr>
                        <a:t>OperatingSystems</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0.9651126</a:t>
                      </a:r>
                      <a:endParaRPr sz="1000">
                        <a:latin typeface="Lucida Sans Unicode"/>
                        <a:cs typeface="Lucida Sans Unicode"/>
                      </a:endParaRPr>
                    </a:p>
                  </a:txBody>
                  <a:tcPr marL="0" marR="0" marT="12065" marB="0"/>
                </a:tc>
                <a:extLst>
                  <a:ext uri="{0D108BD9-81ED-4DB2-BD59-A6C34878D82A}">
                    <a16:rowId xmlns:a16="http://schemas.microsoft.com/office/drawing/2014/main" val="10006"/>
                  </a:ext>
                </a:extLst>
              </a:tr>
              <a:tr h="182880">
                <a:tc>
                  <a:txBody>
                    <a:bodyPr/>
                    <a:lstStyle/>
                    <a:p>
                      <a:pPr marL="31750">
                        <a:lnSpc>
                          <a:spcPct val="100000"/>
                        </a:lnSpc>
                        <a:spcBef>
                          <a:spcPts val="95"/>
                        </a:spcBef>
                      </a:pPr>
                      <a:r>
                        <a:rPr sz="1000" spc="-25" dirty="0">
                          <a:latin typeface="Lucida Sans Unicode"/>
                          <a:cs typeface="Lucida Sans Unicode"/>
                        </a:rPr>
                        <a:t>11</a:t>
                      </a:r>
                      <a:endParaRPr sz="1000">
                        <a:latin typeface="Lucida Sans Unicode"/>
                        <a:cs typeface="Lucida Sans Unicode"/>
                      </a:endParaRPr>
                    </a:p>
                  </a:txBody>
                  <a:tcPr marL="0" marR="0" marT="12065" marB="0"/>
                </a:tc>
                <a:tc>
                  <a:txBody>
                    <a:bodyPr/>
                    <a:lstStyle/>
                    <a:p>
                      <a:pPr marL="330200">
                        <a:lnSpc>
                          <a:spcPct val="100000"/>
                        </a:lnSpc>
                        <a:spcBef>
                          <a:spcPts val="95"/>
                        </a:spcBef>
                      </a:pPr>
                      <a:r>
                        <a:rPr sz="1000" spc="-10" dirty="0">
                          <a:latin typeface="Lucida Sans Unicode"/>
                          <a:cs typeface="Lucida Sans Unicode"/>
                        </a:rPr>
                        <a:t>Month</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0.9651125</a:t>
                      </a:r>
                      <a:endParaRPr sz="1000">
                        <a:latin typeface="Lucida Sans Unicode"/>
                        <a:cs typeface="Lucida Sans Unicode"/>
                      </a:endParaRPr>
                    </a:p>
                  </a:txBody>
                  <a:tcPr marL="0" marR="0" marT="12065" marB="0"/>
                </a:tc>
                <a:extLst>
                  <a:ext uri="{0D108BD9-81ED-4DB2-BD59-A6C34878D82A}">
                    <a16:rowId xmlns:a16="http://schemas.microsoft.com/office/drawing/2014/main" val="10007"/>
                  </a:ext>
                </a:extLst>
              </a:tr>
              <a:tr h="182245">
                <a:tc>
                  <a:txBody>
                    <a:bodyPr/>
                    <a:lstStyle/>
                    <a:p>
                      <a:pPr marL="31750">
                        <a:lnSpc>
                          <a:spcPct val="100000"/>
                        </a:lnSpc>
                        <a:spcBef>
                          <a:spcPts val="95"/>
                        </a:spcBef>
                      </a:pPr>
                      <a:r>
                        <a:rPr sz="1000" spc="-25" dirty="0">
                          <a:latin typeface="Lucida Sans Unicode"/>
                          <a:cs typeface="Lucida Sans Unicode"/>
                        </a:rPr>
                        <a:t>10</a:t>
                      </a:r>
                      <a:endParaRPr sz="1000">
                        <a:latin typeface="Lucida Sans Unicode"/>
                        <a:cs typeface="Lucida Sans Unicode"/>
                      </a:endParaRPr>
                    </a:p>
                  </a:txBody>
                  <a:tcPr marL="0" marR="0" marT="12065" marB="0"/>
                </a:tc>
                <a:tc>
                  <a:txBody>
                    <a:bodyPr/>
                    <a:lstStyle/>
                    <a:p>
                      <a:pPr marL="330200">
                        <a:lnSpc>
                          <a:spcPct val="100000"/>
                        </a:lnSpc>
                        <a:spcBef>
                          <a:spcPts val="95"/>
                        </a:spcBef>
                      </a:pPr>
                      <a:r>
                        <a:rPr sz="1000" spc="-10" dirty="0">
                          <a:latin typeface="Lucida Sans Unicode"/>
                          <a:cs typeface="Lucida Sans Unicode"/>
                        </a:rPr>
                        <a:t>SpecialDay</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0.9644273</a:t>
                      </a:r>
                      <a:endParaRPr sz="1000">
                        <a:latin typeface="Lucida Sans Unicode"/>
                        <a:cs typeface="Lucida Sans Unicode"/>
                      </a:endParaRPr>
                    </a:p>
                  </a:txBody>
                  <a:tcPr marL="0" marR="0" marT="12065" marB="0"/>
                </a:tc>
                <a:extLst>
                  <a:ext uri="{0D108BD9-81ED-4DB2-BD59-A6C34878D82A}">
                    <a16:rowId xmlns:a16="http://schemas.microsoft.com/office/drawing/2014/main" val="10008"/>
                  </a:ext>
                </a:extLst>
              </a:tr>
              <a:tr h="182245">
                <a:tc>
                  <a:txBody>
                    <a:bodyPr/>
                    <a:lstStyle/>
                    <a:p>
                      <a:pPr marL="31750">
                        <a:lnSpc>
                          <a:spcPct val="100000"/>
                        </a:lnSpc>
                        <a:spcBef>
                          <a:spcPts val="95"/>
                        </a:spcBef>
                      </a:pPr>
                      <a:r>
                        <a:rPr sz="1000" spc="-50" dirty="0">
                          <a:latin typeface="Lucida Sans Unicode"/>
                          <a:cs typeface="Lucida Sans Unicode"/>
                        </a:rPr>
                        <a:t>9</a:t>
                      </a:r>
                      <a:endParaRPr sz="1000">
                        <a:latin typeface="Lucida Sans Unicode"/>
                        <a:cs typeface="Lucida Sans Unicode"/>
                      </a:endParaRPr>
                    </a:p>
                  </a:txBody>
                  <a:tcPr marL="0" marR="0" marT="12065" marB="0"/>
                </a:tc>
                <a:tc>
                  <a:txBody>
                    <a:bodyPr/>
                    <a:lstStyle/>
                    <a:p>
                      <a:pPr marL="330200">
                        <a:lnSpc>
                          <a:spcPct val="100000"/>
                        </a:lnSpc>
                        <a:spcBef>
                          <a:spcPts val="95"/>
                        </a:spcBef>
                      </a:pPr>
                      <a:r>
                        <a:rPr sz="1000" spc="-10" dirty="0">
                          <a:latin typeface="Lucida Sans Unicode"/>
                          <a:cs typeface="Lucida Sans Unicode"/>
                        </a:rPr>
                        <a:t>PageValues</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0.9629195</a:t>
                      </a:r>
                      <a:endParaRPr sz="1000">
                        <a:latin typeface="Lucida Sans Unicode"/>
                        <a:cs typeface="Lucida Sans Unicode"/>
                      </a:endParaRPr>
                    </a:p>
                  </a:txBody>
                  <a:tcPr marL="0" marR="0" marT="12065" marB="0"/>
                </a:tc>
                <a:extLst>
                  <a:ext uri="{0D108BD9-81ED-4DB2-BD59-A6C34878D82A}">
                    <a16:rowId xmlns:a16="http://schemas.microsoft.com/office/drawing/2014/main" val="10009"/>
                  </a:ext>
                </a:extLst>
              </a:tr>
              <a:tr h="187960">
                <a:tc>
                  <a:txBody>
                    <a:bodyPr/>
                    <a:lstStyle/>
                    <a:p>
                      <a:pPr marL="31750">
                        <a:lnSpc>
                          <a:spcPct val="100000"/>
                        </a:lnSpc>
                        <a:spcBef>
                          <a:spcPts val="95"/>
                        </a:spcBef>
                      </a:pPr>
                      <a:r>
                        <a:rPr sz="1000" spc="-50" dirty="0">
                          <a:latin typeface="Lucida Sans Unicode"/>
                          <a:cs typeface="Lucida Sans Unicode"/>
                        </a:rPr>
                        <a:t>8</a:t>
                      </a:r>
                      <a:endParaRPr sz="1000">
                        <a:latin typeface="Lucida Sans Unicode"/>
                        <a:cs typeface="Lucida Sans Unicode"/>
                      </a:endParaRPr>
                    </a:p>
                  </a:txBody>
                  <a:tcPr marL="0" marR="0" marT="12065" marB="0"/>
                </a:tc>
                <a:tc>
                  <a:txBody>
                    <a:bodyPr/>
                    <a:lstStyle/>
                    <a:p>
                      <a:pPr marL="330200">
                        <a:lnSpc>
                          <a:spcPct val="100000"/>
                        </a:lnSpc>
                        <a:spcBef>
                          <a:spcPts val="95"/>
                        </a:spcBef>
                      </a:pPr>
                      <a:r>
                        <a:rPr sz="1000" spc="-10" dirty="0">
                          <a:latin typeface="Lucida Sans Unicode"/>
                          <a:cs typeface="Lucida Sans Unicode"/>
                        </a:rPr>
                        <a:t>ExitRates</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0.9603834</a:t>
                      </a:r>
                      <a:endParaRPr sz="1000">
                        <a:latin typeface="Lucida Sans Unicode"/>
                        <a:cs typeface="Lucida Sans Unicode"/>
                      </a:endParaRPr>
                    </a:p>
                  </a:txBody>
                  <a:tcPr marL="0" marR="0" marT="12065" marB="0"/>
                </a:tc>
                <a:extLst>
                  <a:ext uri="{0D108BD9-81ED-4DB2-BD59-A6C34878D82A}">
                    <a16:rowId xmlns:a16="http://schemas.microsoft.com/office/drawing/2014/main" val="10010"/>
                  </a:ext>
                </a:extLst>
              </a:tr>
              <a:tr h="187325">
                <a:tc>
                  <a:txBody>
                    <a:bodyPr/>
                    <a:lstStyle/>
                    <a:p>
                      <a:pPr marL="31750">
                        <a:lnSpc>
                          <a:spcPct val="100000"/>
                        </a:lnSpc>
                        <a:spcBef>
                          <a:spcPts val="135"/>
                        </a:spcBef>
                      </a:pPr>
                      <a:r>
                        <a:rPr sz="1000" spc="-50" dirty="0">
                          <a:latin typeface="Lucida Sans Unicode"/>
                          <a:cs typeface="Lucida Sans Unicode"/>
                        </a:rPr>
                        <a:t>7</a:t>
                      </a:r>
                      <a:endParaRPr sz="1000">
                        <a:latin typeface="Lucida Sans Unicode"/>
                        <a:cs typeface="Lucida Sans Unicode"/>
                      </a:endParaRPr>
                    </a:p>
                  </a:txBody>
                  <a:tcPr marL="0" marR="0" marT="17145" marB="0"/>
                </a:tc>
                <a:tc>
                  <a:txBody>
                    <a:bodyPr/>
                    <a:lstStyle/>
                    <a:p>
                      <a:pPr marL="337820">
                        <a:lnSpc>
                          <a:spcPct val="100000"/>
                        </a:lnSpc>
                        <a:spcBef>
                          <a:spcPts val="135"/>
                        </a:spcBef>
                      </a:pPr>
                      <a:r>
                        <a:rPr sz="1000" spc="-10" dirty="0">
                          <a:latin typeface="Lucida Sans Unicode"/>
                          <a:cs typeface="Lucida Sans Unicode"/>
                        </a:rPr>
                        <a:t>BounceRates</a:t>
                      </a:r>
                      <a:endParaRPr sz="1000">
                        <a:latin typeface="Lucida Sans Unicode"/>
                        <a:cs typeface="Lucida Sans Unicode"/>
                      </a:endParaRPr>
                    </a:p>
                  </a:txBody>
                  <a:tcPr marL="0" marR="0" marT="17145" marB="0"/>
                </a:tc>
                <a:tc>
                  <a:txBody>
                    <a:bodyPr/>
                    <a:lstStyle/>
                    <a:p>
                      <a:pPr marL="179070">
                        <a:lnSpc>
                          <a:spcPct val="100000"/>
                        </a:lnSpc>
                        <a:spcBef>
                          <a:spcPts val="135"/>
                        </a:spcBef>
                      </a:pPr>
                      <a:r>
                        <a:rPr sz="1000" spc="-10" dirty="0">
                          <a:latin typeface="Lucida Sans Unicode"/>
                          <a:cs typeface="Lucida Sans Unicode"/>
                        </a:rPr>
                        <a:t>0.9568190</a:t>
                      </a:r>
                      <a:endParaRPr sz="1000">
                        <a:latin typeface="Lucida Sans Unicode"/>
                        <a:cs typeface="Lucida Sans Unicode"/>
                      </a:endParaRPr>
                    </a:p>
                  </a:txBody>
                  <a:tcPr marL="0" marR="0" marT="17145" marB="0"/>
                </a:tc>
                <a:extLst>
                  <a:ext uri="{0D108BD9-81ED-4DB2-BD59-A6C34878D82A}">
                    <a16:rowId xmlns:a16="http://schemas.microsoft.com/office/drawing/2014/main" val="10011"/>
                  </a:ext>
                </a:extLst>
              </a:tr>
              <a:tr h="182880">
                <a:tc>
                  <a:txBody>
                    <a:bodyPr/>
                    <a:lstStyle/>
                    <a:p>
                      <a:pPr marL="31750">
                        <a:lnSpc>
                          <a:spcPct val="100000"/>
                        </a:lnSpc>
                        <a:spcBef>
                          <a:spcPts val="95"/>
                        </a:spcBef>
                      </a:pPr>
                      <a:r>
                        <a:rPr sz="1000" spc="-50" dirty="0">
                          <a:latin typeface="Lucida Sans Unicode"/>
                          <a:cs typeface="Lucida Sans Unicode"/>
                        </a:rPr>
                        <a:t>6</a:t>
                      </a:r>
                      <a:endParaRPr sz="1000">
                        <a:latin typeface="Lucida Sans Unicode"/>
                        <a:cs typeface="Lucida Sans Unicode"/>
                      </a:endParaRPr>
                    </a:p>
                  </a:txBody>
                  <a:tcPr marL="0" marR="0" marT="12065" marB="0"/>
                </a:tc>
                <a:tc>
                  <a:txBody>
                    <a:bodyPr/>
                    <a:lstStyle/>
                    <a:p>
                      <a:pPr marL="337820">
                        <a:lnSpc>
                          <a:spcPct val="100000"/>
                        </a:lnSpc>
                        <a:spcBef>
                          <a:spcPts val="95"/>
                        </a:spcBef>
                      </a:pPr>
                      <a:r>
                        <a:rPr sz="1000" spc="-10" dirty="0">
                          <a:latin typeface="Lucida Sans Unicode"/>
                          <a:cs typeface="Lucida Sans Unicode"/>
                        </a:rPr>
                        <a:t>ProductRelated_Duration</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0.9446862</a:t>
                      </a:r>
                      <a:endParaRPr sz="1000">
                        <a:latin typeface="Lucida Sans Unicode"/>
                        <a:cs typeface="Lucida Sans Unicode"/>
                      </a:endParaRPr>
                    </a:p>
                  </a:txBody>
                  <a:tcPr marL="0" marR="0" marT="12065" marB="0"/>
                </a:tc>
                <a:extLst>
                  <a:ext uri="{0D108BD9-81ED-4DB2-BD59-A6C34878D82A}">
                    <a16:rowId xmlns:a16="http://schemas.microsoft.com/office/drawing/2014/main" val="10012"/>
                  </a:ext>
                </a:extLst>
              </a:tr>
              <a:tr h="182880">
                <a:tc>
                  <a:txBody>
                    <a:bodyPr/>
                    <a:lstStyle/>
                    <a:p>
                      <a:pPr marL="31750">
                        <a:lnSpc>
                          <a:spcPct val="100000"/>
                        </a:lnSpc>
                        <a:spcBef>
                          <a:spcPts val="95"/>
                        </a:spcBef>
                      </a:pPr>
                      <a:r>
                        <a:rPr sz="1000" spc="-50" dirty="0">
                          <a:latin typeface="Lucida Sans Unicode"/>
                          <a:cs typeface="Lucida Sans Unicode"/>
                        </a:rPr>
                        <a:t>5</a:t>
                      </a:r>
                      <a:endParaRPr sz="1000">
                        <a:latin typeface="Lucida Sans Unicode"/>
                        <a:cs typeface="Lucida Sans Unicode"/>
                      </a:endParaRPr>
                    </a:p>
                  </a:txBody>
                  <a:tcPr marL="0" marR="0" marT="12065" marB="0"/>
                </a:tc>
                <a:tc>
                  <a:txBody>
                    <a:bodyPr/>
                    <a:lstStyle/>
                    <a:p>
                      <a:pPr marL="337820">
                        <a:lnSpc>
                          <a:spcPct val="100000"/>
                        </a:lnSpc>
                        <a:spcBef>
                          <a:spcPts val="95"/>
                        </a:spcBef>
                      </a:pPr>
                      <a:r>
                        <a:rPr sz="1000" spc="-10" dirty="0">
                          <a:latin typeface="Lucida Sans Unicode"/>
                          <a:cs typeface="Lucida Sans Unicode"/>
                        </a:rPr>
                        <a:t>ProductRelated</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0.9267302</a:t>
                      </a:r>
                      <a:endParaRPr sz="1000">
                        <a:latin typeface="Lucida Sans Unicode"/>
                        <a:cs typeface="Lucida Sans Unicode"/>
                      </a:endParaRPr>
                    </a:p>
                  </a:txBody>
                  <a:tcPr marL="0" marR="0" marT="12065" marB="0"/>
                </a:tc>
                <a:extLst>
                  <a:ext uri="{0D108BD9-81ED-4DB2-BD59-A6C34878D82A}">
                    <a16:rowId xmlns:a16="http://schemas.microsoft.com/office/drawing/2014/main" val="10013"/>
                  </a:ext>
                </a:extLst>
              </a:tr>
              <a:tr h="182245">
                <a:tc>
                  <a:txBody>
                    <a:bodyPr/>
                    <a:lstStyle/>
                    <a:p>
                      <a:pPr marL="31750">
                        <a:lnSpc>
                          <a:spcPct val="100000"/>
                        </a:lnSpc>
                        <a:spcBef>
                          <a:spcPts val="95"/>
                        </a:spcBef>
                      </a:pPr>
                      <a:r>
                        <a:rPr sz="1000" spc="-50" dirty="0">
                          <a:latin typeface="Lucida Sans Unicode"/>
                          <a:cs typeface="Lucida Sans Unicode"/>
                        </a:rPr>
                        <a:t>4</a:t>
                      </a:r>
                      <a:endParaRPr sz="1000">
                        <a:latin typeface="Lucida Sans Unicode"/>
                        <a:cs typeface="Lucida Sans Unicode"/>
                      </a:endParaRPr>
                    </a:p>
                  </a:txBody>
                  <a:tcPr marL="0" marR="0" marT="12065" marB="0"/>
                </a:tc>
                <a:tc>
                  <a:txBody>
                    <a:bodyPr/>
                    <a:lstStyle/>
                    <a:p>
                      <a:pPr marL="337820">
                        <a:lnSpc>
                          <a:spcPct val="100000"/>
                        </a:lnSpc>
                        <a:spcBef>
                          <a:spcPts val="95"/>
                        </a:spcBef>
                      </a:pPr>
                      <a:r>
                        <a:rPr sz="1000" spc="-10" dirty="0">
                          <a:latin typeface="Lucida Sans Unicode"/>
                          <a:cs typeface="Lucida Sans Unicode"/>
                        </a:rPr>
                        <a:t>Informational_Duration</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0.9051401</a:t>
                      </a:r>
                      <a:endParaRPr sz="1000">
                        <a:latin typeface="Lucida Sans Unicode"/>
                        <a:cs typeface="Lucida Sans Unicode"/>
                      </a:endParaRPr>
                    </a:p>
                  </a:txBody>
                  <a:tcPr marL="0" marR="0" marT="12065" marB="0"/>
                </a:tc>
                <a:extLst>
                  <a:ext uri="{0D108BD9-81ED-4DB2-BD59-A6C34878D82A}">
                    <a16:rowId xmlns:a16="http://schemas.microsoft.com/office/drawing/2014/main" val="10014"/>
                  </a:ext>
                </a:extLst>
              </a:tr>
              <a:tr h="182245">
                <a:tc>
                  <a:txBody>
                    <a:bodyPr/>
                    <a:lstStyle/>
                    <a:p>
                      <a:pPr marL="31750">
                        <a:lnSpc>
                          <a:spcPct val="100000"/>
                        </a:lnSpc>
                        <a:spcBef>
                          <a:spcPts val="95"/>
                        </a:spcBef>
                      </a:pPr>
                      <a:r>
                        <a:rPr sz="1000" spc="-50" dirty="0">
                          <a:latin typeface="Lucida Sans Unicode"/>
                          <a:cs typeface="Lucida Sans Unicode"/>
                        </a:rPr>
                        <a:t>1</a:t>
                      </a:r>
                      <a:endParaRPr sz="1000">
                        <a:latin typeface="Lucida Sans Unicode"/>
                        <a:cs typeface="Lucida Sans Unicode"/>
                      </a:endParaRPr>
                    </a:p>
                  </a:txBody>
                  <a:tcPr marL="0" marR="0" marT="12065" marB="0"/>
                </a:tc>
                <a:tc>
                  <a:txBody>
                    <a:bodyPr/>
                    <a:lstStyle/>
                    <a:p>
                      <a:pPr marL="337820">
                        <a:lnSpc>
                          <a:spcPct val="100000"/>
                        </a:lnSpc>
                        <a:spcBef>
                          <a:spcPts val="95"/>
                        </a:spcBef>
                      </a:pPr>
                      <a:r>
                        <a:rPr sz="1000" spc="-10" dirty="0">
                          <a:latin typeface="Lucida Sans Unicode"/>
                          <a:cs typeface="Lucida Sans Unicode"/>
                        </a:rPr>
                        <a:t>Administrative</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0.8694320</a:t>
                      </a:r>
                      <a:endParaRPr sz="1000">
                        <a:latin typeface="Lucida Sans Unicode"/>
                        <a:cs typeface="Lucida Sans Unicode"/>
                      </a:endParaRPr>
                    </a:p>
                  </a:txBody>
                  <a:tcPr marL="0" marR="0" marT="12065" marB="0"/>
                </a:tc>
                <a:extLst>
                  <a:ext uri="{0D108BD9-81ED-4DB2-BD59-A6C34878D82A}">
                    <a16:rowId xmlns:a16="http://schemas.microsoft.com/office/drawing/2014/main" val="10015"/>
                  </a:ext>
                </a:extLst>
              </a:tr>
              <a:tr h="182880">
                <a:tc>
                  <a:txBody>
                    <a:bodyPr/>
                    <a:lstStyle/>
                    <a:p>
                      <a:pPr marL="31750">
                        <a:lnSpc>
                          <a:spcPct val="100000"/>
                        </a:lnSpc>
                        <a:spcBef>
                          <a:spcPts val="95"/>
                        </a:spcBef>
                      </a:pPr>
                      <a:r>
                        <a:rPr sz="1000" spc="-50" dirty="0">
                          <a:latin typeface="Lucida Sans Unicode"/>
                          <a:cs typeface="Lucida Sans Unicode"/>
                        </a:rPr>
                        <a:t>3</a:t>
                      </a:r>
                      <a:endParaRPr sz="1000">
                        <a:latin typeface="Lucida Sans Unicode"/>
                        <a:cs typeface="Lucida Sans Unicode"/>
                      </a:endParaRPr>
                    </a:p>
                  </a:txBody>
                  <a:tcPr marL="0" marR="0" marT="12065" marB="0"/>
                </a:tc>
                <a:tc>
                  <a:txBody>
                    <a:bodyPr/>
                    <a:lstStyle/>
                    <a:p>
                      <a:pPr marL="337820">
                        <a:lnSpc>
                          <a:spcPct val="100000"/>
                        </a:lnSpc>
                        <a:spcBef>
                          <a:spcPts val="95"/>
                        </a:spcBef>
                      </a:pPr>
                      <a:r>
                        <a:rPr sz="1000" spc="-10" dirty="0">
                          <a:latin typeface="Lucida Sans Unicode"/>
                          <a:cs typeface="Lucida Sans Unicode"/>
                        </a:rPr>
                        <a:t>Informational</a:t>
                      </a:r>
                      <a:endParaRPr sz="1000">
                        <a:latin typeface="Lucida Sans Unicode"/>
                        <a:cs typeface="Lucida Sans Unicode"/>
                      </a:endParaRPr>
                    </a:p>
                  </a:txBody>
                  <a:tcPr marL="0" marR="0" marT="12065" marB="0"/>
                </a:tc>
                <a:tc>
                  <a:txBody>
                    <a:bodyPr/>
                    <a:lstStyle/>
                    <a:p>
                      <a:pPr marL="179070">
                        <a:lnSpc>
                          <a:spcPct val="100000"/>
                        </a:lnSpc>
                        <a:spcBef>
                          <a:spcPts val="95"/>
                        </a:spcBef>
                      </a:pPr>
                      <a:r>
                        <a:rPr sz="1000" spc="-10" dirty="0">
                          <a:latin typeface="Lucida Sans Unicode"/>
                          <a:cs typeface="Lucida Sans Unicode"/>
                        </a:rPr>
                        <a:t>0.8509948</a:t>
                      </a:r>
                      <a:endParaRPr sz="1000">
                        <a:latin typeface="Lucida Sans Unicode"/>
                        <a:cs typeface="Lucida Sans Unicode"/>
                      </a:endParaRPr>
                    </a:p>
                  </a:txBody>
                  <a:tcPr marL="0" marR="0" marT="12065" marB="0"/>
                </a:tc>
                <a:extLst>
                  <a:ext uri="{0D108BD9-81ED-4DB2-BD59-A6C34878D82A}">
                    <a16:rowId xmlns:a16="http://schemas.microsoft.com/office/drawing/2014/main" val="10016"/>
                  </a:ext>
                </a:extLst>
              </a:tr>
              <a:tr h="165735">
                <a:tc>
                  <a:txBody>
                    <a:bodyPr/>
                    <a:lstStyle/>
                    <a:p>
                      <a:pPr marL="31750">
                        <a:lnSpc>
                          <a:spcPts val="1110"/>
                        </a:lnSpc>
                        <a:spcBef>
                          <a:spcPts val="95"/>
                        </a:spcBef>
                      </a:pPr>
                      <a:r>
                        <a:rPr sz="1000" spc="-50" dirty="0">
                          <a:latin typeface="Lucida Sans Unicode"/>
                          <a:cs typeface="Lucida Sans Unicode"/>
                        </a:rPr>
                        <a:t>2</a:t>
                      </a:r>
                      <a:endParaRPr sz="1000">
                        <a:latin typeface="Lucida Sans Unicode"/>
                        <a:cs typeface="Lucida Sans Unicode"/>
                      </a:endParaRPr>
                    </a:p>
                  </a:txBody>
                  <a:tcPr marL="0" marR="0" marT="12065" marB="0"/>
                </a:tc>
                <a:tc>
                  <a:txBody>
                    <a:bodyPr/>
                    <a:lstStyle/>
                    <a:p>
                      <a:pPr marL="337820">
                        <a:lnSpc>
                          <a:spcPts val="1110"/>
                        </a:lnSpc>
                        <a:spcBef>
                          <a:spcPts val="95"/>
                        </a:spcBef>
                      </a:pPr>
                      <a:r>
                        <a:rPr sz="1000" spc="-10" dirty="0">
                          <a:latin typeface="Lucida Sans Unicode"/>
                          <a:cs typeface="Lucida Sans Unicode"/>
                        </a:rPr>
                        <a:t>Administrative_Duration</a:t>
                      </a:r>
                      <a:endParaRPr sz="1000">
                        <a:latin typeface="Lucida Sans Unicode"/>
                        <a:cs typeface="Lucida Sans Unicode"/>
                      </a:endParaRPr>
                    </a:p>
                  </a:txBody>
                  <a:tcPr marL="0" marR="0" marT="12065" marB="0"/>
                </a:tc>
                <a:tc>
                  <a:txBody>
                    <a:bodyPr/>
                    <a:lstStyle/>
                    <a:p>
                      <a:pPr marL="179070">
                        <a:lnSpc>
                          <a:spcPts val="1110"/>
                        </a:lnSpc>
                        <a:spcBef>
                          <a:spcPts val="95"/>
                        </a:spcBef>
                      </a:pPr>
                      <a:r>
                        <a:rPr sz="1000" spc="-10" dirty="0">
                          <a:latin typeface="Lucida Sans Unicode"/>
                          <a:cs typeface="Lucida Sans Unicode"/>
                        </a:rPr>
                        <a:t>0.8483216</a:t>
                      </a:r>
                      <a:endParaRPr sz="1000">
                        <a:latin typeface="Lucida Sans Unicode"/>
                        <a:cs typeface="Lucida Sans Unicode"/>
                      </a:endParaRPr>
                    </a:p>
                  </a:txBody>
                  <a:tcPr marL="0" marR="0" marT="12065" marB="0"/>
                </a:tc>
                <a:extLst>
                  <a:ext uri="{0D108BD9-81ED-4DB2-BD59-A6C34878D82A}">
                    <a16:rowId xmlns:a16="http://schemas.microsoft.com/office/drawing/2014/main" val="10017"/>
                  </a:ext>
                </a:extLst>
              </a:tr>
            </a:tbl>
          </a:graphicData>
        </a:graphic>
      </p:graphicFrame>
      <p:pic>
        <p:nvPicPr>
          <p:cNvPr id="8" name="Picture 7">
            <a:extLst>
              <a:ext uri="{FF2B5EF4-FFF2-40B4-BE49-F238E27FC236}">
                <a16:creationId xmlns:a16="http://schemas.microsoft.com/office/drawing/2014/main" id="{25F546BA-4E1F-5FA1-886A-38FDB71DD6AE}"/>
              </a:ext>
            </a:extLst>
          </p:cNvPr>
          <p:cNvPicPr>
            <a:picLocks noChangeAspect="1"/>
          </p:cNvPicPr>
          <p:nvPr/>
        </p:nvPicPr>
        <p:blipFill>
          <a:blip r:embed="rId2"/>
          <a:stretch>
            <a:fillRect/>
          </a:stretch>
        </p:blipFill>
        <p:spPr>
          <a:xfrm>
            <a:off x="152400" y="1177933"/>
            <a:ext cx="4003612" cy="268921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05900" cy="5074920"/>
            <a:chOff x="0" y="0"/>
            <a:chExt cx="9105900" cy="5074920"/>
          </a:xfrm>
        </p:grpSpPr>
        <p:pic>
          <p:nvPicPr>
            <p:cNvPr id="3" name="object 3"/>
            <p:cNvPicPr/>
            <p:nvPr/>
          </p:nvPicPr>
          <p:blipFill>
            <a:blip r:embed="rId2" cstate="print"/>
            <a:stretch>
              <a:fillRect/>
            </a:stretch>
          </p:blipFill>
          <p:spPr>
            <a:xfrm>
              <a:off x="468866" y="891539"/>
              <a:ext cx="3164349" cy="3898606"/>
            </a:xfrm>
            <a:prstGeom prst="rect">
              <a:avLst/>
            </a:prstGeom>
          </p:spPr>
        </p:pic>
        <p:pic>
          <p:nvPicPr>
            <p:cNvPr id="4" name="object 4"/>
            <p:cNvPicPr/>
            <p:nvPr/>
          </p:nvPicPr>
          <p:blipFill>
            <a:blip r:embed="rId3" cstate="print"/>
            <a:stretch>
              <a:fillRect/>
            </a:stretch>
          </p:blipFill>
          <p:spPr>
            <a:xfrm>
              <a:off x="0" y="0"/>
              <a:ext cx="9105899" cy="902208"/>
            </a:xfrm>
            <a:prstGeom prst="rect">
              <a:avLst/>
            </a:prstGeom>
          </p:spPr>
        </p:pic>
      </p:grpSp>
      <p:sp>
        <p:nvSpPr>
          <p:cNvPr id="5" name="object 5"/>
          <p:cNvSpPr txBox="1"/>
          <p:nvPr/>
        </p:nvSpPr>
        <p:spPr>
          <a:xfrm>
            <a:off x="5232019" y="1240028"/>
            <a:ext cx="171323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Top</a:t>
            </a:r>
            <a:r>
              <a:rPr sz="1800" b="1" spc="-20" dirty="0">
                <a:latin typeface="Arial"/>
                <a:cs typeface="Arial"/>
              </a:rPr>
              <a:t> </a:t>
            </a:r>
            <a:r>
              <a:rPr sz="1800" b="1" dirty="0">
                <a:latin typeface="Arial"/>
                <a:cs typeface="Arial"/>
              </a:rPr>
              <a:t>10</a:t>
            </a:r>
            <a:r>
              <a:rPr sz="1800" b="1" spc="-20" dirty="0">
                <a:latin typeface="Arial"/>
                <a:cs typeface="Arial"/>
              </a:rPr>
              <a:t> </a:t>
            </a:r>
            <a:r>
              <a:rPr sz="1800" b="1" spc="-10" dirty="0">
                <a:latin typeface="Arial"/>
                <a:cs typeface="Arial"/>
              </a:rPr>
              <a:t>features</a:t>
            </a:r>
            <a:endParaRPr sz="1800">
              <a:latin typeface="Arial"/>
              <a:cs typeface="Arial"/>
            </a:endParaRPr>
          </a:p>
        </p:txBody>
      </p:sp>
      <p:sp>
        <p:nvSpPr>
          <p:cNvPr id="8" name="object 8"/>
          <p:cNvSpPr txBox="1">
            <a:spLocks noGrp="1"/>
          </p:cNvSpPr>
          <p:nvPr>
            <p:ph type="sldNum" sz="quarter" idx="7"/>
          </p:nvPr>
        </p:nvSpPr>
        <p:spPr>
          <a:xfrm>
            <a:off x="8753220" y="4834009"/>
            <a:ext cx="314325" cy="207108"/>
          </a:xfrm>
          <a:prstGeom prst="rect">
            <a:avLst/>
          </a:prstGeom>
        </p:spPr>
        <p:txBody>
          <a:bodyPr vert="horz" wrap="square" lIns="0" tIns="6985" rIns="0" bIns="0" rtlCol="0">
            <a:spAutoFit/>
          </a:bodyPr>
          <a:lstStyle/>
          <a:p>
            <a:pPr marL="59055">
              <a:lnSpc>
                <a:spcPct val="100000"/>
              </a:lnSpc>
              <a:spcBef>
                <a:spcPts val="55"/>
              </a:spcBef>
            </a:pPr>
            <a:r>
              <a:rPr lang="en-IN" spc="-25" dirty="0"/>
              <a:t>26</a:t>
            </a:r>
            <a:endParaRPr spc="-25" dirty="0"/>
          </a:p>
        </p:txBody>
      </p:sp>
      <p:sp>
        <p:nvSpPr>
          <p:cNvPr id="6" name="object 6"/>
          <p:cNvSpPr txBox="1"/>
          <p:nvPr/>
        </p:nvSpPr>
        <p:spPr>
          <a:xfrm>
            <a:off x="5318886" y="1708530"/>
            <a:ext cx="2334895" cy="2494915"/>
          </a:xfrm>
          <a:prstGeom prst="rect">
            <a:avLst/>
          </a:prstGeom>
        </p:spPr>
        <p:txBody>
          <a:bodyPr vert="horz" wrap="square" lIns="0" tIns="12700" rIns="0" bIns="0" rtlCol="0">
            <a:spAutoFit/>
          </a:bodyPr>
          <a:lstStyle/>
          <a:p>
            <a:pPr marL="12700" marR="1493520">
              <a:lnSpc>
                <a:spcPct val="150000"/>
              </a:lnSpc>
              <a:spcBef>
                <a:spcPts val="100"/>
              </a:spcBef>
            </a:pPr>
            <a:r>
              <a:rPr sz="1200" spc="-10" dirty="0">
                <a:latin typeface="Arial MT"/>
                <a:cs typeface="Arial MT"/>
              </a:rPr>
              <a:t>PageValues Month Region Browser</a:t>
            </a:r>
            <a:endParaRPr sz="1200">
              <a:latin typeface="Arial MT"/>
              <a:cs typeface="Arial MT"/>
            </a:endParaRPr>
          </a:p>
          <a:p>
            <a:pPr marL="12700" marR="1263650">
              <a:lnSpc>
                <a:spcPct val="150000"/>
              </a:lnSpc>
            </a:pPr>
            <a:r>
              <a:rPr sz="1200" spc="-10" dirty="0">
                <a:latin typeface="Arial MT"/>
                <a:cs typeface="Arial MT"/>
              </a:rPr>
              <a:t>ProductRelated TrafficType</a:t>
            </a:r>
            <a:endParaRPr sz="1200">
              <a:latin typeface="Arial MT"/>
              <a:cs typeface="Arial MT"/>
            </a:endParaRPr>
          </a:p>
          <a:p>
            <a:pPr marL="12700" marR="605790">
              <a:lnSpc>
                <a:spcPct val="150000"/>
              </a:lnSpc>
            </a:pPr>
            <a:r>
              <a:rPr sz="1200" spc="-10" dirty="0">
                <a:latin typeface="Arial MT"/>
                <a:cs typeface="Arial MT"/>
              </a:rPr>
              <a:t>ProductRelated_Duration BounceRates</a:t>
            </a:r>
            <a:endParaRPr sz="1200">
              <a:latin typeface="Arial MT"/>
              <a:cs typeface="Arial MT"/>
            </a:endParaRPr>
          </a:p>
          <a:p>
            <a:pPr marL="12700">
              <a:lnSpc>
                <a:spcPct val="100000"/>
              </a:lnSpc>
              <a:spcBef>
                <a:spcPts val="720"/>
              </a:spcBef>
            </a:pPr>
            <a:r>
              <a:rPr sz="1200" dirty="0">
                <a:latin typeface="Arial MT"/>
                <a:cs typeface="Arial MT"/>
              </a:rPr>
              <a:t>ExitRates</a:t>
            </a:r>
            <a:r>
              <a:rPr sz="1200" spc="-25" dirty="0">
                <a:latin typeface="Arial MT"/>
                <a:cs typeface="Arial MT"/>
              </a:rPr>
              <a:t> </a:t>
            </a:r>
            <a:r>
              <a:rPr sz="1200" spc="-10" dirty="0">
                <a:latin typeface="Arial MT"/>
                <a:cs typeface="Arial MT"/>
              </a:rPr>
              <a:t>Administrative_Duration</a:t>
            </a:r>
            <a:endParaRPr sz="1200">
              <a:latin typeface="Arial MT"/>
              <a:cs typeface="Arial MT"/>
            </a:endParaRPr>
          </a:p>
        </p:txBody>
      </p:sp>
      <p:sp>
        <p:nvSpPr>
          <p:cNvPr id="7" name="object 7"/>
          <p:cNvSpPr txBox="1">
            <a:spLocks noGrp="1"/>
          </p:cNvSpPr>
          <p:nvPr>
            <p:ph type="title"/>
          </p:nvPr>
        </p:nvSpPr>
        <p:spPr>
          <a:prstGeom prst="rect">
            <a:avLst/>
          </a:prstGeom>
        </p:spPr>
        <p:txBody>
          <a:bodyPr vert="horz" wrap="square" lIns="0" tIns="137973" rIns="0" bIns="0" rtlCol="0">
            <a:spAutoFit/>
          </a:bodyPr>
          <a:lstStyle/>
          <a:p>
            <a:pPr marL="156845">
              <a:lnSpc>
                <a:spcPct val="100000"/>
              </a:lnSpc>
              <a:spcBef>
                <a:spcPts val="105"/>
              </a:spcBef>
            </a:pPr>
            <a:r>
              <a:rPr sz="2000" dirty="0">
                <a:solidFill>
                  <a:srgbClr val="FFFFFF"/>
                </a:solidFill>
              </a:rPr>
              <a:t>Random</a:t>
            </a:r>
            <a:r>
              <a:rPr sz="2000" spc="-20" dirty="0">
                <a:solidFill>
                  <a:srgbClr val="FFFFFF"/>
                </a:solidFill>
              </a:rPr>
              <a:t> </a:t>
            </a:r>
            <a:r>
              <a:rPr sz="2000" dirty="0">
                <a:solidFill>
                  <a:srgbClr val="FFFFFF"/>
                </a:solidFill>
              </a:rPr>
              <a:t>forest</a:t>
            </a:r>
            <a:r>
              <a:rPr sz="2000" spc="-50" dirty="0">
                <a:solidFill>
                  <a:srgbClr val="FFFFFF"/>
                </a:solidFill>
              </a:rPr>
              <a:t> </a:t>
            </a:r>
            <a:r>
              <a:rPr sz="2000" dirty="0">
                <a:solidFill>
                  <a:srgbClr val="FFFFFF"/>
                </a:solidFill>
              </a:rPr>
              <a:t>trained</a:t>
            </a:r>
            <a:r>
              <a:rPr sz="2000" spc="-45" dirty="0">
                <a:solidFill>
                  <a:srgbClr val="FFFFFF"/>
                </a:solidFill>
              </a:rPr>
              <a:t> </a:t>
            </a:r>
            <a:r>
              <a:rPr sz="2000" dirty="0">
                <a:solidFill>
                  <a:srgbClr val="FFFFFF"/>
                </a:solidFill>
              </a:rPr>
              <a:t>on</a:t>
            </a:r>
            <a:r>
              <a:rPr sz="2000" spc="-15" dirty="0">
                <a:solidFill>
                  <a:srgbClr val="FFFFFF"/>
                </a:solidFill>
              </a:rPr>
              <a:t> </a:t>
            </a:r>
            <a:r>
              <a:rPr sz="2000" dirty="0">
                <a:solidFill>
                  <a:srgbClr val="FFFFFF"/>
                </a:solidFill>
              </a:rPr>
              <a:t>top</a:t>
            </a:r>
            <a:r>
              <a:rPr sz="2000" spc="-35" dirty="0">
                <a:solidFill>
                  <a:srgbClr val="FFFFFF"/>
                </a:solidFill>
              </a:rPr>
              <a:t> </a:t>
            </a:r>
            <a:r>
              <a:rPr sz="2000" dirty="0">
                <a:solidFill>
                  <a:srgbClr val="FFFFFF"/>
                </a:solidFill>
              </a:rPr>
              <a:t>10</a:t>
            </a:r>
            <a:r>
              <a:rPr sz="2000" spc="-30" dirty="0">
                <a:solidFill>
                  <a:srgbClr val="FFFFFF"/>
                </a:solidFill>
              </a:rPr>
              <a:t> </a:t>
            </a:r>
            <a:r>
              <a:rPr sz="2000" spc="-10" dirty="0">
                <a:solidFill>
                  <a:srgbClr val="FFFFFF"/>
                </a:solidFill>
              </a:rPr>
              <a:t>features</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0"/>
            <a:ext cx="9144000" cy="5143500"/>
            <a:chOff x="0" y="0"/>
            <a:chExt cx="9144000" cy="5143500"/>
          </a:xfrm>
        </p:grpSpPr>
        <p:pic>
          <p:nvPicPr>
            <p:cNvPr id="5" name="object 5"/>
            <p:cNvPicPr/>
            <p:nvPr/>
          </p:nvPicPr>
          <p:blipFill>
            <a:blip r:embed="rId2" cstate="print"/>
            <a:stretch>
              <a:fillRect/>
            </a:stretch>
          </p:blipFill>
          <p:spPr>
            <a:xfrm>
              <a:off x="9051036" y="0"/>
              <a:ext cx="92964" cy="5143500"/>
            </a:xfrm>
            <a:prstGeom prst="rect">
              <a:avLst/>
            </a:prstGeom>
          </p:spPr>
        </p:pic>
        <p:pic>
          <p:nvPicPr>
            <p:cNvPr id="6" name="object 6"/>
            <p:cNvPicPr/>
            <p:nvPr/>
          </p:nvPicPr>
          <p:blipFill>
            <a:blip r:embed="rId3" cstate="print"/>
            <a:stretch>
              <a:fillRect/>
            </a:stretch>
          </p:blipFill>
          <p:spPr>
            <a:xfrm>
              <a:off x="0" y="3047"/>
              <a:ext cx="9143999" cy="842772"/>
            </a:xfrm>
            <a:prstGeom prst="rect">
              <a:avLst/>
            </a:prstGeom>
          </p:spPr>
        </p:pic>
      </p:grpSp>
      <p:sp>
        <p:nvSpPr>
          <p:cNvPr id="7" name="object 7"/>
          <p:cNvSpPr txBox="1">
            <a:spLocks noGrp="1"/>
          </p:cNvSpPr>
          <p:nvPr>
            <p:ph type="title"/>
          </p:nvPr>
        </p:nvSpPr>
        <p:spPr>
          <a:prstGeom prst="rect">
            <a:avLst/>
          </a:prstGeom>
        </p:spPr>
        <p:txBody>
          <a:bodyPr vert="horz" wrap="square" lIns="0" tIns="196265" rIns="0" bIns="0" rtlCol="0">
            <a:spAutoFit/>
          </a:bodyPr>
          <a:lstStyle/>
          <a:p>
            <a:pPr marL="341630">
              <a:lnSpc>
                <a:spcPct val="100000"/>
              </a:lnSpc>
              <a:spcBef>
                <a:spcPts val="105"/>
              </a:spcBef>
            </a:pPr>
            <a:r>
              <a:rPr sz="2000" dirty="0">
                <a:solidFill>
                  <a:srgbClr val="FFFFFF"/>
                </a:solidFill>
              </a:rPr>
              <a:t>5)</a:t>
            </a:r>
            <a:r>
              <a:rPr sz="2000" spc="-25" dirty="0">
                <a:solidFill>
                  <a:srgbClr val="FFFFFF"/>
                </a:solidFill>
              </a:rPr>
              <a:t> </a:t>
            </a:r>
            <a:r>
              <a:rPr sz="2000" dirty="0">
                <a:solidFill>
                  <a:srgbClr val="FFFFFF"/>
                </a:solidFill>
              </a:rPr>
              <a:t>XG</a:t>
            </a:r>
            <a:r>
              <a:rPr sz="2000" spc="-20" dirty="0">
                <a:solidFill>
                  <a:srgbClr val="FFFFFF"/>
                </a:solidFill>
              </a:rPr>
              <a:t> </a:t>
            </a:r>
            <a:r>
              <a:rPr sz="2000" spc="-10" dirty="0">
                <a:solidFill>
                  <a:srgbClr val="FFFFFF"/>
                </a:solidFill>
              </a:rPr>
              <a:t>Boost</a:t>
            </a:r>
            <a:endParaRPr sz="2000"/>
          </a:p>
        </p:txBody>
      </p:sp>
      <p:sp>
        <p:nvSpPr>
          <p:cNvPr id="9" name="TextBox 8">
            <a:extLst>
              <a:ext uri="{FF2B5EF4-FFF2-40B4-BE49-F238E27FC236}">
                <a16:creationId xmlns:a16="http://schemas.microsoft.com/office/drawing/2014/main" id="{DB5C7709-C36F-5703-BCD0-BB7C874A59F4}"/>
              </a:ext>
            </a:extLst>
          </p:cNvPr>
          <p:cNvSpPr txBox="1"/>
          <p:nvPr/>
        </p:nvSpPr>
        <p:spPr>
          <a:xfrm>
            <a:off x="8570213" y="4781550"/>
            <a:ext cx="441146" cy="369332"/>
          </a:xfrm>
          <a:prstGeom prst="rect">
            <a:avLst/>
          </a:prstGeom>
          <a:noFill/>
        </p:spPr>
        <p:txBody>
          <a:bodyPr wrap="none" rtlCol="0">
            <a:spAutoFit/>
          </a:bodyPr>
          <a:lstStyle/>
          <a:p>
            <a:r>
              <a:rPr lang="en-IN" dirty="0"/>
              <a:t>27</a:t>
            </a:r>
          </a:p>
        </p:txBody>
      </p:sp>
      <p:pic>
        <p:nvPicPr>
          <p:cNvPr id="10" name="Picture 9">
            <a:extLst>
              <a:ext uri="{FF2B5EF4-FFF2-40B4-BE49-F238E27FC236}">
                <a16:creationId xmlns:a16="http://schemas.microsoft.com/office/drawing/2014/main" id="{44CA07D6-4C2B-5A60-F7FD-A3307539D6B4}"/>
              </a:ext>
            </a:extLst>
          </p:cNvPr>
          <p:cNvPicPr>
            <a:picLocks noChangeAspect="1"/>
          </p:cNvPicPr>
          <p:nvPr/>
        </p:nvPicPr>
        <p:blipFill>
          <a:blip r:embed="rId4"/>
          <a:stretch>
            <a:fillRect/>
          </a:stretch>
        </p:blipFill>
        <p:spPr>
          <a:xfrm>
            <a:off x="1856995" y="1083265"/>
            <a:ext cx="5430008" cy="336279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1835" y="1638122"/>
            <a:ext cx="3644265" cy="1214120"/>
          </a:xfrm>
          <a:prstGeom prst="rect">
            <a:avLst/>
          </a:prstGeom>
        </p:spPr>
        <p:txBody>
          <a:bodyPr vert="horz" wrap="square" lIns="0" tIns="83820" rIns="0" bIns="0" rtlCol="0">
            <a:spAutoFit/>
          </a:bodyPr>
          <a:lstStyle/>
          <a:p>
            <a:pPr marL="719455" marR="5080" indent="-707390">
              <a:lnSpc>
                <a:spcPts val="4430"/>
              </a:lnSpc>
              <a:spcBef>
                <a:spcPts val="660"/>
              </a:spcBef>
            </a:pPr>
            <a:r>
              <a:rPr sz="4100" spc="-10" dirty="0">
                <a:solidFill>
                  <a:srgbClr val="0D0D0D"/>
                </a:solidFill>
              </a:rPr>
              <a:t>Un-supervised Learning</a:t>
            </a:r>
            <a:endParaRPr sz="4100"/>
          </a:p>
        </p:txBody>
      </p:sp>
      <p:sp>
        <p:nvSpPr>
          <p:cNvPr id="4" name="object 4"/>
          <p:cNvSpPr txBox="1"/>
          <p:nvPr/>
        </p:nvSpPr>
        <p:spPr>
          <a:xfrm>
            <a:off x="8395207" y="4677257"/>
            <a:ext cx="123189" cy="119905"/>
          </a:xfrm>
          <a:prstGeom prst="rect">
            <a:avLst/>
          </a:prstGeom>
        </p:spPr>
        <p:txBody>
          <a:bodyPr vert="horz" wrap="square" lIns="0" tIns="12065" rIns="0" bIns="0" rtlCol="0">
            <a:spAutoFit/>
          </a:bodyPr>
          <a:lstStyle/>
          <a:p>
            <a:pPr marL="12700">
              <a:lnSpc>
                <a:spcPct val="100000"/>
              </a:lnSpc>
              <a:spcBef>
                <a:spcPts val="95"/>
              </a:spcBef>
            </a:pPr>
            <a:r>
              <a:rPr lang="en-IN" sz="700" b="1" spc="-25" dirty="0">
                <a:solidFill>
                  <a:srgbClr val="FFFFFF"/>
                </a:solidFill>
                <a:latin typeface="Arial"/>
                <a:cs typeface="Arial"/>
              </a:rPr>
              <a:t>28</a:t>
            </a:r>
            <a:endParaRPr sz="7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55472" y="224790"/>
            <a:ext cx="6641465" cy="382156"/>
          </a:xfrm>
          <a:prstGeom prst="rect">
            <a:avLst/>
          </a:prstGeom>
        </p:spPr>
        <p:txBody>
          <a:bodyPr vert="horz" wrap="square" lIns="0" tIns="12700" rIns="0" bIns="0" rtlCol="0">
            <a:spAutoFit/>
          </a:bodyPr>
          <a:lstStyle/>
          <a:p>
            <a:pPr marL="16510">
              <a:lnSpc>
                <a:spcPct val="100000"/>
              </a:lnSpc>
              <a:spcBef>
                <a:spcPts val="100"/>
              </a:spcBef>
            </a:pPr>
            <a:r>
              <a:rPr lang="en-IN" spc="-55" dirty="0">
                <a:solidFill>
                  <a:srgbClr val="F42747"/>
                </a:solidFill>
                <a:latin typeface="Roboto"/>
                <a:cs typeface="Roboto"/>
              </a:rPr>
              <a:t>K-Means Clustering</a:t>
            </a:r>
          </a:p>
        </p:txBody>
      </p:sp>
      <p:pic>
        <p:nvPicPr>
          <p:cNvPr id="4" name="object 4"/>
          <p:cNvPicPr/>
          <p:nvPr/>
        </p:nvPicPr>
        <p:blipFill>
          <a:blip r:embed="rId2" cstate="print"/>
          <a:stretch>
            <a:fillRect/>
          </a:stretch>
        </p:blipFill>
        <p:spPr>
          <a:xfrm>
            <a:off x="4280548" y="1725420"/>
            <a:ext cx="4046955" cy="2639551"/>
          </a:xfrm>
          <a:prstGeom prst="rect">
            <a:avLst/>
          </a:prstGeom>
        </p:spPr>
      </p:pic>
      <p:sp>
        <p:nvSpPr>
          <p:cNvPr id="5" name="object 5"/>
          <p:cNvSpPr txBox="1"/>
          <p:nvPr/>
        </p:nvSpPr>
        <p:spPr>
          <a:xfrm>
            <a:off x="460349" y="840104"/>
            <a:ext cx="7869555" cy="504625"/>
          </a:xfrm>
          <a:prstGeom prst="rect">
            <a:avLst/>
          </a:prstGeom>
        </p:spPr>
        <p:txBody>
          <a:bodyPr vert="horz" wrap="square" lIns="0" tIns="12065" rIns="0" bIns="0" rtlCol="0">
            <a:spAutoFit/>
          </a:bodyPr>
          <a:lstStyle/>
          <a:p>
            <a:pPr marL="12700" marR="5080">
              <a:lnSpc>
                <a:spcPct val="100000"/>
              </a:lnSpc>
              <a:spcBef>
                <a:spcPts val="95"/>
              </a:spcBef>
            </a:pPr>
            <a:r>
              <a:rPr lang="en-US" sz="1600" spc="65" dirty="0">
                <a:solidFill>
                  <a:srgbClr val="434343"/>
                </a:solidFill>
                <a:latin typeface="Roboto Lt"/>
                <a:cs typeface="Roboto Lt"/>
              </a:rPr>
              <a:t>Clusters has been identified using Elbow method, and from the clustered plot we can say that most of the data can be clustered into 3 clusters</a:t>
            </a:r>
            <a:endParaRPr lang="en-US" sz="1600" dirty="0">
              <a:latin typeface="Roboto Lt"/>
              <a:cs typeface="Roboto Lt"/>
            </a:endParaRPr>
          </a:p>
        </p:txBody>
      </p:sp>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0" dirty="0"/>
              <a:t>28</a:t>
            </a:fld>
            <a:endParaRPr spc="30" dirty="0"/>
          </a:p>
        </p:txBody>
      </p:sp>
      <p:pic>
        <p:nvPicPr>
          <p:cNvPr id="8" name="Picture 7">
            <a:extLst>
              <a:ext uri="{FF2B5EF4-FFF2-40B4-BE49-F238E27FC236}">
                <a16:creationId xmlns:a16="http://schemas.microsoft.com/office/drawing/2014/main" id="{7DC6F056-F5AE-C4CE-421B-55329C1E6600}"/>
              </a:ext>
            </a:extLst>
          </p:cNvPr>
          <p:cNvPicPr>
            <a:picLocks noChangeAspect="1"/>
          </p:cNvPicPr>
          <p:nvPr/>
        </p:nvPicPr>
        <p:blipFill>
          <a:blip r:embed="rId3"/>
          <a:stretch>
            <a:fillRect/>
          </a:stretch>
        </p:blipFill>
        <p:spPr>
          <a:xfrm>
            <a:off x="55336" y="1415293"/>
            <a:ext cx="3838193" cy="288810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04288" y="1722120"/>
            <a:ext cx="4322064" cy="3285744"/>
          </a:xfrm>
          <a:prstGeom prst="rect">
            <a:avLst/>
          </a:prstGeom>
        </p:spPr>
      </p:pic>
      <p:sp>
        <p:nvSpPr>
          <p:cNvPr id="3" name="object 3"/>
          <p:cNvSpPr txBox="1">
            <a:spLocks noGrp="1"/>
          </p:cNvSpPr>
          <p:nvPr>
            <p:ph type="ctrTitle"/>
          </p:nvPr>
        </p:nvSpPr>
        <p:spPr>
          <a:prstGeom prst="rect">
            <a:avLst/>
          </a:prstGeom>
        </p:spPr>
        <p:txBody>
          <a:bodyPr vert="horz" wrap="square" lIns="0" tIns="191262" rIns="0" bIns="0" rtlCol="0">
            <a:spAutoFit/>
          </a:bodyPr>
          <a:lstStyle/>
          <a:p>
            <a:pPr marL="391160">
              <a:lnSpc>
                <a:spcPct val="100000"/>
              </a:lnSpc>
              <a:spcBef>
                <a:spcPts val="100"/>
              </a:spcBef>
            </a:pPr>
            <a:r>
              <a:rPr lang="en-IN" spc="-200" dirty="0" err="1">
                <a:solidFill>
                  <a:srgbClr val="F42747"/>
                </a:solidFill>
                <a:latin typeface="Roboto"/>
                <a:cs typeface="Roboto"/>
              </a:rPr>
              <a:t>DBScan</a:t>
            </a:r>
            <a:r>
              <a:rPr lang="en-IN" spc="-200" dirty="0">
                <a:solidFill>
                  <a:srgbClr val="F42747"/>
                </a:solidFill>
                <a:latin typeface="Roboto"/>
                <a:cs typeface="Roboto"/>
              </a:rPr>
              <a:t> Clustering</a:t>
            </a:r>
            <a:endParaRPr lang="en-IN" spc="-70" dirty="0">
              <a:solidFill>
                <a:srgbClr val="F42747"/>
              </a:solidFill>
              <a:latin typeface="Roboto"/>
              <a:cs typeface="Roboto"/>
            </a:endParaRPr>
          </a:p>
        </p:txBody>
      </p:sp>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0" dirty="0"/>
              <a:t>29</a:t>
            </a:fld>
            <a:endParaRPr spc="30" dirty="0"/>
          </a:p>
        </p:txBody>
      </p:sp>
      <p:sp>
        <p:nvSpPr>
          <p:cNvPr id="4" name="object 4"/>
          <p:cNvSpPr txBox="1"/>
          <p:nvPr/>
        </p:nvSpPr>
        <p:spPr>
          <a:xfrm>
            <a:off x="1021181" y="963625"/>
            <a:ext cx="7834630" cy="685444"/>
          </a:xfrm>
          <a:prstGeom prst="rect">
            <a:avLst/>
          </a:prstGeom>
        </p:spPr>
        <p:txBody>
          <a:bodyPr vert="horz" wrap="square" lIns="0" tIns="13335" rIns="0" bIns="0" rtlCol="0">
            <a:spAutoFit/>
          </a:bodyPr>
          <a:lstStyle/>
          <a:p>
            <a:pPr marL="12700" marR="5080" algn="just">
              <a:lnSpc>
                <a:spcPct val="100000"/>
              </a:lnSpc>
              <a:spcBef>
                <a:spcPts val="105"/>
              </a:spcBef>
            </a:pPr>
            <a:r>
              <a:rPr lang="en-US" sz="1400" dirty="0">
                <a:latin typeface="Roboto Lt"/>
                <a:cs typeface="Roboto Lt"/>
              </a:rPr>
              <a:t>As name says this is a density-based clustering algorithm that groups data points into clusters</a:t>
            </a:r>
          </a:p>
          <a:p>
            <a:pPr marL="12700" marR="5080" algn="just">
              <a:lnSpc>
                <a:spcPct val="100000"/>
              </a:lnSpc>
              <a:spcBef>
                <a:spcPts val="105"/>
              </a:spcBef>
            </a:pPr>
            <a:r>
              <a:rPr lang="en-US" sz="1400" dirty="0">
                <a:latin typeface="Roboto Lt"/>
                <a:cs typeface="Roboto Lt"/>
              </a:rPr>
              <a:t>based on their density. DBSCAN is particularly useful for datasets with irregular shapes and noises.</a:t>
            </a:r>
          </a:p>
          <a:p>
            <a:pPr marL="12700" marR="5080" algn="just">
              <a:lnSpc>
                <a:spcPct val="100000"/>
              </a:lnSpc>
              <a:spcBef>
                <a:spcPts val="105"/>
              </a:spcBef>
            </a:pPr>
            <a:r>
              <a:rPr lang="en-US" sz="1400" dirty="0">
                <a:latin typeface="Roboto Lt"/>
                <a:cs typeface="Roboto Lt"/>
              </a:rPr>
              <a:t>But our dataset was mostly without the noises and hence the results were as below</a:t>
            </a:r>
            <a:endParaRPr lang="en-IN" sz="1400" dirty="0">
              <a:latin typeface="Roboto Lt"/>
              <a:cs typeface="Roboto 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437" y="67767"/>
            <a:ext cx="2032000" cy="391795"/>
          </a:xfrm>
          <a:prstGeom prst="rect">
            <a:avLst/>
          </a:prstGeom>
        </p:spPr>
        <p:txBody>
          <a:bodyPr vert="horz" wrap="square" lIns="0" tIns="12700" rIns="0" bIns="0" rtlCol="0">
            <a:spAutoFit/>
          </a:bodyPr>
          <a:lstStyle/>
          <a:p>
            <a:pPr marL="12700">
              <a:lnSpc>
                <a:spcPct val="100000"/>
              </a:lnSpc>
              <a:spcBef>
                <a:spcPts val="100"/>
              </a:spcBef>
            </a:pPr>
            <a:r>
              <a:rPr dirty="0">
                <a:solidFill>
                  <a:srgbClr val="F42747"/>
                </a:solidFill>
                <a:latin typeface="Times New Roman"/>
                <a:cs typeface="Times New Roman"/>
              </a:rPr>
              <a:t>Project</a:t>
            </a:r>
            <a:r>
              <a:rPr spc="-20" dirty="0">
                <a:solidFill>
                  <a:srgbClr val="F42747"/>
                </a:solidFill>
                <a:latin typeface="Times New Roman"/>
                <a:cs typeface="Times New Roman"/>
              </a:rPr>
              <a:t> </a:t>
            </a:r>
            <a:r>
              <a:rPr spc="-10" dirty="0">
                <a:solidFill>
                  <a:srgbClr val="F42747"/>
                </a:solidFill>
                <a:latin typeface="Times New Roman"/>
                <a:cs typeface="Times New Roman"/>
              </a:rPr>
              <a:t>Outline</a:t>
            </a:r>
          </a:p>
        </p:txBody>
      </p:sp>
      <p:grpSp>
        <p:nvGrpSpPr>
          <p:cNvPr id="3" name="object 3"/>
          <p:cNvGrpSpPr/>
          <p:nvPr/>
        </p:nvGrpSpPr>
        <p:grpSpPr>
          <a:xfrm>
            <a:off x="2050568" y="544322"/>
            <a:ext cx="3926204" cy="4023995"/>
            <a:chOff x="2050568" y="544322"/>
            <a:chExt cx="3926204" cy="4023995"/>
          </a:xfrm>
        </p:grpSpPr>
        <p:sp>
          <p:nvSpPr>
            <p:cNvPr id="4" name="object 4"/>
            <p:cNvSpPr/>
            <p:nvPr/>
          </p:nvSpPr>
          <p:spPr>
            <a:xfrm>
              <a:off x="2050568" y="680466"/>
              <a:ext cx="3926204" cy="3888104"/>
            </a:xfrm>
            <a:custGeom>
              <a:avLst/>
              <a:gdLst/>
              <a:ahLst/>
              <a:cxnLst/>
              <a:rect l="l" t="t" r="r" b="b"/>
              <a:pathLst>
                <a:path w="3926204" h="3888104">
                  <a:moveTo>
                    <a:pt x="2345663" y="0"/>
                  </a:moveTo>
                  <a:lnTo>
                    <a:pt x="2300578" y="226949"/>
                  </a:lnTo>
                  <a:lnTo>
                    <a:pt x="2349838" y="237494"/>
                  </a:lnTo>
                  <a:lnTo>
                    <a:pt x="2398611" y="249425"/>
                  </a:lnTo>
                  <a:lnTo>
                    <a:pt x="2446876" y="262723"/>
                  </a:lnTo>
                  <a:lnTo>
                    <a:pt x="2494605" y="277370"/>
                  </a:lnTo>
                  <a:lnTo>
                    <a:pt x="2541777" y="293347"/>
                  </a:lnTo>
                  <a:lnTo>
                    <a:pt x="2588366" y="310635"/>
                  </a:lnTo>
                  <a:lnTo>
                    <a:pt x="2634348" y="329216"/>
                  </a:lnTo>
                  <a:lnTo>
                    <a:pt x="2679699" y="349071"/>
                  </a:lnTo>
                  <a:lnTo>
                    <a:pt x="2724394" y="370182"/>
                  </a:lnTo>
                  <a:lnTo>
                    <a:pt x="2768410" y="392530"/>
                  </a:lnTo>
                  <a:lnTo>
                    <a:pt x="2811722" y="416097"/>
                  </a:lnTo>
                  <a:lnTo>
                    <a:pt x="2854306" y="440864"/>
                  </a:lnTo>
                  <a:lnTo>
                    <a:pt x="2896137" y="466812"/>
                  </a:lnTo>
                  <a:lnTo>
                    <a:pt x="2937192" y="493923"/>
                  </a:lnTo>
                  <a:lnTo>
                    <a:pt x="2977445" y="522179"/>
                  </a:lnTo>
                  <a:lnTo>
                    <a:pt x="3016874" y="551561"/>
                  </a:lnTo>
                  <a:lnTo>
                    <a:pt x="3055453" y="582049"/>
                  </a:lnTo>
                  <a:lnTo>
                    <a:pt x="3093158" y="613627"/>
                  </a:lnTo>
                  <a:lnTo>
                    <a:pt x="3129966" y="646275"/>
                  </a:lnTo>
                  <a:lnTo>
                    <a:pt x="3165851" y="679974"/>
                  </a:lnTo>
                  <a:lnTo>
                    <a:pt x="3200790" y="714706"/>
                  </a:lnTo>
                  <a:lnTo>
                    <a:pt x="3234758" y="750453"/>
                  </a:lnTo>
                  <a:lnTo>
                    <a:pt x="3267731" y="787196"/>
                  </a:lnTo>
                  <a:lnTo>
                    <a:pt x="3299685" y="824916"/>
                  </a:lnTo>
                  <a:lnTo>
                    <a:pt x="3330595" y="863595"/>
                  </a:lnTo>
                  <a:lnTo>
                    <a:pt x="3360438" y="903214"/>
                  </a:lnTo>
                  <a:lnTo>
                    <a:pt x="3389189" y="943755"/>
                  </a:lnTo>
                  <a:lnTo>
                    <a:pt x="3416823" y="985200"/>
                  </a:lnTo>
                  <a:lnTo>
                    <a:pt x="3443317" y="1027528"/>
                  </a:lnTo>
                  <a:lnTo>
                    <a:pt x="3468647" y="1070723"/>
                  </a:lnTo>
                  <a:lnTo>
                    <a:pt x="3492787" y="1114765"/>
                  </a:lnTo>
                  <a:lnTo>
                    <a:pt x="3515714" y="1159637"/>
                  </a:lnTo>
                  <a:lnTo>
                    <a:pt x="3536532" y="1203390"/>
                  </a:lnTo>
                  <a:lnTo>
                    <a:pt x="3556022" y="1247431"/>
                  </a:lnTo>
                  <a:lnTo>
                    <a:pt x="3574191" y="1291736"/>
                  </a:lnTo>
                  <a:lnTo>
                    <a:pt x="3591049" y="1336283"/>
                  </a:lnTo>
                  <a:lnTo>
                    <a:pt x="3606601" y="1381047"/>
                  </a:lnTo>
                  <a:lnTo>
                    <a:pt x="3620858" y="1426006"/>
                  </a:lnTo>
                  <a:lnTo>
                    <a:pt x="3633826" y="1471137"/>
                  </a:lnTo>
                  <a:lnTo>
                    <a:pt x="3645513" y="1516415"/>
                  </a:lnTo>
                  <a:lnTo>
                    <a:pt x="3655927" y="1561819"/>
                  </a:lnTo>
                  <a:lnTo>
                    <a:pt x="3665076" y="1607324"/>
                  </a:lnTo>
                  <a:lnTo>
                    <a:pt x="3672968" y="1652907"/>
                  </a:lnTo>
                  <a:lnTo>
                    <a:pt x="3679611" y="1698546"/>
                  </a:lnTo>
                  <a:lnTo>
                    <a:pt x="3685012" y="1744217"/>
                  </a:lnTo>
                  <a:lnTo>
                    <a:pt x="3689180" y="1789896"/>
                  </a:lnTo>
                  <a:lnTo>
                    <a:pt x="3692123" y="1835561"/>
                  </a:lnTo>
                  <a:lnTo>
                    <a:pt x="3693848" y="1881188"/>
                  </a:lnTo>
                  <a:lnTo>
                    <a:pt x="3694363" y="1926754"/>
                  </a:lnTo>
                  <a:lnTo>
                    <a:pt x="3693677" y="1972236"/>
                  </a:lnTo>
                  <a:lnTo>
                    <a:pt x="3691796" y="2017610"/>
                  </a:lnTo>
                  <a:lnTo>
                    <a:pt x="3688729" y="2062853"/>
                  </a:lnTo>
                  <a:lnTo>
                    <a:pt x="3684484" y="2107943"/>
                  </a:lnTo>
                  <a:lnTo>
                    <a:pt x="3679069" y="2152855"/>
                  </a:lnTo>
                  <a:lnTo>
                    <a:pt x="3672491" y="2197566"/>
                  </a:lnTo>
                  <a:lnTo>
                    <a:pt x="3664759" y="2242054"/>
                  </a:lnTo>
                  <a:lnTo>
                    <a:pt x="3655880" y="2286295"/>
                  </a:lnTo>
                  <a:lnTo>
                    <a:pt x="3645863" y="2330266"/>
                  </a:lnTo>
                  <a:lnTo>
                    <a:pt x="3634714" y="2373943"/>
                  </a:lnTo>
                  <a:lnTo>
                    <a:pt x="3622443" y="2417304"/>
                  </a:lnTo>
                  <a:lnTo>
                    <a:pt x="3609056" y="2460325"/>
                  </a:lnTo>
                  <a:lnTo>
                    <a:pt x="3594562" y="2502982"/>
                  </a:lnTo>
                  <a:lnTo>
                    <a:pt x="3578969" y="2545253"/>
                  </a:lnTo>
                  <a:lnTo>
                    <a:pt x="3562284" y="2587114"/>
                  </a:lnTo>
                  <a:lnTo>
                    <a:pt x="3544516" y="2628543"/>
                  </a:lnTo>
                  <a:lnTo>
                    <a:pt x="3525673" y="2669515"/>
                  </a:lnTo>
                  <a:lnTo>
                    <a:pt x="3505761" y="2710008"/>
                  </a:lnTo>
                  <a:lnTo>
                    <a:pt x="3484790" y="2749998"/>
                  </a:lnTo>
                  <a:lnTo>
                    <a:pt x="3462766" y="2789463"/>
                  </a:lnTo>
                  <a:lnTo>
                    <a:pt x="3439699" y="2828378"/>
                  </a:lnTo>
                  <a:lnTo>
                    <a:pt x="3415595" y="2866721"/>
                  </a:lnTo>
                  <a:lnTo>
                    <a:pt x="3390463" y="2904468"/>
                  </a:lnTo>
                  <a:lnTo>
                    <a:pt x="3364310" y="2941597"/>
                  </a:lnTo>
                  <a:lnTo>
                    <a:pt x="3337145" y="2978083"/>
                  </a:lnTo>
                  <a:lnTo>
                    <a:pt x="3308975" y="3013904"/>
                  </a:lnTo>
                  <a:lnTo>
                    <a:pt x="3279809" y="3049037"/>
                  </a:lnTo>
                  <a:lnTo>
                    <a:pt x="3249653" y="3083457"/>
                  </a:lnTo>
                  <a:lnTo>
                    <a:pt x="3218517" y="3117143"/>
                  </a:lnTo>
                  <a:lnTo>
                    <a:pt x="3186407" y="3150070"/>
                  </a:lnTo>
                  <a:lnTo>
                    <a:pt x="3153332" y="3182216"/>
                  </a:lnTo>
                  <a:lnTo>
                    <a:pt x="3119300" y="3213557"/>
                  </a:lnTo>
                  <a:lnTo>
                    <a:pt x="3084319" y="3244070"/>
                  </a:lnTo>
                  <a:lnTo>
                    <a:pt x="3048395" y="3273731"/>
                  </a:lnTo>
                  <a:lnTo>
                    <a:pt x="3011538" y="3302519"/>
                  </a:lnTo>
                  <a:lnTo>
                    <a:pt x="2973756" y="3330408"/>
                  </a:lnTo>
                  <a:lnTo>
                    <a:pt x="2935055" y="3357376"/>
                  </a:lnTo>
                  <a:lnTo>
                    <a:pt x="2895445" y="3383400"/>
                  </a:lnTo>
                  <a:lnTo>
                    <a:pt x="2854932" y="3408457"/>
                  </a:lnTo>
                  <a:lnTo>
                    <a:pt x="2813525" y="3432523"/>
                  </a:lnTo>
                  <a:lnTo>
                    <a:pt x="2771232" y="3455575"/>
                  </a:lnTo>
                  <a:lnTo>
                    <a:pt x="2728060" y="3477590"/>
                  </a:lnTo>
                  <a:lnTo>
                    <a:pt x="2684307" y="3498413"/>
                  </a:lnTo>
                  <a:lnTo>
                    <a:pt x="2640266" y="3517907"/>
                  </a:lnTo>
                  <a:lnTo>
                    <a:pt x="2595960" y="3536081"/>
                  </a:lnTo>
                  <a:lnTo>
                    <a:pt x="2551414" y="3552943"/>
                  </a:lnTo>
                  <a:lnTo>
                    <a:pt x="2506649" y="3568500"/>
                  </a:lnTo>
                  <a:lnTo>
                    <a:pt x="2461690" y="3582760"/>
                  </a:lnTo>
                  <a:lnTo>
                    <a:pt x="2416560" y="3595731"/>
                  </a:lnTo>
                  <a:lnTo>
                    <a:pt x="2371281" y="3607422"/>
                  </a:lnTo>
                  <a:lnTo>
                    <a:pt x="2325878" y="3617839"/>
                  </a:lnTo>
                  <a:lnTo>
                    <a:pt x="2280372" y="3626991"/>
                  </a:lnTo>
                  <a:lnTo>
                    <a:pt x="2234789" y="3634886"/>
                  </a:lnTo>
                  <a:lnTo>
                    <a:pt x="2189150" y="3641531"/>
                  </a:lnTo>
                  <a:lnTo>
                    <a:pt x="2143479" y="3646935"/>
                  </a:lnTo>
                  <a:lnTo>
                    <a:pt x="2097800" y="3651105"/>
                  </a:lnTo>
                  <a:lnTo>
                    <a:pt x="2052135" y="3654050"/>
                  </a:lnTo>
                  <a:lnTo>
                    <a:pt x="2006508" y="3655777"/>
                  </a:lnTo>
                  <a:lnTo>
                    <a:pt x="1960941" y="3656294"/>
                  </a:lnTo>
                  <a:lnTo>
                    <a:pt x="1915460" y="3655608"/>
                  </a:lnTo>
                  <a:lnTo>
                    <a:pt x="1870085" y="3653729"/>
                  </a:lnTo>
                  <a:lnTo>
                    <a:pt x="1824841" y="3650664"/>
                  </a:lnTo>
                  <a:lnTo>
                    <a:pt x="1779752" y="3646420"/>
                  </a:lnTo>
                  <a:lnTo>
                    <a:pt x="1734839" y="3641005"/>
                  </a:lnTo>
                  <a:lnTo>
                    <a:pt x="1690127" y="3634428"/>
                  </a:lnTo>
                  <a:lnTo>
                    <a:pt x="1645639" y="3626697"/>
                  </a:lnTo>
                  <a:lnTo>
                    <a:pt x="1601397" y="3617818"/>
                  </a:lnTo>
                  <a:lnTo>
                    <a:pt x="1557426" y="3607801"/>
                  </a:lnTo>
                  <a:lnTo>
                    <a:pt x="1513748" y="3596653"/>
                  </a:lnTo>
                  <a:lnTo>
                    <a:pt x="1470387" y="3584382"/>
                  </a:lnTo>
                  <a:lnTo>
                    <a:pt x="1427366" y="3570995"/>
                  </a:lnTo>
                  <a:lnTo>
                    <a:pt x="1384708" y="3556501"/>
                  </a:lnTo>
                  <a:lnTo>
                    <a:pt x="1342436" y="3540908"/>
                  </a:lnTo>
                  <a:lnTo>
                    <a:pt x="1300574" y="3524223"/>
                  </a:lnTo>
                  <a:lnTo>
                    <a:pt x="1259145" y="3506455"/>
                  </a:lnTo>
                  <a:lnTo>
                    <a:pt x="1218172" y="3487611"/>
                  </a:lnTo>
                  <a:lnTo>
                    <a:pt x="1177678" y="3467699"/>
                  </a:lnTo>
                  <a:lnTo>
                    <a:pt x="1137687" y="3446727"/>
                  </a:lnTo>
                  <a:lnTo>
                    <a:pt x="1098221" y="3424703"/>
                  </a:lnTo>
                  <a:lnTo>
                    <a:pt x="1059305" y="3401635"/>
                  </a:lnTo>
                  <a:lnTo>
                    <a:pt x="1020961" y="3377531"/>
                  </a:lnTo>
                  <a:lnTo>
                    <a:pt x="983212" y="3352398"/>
                  </a:lnTo>
                  <a:lnTo>
                    <a:pt x="946083" y="3326245"/>
                  </a:lnTo>
                  <a:lnTo>
                    <a:pt x="909595" y="3299079"/>
                  </a:lnTo>
                  <a:lnTo>
                    <a:pt x="873773" y="3270909"/>
                  </a:lnTo>
                  <a:lnTo>
                    <a:pt x="838639" y="3241742"/>
                  </a:lnTo>
                  <a:lnTo>
                    <a:pt x="804217" y="3211586"/>
                  </a:lnTo>
                  <a:lnTo>
                    <a:pt x="770530" y="3180448"/>
                  </a:lnTo>
                  <a:lnTo>
                    <a:pt x="737601" y="3148338"/>
                  </a:lnTo>
                  <a:lnTo>
                    <a:pt x="705453" y="3115263"/>
                  </a:lnTo>
                  <a:lnTo>
                    <a:pt x="674111" y="3081230"/>
                  </a:lnTo>
                  <a:lnTo>
                    <a:pt x="643596" y="3046248"/>
                  </a:lnTo>
                  <a:lnTo>
                    <a:pt x="613932" y="3010324"/>
                  </a:lnTo>
                  <a:lnTo>
                    <a:pt x="585143" y="2973467"/>
                  </a:lnTo>
                  <a:lnTo>
                    <a:pt x="557252" y="2935684"/>
                  </a:lnTo>
                  <a:lnTo>
                    <a:pt x="530281" y="2896983"/>
                  </a:lnTo>
                  <a:lnTo>
                    <a:pt x="504255" y="2857372"/>
                  </a:lnTo>
                  <a:lnTo>
                    <a:pt x="479196" y="2816859"/>
                  </a:lnTo>
                  <a:lnTo>
                    <a:pt x="455128" y="2775452"/>
                  </a:lnTo>
                  <a:lnTo>
                    <a:pt x="432073" y="2733158"/>
                  </a:lnTo>
                  <a:lnTo>
                    <a:pt x="410056" y="2689987"/>
                  </a:lnTo>
                  <a:lnTo>
                    <a:pt x="389238" y="2646233"/>
                  </a:lnTo>
                  <a:lnTo>
                    <a:pt x="369748" y="2602192"/>
                  </a:lnTo>
                  <a:lnTo>
                    <a:pt x="351579" y="2557887"/>
                  </a:lnTo>
                  <a:lnTo>
                    <a:pt x="334721" y="2513340"/>
                  </a:lnTo>
                  <a:lnTo>
                    <a:pt x="319169" y="2468576"/>
                  </a:lnTo>
                  <a:lnTo>
                    <a:pt x="304912" y="2423617"/>
                  </a:lnTo>
                  <a:lnTo>
                    <a:pt x="291944" y="2378486"/>
                  </a:lnTo>
                  <a:lnTo>
                    <a:pt x="280258" y="2333208"/>
                  </a:lnTo>
                  <a:lnTo>
                    <a:pt x="269843" y="2287804"/>
                  </a:lnTo>
                  <a:lnTo>
                    <a:pt x="260694" y="2242299"/>
                  </a:lnTo>
                  <a:lnTo>
                    <a:pt x="252802" y="2196715"/>
                  </a:lnTo>
                  <a:lnTo>
                    <a:pt x="246159" y="2151076"/>
                  </a:lnTo>
                  <a:lnTo>
                    <a:pt x="240758" y="2105406"/>
                  </a:lnTo>
                  <a:lnTo>
                    <a:pt x="236590" y="2059726"/>
                  </a:lnTo>
                  <a:lnTo>
                    <a:pt x="233647" y="2014061"/>
                  </a:lnTo>
                  <a:lnTo>
                    <a:pt x="231922" y="1968434"/>
                  </a:lnTo>
                  <a:lnTo>
                    <a:pt x="231407" y="1922868"/>
                  </a:lnTo>
                  <a:lnTo>
                    <a:pt x="232093" y="1877386"/>
                  </a:lnTo>
                  <a:lnTo>
                    <a:pt x="233974" y="1832012"/>
                  </a:lnTo>
                  <a:lnTo>
                    <a:pt x="237041" y="1786768"/>
                  </a:lnTo>
                  <a:lnTo>
                    <a:pt x="241286" y="1741678"/>
                  </a:lnTo>
                  <a:lnTo>
                    <a:pt x="246701" y="1696766"/>
                  </a:lnTo>
                  <a:lnTo>
                    <a:pt x="253279" y="1652054"/>
                  </a:lnTo>
                  <a:lnTo>
                    <a:pt x="261011" y="1607565"/>
                  </a:lnTo>
                  <a:lnTo>
                    <a:pt x="269890" y="1563324"/>
                  </a:lnTo>
                  <a:lnTo>
                    <a:pt x="279907" y="1519353"/>
                  </a:lnTo>
                  <a:lnTo>
                    <a:pt x="291056" y="1475675"/>
                  </a:lnTo>
                  <a:lnTo>
                    <a:pt x="303327" y="1432314"/>
                  </a:lnTo>
                  <a:lnTo>
                    <a:pt x="316714" y="1389292"/>
                  </a:lnTo>
                  <a:lnTo>
                    <a:pt x="331208" y="1346634"/>
                  </a:lnTo>
                  <a:lnTo>
                    <a:pt x="346801" y="1304363"/>
                  </a:lnTo>
                  <a:lnTo>
                    <a:pt x="363486" y="1262500"/>
                  </a:lnTo>
                  <a:lnTo>
                    <a:pt x="381254" y="1221071"/>
                  </a:lnTo>
                  <a:lnTo>
                    <a:pt x="400097" y="1180098"/>
                  </a:lnTo>
                  <a:lnTo>
                    <a:pt x="420009" y="1139604"/>
                  </a:lnTo>
                  <a:lnTo>
                    <a:pt x="440980" y="1099613"/>
                  </a:lnTo>
                  <a:lnTo>
                    <a:pt x="463004" y="1060148"/>
                  </a:lnTo>
                  <a:lnTo>
                    <a:pt x="486071" y="1021231"/>
                  </a:lnTo>
                  <a:lnTo>
                    <a:pt x="510175" y="982887"/>
                  </a:lnTo>
                  <a:lnTo>
                    <a:pt x="535307" y="945139"/>
                  </a:lnTo>
                  <a:lnTo>
                    <a:pt x="561460" y="908009"/>
                  </a:lnTo>
                  <a:lnTo>
                    <a:pt x="588625" y="871522"/>
                  </a:lnTo>
                  <a:lnTo>
                    <a:pt x="616795" y="835699"/>
                  </a:lnTo>
                  <a:lnTo>
                    <a:pt x="645961" y="800565"/>
                  </a:lnTo>
                  <a:lnTo>
                    <a:pt x="676117" y="766143"/>
                  </a:lnTo>
                  <a:lnTo>
                    <a:pt x="707253" y="732456"/>
                  </a:lnTo>
                  <a:lnTo>
                    <a:pt x="739363" y="699527"/>
                  </a:lnTo>
                  <a:lnTo>
                    <a:pt x="772438" y="667380"/>
                  </a:lnTo>
                  <a:lnTo>
                    <a:pt x="806470" y="636037"/>
                  </a:lnTo>
                  <a:lnTo>
                    <a:pt x="841452" y="605522"/>
                  </a:lnTo>
                  <a:lnTo>
                    <a:pt x="877375" y="575859"/>
                  </a:lnTo>
                  <a:lnTo>
                    <a:pt x="914232" y="547070"/>
                  </a:lnTo>
                  <a:lnTo>
                    <a:pt x="952014" y="519178"/>
                  </a:lnTo>
                  <a:lnTo>
                    <a:pt x="990715" y="492208"/>
                  </a:lnTo>
                  <a:lnTo>
                    <a:pt x="1030325" y="466181"/>
                  </a:lnTo>
                  <a:lnTo>
                    <a:pt x="1070838" y="441123"/>
                  </a:lnTo>
                  <a:lnTo>
                    <a:pt x="1112245" y="417054"/>
                  </a:lnTo>
                  <a:lnTo>
                    <a:pt x="1154538" y="394000"/>
                  </a:lnTo>
                  <a:lnTo>
                    <a:pt x="1197710" y="371983"/>
                  </a:lnTo>
                  <a:lnTo>
                    <a:pt x="1240763" y="488314"/>
                  </a:lnTo>
                  <a:lnTo>
                    <a:pt x="1320519" y="193294"/>
                  </a:lnTo>
                  <a:lnTo>
                    <a:pt x="1073631" y="37719"/>
                  </a:lnTo>
                  <a:lnTo>
                    <a:pt x="1116811" y="154050"/>
                  </a:lnTo>
                  <a:lnTo>
                    <a:pt x="1071894" y="176215"/>
                  </a:lnTo>
                  <a:lnTo>
                    <a:pt x="1027686" y="199446"/>
                  </a:lnTo>
                  <a:lnTo>
                    <a:pt x="984200" y="223727"/>
                  </a:lnTo>
                  <a:lnTo>
                    <a:pt x="941453" y="249039"/>
                  </a:lnTo>
                  <a:lnTo>
                    <a:pt x="899457" y="275363"/>
                  </a:lnTo>
                  <a:lnTo>
                    <a:pt x="858228" y="302681"/>
                  </a:lnTo>
                  <a:lnTo>
                    <a:pt x="817778" y="330974"/>
                  </a:lnTo>
                  <a:lnTo>
                    <a:pt x="778124" y="360224"/>
                  </a:lnTo>
                  <a:lnTo>
                    <a:pt x="739278" y="390413"/>
                  </a:lnTo>
                  <a:lnTo>
                    <a:pt x="701256" y="421522"/>
                  </a:lnTo>
                  <a:lnTo>
                    <a:pt x="664072" y="453533"/>
                  </a:lnTo>
                  <a:lnTo>
                    <a:pt x="627739" y="486428"/>
                  </a:lnTo>
                  <a:lnTo>
                    <a:pt x="592272" y="520187"/>
                  </a:lnTo>
                  <a:lnTo>
                    <a:pt x="557686" y="554793"/>
                  </a:lnTo>
                  <a:lnTo>
                    <a:pt x="523994" y="590227"/>
                  </a:lnTo>
                  <a:lnTo>
                    <a:pt x="491212" y="626471"/>
                  </a:lnTo>
                  <a:lnTo>
                    <a:pt x="459353" y="663506"/>
                  </a:lnTo>
                  <a:lnTo>
                    <a:pt x="428431" y="701314"/>
                  </a:lnTo>
                  <a:lnTo>
                    <a:pt x="398461" y="739877"/>
                  </a:lnTo>
                  <a:lnTo>
                    <a:pt x="369458" y="779175"/>
                  </a:lnTo>
                  <a:lnTo>
                    <a:pt x="341435" y="819192"/>
                  </a:lnTo>
                  <a:lnTo>
                    <a:pt x="314407" y="859907"/>
                  </a:lnTo>
                  <a:lnTo>
                    <a:pt x="288387" y="901304"/>
                  </a:lnTo>
                  <a:lnTo>
                    <a:pt x="263391" y="943363"/>
                  </a:lnTo>
                  <a:lnTo>
                    <a:pt x="239433" y="986066"/>
                  </a:lnTo>
                  <a:lnTo>
                    <a:pt x="216527" y="1029395"/>
                  </a:lnTo>
                  <a:lnTo>
                    <a:pt x="194687" y="1073330"/>
                  </a:lnTo>
                  <a:lnTo>
                    <a:pt x="173927" y="1117855"/>
                  </a:lnTo>
                  <a:lnTo>
                    <a:pt x="154263" y="1162950"/>
                  </a:lnTo>
                  <a:lnTo>
                    <a:pt x="135707" y="1208597"/>
                  </a:lnTo>
                  <a:lnTo>
                    <a:pt x="118275" y="1254777"/>
                  </a:lnTo>
                  <a:lnTo>
                    <a:pt x="101980" y="1301473"/>
                  </a:lnTo>
                  <a:lnTo>
                    <a:pt x="86838" y="1348665"/>
                  </a:lnTo>
                  <a:lnTo>
                    <a:pt x="72861" y="1396336"/>
                  </a:lnTo>
                  <a:lnTo>
                    <a:pt x="60066" y="1444466"/>
                  </a:lnTo>
                  <a:lnTo>
                    <a:pt x="48465" y="1493038"/>
                  </a:lnTo>
                  <a:lnTo>
                    <a:pt x="38073" y="1542034"/>
                  </a:lnTo>
                  <a:lnTo>
                    <a:pt x="29206" y="1589608"/>
                  </a:lnTo>
                  <a:lnTo>
                    <a:pt x="21533" y="1637126"/>
                  </a:lnTo>
                  <a:lnTo>
                    <a:pt x="15045" y="1684573"/>
                  </a:lnTo>
                  <a:lnTo>
                    <a:pt x="9731" y="1731933"/>
                  </a:lnTo>
                  <a:lnTo>
                    <a:pt x="5580" y="1779189"/>
                  </a:lnTo>
                  <a:lnTo>
                    <a:pt x="2581" y="1826327"/>
                  </a:lnTo>
                  <a:lnTo>
                    <a:pt x="725" y="1873331"/>
                  </a:lnTo>
                  <a:lnTo>
                    <a:pt x="0" y="1920183"/>
                  </a:lnTo>
                  <a:lnTo>
                    <a:pt x="395" y="1966870"/>
                  </a:lnTo>
                  <a:lnTo>
                    <a:pt x="1902" y="2013375"/>
                  </a:lnTo>
                  <a:lnTo>
                    <a:pt x="4508" y="2059682"/>
                  </a:lnTo>
                  <a:lnTo>
                    <a:pt x="8203" y="2105775"/>
                  </a:lnTo>
                  <a:lnTo>
                    <a:pt x="12977" y="2151639"/>
                  </a:lnTo>
                  <a:lnTo>
                    <a:pt x="18820" y="2197257"/>
                  </a:lnTo>
                  <a:lnTo>
                    <a:pt x="25719" y="2242615"/>
                  </a:lnTo>
                  <a:lnTo>
                    <a:pt x="33666" y="2287695"/>
                  </a:lnTo>
                  <a:lnTo>
                    <a:pt x="42650" y="2332484"/>
                  </a:lnTo>
                  <a:lnTo>
                    <a:pt x="52659" y="2376963"/>
                  </a:lnTo>
                  <a:lnTo>
                    <a:pt x="63684" y="2421119"/>
                  </a:lnTo>
                  <a:lnTo>
                    <a:pt x="75714" y="2464934"/>
                  </a:lnTo>
                  <a:lnTo>
                    <a:pt x="88738" y="2508394"/>
                  </a:lnTo>
                  <a:lnTo>
                    <a:pt x="102745" y="2551482"/>
                  </a:lnTo>
                  <a:lnTo>
                    <a:pt x="117726" y="2594183"/>
                  </a:lnTo>
                  <a:lnTo>
                    <a:pt x="133670" y="2636480"/>
                  </a:lnTo>
                  <a:lnTo>
                    <a:pt x="150565" y="2678358"/>
                  </a:lnTo>
                  <a:lnTo>
                    <a:pt x="168402" y="2719802"/>
                  </a:lnTo>
                  <a:lnTo>
                    <a:pt x="187170" y="2760795"/>
                  </a:lnTo>
                  <a:lnTo>
                    <a:pt x="206859" y="2801322"/>
                  </a:lnTo>
                  <a:lnTo>
                    <a:pt x="227457" y="2841366"/>
                  </a:lnTo>
                  <a:lnTo>
                    <a:pt x="248955" y="2880912"/>
                  </a:lnTo>
                  <a:lnTo>
                    <a:pt x="271341" y="2919945"/>
                  </a:lnTo>
                  <a:lnTo>
                    <a:pt x="294605" y="2958448"/>
                  </a:lnTo>
                  <a:lnTo>
                    <a:pt x="318737" y="2996405"/>
                  </a:lnTo>
                  <a:lnTo>
                    <a:pt x="343727" y="3033802"/>
                  </a:lnTo>
                  <a:lnTo>
                    <a:pt x="369562" y="3070621"/>
                  </a:lnTo>
                  <a:lnTo>
                    <a:pt x="396234" y="3106848"/>
                  </a:lnTo>
                  <a:lnTo>
                    <a:pt x="423731" y="3142466"/>
                  </a:lnTo>
                  <a:lnTo>
                    <a:pt x="452043" y="3177459"/>
                  </a:lnTo>
                  <a:lnTo>
                    <a:pt x="481159" y="3211812"/>
                  </a:lnTo>
                  <a:lnTo>
                    <a:pt x="511069" y="3245510"/>
                  </a:lnTo>
                  <a:lnTo>
                    <a:pt x="541762" y="3278535"/>
                  </a:lnTo>
                  <a:lnTo>
                    <a:pt x="573228" y="3310873"/>
                  </a:lnTo>
                  <a:lnTo>
                    <a:pt x="605456" y="3342508"/>
                  </a:lnTo>
                  <a:lnTo>
                    <a:pt x="638435" y="3373423"/>
                  </a:lnTo>
                  <a:lnTo>
                    <a:pt x="672156" y="3403603"/>
                  </a:lnTo>
                  <a:lnTo>
                    <a:pt x="706607" y="3433033"/>
                  </a:lnTo>
                  <a:lnTo>
                    <a:pt x="741777" y="3461696"/>
                  </a:lnTo>
                  <a:lnTo>
                    <a:pt x="777657" y="3489576"/>
                  </a:lnTo>
                  <a:lnTo>
                    <a:pt x="814236" y="3516658"/>
                  </a:lnTo>
                  <a:lnTo>
                    <a:pt x="851503" y="3542927"/>
                  </a:lnTo>
                  <a:lnTo>
                    <a:pt x="889447" y="3568365"/>
                  </a:lnTo>
                  <a:lnTo>
                    <a:pt x="928059" y="3592958"/>
                  </a:lnTo>
                  <a:lnTo>
                    <a:pt x="967327" y="3616690"/>
                  </a:lnTo>
                  <a:lnTo>
                    <a:pt x="1007241" y="3639544"/>
                  </a:lnTo>
                  <a:lnTo>
                    <a:pt x="1047791" y="3661505"/>
                  </a:lnTo>
                  <a:lnTo>
                    <a:pt x="1088965" y="3682558"/>
                  </a:lnTo>
                  <a:lnTo>
                    <a:pt x="1130754" y="3702686"/>
                  </a:lnTo>
                  <a:lnTo>
                    <a:pt x="1173147" y="3721873"/>
                  </a:lnTo>
                  <a:lnTo>
                    <a:pt x="1216132" y="3740105"/>
                  </a:lnTo>
                  <a:lnTo>
                    <a:pt x="1259701" y="3757364"/>
                  </a:lnTo>
                  <a:lnTo>
                    <a:pt x="1303841" y="3773635"/>
                  </a:lnTo>
                  <a:lnTo>
                    <a:pt x="1348543" y="3788903"/>
                  </a:lnTo>
                  <a:lnTo>
                    <a:pt x="1393796" y="3803152"/>
                  </a:lnTo>
                  <a:lnTo>
                    <a:pt x="1439590" y="3816365"/>
                  </a:lnTo>
                  <a:lnTo>
                    <a:pt x="1485913" y="3828528"/>
                  </a:lnTo>
                  <a:lnTo>
                    <a:pt x="1532756" y="3839623"/>
                  </a:lnTo>
                  <a:lnTo>
                    <a:pt x="1580107" y="3849636"/>
                  </a:lnTo>
                  <a:lnTo>
                    <a:pt x="1627681" y="3858502"/>
                  </a:lnTo>
                  <a:lnTo>
                    <a:pt x="1675199" y="3866172"/>
                  </a:lnTo>
                  <a:lnTo>
                    <a:pt x="1722646" y="3872659"/>
                  </a:lnTo>
                  <a:lnTo>
                    <a:pt x="1770006" y="3877972"/>
                  </a:lnTo>
                  <a:lnTo>
                    <a:pt x="1817262" y="3882121"/>
                  </a:lnTo>
                  <a:lnTo>
                    <a:pt x="1864400" y="3885118"/>
                  </a:lnTo>
                  <a:lnTo>
                    <a:pt x="1911403" y="3886974"/>
                  </a:lnTo>
                  <a:lnTo>
                    <a:pt x="1958255" y="3887697"/>
                  </a:lnTo>
                  <a:lnTo>
                    <a:pt x="2004941" y="3887300"/>
                  </a:lnTo>
                  <a:lnTo>
                    <a:pt x="2051445" y="3885792"/>
                  </a:lnTo>
                  <a:lnTo>
                    <a:pt x="2097752" y="3883185"/>
                  </a:lnTo>
                  <a:lnTo>
                    <a:pt x="2143844" y="3879488"/>
                  </a:lnTo>
                  <a:lnTo>
                    <a:pt x="2189707" y="3874713"/>
                  </a:lnTo>
                  <a:lnTo>
                    <a:pt x="2235325" y="3868869"/>
                  </a:lnTo>
                  <a:lnTo>
                    <a:pt x="2280682" y="3861968"/>
                  </a:lnTo>
                  <a:lnTo>
                    <a:pt x="2325762" y="3854020"/>
                  </a:lnTo>
                  <a:lnTo>
                    <a:pt x="2370550" y="3845036"/>
                  </a:lnTo>
                  <a:lnTo>
                    <a:pt x="2415028" y="3835025"/>
                  </a:lnTo>
                  <a:lnTo>
                    <a:pt x="2459183" y="3823999"/>
                  </a:lnTo>
                  <a:lnTo>
                    <a:pt x="2502998" y="3811969"/>
                  </a:lnTo>
                  <a:lnTo>
                    <a:pt x="2546457" y="3798944"/>
                  </a:lnTo>
                  <a:lnTo>
                    <a:pt x="2589544" y="3784935"/>
                  </a:lnTo>
                  <a:lnTo>
                    <a:pt x="2632244" y="3769954"/>
                  </a:lnTo>
                  <a:lnTo>
                    <a:pt x="2674540" y="3754010"/>
                  </a:lnTo>
                  <a:lnTo>
                    <a:pt x="2716418" y="3737113"/>
                  </a:lnTo>
                  <a:lnTo>
                    <a:pt x="2757861" y="3719276"/>
                  </a:lnTo>
                  <a:lnTo>
                    <a:pt x="2798853" y="3700507"/>
                  </a:lnTo>
                  <a:lnTo>
                    <a:pt x="2839379" y="3680818"/>
                  </a:lnTo>
                  <a:lnTo>
                    <a:pt x="2879422" y="3660219"/>
                  </a:lnTo>
                  <a:lnTo>
                    <a:pt x="2918968" y="3638721"/>
                  </a:lnTo>
                  <a:lnTo>
                    <a:pt x="2958000" y="3616334"/>
                  </a:lnTo>
                  <a:lnTo>
                    <a:pt x="2996502" y="3593069"/>
                  </a:lnTo>
                  <a:lnTo>
                    <a:pt x="3034459" y="3568937"/>
                  </a:lnTo>
                  <a:lnTo>
                    <a:pt x="3071854" y="3543948"/>
                  </a:lnTo>
                  <a:lnTo>
                    <a:pt x="3108673" y="3518112"/>
                  </a:lnTo>
                  <a:lnTo>
                    <a:pt x="3144899" y="3491440"/>
                  </a:lnTo>
                  <a:lnTo>
                    <a:pt x="3180516" y="3463943"/>
                  </a:lnTo>
                  <a:lnTo>
                    <a:pt x="3215509" y="3435631"/>
                  </a:lnTo>
                  <a:lnTo>
                    <a:pt x="3249862" y="3406514"/>
                  </a:lnTo>
                  <a:lnTo>
                    <a:pt x="3283559" y="3376604"/>
                  </a:lnTo>
                  <a:lnTo>
                    <a:pt x="3316584" y="3345911"/>
                  </a:lnTo>
                  <a:lnTo>
                    <a:pt x="3348921" y="3314446"/>
                  </a:lnTo>
                  <a:lnTo>
                    <a:pt x="3380555" y="3282218"/>
                  </a:lnTo>
                  <a:lnTo>
                    <a:pt x="3411470" y="3249239"/>
                  </a:lnTo>
                  <a:lnTo>
                    <a:pt x="3441650" y="3215519"/>
                  </a:lnTo>
                  <a:lnTo>
                    <a:pt x="3471080" y="3181068"/>
                  </a:lnTo>
                  <a:lnTo>
                    <a:pt x="3499742" y="3145898"/>
                  </a:lnTo>
                  <a:lnTo>
                    <a:pt x="3527623" y="3110019"/>
                  </a:lnTo>
                  <a:lnTo>
                    <a:pt x="3554705" y="3073440"/>
                  </a:lnTo>
                  <a:lnTo>
                    <a:pt x="3580973" y="3036174"/>
                  </a:lnTo>
                  <a:lnTo>
                    <a:pt x="3606412" y="2998230"/>
                  </a:lnTo>
                  <a:lnTo>
                    <a:pt x="3631005" y="2959619"/>
                  </a:lnTo>
                  <a:lnTo>
                    <a:pt x="3654737" y="2920352"/>
                  </a:lnTo>
                  <a:lnTo>
                    <a:pt x="3677592" y="2880439"/>
                  </a:lnTo>
                  <a:lnTo>
                    <a:pt x="3699553" y="2839890"/>
                  </a:lnTo>
                  <a:lnTo>
                    <a:pt x="3720606" y="2798716"/>
                  </a:lnTo>
                  <a:lnTo>
                    <a:pt x="3740735" y="2756929"/>
                  </a:lnTo>
                  <a:lnTo>
                    <a:pt x="3759923" y="2714537"/>
                  </a:lnTo>
                  <a:lnTo>
                    <a:pt x="3778155" y="2671553"/>
                  </a:lnTo>
                  <a:lnTo>
                    <a:pt x="3795415" y="2627985"/>
                  </a:lnTo>
                  <a:lnTo>
                    <a:pt x="3811688" y="2583846"/>
                  </a:lnTo>
                  <a:lnTo>
                    <a:pt x="3826957" y="2539146"/>
                  </a:lnTo>
                  <a:lnTo>
                    <a:pt x="3841207" y="2493894"/>
                  </a:lnTo>
                  <a:lnTo>
                    <a:pt x="3854421" y="2448102"/>
                  </a:lnTo>
                  <a:lnTo>
                    <a:pt x="3866585" y="2401780"/>
                  </a:lnTo>
                  <a:lnTo>
                    <a:pt x="3877682" y="2354939"/>
                  </a:lnTo>
                  <a:lnTo>
                    <a:pt x="3887697" y="2307590"/>
                  </a:lnTo>
                  <a:lnTo>
                    <a:pt x="3896564" y="2260016"/>
                  </a:lnTo>
                  <a:lnTo>
                    <a:pt x="3904237" y="2212497"/>
                  </a:lnTo>
                  <a:lnTo>
                    <a:pt x="3910725" y="2165050"/>
                  </a:lnTo>
                  <a:lnTo>
                    <a:pt x="3916039" y="2117691"/>
                  </a:lnTo>
                  <a:lnTo>
                    <a:pt x="3920190" y="2070434"/>
                  </a:lnTo>
                  <a:lnTo>
                    <a:pt x="3923189" y="2023297"/>
                  </a:lnTo>
                  <a:lnTo>
                    <a:pt x="3925045" y="1976294"/>
                  </a:lnTo>
                  <a:lnTo>
                    <a:pt x="3925771" y="1929441"/>
                  </a:lnTo>
                  <a:lnTo>
                    <a:pt x="3925375" y="1882755"/>
                  </a:lnTo>
                  <a:lnTo>
                    <a:pt x="3923868" y="1836251"/>
                  </a:lnTo>
                  <a:lnTo>
                    <a:pt x="3921262" y="1789945"/>
                  </a:lnTo>
                  <a:lnTo>
                    <a:pt x="3917567" y="1743852"/>
                  </a:lnTo>
                  <a:lnTo>
                    <a:pt x="3912793" y="1697989"/>
                  </a:lnTo>
                  <a:lnTo>
                    <a:pt x="3906950" y="1652371"/>
                  </a:lnTo>
                  <a:lnTo>
                    <a:pt x="3900051" y="1607014"/>
                  </a:lnTo>
                  <a:lnTo>
                    <a:pt x="3892104" y="1561934"/>
                  </a:lnTo>
                  <a:lnTo>
                    <a:pt x="3883120" y="1517147"/>
                  </a:lnTo>
                  <a:lnTo>
                    <a:pt x="3873111" y="1472668"/>
                  </a:lnTo>
                  <a:lnTo>
                    <a:pt x="3862086" y="1428513"/>
                  </a:lnTo>
                  <a:lnTo>
                    <a:pt x="3850056" y="1384699"/>
                  </a:lnTo>
                  <a:lnTo>
                    <a:pt x="3837032" y="1341240"/>
                  </a:lnTo>
                  <a:lnTo>
                    <a:pt x="3823025" y="1298153"/>
                  </a:lnTo>
                  <a:lnTo>
                    <a:pt x="3808044" y="1255453"/>
                  </a:lnTo>
                  <a:lnTo>
                    <a:pt x="3792100" y="1213156"/>
                  </a:lnTo>
                  <a:lnTo>
                    <a:pt x="3775205" y="1171279"/>
                  </a:lnTo>
                  <a:lnTo>
                    <a:pt x="3757368" y="1129836"/>
                  </a:lnTo>
                  <a:lnTo>
                    <a:pt x="3738600" y="1088844"/>
                  </a:lnTo>
                  <a:lnTo>
                    <a:pt x="3718911" y="1048318"/>
                  </a:lnTo>
                  <a:lnTo>
                    <a:pt x="3698313" y="1008274"/>
                  </a:lnTo>
                  <a:lnTo>
                    <a:pt x="3676816" y="968729"/>
                  </a:lnTo>
                  <a:lnTo>
                    <a:pt x="3654429" y="929697"/>
                  </a:lnTo>
                  <a:lnTo>
                    <a:pt x="3631165" y="891195"/>
                  </a:lnTo>
                  <a:lnTo>
                    <a:pt x="3607033" y="853238"/>
                  </a:lnTo>
                  <a:lnTo>
                    <a:pt x="3582043" y="815842"/>
                  </a:lnTo>
                  <a:lnTo>
                    <a:pt x="3556208" y="779024"/>
                  </a:lnTo>
                  <a:lnTo>
                    <a:pt x="3529536" y="742798"/>
                  </a:lnTo>
                  <a:lnTo>
                    <a:pt x="3502039" y="707180"/>
                  </a:lnTo>
                  <a:lnTo>
                    <a:pt x="3473727" y="672187"/>
                  </a:lnTo>
                  <a:lnTo>
                    <a:pt x="3444611" y="637835"/>
                  </a:lnTo>
                  <a:lnTo>
                    <a:pt x="3414701" y="604138"/>
                  </a:lnTo>
                  <a:lnTo>
                    <a:pt x="3384008" y="571113"/>
                  </a:lnTo>
                  <a:lnTo>
                    <a:pt x="3352542" y="538775"/>
                  </a:lnTo>
                  <a:lnTo>
                    <a:pt x="3320314" y="507141"/>
                  </a:lnTo>
                  <a:lnTo>
                    <a:pt x="3287335" y="476226"/>
                  </a:lnTo>
                  <a:lnTo>
                    <a:pt x="3253614" y="446046"/>
                  </a:lnTo>
                  <a:lnTo>
                    <a:pt x="3219163" y="416617"/>
                  </a:lnTo>
                  <a:lnTo>
                    <a:pt x="3183993" y="387954"/>
                  </a:lnTo>
                  <a:lnTo>
                    <a:pt x="3148113" y="360074"/>
                  </a:lnTo>
                  <a:lnTo>
                    <a:pt x="3111534" y="332991"/>
                  </a:lnTo>
                  <a:lnTo>
                    <a:pt x="3074267" y="306723"/>
                  </a:lnTo>
                  <a:lnTo>
                    <a:pt x="3036323" y="281284"/>
                  </a:lnTo>
                  <a:lnTo>
                    <a:pt x="2997711" y="256691"/>
                  </a:lnTo>
                  <a:lnTo>
                    <a:pt x="2958443" y="232960"/>
                  </a:lnTo>
                  <a:lnTo>
                    <a:pt x="2918529" y="210105"/>
                  </a:lnTo>
                  <a:lnTo>
                    <a:pt x="2877979" y="188143"/>
                  </a:lnTo>
                  <a:lnTo>
                    <a:pt x="2836805" y="167090"/>
                  </a:lnTo>
                  <a:lnTo>
                    <a:pt x="2795016" y="146962"/>
                  </a:lnTo>
                  <a:lnTo>
                    <a:pt x="2752623" y="127773"/>
                  </a:lnTo>
                  <a:lnTo>
                    <a:pt x="2709638" y="109541"/>
                  </a:lnTo>
                  <a:lnTo>
                    <a:pt x="2666069" y="92281"/>
                  </a:lnTo>
                  <a:lnTo>
                    <a:pt x="2621929" y="76009"/>
                  </a:lnTo>
                  <a:lnTo>
                    <a:pt x="2577227" y="60739"/>
                  </a:lnTo>
                  <a:lnTo>
                    <a:pt x="2531974" y="46490"/>
                  </a:lnTo>
                  <a:lnTo>
                    <a:pt x="2486180" y="33275"/>
                  </a:lnTo>
                  <a:lnTo>
                    <a:pt x="2439857" y="21111"/>
                  </a:lnTo>
                  <a:lnTo>
                    <a:pt x="2393014" y="10014"/>
                  </a:lnTo>
                  <a:lnTo>
                    <a:pt x="2345663" y="0"/>
                  </a:lnTo>
                  <a:close/>
                </a:path>
              </a:pathLst>
            </a:custGeom>
            <a:solidFill>
              <a:srgbClr val="EFDFCE"/>
            </a:solidFill>
          </p:spPr>
          <p:txBody>
            <a:bodyPr wrap="square" lIns="0" tIns="0" rIns="0" bIns="0" rtlCol="0"/>
            <a:lstStyle/>
            <a:p>
              <a:endParaRPr/>
            </a:p>
          </p:txBody>
        </p:sp>
        <p:sp>
          <p:nvSpPr>
            <p:cNvPr id="5" name="object 5"/>
            <p:cNvSpPr/>
            <p:nvPr/>
          </p:nvSpPr>
          <p:spPr>
            <a:xfrm>
              <a:off x="3425189" y="557022"/>
              <a:ext cx="1178560" cy="588645"/>
            </a:xfrm>
            <a:custGeom>
              <a:avLst/>
              <a:gdLst/>
              <a:ahLst/>
              <a:cxnLst/>
              <a:rect l="l" t="t" r="r" b="b"/>
              <a:pathLst>
                <a:path w="1178560" h="588644">
                  <a:moveTo>
                    <a:pt x="1080008" y="0"/>
                  </a:moveTo>
                  <a:lnTo>
                    <a:pt x="98044" y="0"/>
                  </a:lnTo>
                  <a:lnTo>
                    <a:pt x="59900" y="7711"/>
                  </a:lnTo>
                  <a:lnTo>
                    <a:pt x="28733" y="28733"/>
                  </a:lnTo>
                  <a:lnTo>
                    <a:pt x="7711" y="59900"/>
                  </a:lnTo>
                  <a:lnTo>
                    <a:pt x="0" y="98043"/>
                  </a:lnTo>
                  <a:lnTo>
                    <a:pt x="0" y="490219"/>
                  </a:lnTo>
                  <a:lnTo>
                    <a:pt x="7711" y="528363"/>
                  </a:lnTo>
                  <a:lnTo>
                    <a:pt x="28733" y="559530"/>
                  </a:lnTo>
                  <a:lnTo>
                    <a:pt x="59900" y="580552"/>
                  </a:lnTo>
                  <a:lnTo>
                    <a:pt x="98044" y="588263"/>
                  </a:lnTo>
                  <a:lnTo>
                    <a:pt x="1080008" y="588263"/>
                  </a:lnTo>
                  <a:lnTo>
                    <a:pt x="1118151" y="580552"/>
                  </a:lnTo>
                  <a:lnTo>
                    <a:pt x="1149318" y="559530"/>
                  </a:lnTo>
                  <a:lnTo>
                    <a:pt x="1170340" y="528363"/>
                  </a:lnTo>
                  <a:lnTo>
                    <a:pt x="1178052" y="490219"/>
                  </a:lnTo>
                  <a:lnTo>
                    <a:pt x="1178052" y="98043"/>
                  </a:lnTo>
                  <a:lnTo>
                    <a:pt x="1170340" y="59900"/>
                  </a:lnTo>
                  <a:lnTo>
                    <a:pt x="1149318" y="28733"/>
                  </a:lnTo>
                  <a:lnTo>
                    <a:pt x="1118151" y="7711"/>
                  </a:lnTo>
                  <a:lnTo>
                    <a:pt x="1080008" y="0"/>
                  </a:lnTo>
                  <a:close/>
                </a:path>
              </a:pathLst>
            </a:custGeom>
            <a:solidFill>
              <a:srgbClr val="D79F39"/>
            </a:solidFill>
          </p:spPr>
          <p:txBody>
            <a:bodyPr wrap="square" lIns="0" tIns="0" rIns="0" bIns="0" rtlCol="0"/>
            <a:lstStyle/>
            <a:p>
              <a:endParaRPr/>
            </a:p>
          </p:txBody>
        </p:sp>
        <p:sp>
          <p:nvSpPr>
            <p:cNvPr id="6" name="object 6"/>
            <p:cNvSpPr/>
            <p:nvPr/>
          </p:nvSpPr>
          <p:spPr>
            <a:xfrm>
              <a:off x="3425189" y="557022"/>
              <a:ext cx="1178560" cy="588645"/>
            </a:xfrm>
            <a:custGeom>
              <a:avLst/>
              <a:gdLst/>
              <a:ahLst/>
              <a:cxnLst/>
              <a:rect l="l" t="t" r="r" b="b"/>
              <a:pathLst>
                <a:path w="1178560" h="588644">
                  <a:moveTo>
                    <a:pt x="0" y="98043"/>
                  </a:moveTo>
                  <a:lnTo>
                    <a:pt x="7711" y="59900"/>
                  </a:lnTo>
                  <a:lnTo>
                    <a:pt x="28733" y="28733"/>
                  </a:lnTo>
                  <a:lnTo>
                    <a:pt x="59900" y="7711"/>
                  </a:lnTo>
                  <a:lnTo>
                    <a:pt x="98044" y="0"/>
                  </a:lnTo>
                  <a:lnTo>
                    <a:pt x="1080008" y="0"/>
                  </a:lnTo>
                  <a:lnTo>
                    <a:pt x="1118151" y="7711"/>
                  </a:lnTo>
                  <a:lnTo>
                    <a:pt x="1149318" y="28733"/>
                  </a:lnTo>
                  <a:lnTo>
                    <a:pt x="1170340" y="59900"/>
                  </a:lnTo>
                  <a:lnTo>
                    <a:pt x="1178052" y="98043"/>
                  </a:lnTo>
                  <a:lnTo>
                    <a:pt x="1178052" y="490219"/>
                  </a:lnTo>
                  <a:lnTo>
                    <a:pt x="1170340" y="528363"/>
                  </a:lnTo>
                  <a:lnTo>
                    <a:pt x="1149318" y="559530"/>
                  </a:lnTo>
                  <a:lnTo>
                    <a:pt x="1118151" y="580552"/>
                  </a:lnTo>
                  <a:lnTo>
                    <a:pt x="1080008" y="588263"/>
                  </a:lnTo>
                  <a:lnTo>
                    <a:pt x="98044" y="588263"/>
                  </a:lnTo>
                  <a:lnTo>
                    <a:pt x="59900" y="580552"/>
                  </a:lnTo>
                  <a:lnTo>
                    <a:pt x="28733" y="559530"/>
                  </a:lnTo>
                  <a:lnTo>
                    <a:pt x="7711" y="528363"/>
                  </a:lnTo>
                  <a:lnTo>
                    <a:pt x="0" y="490219"/>
                  </a:lnTo>
                  <a:lnTo>
                    <a:pt x="0" y="98043"/>
                  </a:lnTo>
                  <a:close/>
                </a:path>
              </a:pathLst>
            </a:custGeom>
            <a:ln w="25400">
              <a:solidFill>
                <a:srgbClr val="FFFFFF"/>
              </a:solidFill>
            </a:ln>
          </p:spPr>
          <p:txBody>
            <a:bodyPr wrap="square" lIns="0" tIns="0" rIns="0" bIns="0" rtlCol="0"/>
            <a:lstStyle/>
            <a:p>
              <a:endParaRPr/>
            </a:p>
          </p:txBody>
        </p:sp>
      </p:grpSp>
      <p:sp>
        <p:nvSpPr>
          <p:cNvPr id="7" name="object 7"/>
          <p:cNvSpPr txBox="1"/>
          <p:nvPr/>
        </p:nvSpPr>
        <p:spPr>
          <a:xfrm>
            <a:off x="3650360" y="652653"/>
            <a:ext cx="723900" cy="367030"/>
          </a:xfrm>
          <a:prstGeom prst="rect">
            <a:avLst/>
          </a:prstGeom>
        </p:spPr>
        <p:txBody>
          <a:bodyPr vert="horz" wrap="square" lIns="0" tIns="38100" rIns="0" bIns="0" rtlCol="0">
            <a:spAutoFit/>
          </a:bodyPr>
          <a:lstStyle/>
          <a:p>
            <a:pPr marL="12700" marR="5080" indent="65405">
              <a:lnSpc>
                <a:spcPts val="1250"/>
              </a:lnSpc>
              <a:spcBef>
                <a:spcPts val="300"/>
              </a:spcBef>
            </a:pPr>
            <a:r>
              <a:rPr sz="1200" spc="-10" dirty="0">
                <a:solidFill>
                  <a:srgbClr val="FFFFFF"/>
                </a:solidFill>
                <a:latin typeface="Arial MT"/>
                <a:cs typeface="Arial MT"/>
              </a:rPr>
              <a:t>Problem Statement</a:t>
            </a:r>
            <a:endParaRPr sz="1200">
              <a:latin typeface="Arial MT"/>
              <a:cs typeface="Arial MT"/>
            </a:endParaRPr>
          </a:p>
        </p:txBody>
      </p:sp>
      <p:grpSp>
        <p:nvGrpSpPr>
          <p:cNvPr id="8" name="object 8"/>
          <p:cNvGrpSpPr/>
          <p:nvPr/>
        </p:nvGrpSpPr>
        <p:grpSpPr>
          <a:xfrm>
            <a:off x="4671314" y="1065530"/>
            <a:ext cx="1202055" cy="614045"/>
            <a:chOff x="4671314" y="1065530"/>
            <a:chExt cx="1202055" cy="614045"/>
          </a:xfrm>
        </p:grpSpPr>
        <p:sp>
          <p:nvSpPr>
            <p:cNvPr id="9" name="object 9"/>
            <p:cNvSpPr/>
            <p:nvPr/>
          </p:nvSpPr>
          <p:spPr>
            <a:xfrm>
              <a:off x="4684014" y="1078230"/>
              <a:ext cx="1176655" cy="588645"/>
            </a:xfrm>
            <a:custGeom>
              <a:avLst/>
              <a:gdLst/>
              <a:ahLst/>
              <a:cxnLst/>
              <a:rect l="l" t="t" r="r" b="b"/>
              <a:pathLst>
                <a:path w="1176654" h="588644">
                  <a:moveTo>
                    <a:pt x="1078484" y="0"/>
                  </a:moveTo>
                  <a:lnTo>
                    <a:pt x="98044" y="0"/>
                  </a:lnTo>
                  <a:lnTo>
                    <a:pt x="59900" y="7711"/>
                  </a:lnTo>
                  <a:lnTo>
                    <a:pt x="28733" y="28733"/>
                  </a:lnTo>
                  <a:lnTo>
                    <a:pt x="7711" y="59900"/>
                  </a:lnTo>
                  <a:lnTo>
                    <a:pt x="0" y="98044"/>
                  </a:lnTo>
                  <a:lnTo>
                    <a:pt x="0" y="490220"/>
                  </a:lnTo>
                  <a:lnTo>
                    <a:pt x="7711" y="528363"/>
                  </a:lnTo>
                  <a:lnTo>
                    <a:pt x="28733" y="559530"/>
                  </a:lnTo>
                  <a:lnTo>
                    <a:pt x="59900" y="580552"/>
                  </a:lnTo>
                  <a:lnTo>
                    <a:pt x="98044" y="588264"/>
                  </a:lnTo>
                  <a:lnTo>
                    <a:pt x="1078484" y="588264"/>
                  </a:lnTo>
                  <a:lnTo>
                    <a:pt x="1116627" y="580552"/>
                  </a:lnTo>
                  <a:lnTo>
                    <a:pt x="1147794" y="559530"/>
                  </a:lnTo>
                  <a:lnTo>
                    <a:pt x="1168816" y="528363"/>
                  </a:lnTo>
                  <a:lnTo>
                    <a:pt x="1176527" y="490220"/>
                  </a:lnTo>
                  <a:lnTo>
                    <a:pt x="1176527" y="98044"/>
                  </a:lnTo>
                  <a:lnTo>
                    <a:pt x="1168816" y="59900"/>
                  </a:lnTo>
                  <a:lnTo>
                    <a:pt x="1147794" y="28733"/>
                  </a:lnTo>
                  <a:lnTo>
                    <a:pt x="1116627" y="7711"/>
                  </a:lnTo>
                  <a:lnTo>
                    <a:pt x="1078484" y="0"/>
                  </a:lnTo>
                  <a:close/>
                </a:path>
              </a:pathLst>
            </a:custGeom>
            <a:solidFill>
              <a:srgbClr val="8AAB42"/>
            </a:solidFill>
          </p:spPr>
          <p:txBody>
            <a:bodyPr wrap="square" lIns="0" tIns="0" rIns="0" bIns="0" rtlCol="0"/>
            <a:lstStyle/>
            <a:p>
              <a:endParaRPr/>
            </a:p>
          </p:txBody>
        </p:sp>
        <p:sp>
          <p:nvSpPr>
            <p:cNvPr id="10" name="object 10"/>
            <p:cNvSpPr/>
            <p:nvPr/>
          </p:nvSpPr>
          <p:spPr>
            <a:xfrm>
              <a:off x="4684014" y="1078230"/>
              <a:ext cx="1176655" cy="588645"/>
            </a:xfrm>
            <a:custGeom>
              <a:avLst/>
              <a:gdLst/>
              <a:ahLst/>
              <a:cxnLst/>
              <a:rect l="l" t="t" r="r" b="b"/>
              <a:pathLst>
                <a:path w="1176654" h="588644">
                  <a:moveTo>
                    <a:pt x="0" y="98044"/>
                  </a:moveTo>
                  <a:lnTo>
                    <a:pt x="7711" y="59900"/>
                  </a:lnTo>
                  <a:lnTo>
                    <a:pt x="28733" y="28733"/>
                  </a:lnTo>
                  <a:lnTo>
                    <a:pt x="59900" y="7711"/>
                  </a:lnTo>
                  <a:lnTo>
                    <a:pt x="98044" y="0"/>
                  </a:lnTo>
                  <a:lnTo>
                    <a:pt x="1078484" y="0"/>
                  </a:lnTo>
                  <a:lnTo>
                    <a:pt x="1116627" y="7711"/>
                  </a:lnTo>
                  <a:lnTo>
                    <a:pt x="1147794" y="28733"/>
                  </a:lnTo>
                  <a:lnTo>
                    <a:pt x="1168816" y="59900"/>
                  </a:lnTo>
                  <a:lnTo>
                    <a:pt x="1176527" y="98044"/>
                  </a:lnTo>
                  <a:lnTo>
                    <a:pt x="1176527" y="490220"/>
                  </a:lnTo>
                  <a:lnTo>
                    <a:pt x="1168816" y="528363"/>
                  </a:lnTo>
                  <a:lnTo>
                    <a:pt x="1147794" y="559530"/>
                  </a:lnTo>
                  <a:lnTo>
                    <a:pt x="1116627" y="580552"/>
                  </a:lnTo>
                  <a:lnTo>
                    <a:pt x="1078484" y="588264"/>
                  </a:lnTo>
                  <a:lnTo>
                    <a:pt x="98044" y="588264"/>
                  </a:lnTo>
                  <a:lnTo>
                    <a:pt x="59900" y="580552"/>
                  </a:lnTo>
                  <a:lnTo>
                    <a:pt x="28733" y="559530"/>
                  </a:lnTo>
                  <a:lnTo>
                    <a:pt x="7711" y="528363"/>
                  </a:lnTo>
                  <a:lnTo>
                    <a:pt x="0" y="490220"/>
                  </a:lnTo>
                  <a:lnTo>
                    <a:pt x="0" y="98044"/>
                  </a:lnTo>
                  <a:close/>
                </a:path>
              </a:pathLst>
            </a:custGeom>
            <a:ln w="25399">
              <a:solidFill>
                <a:srgbClr val="FFFFFF"/>
              </a:solidFill>
            </a:ln>
          </p:spPr>
          <p:txBody>
            <a:bodyPr wrap="square" lIns="0" tIns="0" rIns="0" bIns="0" rtlCol="0"/>
            <a:lstStyle/>
            <a:p>
              <a:endParaRPr/>
            </a:p>
          </p:txBody>
        </p:sp>
      </p:grpSp>
      <p:sp>
        <p:nvSpPr>
          <p:cNvPr id="11" name="object 11"/>
          <p:cNvSpPr txBox="1"/>
          <p:nvPr/>
        </p:nvSpPr>
        <p:spPr>
          <a:xfrm>
            <a:off x="4796409" y="1253109"/>
            <a:ext cx="94996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MT"/>
                <a:cs typeface="Arial MT"/>
              </a:rPr>
              <a:t>Data</a:t>
            </a:r>
            <a:r>
              <a:rPr sz="1200" spc="-10" dirty="0">
                <a:solidFill>
                  <a:srgbClr val="FFFFFF"/>
                </a:solidFill>
                <a:latin typeface="Arial MT"/>
                <a:cs typeface="Arial MT"/>
              </a:rPr>
              <a:t> Sources</a:t>
            </a:r>
            <a:endParaRPr sz="1200">
              <a:latin typeface="Arial MT"/>
              <a:cs typeface="Arial MT"/>
            </a:endParaRPr>
          </a:p>
        </p:txBody>
      </p:sp>
      <p:grpSp>
        <p:nvGrpSpPr>
          <p:cNvPr id="12" name="object 12"/>
          <p:cNvGrpSpPr/>
          <p:nvPr/>
        </p:nvGrpSpPr>
        <p:grpSpPr>
          <a:xfrm>
            <a:off x="5192521" y="2324354"/>
            <a:ext cx="1202055" cy="614045"/>
            <a:chOff x="5192521" y="2324354"/>
            <a:chExt cx="1202055" cy="614045"/>
          </a:xfrm>
        </p:grpSpPr>
        <p:sp>
          <p:nvSpPr>
            <p:cNvPr id="13" name="object 13"/>
            <p:cNvSpPr/>
            <p:nvPr/>
          </p:nvSpPr>
          <p:spPr>
            <a:xfrm>
              <a:off x="5205221" y="2337054"/>
              <a:ext cx="1176655" cy="588645"/>
            </a:xfrm>
            <a:custGeom>
              <a:avLst/>
              <a:gdLst/>
              <a:ahLst/>
              <a:cxnLst/>
              <a:rect l="l" t="t" r="r" b="b"/>
              <a:pathLst>
                <a:path w="1176654" h="588644">
                  <a:moveTo>
                    <a:pt x="1078483" y="0"/>
                  </a:moveTo>
                  <a:lnTo>
                    <a:pt x="98043" y="0"/>
                  </a:lnTo>
                  <a:lnTo>
                    <a:pt x="59900" y="7711"/>
                  </a:lnTo>
                  <a:lnTo>
                    <a:pt x="28733" y="28733"/>
                  </a:lnTo>
                  <a:lnTo>
                    <a:pt x="7711" y="59900"/>
                  </a:lnTo>
                  <a:lnTo>
                    <a:pt x="0" y="98043"/>
                  </a:lnTo>
                  <a:lnTo>
                    <a:pt x="0" y="490219"/>
                  </a:lnTo>
                  <a:lnTo>
                    <a:pt x="7711" y="528363"/>
                  </a:lnTo>
                  <a:lnTo>
                    <a:pt x="28733" y="559530"/>
                  </a:lnTo>
                  <a:lnTo>
                    <a:pt x="59900" y="580552"/>
                  </a:lnTo>
                  <a:lnTo>
                    <a:pt x="98043" y="588263"/>
                  </a:lnTo>
                  <a:lnTo>
                    <a:pt x="1078483" y="588263"/>
                  </a:lnTo>
                  <a:lnTo>
                    <a:pt x="1116627" y="580552"/>
                  </a:lnTo>
                  <a:lnTo>
                    <a:pt x="1147794" y="559530"/>
                  </a:lnTo>
                  <a:lnTo>
                    <a:pt x="1168816" y="528363"/>
                  </a:lnTo>
                  <a:lnTo>
                    <a:pt x="1176527" y="490219"/>
                  </a:lnTo>
                  <a:lnTo>
                    <a:pt x="1176527" y="98043"/>
                  </a:lnTo>
                  <a:lnTo>
                    <a:pt x="1168816" y="59900"/>
                  </a:lnTo>
                  <a:lnTo>
                    <a:pt x="1147794" y="28733"/>
                  </a:lnTo>
                  <a:lnTo>
                    <a:pt x="1116627" y="7711"/>
                  </a:lnTo>
                  <a:lnTo>
                    <a:pt x="1078483" y="0"/>
                  </a:lnTo>
                  <a:close/>
                </a:path>
              </a:pathLst>
            </a:custGeom>
            <a:solidFill>
              <a:srgbClr val="56A7B5"/>
            </a:solidFill>
          </p:spPr>
          <p:txBody>
            <a:bodyPr wrap="square" lIns="0" tIns="0" rIns="0" bIns="0" rtlCol="0"/>
            <a:lstStyle/>
            <a:p>
              <a:endParaRPr/>
            </a:p>
          </p:txBody>
        </p:sp>
        <p:sp>
          <p:nvSpPr>
            <p:cNvPr id="14" name="object 14"/>
            <p:cNvSpPr/>
            <p:nvPr/>
          </p:nvSpPr>
          <p:spPr>
            <a:xfrm>
              <a:off x="5205221" y="2337054"/>
              <a:ext cx="1176655" cy="588645"/>
            </a:xfrm>
            <a:custGeom>
              <a:avLst/>
              <a:gdLst/>
              <a:ahLst/>
              <a:cxnLst/>
              <a:rect l="l" t="t" r="r" b="b"/>
              <a:pathLst>
                <a:path w="1176654" h="588644">
                  <a:moveTo>
                    <a:pt x="0" y="98043"/>
                  </a:moveTo>
                  <a:lnTo>
                    <a:pt x="7711" y="59900"/>
                  </a:lnTo>
                  <a:lnTo>
                    <a:pt x="28733" y="28733"/>
                  </a:lnTo>
                  <a:lnTo>
                    <a:pt x="59900" y="7711"/>
                  </a:lnTo>
                  <a:lnTo>
                    <a:pt x="98043" y="0"/>
                  </a:lnTo>
                  <a:lnTo>
                    <a:pt x="1078483" y="0"/>
                  </a:lnTo>
                  <a:lnTo>
                    <a:pt x="1116627" y="7711"/>
                  </a:lnTo>
                  <a:lnTo>
                    <a:pt x="1147794" y="28733"/>
                  </a:lnTo>
                  <a:lnTo>
                    <a:pt x="1168816" y="59900"/>
                  </a:lnTo>
                  <a:lnTo>
                    <a:pt x="1176527" y="98043"/>
                  </a:lnTo>
                  <a:lnTo>
                    <a:pt x="1176527" y="490219"/>
                  </a:lnTo>
                  <a:lnTo>
                    <a:pt x="1168816" y="528363"/>
                  </a:lnTo>
                  <a:lnTo>
                    <a:pt x="1147794" y="559530"/>
                  </a:lnTo>
                  <a:lnTo>
                    <a:pt x="1116627" y="580552"/>
                  </a:lnTo>
                  <a:lnTo>
                    <a:pt x="1078483" y="588263"/>
                  </a:lnTo>
                  <a:lnTo>
                    <a:pt x="98043" y="588263"/>
                  </a:lnTo>
                  <a:lnTo>
                    <a:pt x="59900" y="580552"/>
                  </a:lnTo>
                  <a:lnTo>
                    <a:pt x="28733" y="559530"/>
                  </a:lnTo>
                  <a:lnTo>
                    <a:pt x="7711" y="528363"/>
                  </a:lnTo>
                  <a:lnTo>
                    <a:pt x="0" y="490219"/>
                  </a:lnTo>
                  <a:lnTo>
                    <a:pt x="0" y="98043"/>
                  </a:lnTo>
                  <a:close/>
                </a:path>
              </a:pathLst>
            </a:custGeom>
            <a:ln w="25400">
              <a:solidFill>
                <a:srgbClr val="FFFFFF"/>
              </a:solidFill>
            </a:ln>
          </p:spPr>
          <p:txBody>
            <a:bodyPr wrap="square" lIns="0" tIns="0" rIns="0" bIns="0" rtlCol="0"/>
            <a:lstStyle/>
            <a:p>
              <a:endParaRPr/>
            </a:p>
          </p:txBody>
        </p:sp>
      </p:grpSp>
      <p:sp>
        <p:nvSpPr>
          <p:cNvPr id="15" name="object 15"/>
          <p:cNvSpPr txBox="1"/>
          <p:nvPr/>
        </p:nvSpPr>
        <p:spPr>
          <a:xfrm>
            <a:off x="5398389" y="2433320"/>
            <a:ext cx="788670" cy="367030"/>
          </a:xfrm>
          <a:prstGeom prst="rect">
            <a:avLst/>
          </a:prstGeom>
        </p:spPr>
        <p:txBody>
          <a:bodyPr vert="horz" wrap="square" lIns="0" tIns="38100" rIns="0" bIns="0" rtlCol="0">
            <a:spAutoFit/>
          </a:bodyPr>
          <a:lstStyle/>
          <a:p>
            <a:pPr marL="12700" marR="5080" indent="220979">
              <a:lnSpc>
                <a:spcPts val="1250"/>
              </a:lnSpc>
              <a:spcBef>
                <a:spcPts val="300"/>
              </a:spcBef>
            </a:pPr>
            <a:r>
              <a:rPr sz="1200" spc="-20" dirty="0">
                <a:solidFill>
                  <a:srgbClr val="FFFFFF"/>
                </a:solidFill>
                <a:latin typeface="Arial MT"/>
                <a:cs typeface="Arial MT"/>
              </a:rPr>
              <a:t>Data </a:t>
            </a:r>
            <a:r>
              <a:rPr sz="1200" spc="-10" dirty="0">
                <a:solidFill>
                  <a:srgbClr val="FFFFFF"/>
                </a:solidFill>
                <a:latin typeface="Arial MT"/>
                <a:cs typeface="Arial MT"/>
              </a:rPr>
              <a:t>Description</a:t>
            </a:r>
            <a:endParaRPr sz="1200">
              <a:latin typeface="Arial MT"/>
              <a:cs typeface="Arial MT"/>
            </a:endParaRPr>
          </a:p>
        </p:txBody>
      </p:sp>
      <p:grpSp>
        <p:nvGrpSpPr>
          <p:cNvPr id="16" name="object 16"/>
          <p:cNvGrpSpPr/>
          <p:nvPr/>
        </p:nvGrpSpPr>
        <p:grpSpPr>
          <a:xfrm>
            <a:off x="4671314" y="3583178"/>
            <a:ext cx="1202055" cy="614045"/>
            <a:chOff x="4671314" y="3583178"/>
            <a:chExt cx="1202055" cy="614045"/>
          </a:xfrm>
        </p:grpSpPr>
        <p:sp>
          <p:nvSpPr>
            <p:cNvPr id="17" name="object 17"/>
            <p:cNvSpPr/>
            <p:nvPr/>
          </p:nvSpPr>
          <p:spPr>
            <a:xfrm>
              <a:off x="4684014" y="3595878"/>
              <a:ext cx="1176655" cy="588645"/>
            </a:xfrm>
            <a:custGeom>
              <a:avLst/>
              <a:gdLst/>
              <a:ahLst/>
              <a:cxnLst/>
              <a:rect l="l" t="t" r="r" b="b"/>
              <a:pathLst>
                <a:path w="1176654" h="588645">
                  <a:moveTo>
                    <a:pt x="1078484" y="0"/>
                  </a:moveTo>
                  <a:lnTo>
                    <a:pt x="98044" y="0"/>
                  </a:lnTo>
                  <a:lnTo>
                    <a:pt x="59900" y="7711"/>
                  </a:lnTo>
                  <a:lnTo>
                    <a:pt x="28733" y="28733"/>
                  </a:lnTo>
                  <a:lnTo>
                    <a:pt x="7711" y="59900"/>
                  </a:lnTo>
                  <a:lnTo>
                    <a:pt x="0" y="98044"/>
                  </a:lnTo>
                  <a:lnTo>
                    <a:pt x="0" y="490220"/>
                  </a:lnTo>
                  <a:lnTo>
                    <a:pt x="7711" y="528379"/>
                  </a:lnTo>
                  <a:lnTo>
                    <a:pt x="28733" y="559544"/>
                  </a:lnTo>
                  <a:lnTo>
                    <a:pt x="59900" y="580558"/>
                  </a:lnTo>
                  <a:lnTo>
                    <a:pt x="98044" y="588264"/>
                  </a:lnTo>
                  <a:lnTo>
                    <a:pt x="1078484" y="588264"/>
                  </a:lnTo>
                  <a:lnTo>
                    <a:pt x="1116627" y="580558"/>
                  </a:lnTo>
                  <a:lnTo>
                    <a:pt x="1147794" y="559544"/>
                  </a:lnTo>
                  <a:lnTo>
                    <a:pt x="1168816" y="528379"/>
                  </a:lnTo>
                  <a:lnTo>
                    <a:pt x="1176527" y="490220"/>
                  </a:lnTo>
                  <a:lnTo>
                    <a:pt x="1176527" y="98044"/>
                  </a:lnTo>
                  <a:lnTo>
                    <a:pt x="1168816" y="59900"/>
                  </a:lnTo>
                  <a:lnTo>
                    <a:pt x="1147794" y="28733"/>
                  </a:lnTo>
                  <a:lnTo>
                    <a:pt x="1116627" y="7711"/>
                  </a:lnTo>
                  <a:lnTo>
                    <a:pt x="1078484" y="0"/>
                  </a:lnTo>
                  <a:close/>
                </a:path>
              </a:pathLst>
            </a:custGeom>
            <a:solidFill>
              <a:srgbClr val="8A81D2"/>
            </a:solidFill>
          </p:spPr>
          <p:txBody>
            <a:bodyPr wrap="square" lIns="0" tIns="0" rIns="0" bIns="0" rtlCol="0"/>
            <a:lstStyle/>
            <a:p>
              <a:endParaRPr/>
            </a:p>
          </p:txBody>
        </p:sp>
        <p:sp>
          <p:nvSpPr>
            <p:cNvPr id="18" name="object 18"/>
            <p:cNvSpPr/>
            <p:nvPr/>
          </p:nvSpPr>
          <p:spPr>
            <a:xfrm>
              <a:off x="4684014" y="3595878"/>
              <a:ext cx="1176655" cy="588645"/>
            </a:xfrm>
            <a:custGeom>
              <a:avLst/>
              <a:gdLst/>
              <a:ahLst/>
              <a:cxnLst/>
              <a:rect l="l" t="t" r="r" b="b"/>
              <a:pathLst>
                <a:path w="1176654" h="588645">
                  <a:moveTo>
                    <a:pt x="0" y="98044"/>
                  </a:moveTo>
                  <a:lnTo>
                    <a:pt x="7711" y="59900"/>
                  </a:lnTo>
                  <a:lnTo>
                    <a:pt x="28733" y="28733"/>
                  </a:lnTo>
                  <a:lnTo>
                    <a:pt x="59900" y="7711"/>
                  </a:lnTo>
                  <a:lnTo>
                    <a:pt x="98044" y="0"/>
                  </a:lnTo>
                  <a:lnTo>
                    <a:pt x="1078484" y="0"/>
                  </a:lnTo>
                  <a:lnTo>
                    <a:pt x="1116627" y="7711"/>
                  </a:lnTo>
                  <a:lnTo>
                    <a:pt x="1147794" y="28733"/>
                  </a:lnTo>
                  <a:lnTo>
                    <a:pt x="1168816" y="59900"/>
                  </a:lnTo>
                  <a:lnTo>
                    <a:pt x="1176527" y="98044"/>
                  </a:lnTo>
                  <a:lnTo>
                    <a:pt x="1176527" y="490220"/>
                  </a:lnTo>
                  <a:lnTo>
                    <a:pt x="1168816" y="528379"/>
                  </a:lnTo>
                  <a:lnTo>
                    <a:pt x="1147794" y="559544"/>
                  </a:lnTo>
                  <a:lnTo>
                    <a:pt x="1116627" y="580558"/>
                  </a:lnTo>
                  <a:lnTo>
                    <a:pt x="1078484" y="588264"/>
                  </a:lnTo>
                  <a:lnTo>
                    <a:pt x="98044" y="588264"/>
                  </a:lnTo>
                  <a:lnTo>
                    <a:pt x="59900" y="580558"/>
                  </a:lnTo>
                  <a:lnTo>
                    <a:pt x="28733" y="559544"/>
                  </a:lnTo>
                  <a:lnTo>
                    <a:pt x="7711" y="528379"/>
                  </a:lnTo>
                  <a:lnTo>
                    <a:pt x="0" y="490220"/>
                  </a:lnTo>
                  <a:lnTo>
                    <a:pt x="0" y="98044"/>
                  </a:lnTo>
                  <a:close/>
                </a:path>
              </a:pathLst>
            </a:custGeom>
            <a:ln w="25400">
              <a:solidFill>
                <a:srgbClr val="FFFFFF"/>
              </a:solidFill>
            </a:ln>
          </p:spPr>
          <p:txBody>
            <a:bodyPr wrap="square" lIns="0" tIns="0" rIns="0" bIns="0" rtlCol="0"/>
            <a:lstStyle/>
            <a:p>
              <a:endParaRPr/>
            </a:p>
          </p:txBody>
        </p:sp>
      </p:grpSp>
      <p:sp>
        <p:nvSpPr>
          <p:cNvPr id="19" name="object 19"/>
          <p:cNvSpPr txBox="1"/>
          <p:nvPr/>
        </p:nvSpPr>
        <p:spPr>
          <a:xfrm>
            <a:off x="4881753" y="3692144"/>
            <a:ext cx="780415" cy="367030"/>
          </a:xfrm>
          <a:prstGeom prst="rect">
            <a:avLst/>
          </a:prstGeom>
        </p:spPr>
        <p:txBody>
          <a:bodyPr vert="horz" wrap="square" lIns="0" tIns="38100" rIns="0" bIns="0" rtlCol="0">
            <a:spAutoFit/>
          </a:bodyPr>
          <a:lstStyle/>
          <a:p>
            <a:pPr marL="12700" marR="5080" indent="215900">
              <a:lnSpc>
                <a:spcPts val="1250"/>
              </a:lnSpc>
              <a:spcBef>
                <a:spcPts val="300"/>
              </a:spcBef>
            </a:pPr>
            <a:r>
              <a:rPr sz="1200" spc="-20" dirty="0">
                <a:solidFill>
                  <a:srgbClr val="FFFFFF"/>
                </a:solidFill>
                <a:latin typeface="Arial MT"/>
                <a:cs typeface="Arial MT"/>
              </a:rPr>
              <a:t>Data </a:t>
            </a:r>
            <a:r>
              <a:rPr sz="1200" spc="-10" dirty="0">
                <a:solidFill>
                  <a:srgbClr val="FFFFFF"/>
                </a:solidFill>
                <a:latin typeface="Arial MT"/>
                <a:cs typeface="Arial MT"/>
              </a:rPr>
              <a:t>Processing</a:t>
            </a:r>
            <a:endParaRPr sz="1200">
              <a:latin typeface="Arial MT"/>
              <a:cs typeface="Arial MT"/>
            </a:endParaRPr>
          </a:p>
        </p:txBody>
      </p:sp>
      <p:grpSp>
        <p:nvGrpSpPr>
          <p:cNvPr id="20" name="object 20"/>
          <p:cNvGrpSpPr/>
          <p:nvPr/>
        </p:nvGrpSpPr>
        <p:grpSpPr>
          <a:xfrm>
            <a:off x="3412490" y="4104385"/>
            <a:ext cx="1203960" cy="614045"/>
            <a:chOff x="3412490" y="4104385"/>
            <a:chExt cx="1203960" cy="614045"/>
          </a:xfrm>
        </p:grpSpPr>
        <p:sp>
          <p:nvSpPr>
            <p:cNvPr id="21" name="object 21"/>
            <p:cNvSpPr/>
            <p:nvPr/>
          </p:nvSpPr>
          <p:spPr>
            <a:xfrm>
              <a:off x="3425190" y="4117085"/>
              <a:ext cx="1178560" cy="588645"/>
            </a:xfrm>
            <a:custGeom>
              <a:avLst/>
              <a:gdLst/>
              <a:ahLst/>
              <a:cxnLst/>
              <a:rect l="l" t="t" r="r" b="b"/>
              <a:pathLst>
                <a:path w="1178560" h="588645">
                  <a:moveTo>
                    <a:pt x="1080008" y="0"/>
                  </a:moveTo>
                  <a:lnTo>
                    <a:pt x="98044" y="0"/>
                  </a:lnTo>
                  <a:lnTo>
                    <a:pt x="59900" y="7704"/>
                  </a:lnTo>
                  <a:lnTo>
                    <a:pt x="28733" y="28714"/>
                  </a:lnTo>
                  <a:lnTo>
                    <a:pt x="7711" y="59878"/>
                  </a:lnTo>
                  <a:lnTo>
                    <a:pt x="0" y="98043"/>
                  </a:lnTo>
                  <a:lnTo>
                    <a:pt x="0" y="490219"/>
                  </a:lnTo>
                  <a:lnTo>
                    <a:pt x="7711" y="528385"/>
                  </a:lnTo>
                  <a:lnTo>
                    <a:pt x="28733" y="559549"/>
                  </a:lnTo>
                  <a:lnTo>
                    <a:pt x="59900" y="580559"/>
                  </a:lnTo>
                  <a:lnTo>
                    <a:pt x="98044" y="588263"/>
                  </a:lnTo>
                  <a:lnTo>
                    <a:pt x="1080008" y="588263"/>
                  </a:lnTo>
                  <a:lnTo>
                    <a:pt x="1118151" y="580559"/>
                  </a:lnTo>
                  <a:lnTo>
                    <a:pt x="1149318" y="559549"/>
                  </a:lnTo>
                  <a:lnTo>
                    <a:pt x="1170340" y="528385"/>
                  </a:lnTo>
                  <a:lnTo>
                    <a:pt x="1178052" y="490219"/>
                  </a:lnTo>
                  <a:lnTo>
                    <a:pt x="1178052" y="98043"/>
                  </a:lnTo>
                  <a:lnTo>
                    <a:pt x="1170340" y="59878"/>
                  </a:lnTo>
                  <a:lnTo>
                    <a:pt x="1149318" y="28714"/>
                  </a:lnTo>
                  <a:lnTo>
                    <a:pt x="1118151" y="7704"/>
                  </a:lnTo>
                  <a:lnTo>
                    <a:pt x="1080008" y="0"/>
                  </a:lnTo>
                  <a:close/>
                </a:path>
              </a:pathLst>
            </a:custGeom>
            <a:solidFill>
              <a:srgbClr val="953334"/>
            </a:solidFill>
          </p:spPr>
          <p:txBody>
            <a:bodyPr wrap="square" lIns="0" tIns="0" rIns="0" bIns="0" rtlCol="0"/>
            <a:lstStyle/>
            <a:p>
              <a:endParaRPr/>
            </a:p>
          </p:txBody>
        </p:sp>
        <p:sp>
          <p:nvSpPr>
            <p:cNvPr id="22" name="object 22"/>
            <p:cNvSpPr/>
            <p:nvPr/>
          </p:nvSpPr>
          <p:spPr>
            <a:xfrm>
              <a:off x="3425190" y="4117085"/>
              <a:ext cx="1178560" cy="588645"/>
            </a:xfrm>
            <a:custGeom>
              <a:avLst/>
              <a:gdLst/>
              <a:ahLst/>
              <a:cxnLst/>
              <a:rect l="l" t="t" r="r" b="b"/>
              <a:pathLst>
                <a:path w="1178560" h="588645">
                  <a:moveTo>
                    <a:pt x="0" y="98043"/>
                  </a:moveTo>
                  <a:lnTo>
                    <a:pt x="7711" y="59878"/>
                  </a:lnTo>
                  <a:lnTo>
                    <a:pt x="28733" y="28714"/>
                  </a:lnTo>
                  <a:lnTo>
                    <a:pt x="59900" y="7704"/>
                  </a:lnTo>
                  <a:lnTo>
                    <a:pt x="98044" y="0"/>
                  </a:lnTo>
                  <a:lnTo>
                    <a:pt x="1080008" y="0"/>
                  </a:lnTo>
                  <a:lnTo>
                    <a:pt x="1118151" y="7704"/>
                  </a:lnTo>
                  <a:lnTo>
                    <a:pt x="1149318" y="28714"/>
                  </a:lnTo>
                  <a:lnTo>
                    <a:pt x="1170340" y="59878"/>
                  </a:lnTo>
                  <a:lnTo>
                    <a:pt x="1178052" y="98043"/>
                  </a:lnTo>
                  <a:lnTo>
                    <a:pt x="1178052" y="490219"/>
                  </a:lnTo>
                  <a:lnTo>
                    <a:pt x="1170340" y="528385"/>
                  </a:lnTo>
                  <a:lnTo>
                    <a:pt x="1149318" y="559549"/>
                  </a:lnTo>
                  <a:lnTo>
                    <a:pt x="1118151" y="580559"/>
                  </a:lnTo>
                  <a:lnTo>
                    <a:pt x="1080008" y="588263"/>
                  </a:lnTo>
                  <a:lnTo>
                    <a:pt x="98044" y="588263"/>
                  </a:lnTo>
                  <a:lnTo>
                    <a:pt x="59900" y="580559"/>
                  </a:lnTo>
                  <a:lnTo>
                    <a:pt x="28733" y="559549"/>
                  </a:lnTo>
                  <a:lnTo>
                    <a:pt x="7711" y="528385"/>
                  </a:lnTo>
                  <a:lnTo>
                    <a:pt x="0" y="490219"/>
                  </a:lnTo>
                  <a:lnTo>
                    <a:pt x="0" y="98043"/>
                  </a:lnTo>
                  <a:close/>
                </a:path>
              </a:pathLst>
            </a:custGeom>
            <a:ln w="25400">
              <a:solidFill>
                <a:srgbClr val="FFFFFF"/>
              </a:solidFill>
            </a:ln>
          </p:spPr>
          <p:txBody>
            <a:bodyPr wrap="square" lIns="0" tIns="0" rIns="0" bIns="0" rtlCol="0"/>
            <a:lstStyle/>
            <a:p>
              <a:endParaRPr/>
            </a:p>
          </p:txBody>
        </p:sp>
      </p:grpSp>
      <p:sp>
        <p:nvSpPr>
          <p:cNvPr id="23" name="object 23"/>
          <p:cNvSpPr txBox="1"/>
          <p:nvPr/>
        </p:nvSpPr>
        <p:spPr>
          <a:xfrm>
            <a:off x="3539109" y="4292600"/>
            <a:ext cx="94869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MT"/>
                <a:cs typeface="Arial MT"/>
              </a:rPr>
              <a:t>Data</a:t>
            </a:r>
            <a:r>
              <a:rPr sz="1200" spc="-70" dirty="0">
                <a:solidFill>
                  <a:srgbClr val="FFFFFF"/>
                </a:solidFill>
                <a:latin typeface="Arial MT"/>
                <a:cs typeface="Arial MT"/>
              </a:rPr>
              <a:t> </a:t>
            </a:r>
            <a:r>
              <a:rPr sz="1200" spc="-10" dirty="0">
                <a:solidFill>
                  <a:srgbClr val="FFFFFF"/>
                </a:solidFill>
                <a:latin typeface="Arial MT"/>
                <a:cs typeface="Arial MT"/>
              </a:rPr>
              <a:t>Analysis</a:t>
            </a:r>
            <a:endParaRPr sz="1200">
              <a:latin typeface="Arial MT"/>
              <a:cs typeface="Arial MT"/>
            </a:endParaRPr>
          </a:p>
        </p:txBody>
      </p:sp>
      <p:grpSp>
        <p:nvGrpSpPr>
          <p:cNvPr id="24" name="object 24"/>
          <p:cNvGrpSpPr/>
          <p:nvPr/>
        </p:nvGrpSpPr>
        <p:grpSpPr>
          <a:xfrm>
            <a:off x="2153666" y="3583178"/>
            <a:ext cx="1203960" cy="614045"/>
            <a:chOff x="2153666" y="3583178"/>
            <a:chExt cx="1203960" cy="614045"/>
          </a:xfrm>
        </p:grpSpPr>
        <p:sp>
          <p:nvSpPr>
            <p:cNvPr id="25" name="object 25"/>
            <p:cNvSpPr/>
            <p:nvPr/>
          </p:nvSpPr>
          <p:spPr>
            <a:xfrm>
              <a:off x="2166366" y="3595878"/>
              <a:ext cx="1178560" cy="588645"/>
            </a:xfrm>
            <a:custGeom>
              <a:avLst/>
              <a:gdLst/>
              <a:ahLst/>
              <a:cxnLst/>
              <a:rect l="l" t="t" r="r" b="b"/>
              <a:pathLst>
                <a:path w="1178560" h="588645">
                  <a:moveTo>
                    <a:pt x="1080008" y="0"/>
                  </a:moveTo>
                  <a:lnTo>
                    <a:pt x="98043" y="0"/>
                  </a:lnTo>
                  <a:lnTo>
                    <a:pt x="59900" y="7711"/>
                  </a:lnTo>
                  <a:lnTo>
                    <a:pt x="28733" y="28733"/>
                  </a:lnTo>
                  <a:lnTo>
                    <a:pt x="7711" y="59900"/>
                  </a:lnTo>
                  <a:lnTo>
                    <a:pt x="0" y="98044"/>
                  </a:lnTo>
                  <a:lnTo>
                    <a:pt x="0" y="490220"/>
                  </a:lnTo>
                  <a:lnTo>
                    <a:pt x="7711" y="528385"/>
                  </a:lnTo>
                  <a:lnTo>
                    <a:pt x="28733" y="559549"/>
                  </a:lnTo>
                  <a:lnTo>
                    <a:pt x="59900" y="580559"/>
                  </a:lnTo>
                  <a:lnTo>
                    <a:pt x="98043" y="588264"/>
                  </a:lnTo>
                  <a:lnTo>
                    <a:pt x="1080008" y="588264"/>
                  </a:lnTo>
                  <a:lnTo>
                    <a:pt x="1118151" y="580559"/>
                  </a:lnTo>
                  <a:lnTo>
                    <a:pt x="1149318" y="559549"/>
                  </a:lnTo>
                  <a:lnTo>
                    <a:pt x="1170340" y="528385"/>
                  </a:lnTo>
                  <a:lnTo>
                    <a:pt x="1178051" y="490220"/>
                  </a:lnTo>
                  <a:lnTo>
                    <a:pt x="1178051" y="98044"/>
                  </a:lnTo>
                  <a:lnTo>
                    <a:pt x="1170340" y="59900"/>
                  </a:lnTo>
                  <a:lnTo>
                    <a:pt x="1149318" y="28733"/>
                  </a:lnTo>
                  <a:lnTo>
                    <a:pt x="1118151" y="7711"/>
                  </a:lnTo>
                  <a:lnTo>
                    <a:pt x="1080008" y="0"/>
                  </a:lnTo>
                  <a:close/>
                </a:path>
              </a:pathLst>
            </a:custGeom>
            <a:solidFill>
              <a:srgbClr val="D79F39"/>
            </a:solidFill>
          </p:spPr>
          <p:txBody>
            <a:bodyPr wrap="square" lIns="0" tIns="0" rIns="0" bIns="0" rtlCol="0"/>
            <a:lstStyle/>
            <a:p>
              <a:endParaRPr/>
            </a:p>
          </p:txBody>
        </p:sp>
        <p:sp>
          <p:nvSpPr>
            <p:cNvPr id="26" name="object 26"/>
            <p:cNvSpPr/>
            <p:nvPr/>
          </p:nvSpPr>
          <p:spPr>
            <a:xfrm>
              <a:off x="2166366" y="3595878"/>
              <a:ext cx="1178560" cy="588645"/>
            </a:xfrm>
            <a:custGeom>
              <a:avLst/>
              <a:gdLst/>
              <a:ahLst/>
              <a:cxnLst/>
              <a:rect l="l" t="t" r="r" b="b"/>
              <a:pathLst>
                <a:path w="1178560" h="588645">
                  <a:moveTo>
                    <a:pt x="0" y="98044"/>
                  </a:moveTo>
                  <a:lnTo>
                    <a:pt x="7711" y="59900"/>
                  </a:lnTo>
                  <a:lnTo>
                    <a:pt x="28733" y="28733"/>
                  </a:lnTo>
                  <a:lnTo>
                    <a:pt x="59900" y="7711"/>
                  </a:lnTo>
                  <a:lnTo>
                    <a:pt x="98043" y="0"/>
                  </a:lnTo>
                  <a:lnTo>
                    <a:pt x="1080008" y="0"/>
                  </a:lnTo>
                  <a:lnTo>
                    <a:pt x="1118151" y="7711"/>
                  </a:lnTo>
                  <a:lnTo>
                    <a:pt x="1149318" y="28733"/>
                  </a:lnTo>
                  <a:lnTo>
                    <a:pt x="1170340" y="59900"/>
                  </a:lnTo>
                  <a:lnTo>
                    <a:pt x="1178051" y="98044"/>
                  </a:lnTo>
                  <a:lnTo>
                    <a:pt x="1178051" y="490220"/>
                  </a:lnTo>
                  <a:lnTo>
                    <a:pt x="1170340" y="528385"/>
                  </a:lnTo>
                  <a:lnTo>
                    <a:pt x="1149318" y="559549"/>
                  </a:lnTo>
                  <a:lnTo>
                    <a:pt x="1118151" y="580559"/>
                  </a:lnTo>
                  <a:lnTo>
                    <a:pt x="1080008" y="588264"/>
                  </a:lnTo>
                  <a:lnTo>
                    <a:pt x="98043" y="588264"/>
                  </a:lnTo>
                  <a:lnTo>
                    <a:pt x="59900" y="580559"/>
                  </a:lnTo>
                  <a:lnTo>
                    <a:pt x="28733" y="559549"/>
                  </a:lnTo>
                  <a:lnTo>
                    <a:pt x="7711" y="528385"/>
                  </a:lnTo>
                  <a:lnTo>
                    <a:pt x="0" y="490220"/>
                  </a:lnTo>
                  <a:lnTo>
                    <a:pt x="0" y="98044"/>
                  </a:lnTo>
                  <a:close/>
                </a:path>
              </a:pathLst>
            </a:custGeom>
            <a:ln w="25400">
              <a:solidFill>
                <a:srgbClr val="FFFFFF"/>
              </a:solidFill>
            </a:ln>
          </p:spPr>
          <p:txBody>
            <a:bodyPr wrap="square" lIns="0" tIns="0" rIns="0" bIns="0" rtlCol="0"/>
            <a:lstStyle/>
            <a:p>
              <a:endParaRPr/>
            </a:p>
          </p:txBody>
        </p:sp>
      </p:grpSp>
      <p:sp>
        <p:nvSpPr>
          <p:cNvPr id="27" name="object 27"/>
          <p:cNvSpPr txBox="1"/>
          <p:nvPr/>
        </p:nvSpPr>
        <p:spPr>
          <a:xfrm>
            <a:off x="2242185" y="3692144"/>
            <a:ext cx="1025525" cy="367030"/>
          </a:xfrm>
          <a:prstGeom prst="rect">
            <a:avLst/>
          </a:prstGeom>
        </p:spPr>
        <p:txBody>
          <a:bodyPr vert="horz" wrap="square" lIns="0" tIns="38100" rIns="0" bIns="0" rtlCol="0">
            <a:spAutoFit/>
          </a:bodyPr>
          <a:lstStyle/>
          <a:p>
            <a:pPr marL="108585" marR="5080" indent="-96520">
              <a:lnSpc>
                <a:spcPts val="1250"/>
              </a:lnSpc>
              <a:spcBef>
                <a:spcPts val="300"/>
              </a:spcBef>
            </a:pPr>
            <a:r>
              <a:rPr sz="1200" dirty="0">
                <a:solidFill>
                  <a:srgbClr val="FFFFFF"/>
                </a:solidFill>
                <a:latin typeface="Arial MT"/>
                <a:cs typeface="Arial MT"/>
              </a:rPr>
              <a:t>Model</a:t>
            </a:r>
            <a:r>
              <a:rPr sz="1200" spc="-55" dirty="0">
                <a:solidFill>
                  <a:srgbClr val="FFFFFF"/>
                </a:solidFill>
                <a:latin typeface="Arial MT"/>
                <a:cs typeface="Arial MT"/>
              </a:rPr>
              <a:t> </a:t>
            </a:r>
            <a:r>
              <a:rPr sz="1200" spc="-10" dirty="0">
                <a:solidFill>
                  <a:srgbClr val="FFFFFF"/>
                </a:solidFill>
                <a:latin typeface="Arial MT"/>
                <a:cs typeface="Arial MT"/>
              </a:rPr>
              <a:t>Training </a:t>
            </a:r>
            <a:r>
              <a:rPr sz="1200" dirty="0">
                <a:solidFill>
                  <a:srgbClr val="FFFFFF"/>
                </a:solidFill>
                <a:latin typeface="Arial MT"/>
                <a:cs typeface="Arial MT"/>
              </a:rPr>
              <a:t>and</a:t>
            </a:r>
            <a:r>
              <a:rPr sz="1200" spc="-10" dirty="0">
                <a:solidFill>
                  <a:srgbClr val="FFFFFF"/>
                </a:solidFill>
                <a:latin typeface="Arial MT"/>
                <a:cs typeface="Arial MT"/>
              </a:rPr>
              <a:t> Results</a:t>
            </a:r>
            <a:endParaRPr sz="1200">
              <a:latin typeface="Arial MT"/>
              <a:cs typeface="Arial MT"/>
            </a:endParaRPr>
          </a:p>
        </p:txBody>
      </p:sp>
      <p:grpSp>
        <p:nvGrpSpPr>
          <p:cNvPr id="28" name="object 28"/>
          <p:cNvGrpSpPr/>
          <p:nvPr/>
        </p:nvGrpSpPr>
        <p:grpSpPr>
          <a:xfrm>
            <a:off x="1632457" y="2324354"/>
            <a:ext cx="1203960" cy="614045"/>
            <a:chOff x="1632457" y="2324354"/>
            <a:chExt cx="1203960" cy="614045"/>
          </a:xfrm>
        </p:grpSpPr>
        <p:sp>
          <p:nvSpPr>
            <p:cNvPr id="29" name="object 29"/>
            <p:cNvSpPr/>
            <p:nvPr/>
          </p:nvSpPr>
          <p:spPr>
            <a:xfrm>
              <a:off x="1645157" y="2337054"/>
              <a:ext cx="1178560" cy="588645"/>
            </a:xfrm>
            <a:custGeom>
              <a:avLst/>
              <a:gdLst/>
              <a:ahLst/>
              <a:cxnLst/>
              <a:rect l="l" t="t" r="r" b="b"/>
              <a:pathLst>
                <a:path w="1178560" h="588644">
                  <a:moveTo>
                    <a:pt x="1080008" y="0"/>
                  </a:moveTo>
                  <a:lnTo>
                    <a:pt x="98043" y="0"/>
                  </a:lnTo>
                  <a:lnTo>
                    <a:pt x="59900" y="7711"/>
                  </a:lnTo>
                  <a:lnTo>
                    <a:pt x="28733" y="28733"/>
                  </a:lnTo>
                  <a:lnTo>
                    <a:pt x="7711" y="59900"/>
                  </a:lnTo>
                  <a:lnTo>
                    <a:pt x="0" y="98043"/>
                  </a:lnTo>
                  <a:lnTo>
                    <a:pt x="0" y="490219"/>
                  </a:lnTo>
                  <a:lnTo>
                    <a:pt x="7711" y="528363"/>
                  </a:lnTo>
                  <a:lnTo>
                    <a:pt x="28733" y="559530"/>
                  </a:lnTo>
                  <a:lnTo>
                    <a:pt x="59900" y="580552"/>
                  </a:lnTo>
                  <a:lnTo>
                    <a:pt x="98043" y="588263"/>
                  </a:lnTo>
                  <a:lnTo>
                    <a:pt x="1080008" y="588263"/>
                  </a:lnTo>
                  <a:lnTo>
                    <a:pt x="1118151" y="580552"/>
                  </a:lnTo>
                  <a:lnTo>
                    <a:pt x="1149318" y="559530"/>
                  </a:lnTo>
                  <a:lnTo>
                    <a:pt x="1170340" y="528363"/>
                  </a:lnTo>
                  <a:lnTo>
                    <a:pt x="1178052" y="490219"/>
                  </a:lnTo>
                  <a:lnTo>
                    <a:pt x="1178052" y="98043"/>
                  </a:lnTo>
                  <a:lnTo>
                    <a:pt x="1170340" y="59900"/>
                  </a:lnTo>
                  <a:lnTo>
                    <a:pt x="1149318" y="28733"/>
                  </a:lnTo>
                  <a:lnTo>
                    <a:pt x="1118151" y="7711"/>
                  </a:lnTo>
                  <a:lnTo>
                    <a:pt x="1080008" y="0"/>
                  </a:lnTo>
                  <a:close/>
                </a:path>
              </a:pathLst>
            </a:custGeom>
            <a:solidFill>
              <a:srgbClr val="8AAB42"/>
            </a:solidFill>
          </p:spPr>
          <p:txBody>
            <a:bodyPr wrap="square" lIns="0" tIns="0" rIns="0" bIns="0" rtlCol="0"/>
            <a:lstStyle/>
            <a:p>
              <a:endParaRPr/>
            </a:p>
          </p:txBody>
        </p:sp>
        <p:sp>
          <p:nvSpPr>
            <p:cNvPr id="30" name="object 30"/>
            <p:cNvSpPr/>
            <p:nvPr/>
          </p:nvSpPr>
          <p:spPr>
            <a:xfrm>
              <a:off x="1645157" y="2337054"/>
              <a:ext cx="1178560" cy="588645"/>
            </a:xfrm>
            <a:custGeom>
              <a:avLst/>
              <a:gdLst/>
              <a:ahLst/>
              <a:cxnLst/>
              <a:rect l="l" t="t" r="r" b="b"/>
              <a:pathLst>
                <a:path w="1178560" h="588644">
                  <a:moveTo>
                    <a:pt x="0" y="98043"/>
                  </a:moveTo>
                  <a:lnTo>
                    <a:pt x="7711" y="59900"/>
                  </a:lnTo>
                  <a:lnTo>
                    <a:pt x="28733" y="28733"/>
                  </a:lnTo>
                  <a:lnTo>
                    <a:pt x="59900" y="7711"/>
                  </a:lnTo>
                  <a:lnTo>
                    <a:pt x="98043" y="0"/>
                  </a:lnTo>
                  <a:lnTo>
                    <a:pt x="1080008" y="0"/>
                  </a:lnTo>
                  <a:lnTo>
                    <a:pt x="1118151" y="7711"/>
                  </a:lnTo>
                  <a:lnTo>
                    <a:pt x="1149318" y="28733"/>
                  </a:lnTo>
                  <a:lnTo>
                    <a:pt x="1170340" y="59900"/>
                  </a:lnTo>
                  <a:lnTo>
                    <a:pt x="1178052" y="98043"/>
                  </a:lnTo>
                  <a:lnTo>
                    <a:pt x="1178052" y="490219"/>
                  </a:lnTo>
                  <a:lnTo>
                    <a:pt x="1170340" y="528363"/>
                  </a:lnTo>
                  <a:lnTo>
                    <a:pt x="1149318" y="559530"/>
                  </a:lnTo>
                  <a:lnTo>
                    <a:pt x="1118151" y="580552"/>
                  </a:lnTo>
                  <a:lnTo>
                    <a:pt x="1080008" y="588263"/>
                  </a:lnTo>
                  <a:lnTo>
                    <a:pt x="98043" y="588263"/>
                  </a:lnTo>
                  <a:lnTo>
                    <a:pt x="59900" y="580552"/>
                  </a:lnTo>
                  <a:lnTo>
                    <a:pt x="28733" y="559530"/>
                  </a:lnTo>
                  <a:lnTo>
                    <a:pt x="7711" y="528363"/>
                  </a:lnTo>
                  <a:lnTo>
                    <a:pt x="0" y="490219"/>
                  </a:lnTo>
                  <a:lnTo>
                    <a:pt x="0" y="98043"/>
                  </a:lnTo>
                  <a:close/>
                </a:path>
              </a:pathLst>
            </a:custGeom>
            <a:ln w="25400">
              <a:solidFill>
                <a:srgbClr val="FFFFFF"/>
              </a:solidFill>
            </a:ln>
          </p:spPr>
          <p:txBody>
            <a:bodyPr wrap="square" lIns="0" tIns="0" rIns="0" bIns="0" rtlCol="0"/>
            <a:lstStyle/>
            <a:p>
              <a:endParaRPr/>
            </a:p>
          </p:txBody>
        </p:sp>
      </p:grpSp>
      <p:sp>
        <p:nvSpPr>
          <p:cNvPr id="31" name="object 31"/>
          <p:cNvSpPr txBox="1"/>
          <p:nvPr/>
        </p:nvSpPr>
        <p:spPr>
          <a:xfrm>
            <a:off x="1842642" y="2512314"/>
            <a:ext cx="78041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Arial MT"/>
                <a:cs typeface="Arial MT"/>
              </a:rPr>
              <a:t>Conclusion</a:t>
            </a:r>
            <a:endParaRPr sz="1200">
              <a:latin typeface="Arial MT"/>
              <a:cs typeface="Arial MT"/>
            </a:endParaRPr>
          </a:p>
        </p:txBody>
      </p:sp>
      <p:grpSp>
        <p:nvGrpSpPr>
          <p:cNvPr id="32" name="object 32"/>
          <p:cNvGrpSpPr/>
          <p:nvPr/>
        </p:nvGrpSpPr>
        <p:grpSpPr>
          <a:xfrm>
            <a:off x="2153666" y="1065530"/>
            <a:ext cx="1203960" cy="614045"/>
            <a:chOff x="2153666" y="1065530"/>
            <a:chExt cx="1203960" cy="614045"/>
          </a:xfrm>
        </p:grpSpPr>
        <p:sp>
          <p:nvSpPr>
            <p:cNvPr id="33" name="object 33"/>
            <p:cNvSpPr/>
            <p:nvPr/>
          </p:nvSpPr>
          <p:spPr>
            <a:xfrm>
              <a:off x="2166366" y="1078230"/>
              <a:ext cx="1178560" cy="588645"/>
            </a:xfrm>
            <a:custGeom>
              <a:avLst/>
              <a:gdLst/>
              <a:ahLst/>
              <a:cxnLst/>
              <a:rect l="l" t="t" r="r" b="b"/>
              <a:pathLst>
                <a:path w="1178560" h="588644">
                  <a:moveTo>
                    <a:pt x="1080008" y="0"/>
                  </a:moveTo>
                  <a:lnTo>
                    <a:pt x="98043" y="0"/>
                  </a:lnTo>
                  <a:lnTo>
                    <a:pt x="59900" y="7711"/>
                  </a:lnTo>
                  <a:lnTo>
                    <a:pt x="28733" y="28733"/>
                  </a:lnTo>
                  <a:lnTo>
                    <a:pt x="7711" y="59900"/>
                  </a:lnTo>
                  <a:lnTo>
                    <a:pt x="0" y="98044"/>
                  </a:lnTo>
                  <a:lnTo>
                    <a:pt x="0" y="490220"/>
                  </a:lnTo>
                  <a:lnTo>
                    <a:pt x="7711" y="528363"/>
                  </a:lnTo>
                  <a:lnTo>
                    <a:pt x="28733" y="559530"/>
                  </a:lnTo>
                  <a:lnTo>
                    <a:pt x="59900" y="580552"/>
                  </a:lnTo>
                  <a:lnTo>
                    <a:pt x="98043" y="588264"/>
                  </a:lnTo>
                  <a:lnTo>
                    <a:pt x="1080008" y="588264"/>
                  </a:lnTo>
                  <a:lnTo>
                    <a:pt x="1118151" y="580552"/>
                  </a:lnTo>
                  <a:lnTo>
                    <a:pt x="1149318" y="559530"/>
                  </a:lnTo>
                  <a:lnTo>
                    <a:pt x="1170340" y="528363"/>
                  </a:lnTo>
                  <a:lnTo>
                    <a:pt x="1178051" y="490220"/>
                  </a:lnTo>
                  <a:lnTo>
                    <a:pt x="1178051" y="98044"/>
                  </a:lnTo>
                  <a:lnTo>
                    <a:pt x="1170340" y="59900"/>
                  </a:lnTo>
                  <a:lnTo>
                    <a:pt x="1149318" y="28733"/>
                  </a:lnTo>
                  <a:lnTo>
                    <a:pt x="1118151" y="7711"/>
                  </a:lnTo>
                  <a:lnTo>
                    <a:pt x="1080008" y="0"/>
                  </a:lnTo>
                  <a:close/>
                </a:path>
              </a:pathLst>
            </a:custGeom>
            <a:solidFill>
              <a:srgbClr val="56A7B5"/>
            </a:solidFill>
          </p:spPr>
          <p:txBody>
            <a:bodyPr wrap="square" lIns="0" tIns="0" rIns="0" bIns="0" rtlCol="0"/>
            <a:lstStyle/>
            <a:p>
              <a:endParaRPr/>
            </a:p>
          </p:txBody>
        </p:sp>
        <p:sp>
          <p:nvSpPr>
            <p:cNvPr id="34" name="object 34"/>
            <p:cNvSpPr/>
            <p:nvPr/>
          </p:nvSpPr>
          <p:spPr>
            <a:xfrm>
              <a:off x="2166366" y="1078230"/>
              <a:ext cx="1178560" cy="588645"/>
            </a:xfrm>
            <a:custGeom>
              <a:avLst/>
              <a:gdLst/>
              <a:ahLst/>
              <a:cxnLst/>
              <a:rect l="l" t="t" r="r" b="b"/>
              <a:pathLst>
                <a:path w="1178560" h="588644">
                  <a:moveTo>
                    <a:pt x="0" y="98044"/>
                  </a:moveTo>
                  <a:lnTo>
                    <a:pt x="7711" y="59900"/>
                  </a:lnTo>
                  <a:lnTo>
                    <a:pt x="28733" y="28733"/>
                  </a:lnTo>
                  <a:lnTo>
                    <a:pt x="59900" y="7711"/>
                  </a:lnTo>
                  <a:lnTo>
                    <a:pt x="98043" y="0"/>
                  </a:lnTo>
                  <a:lnTo>
                    <a:pt x="1080008" y="0"/>
                  </a:lnTo>
                  <a:lnTo>
                    <a:pt x="1118151" y="7711"/>
                  </a:lnTo>
                  <a:lnTo>
                    <a:pt x="1149318" y="28733"/>
                  </a:lnTo>
                  <a:lnTo>
                    <a:pt x="1170340" y="59900"/>
                  </a:lnTo>
                  <a:lnTo>
                    <a:pt x="1178051" y="98044"/>
                  </a:lnTo>
                  <a:lnTo>
                    <a:pt x="1178051" y="490220"/>
                  </a:lnTo>
                  <a:lnTo>
                    <a:pt x="1170340" y="528363"/>
                  </a:lnTo>
                  <a:lnTo>
                    <a:pt x="1149318" y="559530"/>
                  </a:lnTo>
                  <a:lnTo>
                    <a:pt x="1118151" y="580552"/>
                  </a:lnTo>
                  <a:lnTo>
                    <a:pt x="1080008" y="588264"/>
                  </a:lnTo>
                  <a:lnTo>
                    <a:pt x="98043" y="588264"/>
                  </a:lnTo>
                  <a:lnTo>
                    <a:pt x="59900" y="580552"/>
                  </a:lnTo>
                  <a:lnTo>
                    <a:pt x="28733" y="559530"/>
                  </a:lnTo>
                  <a:lnTo>
                    <a:pt x="7711" y="528363"/>
                  </a:lnTo>
                  <a:lnTo>
                    <a:pt x="0" y="490220"/>
                  </a:lnTo>
                  <a:lnTo>
                    <a:pt x="0" y="98044"/>
                  </a:lnTo>
                  <a:close/>
                </a:path>
              </a:pathLst>
            </a:custGeom>
            <a:ln w="25399">
              <a:solidFill>
                <a:srgbClr val="FFFFFF"/>
              </a:solidFill>
            </a:ln>
          </p:spPr>
          <p:txBody>
            <a:bodyPr wrap="square" lIns="0" tIns="0" rIns="0" bIns="0" rtlCol="0"/>
            <a:lstStyle/>
            <a:p>
              <a:endParaRPr/>
            </a:p>
          </p:txBody>
        </p:sp>
      </p:grpSp>
      <p:sp>
        <p:nvSpPr>
          <p:cNvPr id="35" name="object 35"/>
          <p:cNvSpPr txBox="1"/>
          <p:nvPr/>
        </p:nvSpPr>
        <p:spPr>
          <a:xfrm>
            <a:off x="2322957" y="1253109"/>
            <a:ext cx="864869"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Arial MT"/>
                <a:cs typeface="Arial MT"/>
              </a:rPr>
              <a:t>Bibliography</a:t>
            </a:r>
            <a:endParaRPr sz="12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7657" y="67767"/>
            <a:ext cx="8628684" cy="647792"/>
          </a:xfrm>
          <a:prstGeom prst="rect">
            <a:avLst/>
          </a:prstGeom>
        </p:spPr>
        <p:txBody>
          <a:bodyPr vert="horz" wrap="square" lIns="0" tIns="275767" rIns="0" bIns="0" rtlCol="0">
            <a:spAutoFit/>
          </a:bodyPr>
          <a:lstStyle/>
          <a:p>
            <a:pPr marL="589280">
              <a:lnSpc>
                <a:spcPct val="100000"/>
              </a:lnSpc>
              <a:spcBef>
                <a:spcPts val="100"/>
              </a:spcBef>
            </a:pPr>
            <a:r>
              <a:rPr lang="en-IN" dirty="0">
                <a:solidFill>
                  <a:srgbClr val="F42747"/>
                </a:solidFill>
                <a:latin typeface="Roboto"/>
                <a:cs typeface="Roboto"/>
              </a:rPr>
              <a:t>Hierarchical clustering</a:t>
            </a:r>
            <a:endParaRPr lang="en-IN" spc="-70" dirty="0">
              <a:solidFill>
                <a:srgbClr val="F42747"/>
              </a:solidFill>
              <a:latin typeface="Roboto"/>
              <a:cs typeface="Roboto"/>
            </a:endParaRPr>
          </a:p>
        </p:txBody>
      </p:sp>
      <p:sp>
        <p:nvSpPr>
          <p:cNvPr id="5" name="object 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30" dirty="0"/>
              <a:t>30</a:t>
            </a:fld>
            <a:endParaRPr spc="30" dirty="0"/>
          </a:p>
        </p:txBody>
      </p:sp>
      <p:sp>
        <p:nvSpPr>
          <p:cNvPr id="4" name="object 4"/>
          <p:cNvSpPr txBox="1"/>
          <p:nvPr/>
        </p:nvSpPr>
        <p:spPr>
          <a:xfrm>
            <a:off x="948639" y="1061161"/>
            <a:ext cx="6781800" cy="659796"/>
          </a:xfrm>
          <a:prstGeom prst="rect">
            <a:avLst/>
          </a:prstGeom>
        </p:spPr>
        <p:txBody>
          <a:bodyPr vert="horz" wrap="square" lIns="0" tIns="13335" rIns="0" bIns="0" rtlCol="0">
            <a:spAutoFit/>
          </a:bodyPr>
          <a:lstStyle/>
          <a:p>
            <a:pPr marL="12700">
              <a:lnSpc>
                <a:spcPct val="100000"/>
              </a:lnSpc>
              <a:spcBef>
                <a:spcPts val="105"/>
              </a:spcBef>
            </a:pPr>
            <a:r>
              <a:rPr lang="en-US" sz="1400" dirty="0">
                <a:latin typeface="Roboto Lt"/>
                <a:cs typeface="Roboto Lt"/>
              </a:rPr>
              <a:t>This is another unsupervised learning algorithm that clusters data points into a tree-like structure based on the similarity between them. Hierarchical clustering can be either agglomerative (bottom-up) or divisive (top-down).</a:t>
            </a:r>
          </a:p>
        </p:txBody>
      </p:sp>
      <p:pic>
        <p:nvPicPr>
          <p:cNvPr id="7" name="Picture 6">
            <a:extLst>
              <a:ext uri="{FF2B5EF4-FFF2-40B4-BE49-F238E27FC236}">
                <a16:creationId xmlns:a16="http://schemas.microsoft.com/office/drawing/2014/main" id="{67F7D9D4-3D5D-B7D0-B6AE-DEC391CE81A1}"/>
              </a:ext>
            </a:extLst>
          </p:cNvPr>
          <p:cNvPicPr>
            <a:picLocks noChangeAspect="1"/>
          </p:cNvPicPr>
          <p:nvPr/>
        </p:nvPicPr>
        <p:blipFill>
          <a:blip r:embed="rId2"/>
          <a:stretch>
            <a:fillRect/>
          </a:stretch>
        </p:blipFill>
        <p:spPr>
          <a:xfrm>
            <a:off x="1600200" y="1720957"/>
            <a:ext cx="5568299" cy="321299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0A3A0068-853C-A7F6-CB2E-4573ABCC6BC6}"/>
              </a:ext>
            </a:extLst>
          </p:cNvPr>
          <p:cNvSpPr txBox="1">
            <a:spLocks noGrp="1"/>
          </p:cNvSpPr>
          <p:nvPr>
            <p:ph type="title"/>
          </p:nvPr>
        </p:nvSpPr>
        <p:spPr>
          <a:xfrm>
            <a:off x="257175" y="68263"/>
            <a:ext cx="8629650" cy="647792"/>
          </a:xfrm>
          <a:prstGeom prst="rect">
            <a:avLst/>
          </a:prstGeom>
        </p:spPr>
        <p:txBody>
          <a:bodyPr vert="horz" wrap="square" lIns="0" tIns="275767" rIns="0" bIns="0" rtlCol="0">
            <a:spAutoFit/>
          </a:bodyPr>
          <a:lstStyle/>
          <a:p>
            <a:pPr marL="589280">
              <a:lnSpc>
                <a:spcPct val="100000"/>
              </a:lnSpc>
              <a:spcBef>
                <a:spcPts val="100"/>
              </a:spcBef>
            </a:pPr>
            <a:r>
              <a:rPr lang="en-IN" dirty="0">
                <a:solidFill>
                  <a:srgbClr val="F42747"/>
                </a:solidFill>
                <a:latin typeface="Roboto"/>
                <a:cs typeface="Roboto"/>
              </a:rPr>
              <a:t>PCA(Principal Component Analysis):</a:t>
            </a:r>
            <a:endParaRPr lang="en-IN" spc="-70" dirty="0">
              <a:solidFill>
                <a:srgbClr val="F42747"/>
              </a:solidFill>
              <a:latin typeface="Roboto"/>
              <a:cs typeface="Roboto"/>
            </a:endParaRPr>
          </a:p>
        </p:txBody>
      </p:sp>
      <p:sp>
        <p:nvSpPr>
          <p:cNvPr id="5" name="TextBox 4">
            <a:extLst>
              <a:ext uri="{FF2B5EF4-FFF2-40B4-BE49-F238E27FC236}">
                <a16:creationId xmlns:a16="http://schemas.microsoft.com/office/drawing/2014/main" id="{86BC18EF-0195-231F-CD95-3933DD92160B}"/>
              </a:ext>
            </a:extLst>
          </p:cNvPr>
          <p:cNvSpPr txBox="1"/>
          <p:nvPr/>
        </p:nvSpPr>
        <p:spPr>
          <a:xfrm>
            <a:off x="914400" y="895350"/>
            <a:ext cx="7162800" cy="954107"/>
          </a:xfrm>
          <a:prstGeom prst="rect">
            <a:avLst/>
          </a:prstGeom>
          <a:noFill/>
        </p:spPr>
        <p:txBody>
          <a:bodyPr wrap="square" rtlCol="0">
            <a:spAutoFit/>
          </a:bodyPr>
          <a:lstStyle/>
          <a:p>
            <a:r>
              <a:rPr lang="en-US" sz="1400" dirty="0">
                <a:latin typeface="Roboto" panose="02000000000000000000" pitchFamily="2" charset="0"/>
                <a:ea typeface="Roboto" panose="02000000000000000000" pitchFamily="2" charset="0"/>
                <a:cs typeface="Roboto" panose="02000000000000000000" pitchFamily="2" charset="0"/>
              </a:rPr>
              <a:t>Here, PCA successfully reduced the dataset's dimensionality, retaining key patterns while simplifying the data for analysis. The visualization revealed distinct groupings between purchasing and non-purchasing sessions, helping identify the most influential features.</a:t>
            </a:r>
            <a:endParaRPr lang="en-IN" sz="14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66F99C75-1A6E-F9EF-8A64-C8D830A17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657350"/>
            <a:ext cx="4038600" cy="3056811"/>
          </a:xfrm>
          <a:prstGeom prst="rect">
            <a:avLst/>
          </a:prstGeom>
        </p:spPr>
      </p:pic>
    </p:spTree>
    <p:extLst>
      <p:ext uri="{BB962C8B-B14F-4D97-AF65-F5344CB8AC3E}">
        <p14:creationId xmlns:p14="http://schemas.microsoft.com/office/powerpoint/2010/main" val="2550004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1D75C6D8-760A-F4B9-721D-932D5E8514EA}"/>
              </a:ext>
            </a:extLst>
          </p:cNvPr>
          <p:cNvSpPr txBox="1">
            <a:spLocks noGrp="1"/>
          </p:cNvSpPr>
          <p:nvPr>
            <p:ph type="title"/>
          </p:nvPr>
        </p:nvSpPr>
        <p:spPr>
          <a:xfrm>
            <a:off x="257175" y="68263"/>
            <a:ext cx="8629650" cy="647792"/>
          </a:xfrm>
          <a:prstGeom prst="rect">
            <a:avLst/>
          </a:prstGeom>
        </p:spPr>
        <p:txBody>
          <a:bodyPr vert="horz" wrap="square" lIns="0" tIns="275767" rIns="0" bIns="0" rtlCol="0">
            <a:spAutoFit/>
          </a:bodyPr>
          <a:lstStyle/>
          <a:p>
            <a:pPr marL="589280">
              <a:lnSpc>
                <a:spcPct val="100000"/>
              </a:lnSpc>
              <a:spcBef>
                <a:spcPts val="100"/>
              </a:spcBef>
            </a:pPr>
            <a:r>
              <a:rPr lang="en-US" dirty="0">
                <a:solidFill>
                  <a:srgbClr val="F42747"/>
                </a:solidFill>
                <a:latin typeface="Roboto"/>
                <a:cs typeface="Roboto"/>
              </a:rPr>
              <a:t>UMAP (Uniform Manifold Approximation and Projection):</a:t>
            </a:r>
            <a:endParaRPr lang="en-IN" spc="-70" dirty="0">
              <a:solidFill>
                <a:srgbClr val="F42747"/>
              </a:solidFill>
              <a:latin typeface="Roboto"/>
              <a:cs typeface="Roboto"/>
            </a:endParaRPr>
          </a:p>
        </p:txBody>
      </p:sp>
      <p:sp>
        <p:nvSpPr>
          <p:cNvPr id="5" name="TextBox 4">
            <a:extLst>
              <a:ext uri="{FF2B5EF4-FFF2-40B4-BE49-F238E27FC236}">
                <a16:creationId xmlns:a16="http://schemas.microsoft.com/office/drawing/2014/main" id="{BDF2CCA9-DBB4-D7A6-B67E-6B1B3CC90048}"/>
              </a:ext>
            </a:extLst>
          </p:cNvPr>
          <p:cNvSpPr txBox="1"/>
          <p:nvPr/>
        </p:nvSpPr>
        <p:spPr>
          <a:xfrm>
            <a:off x="914400" y="895350"/>
            <a:ext cx="7162800" cy="954107"/>
          </a:xfrm>
          <a:prstGeom prst="rect">
            <a:avLst/>
          </a:prstGeom>
          <a:noFill/>
        </p:spPr>
        <p:txBody>
          <a:bodyPr wrap="square" rtlCol="0">
            <a:spAutoFit/>
          </a:bodyPr>
          <a:lstStyle/>
          <a:p>
            <a:r>
              <a:rPr lang="en-US" sz="1400" dirty="0">
                <a:latin typeface="Roboto" panose="02000000000000000000" pitchFamily="2" charset="0"/>
                <a:ea typeface="Roboto" panose="02000000000000000000" pitchFamily="2" charset="0"/>
                <a:cs typeface="Roboto" panose="02000000000000000000" pitchFamily="2" charset="0"/>
              </a:rPr>
              <a:t>UMAP performed well in capturing both local and global structures of the data, creating a clear separation between different customer behaviors. Its visualization highlighted clusters of purchasing and non-purchasing sessions, supporting further segmentation analysis.</a:t>
            </a:r>
            <a:endParaRPr lang="en-IN" sz="14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F6096536-752A-872A-F4BB-4505A1808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252" y="1581150"/>
            <a:ext cx="4417496" cy="3242934"/>
          </a:xfrm>
          <a:prstGeom prst="rect">
            <a:avLst/>
          </a:prstGeom>
        </p:spPr>
      </p:pic>
    </p:spTree>
    <p:extLst>
      <p:ext uri="{BB962C8B-B14F-4D97-AF65-F5344CB8AC3E}">
        <p14:creationId xmlns:p14="http://schemas.microsoft.com/office/powerpoint/2010/main" val="338163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8EDED3CC-2F99-9EF9-F1A3-A69E333F3CD6}"/>
              </a:ext>
            </a:extLst>
          </p:cNvPr>
          <p:cNvSpPr txBox="1">
            <a:spLocks noGrp="1"/>
          </p:cNvSpPr>
          <p:nvPr>
            <p:ph type="title"/>
          </p:nvPr>
        </p:nvSpPr>
        <p:spPr>
          <a:xfrm>
            <a:off x="257175" y="68263"/>
            <a:ext cx="8629650" cy="647792"/>
          </a:xfrm>
          <a:prstGeom prst="rect">
            <a:avLst/>
          </a:prstGeom>
        </p:spPr>
        <p:txBody>
          <a:bodyPr vert="horz" wrap="square" lIns="0" tIns="275767" rIns="0" bIns="0" rtlCol="0">
            <a:spAutoFit/>
          </a:bodyPr>
          <a:lstStyle/>
          <a:p>
            <a:pPr marL="589280">
              <a:lnSpc>
                <a:spcPct val="100000"/>
              </a:lnSpc>
              <a:spcBef>
                <a:spcPts val="100"/>
              </a:spcBef>
            </a:pPr>
            <a:r>
              <a:rPr lang="en-US" dirty="0">
                <a:solidFill>
                  <a:srgbClr val="F42747"/>
                </a:solidFill>
                <a:latin typeface="Roboto"/>
                <a:cs typeface="Roboto"/>
              </a:rPr>
              <a:t>t-SNE (t-distributed Stochastic Neighbor Embedding):</a:t>
            </a:r>
            <a:endParaRPr lang="en-IN" spc="-70" dirty="0">
              <a:solidFill>
                <a:srgbClr val="F42747"/>
              </a:solidFill>
              <a:latin typeface="Roboto"/>
              <a:cs typeface="Roboto"/>
            </a:endParaRPr>
          </a:p>
        </p:txBody>
      </p:sp>
      <p:sp>
        <p:nvSpPr>
          <p:cNvPr id="7" name="TextBox 6">
            <a:extLst>
              <a:ext uri="{FF2B5EF4-FFF2-40B4-BE49-F238E27FC236}">
                <a16:creationId xmlns:a16="http://schemas.microsoft.com/office/drawing/2014/main" id="{4553C703-BD4C-8A67-2B28-592C2EBD4B0A}"/>
              </a:ext>
            </a:extLst>
          </p:cNvPr>
          <p:cNvSpPr txBox="1"/>
          <p:nvPr/>
        </p:nvSpPr>
        <p:spPr>
          <a:xfrm>
            <a:off x="914400" y="895350"/>
            <a:ext cx="7162800" cy="954107"/>
          </a:xfrm>
          <a:prstGeom prst="rect">
            <a:avLst/>
          </a:prstGeom>
          <a:noFill/>
        </p:spPr>
        <p:txBody>
          <a:bodyPr wrap="square" rtlCol="0">
            <a:spAutoFit/>
          </a:bodyPr>
          <a:lstStyle/>
          <a:p>
            <a:r>
              <a:rPr lang="en-US" sz="1400" dirty="0">
                <a:latin typeface="Roboto" panose="02000000000000000000" pitchFamily="2" charset="0"/>
                <a:ea typeface="Roboto" panose="02000000000000000000" pitchFamily="2" charset="0"/>
                <a:cs typeface="Roboto" panose="02000000000000000000" pitchFamily="2" charset="0"/>
              </a:rPr>
              <a:t>t-SNE provided detailed and intuitive visualizations of the data by emphasizing local relationships. It clearly demonstrated the separability of purchasing versus non-purchasing customers, although it required careful tuning of perplexity for optimal results.</a:t>
            </a:r>
            <a:endParaRPr lang="en-IN" sz="1400" dirty="0">
              <a:latin typeface="Roboto" panose="02000000000000000000" pitchFamily="2" charset="0"/>
              <a:ea typeface="Roboto" panose="02000000000000000000" pitchFamily="2" charset="0"/>
              <a:cs typeface="Roboto" panose="02000000000000000000" pitchFamily="2" charset="0"/>
            </a:endParaRPr>
          </a:p>
        </p:txBody>
      </p:sp>
      <p:pic>
        <p:nvPicPr>
          <p:cNvPr id="9" name="Picture 8">
            <a:extLst>
              <a:ext uri="{FF2B5EF4-FFF2-40B4-BE49-F238E27FC236}">
                <a16:creationId xmlns:a16="http://schemas.microsoft.com/office/drawing/2014/main" id="{BF120386-2885-84B8-4F78-77390E5DC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81150"/>
            <a:ext cx="4452745" cy="3307587"/>
          </a:xfrm>
          <a:prstGeom prst="rect">
            <a:avLst/>
          </a:prstGeom>
        </p:spPr>
      </p:pic>
    </p:spTree>
    <p:extLst>
      <p:ext uri="{BB962C8B-B14F-4D97-AF65-F5344CB8AC3E}">
        <p14:creationId xmlns:p14="http://schemas.microsoft.com/office/powerpoint/2010/main" val="3271181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2251" y="2201037"/>
            <a:ext cx="3081020" cy="650875"/>
          </a:xfrm>
          <a:prstGeom prst="rect">
            <a:avLst/>
          </a:prstGeom>
        </p:spPr>
        <p:txBody>
          <a:bodyPr vert="horz" wrap="square" lIns="0" tIns="12700" rIns="0" bIns="0" rtlCol="0">
            <a:spAutoFit/>
          </a:bodyPr>
          <a:lstStyle/>
          <a:p>
            <a:pPr marL="12700">
              <a:lnSpc>
                <a:spcPct val="100000"/>
              </a:lnSpc>
              <a:spcBef>
                <a:spcPts val="100"/>
              </a:spcBef>
            </a:pPr>
            <a:r>
              <a:rPr sz="4100" dirty="0">
                <a:solidFill>
                  <a:srgbClr val="0D0D0D"/>
                </a:solidFill>
              </a:rPr>
              <a:t>Future</a:t>
            </a:r>
            <a:r>
              <a:rPr sz="4100" spc="-65" dirty="0">
                <a:solidFill>
                  <a:srgbClr val="0D0D0D"/>
                </a:solidFill>
              </a:rPr>
              <a:t> </a:t>
            </a:r>
            <a:r>
              <a:rPr sz="4100" spc="-20" dirty="0">
                <a:solidFill>
                  <a:srgbClr val="0D0D0D"/>
                </a:solidFill>
              </a:rPr>
              <a:t>Work</a:t>
            </a:r>
            <a:endParaRPr sz="4100"/>
          </a:p>
        </p:txBody>
      </p:sp>
      <p:sp>
        <p:nvSpPr>
          <p:cNvPr id="3" name="object 3"/>
          <p:cNvSpPr/>
          <p:nvPr/>
        </p:nvSpPr>
        <p:spPr>
          <a:xfrm>
            <a:off x="8250935" y="4581144"/>
            <a:ext cx="411480" cy="411480"/>
          </a:xfrm>
          <a:custGeom>
            <a:avLst/>
            <a:gdLst/>
            <a:ahLst/>
            <a:cxnLst/>
            <a:rect l="l" t="t" r="r" b="b"/>
            <a:pathLst>
              <a:path w="411479" h="411479">
                <a:moveTo>
                  <a:pt x="205740" y="0"/>
                </a:moveTo>
                <a:lnTo>
                  <a:pt x="158553" y="5433"/>
                </a:lnTo>
                <a:lnTo>
                  <a:pt x="115244" y="20911"/>
                </a:lnTo>
                <a:lnTo>
                  <a:pt x="77044" y="45198"/>
                </a:lnTo>
                <a:lnTo>
                  <a:pt x="45186" y="77060"/>
                </a:lnTo>
                <a:lnTo>
                  <a:pt x="20905" y="115260"/>
                </a:lnTo>
                <a:lnTo>
                  <a:pt x="5431" y="158565"/>
                </a:lnTo>
                <a:lnTo>
                  <a:pt x="0" y="205739"/>
                </a:lnTo>
                <a:lnTo>
                  <a:pt x="5431" y="252914"/>
                </a:lnTo>
                <a:lnTo>
                  <a:pt x="20905" y="296219"/>
                </a:lnTo>
                <a:lnTo>
                  <a:pt x="45186" y="334419"/>
                </a:lnTo>
                <a:lnTo>
                  <a:pt x="77044" y="366281"/>
                </a:lnTo>
                <a:lnTo>
                  <a:pt x="115244" y="390568"/>
                </a:lnTo>
                <a:lnTo>
                  <a:pt x="158553" y="406046"/>
                </a:lnTo>
                <a:lnTo>
                  <a:pt x="205740" y="411479"/>
                </a:lnTo>
                <a:lnTo>
                  <a:pt x="252926" y="406046"/>
                </a:lnTo>
                <a:lnTo>
                  <a:pt x="296235" y="390568"/>
                </a:lnTo>
                <a:lnTo>
                  <a:pt x="334435" y="366281"/>
                </a:lnTo>
                <a:lnTo>
                  <a:pt x="366293" y="334419"/>
                </a:lnTo>
                <a:lnTo>
                  <a:pt x="390574" y="296219"/>
                </a:lnTo>
                <a:lnTo>
                  <a:pt x="406048" y="252914"/>
                </a:lnTo>
                <a:lnTo>
                  <a:pt x="411480" y="205739"/>
                </a:lnTo>
                <a:lnTo>
                  <a:pt x="406048" y="158565"/>
                </a:lnTo>
                <a:lnTo>
                  <a:pt x="390574" y="115260"/>
                </a:lnTo>
                <a:lnTo>
                  <a:pt x="366293" y="77060"/>
                </a:lnTo>
                <a:lnTo>
                  <a:pt x="334435" y="45198"/>
                </a:lnTo>
                <a:lnTo>
                  <a:pt x="296235" y="20911"/>
                </a:lnTo>
                <a:lnTo>
                  <a:pt x="252926" y="5433"/>
                </a:lnTo>
                <a:lnTo>
                  <a:pt x="205740" y="0"/>
                </a:lnTo>
                <a:close/>
              </a:path>
            </a:pathLst>
          </a:custGeom>
          <a:solidFill>
            <a:srgbClr val="7E7E7E"/>
          </a:solidFill>
        </p:spPr>
        <p:txBody>
          <a:bodyPr wrap="square" lIns="0" tIns="0" rIns="0" bIns="0" rtlCol="0"/>
          <a:lstStyle/>
          <a:p>
            <a:endParaRPr/>
          </a:p>
        </p:txBody>
      </p:sp>
      <p:sp>
        <p:nvSpPr>
          <p:cNvPr id="4" name="object 4"/>
          <p:cNvSpPr txBox="1"/>
          <p:nvPr/>
        </p:nvSpPr>
        <p:spPr>
          <a:xfrm>
            <a:off x="8395207" y="4677257"/>
            <a:ext cx="123189" cy="119905"/>
          </a:xfrm>
          <a:prstGeom prst="rect">
            <a:avLst/>
          </a:prstGeom>
        </p:spPr>
        <p:txBody>
          <a:bodyPr vert="horz" wrap="square" lIns="0" tIns="12065" rIns="0" bIns="0" rtlCol="0">
            <a:spAutoFit/>
          </a:bodyPr>
          <a:lstStyle/>
          <a:p>
            <a:pPr marL="12700">
              <a:lnSpc>
                <a:spcPct val="100000"/>
              </a:lnSpc>
              <a:spcBef>
                <a:spcPts val="95"/>
              </a:spcBef>
            </a:pPr>
            <a:r>
              <a:rPr lang="en-IN" sz="700" b="1" spc="-25" dirty="0">
                <a:solidFill>
                  <a:srgbClr val="FFFFFF"/>
                </a:solidFill>
                <a:latin typeface="Arial"/>
                <a:cs typeface="Arial"/>
              </a:rPr>
              <a:t>32</a:t>
            </a:r>
            <a:endParaRPr sz="700" dirty="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3863339" cy="5143498"/>
          </a:xfrm>
          <a:prstGeom prst="rect">
            <a:avLst/>
          </a:prstGeom>
        </p:spPr>
      </p:pic>
      <p:sp>
        <p:nvSpPr>
          <p:cNvPr id="3" name="object 3"/>
          <p:cNvSpPr txBox="1">
            <a:spLocks noGrp="1"/>
          </p:cNvSpPr>
          <p:nvPr>
            <p:ph type="title"/>
          </p:nvPr>
        </p:nvSpPr>
        <p:spPr>
          <a:xfrm>
            <a:off x="4558029" y="802894"/>
            <a:ext cx="1813560" cy="391160"/>
          </a:xfrm>
          <a:prstGeom prst="rect">
            <a:avLst/>
          </a:prstGeom>
        </p:spPr>
        <p:txBody>
          <a:bodyPr vert="horz" wrap="square" lIns="0" tIns="12700" rIns="0" bIns="0" rtlCol="0">
            <a:spAutoFit/>
          </a:bodyPr>
          <a:lstStyle/>
          <a:p>
            <a:pPr marL="12700">
              <a:lnSpc>
                <a:spcPct val="100000"/>
              </a:lnSpc>
              <a:spcBef>
                <a:spcPts val="100"/>
              </a:spcBef>
            </a:pPr>
            <a:r>
              <a:rPr dirty="0"/>
              <a:t>Future</a:t>
            </a:r>
            <a:r>
              <a:rPr spc="-45" dirty="0"/>
              <a:t> </a:t>
            </a:r>
            <a:r>
              <a:rPr spc="-20" dirty="0"/>
              <a:t>Work</a:t>
            </a:r>
          </a:p>
        </p:txBody>
      </p:sp>
      <p:sp>
        <p:nvSpPr>
          <p:cNvPr id="4" name="object 4"/>
          <p:cNvSpPr/>
          <p:nvPr/>
        </p:nvSpPr>
        <p:spPr>
          <a:xfrm>
            <a:off x="4479035" y="653795"/>
            <a:ext cx="553085" cy="0"/>
          </a:xfrm>
          <a:custGeom>
            <a:avLst/>
            <a:gdLst/>
            <a:ahLst/>
            <a:cxnLst/>
            <a:rect l="l" t="t" r="r" b="b"/>
            <a:pathLst>
              <a:path w="553085">
                <a:moveTo>
                  <a:pt x="0" y="0"/>
                </a:moveTo>
                <a:lnTo>
                  <a:pt x="552703" y="0"/>
                </a:lnTo>
              </a:path>
            </a:pathLst>
          </a:custGeom>
          <a:ln w="57150">
            <a:solidFill>
              <a:srgbClr val="56A7B5"/>
            </a:solidFill>
          </a:ln>
        </p:spPr>
        <p:txBody>
          <a:bodyPr wrap="square" lIns="0" tIns="0" rIns="0" bIns="0" rtlCol="0"/>
          <a:lstStyle/>
          <a:p>
            <a:endParaRPr/>
          </a:p>
        </p:txBody>
      </p:sp>
      <p:sp>
        <p:nvSpPr>
          <p:cNvPr id="5" name="object 5"/>
          <p:cNvSpPr txBox="1"/>
          <p:nvPr/>
        </p:nvSpPr>
        <p:spPr>
          <a:xfrm>
            <a:off x="4604384" y="1386738"/>
            <a:ext cx="4200525" cy="2846805"/>
          </a:xfrm>
          <a:prstGeom prst="rect">
            <a:avLst/>
          </a:prstGeom>
        </p:spPr>
        <p:txBody>
          <a:bodyPr vert="horz" wrap="square" lIns="0" tIns="12700" rIns="0" bIns="0" rtlCol="0">
            <a:spAutoFit/>
          </a:bodyPr>
          <a:lstStyle/>
          <a:p>
            <a:pPr marL="241300" marR="5080" indent="-228600" algn="just">
              <a:lnSpc>
                <a:spcPct val="140100"/>
              </a:lnSpc>
              <a:spcBef>
                <a:spcPts val="100"/>
              </a:spcBef>
              <a:buClr>
                <a:srgbClr val="FFC700"/>
              </a:buClr>
              <a:buSzPct val="138461"/>
              <a:buFont typeface="Arial MT"/>
              <a:buChar char="•"/>
              <a:tabLst>
                <a:tab pos="241300" algn="l"/>
              </a:tabLst>
            </a:pPr>
            <a:r>
              <a:rPr lang="en-US" sz="1300" dirty="0">
                <a:latin typeface="Roboto"/>
                <a:cs typeface="Roboto"/>
              </a:rPr>
              <a:t>We would plan to work more on the data gathering, we did look into it but couldn’t find the similar datasets.</a:t>
            </a:r>
            <a:endParaRPr sz="1300" dirty="0">
              <a:latin typeface="Roboto"/>
              <a:cs typeface="Roboto"/>
            </a:endParaRPr>
          </a:p>
          <a:p>
            <a:pPr marL="240665" indent="-227965">
              <a:lnSpc>
                <a:spcPct val="100000"/>
              </a:lnSpc>
              <a:spcBef>
                <a:spcPts val="1225"/>
              </a:spcBef>
              <a:buClr>
                <a:srgbClr val="FFC700"/>
              </a:buClr>
              <a:buSzPct val="138461"/>
              <a:buFont typeface="Arial MT"/>
              <a:buChar char="•"/>
              <a:tabLst>
                <a:tab pos="240665" algn="l"/>
              </a:tabLst>
            </a:pPr>
            <a:r>
              <a:rPr lang="en-US" sz="1300" dirty="0">
                <a:latin typeface="Roboto"/>
                <a:cs typeface="Roboto"/>
              </a:rPr>
              <a:t>Work on couple more research question for example, “How does web metrics influence the revenue”</a:t>
            </a:r>
          </a:p>
          <a:p>
            <a:pPr marL="240665" indent="-227965">
              <a:lnSpc>
                <a:spcPct val="100000"/>
              </a:lnSpc>
              <a:spcBef>
                <a:spcPts val="1225"/>
              </a:spcBef>
              <a:buClr>
                <a:srgbClr val="FFC700"/>
              </a:buClr>
              <a:buSzPct val="138461"/>
              <a:buFont typeface="Arial MT"/>
              <a:buChar char="•"/>
              <a:tabLst>
                <a:tab pos="240665" algn="l"/>
              </a:tabLst>
            </a:pPr>
            <a:r>
              <a:rPr lang="en-IN" sz="1300" dirty="0">
                <a:latin typeface="Roboto"/>
                <a:cs typeface="Roboto"/>
              </a:rPr>
              <a:t>Will</a:t>
            </a:r>
            <a:r>
              <a:rPr lang="en-IN" sz="1300" spc="390" dirty="0">
                <a:latin typeface="Roboto"/>
                <a:cs typeface="Roboto"/>
              </a:rPr>
              <a:t> </a:t>
            </a:r>
            <a:r>
              <a:rPr lang="en-US" sz="1300" dirty="0">
                <a:latin typeface="Roboto"/>
                <a:cs typeface="Roboto"/>
              </a:rPr>
              <a:t>explore and try to implement </a:t>
            </a:r>
            <a:r>
              <a:rPr lang="en-US" sz="1300" dirty="0" err="1">
                <a:latin typeface="Roboto"/>
                <a:cs typeface="Roboto"/>
              </a:rPr>
              <a:t>MLOps</a:t>
            </a:r>
            <a:r>
              <a:rPr lang="en-US" sz="1300" dirty="0">
                <a:latin typeface="Roboto"/>
                <a:cs typeface="Roboto"/>
              </a:rPr>
              <a:t> best practices by designing and creating a end-to-end pipelines.</a:t>
            </a:r>
            <a:endParaRPr lang="en-IN" sz="1300" dirty="0">
              <a:latin typeface="Roboto"/>
              <a:cs typeface="Roboto"/>
            </a:endParaRPr>
          </a:p>
          <a:p>
            <a:pPr marL="241300" marR="5080" indent="-228600" algn="just">
              <a:lnSpc>
                <a:spcPct val="140000"/>
              </a:lnSpc>
              <a:spcBef>
                <a:spcPts val="605"/>
              </a:spcBef>
              <a:buClr>
                <a:srgbClr val="FFC700"/>
              </a:buClr>
              <a:buSzPct val="138461"/>
              <a:buFont typeface="Arial MT"/>
              <a:buChar char="•"/>
              <a:tabLst>
                <a:tab pos="241300" algn="l"/>
              </a:tabLst>
            </a:pPr>
            <a:r>
              <a:rPr lang="en-US" sz="1300" dirty="0">
                <a:latin typeface="Roboto"/>
                <a:cs typeface="Roboto"/>
              </a:rPr>
              <a:t>Would explore Gaussian Mixture Models for the clustering and also </a:t>
            </a:r>
            <a:r>
              <a:rPr lang="en-US" sz="1300" dirty="0" err="1">
                <a:latin typeface="Roboto"/>
                <a:cs typeface="Roboto"/>
              </a:rPr>
              <a:t>analyse</a:t>
            </a:r>
            <a:r>
              <a:rPr lang="en-US" sz="1300" dirty="0">
                <a:latin typeface="Roboto"/>
                <a:cs typeface="Roboto"/>
              </a:rPr>
              <a:t> the clusters </a:t>
            </a:r>
            <a:r>
              <a:rPr lang="en-US" sz="1300" dirty="0" err="1">
                <a:latin typeface="Roboto"/>
                <a:cs typeface="Roboto"/>
              </a:rPr>
              <a:t>indepth</a:t>
            </a:r>
            <a:r>
              <a:rPr lang="en-US" sz="1300" dirty="0">
                <a:latin typeface="Roboto"/>
                <a:cs typeface="Roboto"/>
              </a:rPr>
              <a:t>.</a:t>
            </a:r>
          </a:p>
        </p:txBody>
      </p:sp>
      <p:sp>
        <p:nvSpPr>
          <p:cNvPr id="7" name="TextBox 6">
            <a:extLst>
              <a:ext uri="{FF2B5EF4-FFF2-40B4-BE49-F238E27FC236}">
                <a16:creationId xmlns:a16="http://schemas.microsoft.com/office/drawing/2014/main" id="{0F656E91-0EEB-2223-326A-52D04458EF6B}"/>
              </a:ext>
            </a:extLst>
          </p:cNvPr>
          <p:cNvSpPr txBox="1"/>
          <p:nvPr/>
        </p:nvSpPr>
        <p:spPr>
          <a:xfrm>
            <a:off x="8664754" y="4640818"/>
            <a:ext cx="441146" cy="369332"/>
          </a:xfrm>
          <a:prstGeom prst="rect">
            <a:avLst/>
          </a:prstGeom>
          <a:noFill/>
        </p:spPr>
        <p:txBody>
          <a:bodyPr wrap="none" rtlCol="0">
            <a:spAutoFit/>
          </a:bodyPr>
          <a:lstStyle/>
          <a:p>
            <a:r>
              <a:rPr lang="en-IN" dirty="0"/>
              <a:t>33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1979" y="2201037"/>
            <a:ext cx="2861945" cy="650875"/>
          </a:xfrm>
          <a:prstGeom prst="rect">
            <a:avLst/>
          </a:prstGeom>
        </p:spPr>
        <p:txBody>
          <a:bodyPr vert="horz" wrap="square" lIns="0" tIns="12700" rIns="0" bIns="0" rtlCol="0">
            <a:spAutoFit/>
          </a:bodyPr>
          <a:lstStyle/>
          <a:p>
            <a:pPr marL="12700">
              <a:lnSpc>
                <a:spcPct val="100000"/>
              </a:lnSpc>
              <a:spcBef>
                <a:spcPts val="100"/>
              </a:spcBef>
            </a:pPr>
            <a:r>
              <a:rPr sz="4100" spc="-10" dirty="0">
                <a:solidFill>
                  <a:srgbClr val="0D0D0D"/>
                </a:solidFill>
              </a:rPr>
              <a:t>Conclusion</a:t>
            </a:r>
            <a:endParaRPr sz="4100"/>
          </a:p>
        </p:txBody>
      </p:sp>
      <p:sp>
        <p:nvSpPr>
          <p:cNvPr id="3" name="object 3"/>
          <p:cNvSpPr/>
          <p:nvPr/>
        </p:nvSpPr>
        <p:spPr>
          <a:xfrm>
            <a:off x="8250935" y="4581144"/>
            <a:ext cx="411480" cy="411480"/>
          </a:xfrm>
          <a:custGeom>
            <a:avLst/>
            <a:gdLst/>
            <a:ahLst/>
            <a:cxnLst/>
            <a:rect l="l" t="t" r="r" b="b"/>
            <a:pathLst>
              <a:path w="411479" h="411479">
                <a:moveTo>
                  <a:pt x="205740" y="0"/>
                </a:moveTo>
                <a:lnTo>
                  <a:pt x="158553" y="5433"/>
                </a:lnTo>
                <a:lnTo>
                  <a:pt x="115244" y="20911"/>
                </a:lnTo>
                <a:lnTo>
                  <a:pt x="77044" y="45198"/>
                </a:lnTo>
                <a:lnTo>
                  <a:pt x="45186" y="77060"/>
                </a:lnTo>
                <a:lnTo>
                  <a:pt x="20905" y="115260"/>
                </a:lnTo>
                <a:lnTo>
                  <a:pt x="5431" y="158565"/>
                </a:lnTo>
                <a:lnTo>
                  <a:pt x="0" y="205739"/>
                </a:lnTo>
                <a:lnTo>
                  <a:pt x="5431" y="252914"/>
                </a:lnTo>
                <a:lnTo>
                  <a:pt x="20905" y="296219"/>
                </a:lnTo>
                <a:lnTo>
                  <a:pt x="45186" y="334419"/>
                </a:lnTo>
                <a:lnTo>
                  <a:pt x="77044" y="366281"/>
                </a:lnTo>
                <a:lnTo>
                  <a:pt x="115244" y="390568"/>
                </a:lnTo>
                <a:lnTo>
                  <a:pt x="158553" y="406046"/>
                </a:lnTo>
                <a:lnTo>
                  <a:pt x="205740" y="411479"/>
                </a:lnTo>
                <a:lnTo>
                  <a:pt x="252926" y="406046"/>
                </a:lnTo>
                <a:lnTo>
                  <a:pt x="296235" y="390568"/>
                </a:lnTo>
                <a:lnTo>
                  <a:pt x="334435" y="366281"/>
                </a:lnTo>
                <a:lnTo>
                  <a:pt x="366293" y="334419"/>
                </a:lnTo>
                <a:lnTo>
                  <a:pt x="390574" y="296219"/>
                </a:lnTo>
                <a:lnTo>
                  <a:pt x="406048" y="252914"/>
                </a:lnTo>
                <a:lnTo>
                  <a:pt x="411480" y="205739"/>
                </a:lnTo>
                <a:lnTo>
                  <a:pt x="406048" y="158565"/>
                </a:lnTo>
                <a:lnTo>
                  <a:pt x="390574" y="115260"/>
                </a:lnTo>
                <a:lnTo>
                  <a:pt x="366293" y="77060"/>
                </a:lnTo>
                <a:lnTo>
                  <a:pt x="334435" y="45198"/>
                </a:lnTo>
                <a:lnTo>
                  <a:pt x="296235" y="20911"/>
                </a:lnTo>
                <a:lnTo>
                  <a:pt x="252926" y="5433"/>
                </a:lnTo>
                <a:lnTo>
                  <a:pt x="205740" y="0"/>
                </a:lnTo>
                <a:close/>
              </a:path>
            </a:pathLst>
          </a:custGeom>
          <a:solidFill>
            <a:srgbClr val="7E7E7E"/>
          </a:solidFill>
        </p:spPr>
        <p:txBody>
          <a:bodyPr wrap="square" lIns="0" tIns="0" rIns="0" bIns="0" rtlCol="0"/>
          <a:lstStyle/>
          <a:p>
            <a:endParaRPr/>
          </a:p>
        </p:txBody>
      </p:sp>
      <p:sp>
        <p:nvSpPr>
          <p:cNvPr id="4" name="object 4"/>
          <p:cNvSpPr txBox="1"/>
          <p:nvPr/>
        </p:nvSpPr>
        <p:spPr>
          <a:xfrm>
            <a:off x="8395207" y="4677256"/>
            <a:ext cx="367793" cy="119905"/>
          </a:xfrm>
          <a:prstGeom prst="rect">
            <a:avLst/>
          </a:prstGeom>
        </p:spPr>
        <p:txBody>
          <a:bodyPr vert="horz" wrap="square" lIns="0" tIns="12065" rIns="0" bIns="0" rtlCol="0">
            <a:spAutoFit/>
          </a:bodyPr>
          <a:lstStyle/>
          <a:p>
            <a:pPr marL="12700">
              <a:lnSpc>
                <a:spcPct val="100000"/>
              </a:lnSpc>
              <a:spcBef>
                <a:spcPts val="95"/>
              </a:spcBef>
            </a:pPr>
            <a:r>
              <a:rPr lang="en-IN" sz="700" b="1" spc="-25" dirty="0">
                <a:solidFill>
                  <a:srgbClr val="FFFFFF"/>
                </a:solidFill>
                <a:latin typeface="Arial"/>
                <a:cs typeface="Arial"/>
              </a:rPr>
              <a:t>34</a:t>
            </a:r>
            <a:endParaRPr sz="700"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96417" rIns="0" bIns="0" rtlCol="0">
            <a:spAutoFit/>
          </a:bodyPr>
          <a:lstStyle/>
          <a:p>
            <a:pPr marL="229870">
              <a:lnSpc>
                <a:spcPct val="100000"/>
              </a:lnSpc>
              <a:spcBef>
                <a:spcPts val="100"/>
              </a:spcBef>
            </a:pPr>
            <a:r>
              <a:rPr spc="-10" dirty="0"/>
              <a:t>Conclusion</a:t>
            </a:r>
          </a:p>
        </p:txBody>
      </p:sp>
      <p:sp>
        <p:nvSpPr>
          <p:cNvPr id="3" name="object 3"/>
          <p:cNvSpPr txBox="1"/>
          <p:nvPr/>
        </p:nvSpPr>
        <p:spPr>
          <a:xfrm>
            <a:off x="546912" y="1022984"/>
            <a:ext cx="4702175" cy="3216265"/>
          </a:xfrm>
          <a:prstGeom prst="rect">
            <a:avLst/>
          </a:prstGeom>
        </p:spPr>
        <p:txBody>
          <a:bodyPr vert="horz" wrap="square" lIns="0" tIns="12700" rIns="0" bIns="0" rtlCol="0">
            <a:spAutoFit/>
          </a:bodyPr>
          <a:lstStyle/>
          <a:p>
            <a:pPr marL="241300" marR="5080" indent="-228600" algn="just">
              <a:lnSpc>
                <a:spcPct val="100000"/>
              </a:lnSpc>
              <a:spcBef>
                <a:spcPts val="100"/>
              </a:spcBef>
              <a:buClr>
                <a:srgbClr val="FFC700"/>
              </a:buClr>
              <a:buSzPct val="150000"/>
              <a:buFont typeface="Arial MT"/>
              <a:buChar char="•"/>
              <a:tabLst>
                <a:tab pos="241300" algn="l"/>
              </a:tabLst>
            </a:pPr>
            <a:r>
              <a:rPr lang="en-US" sz="1200" dirty="0"/>
              <a:t>Analyzing number of page visit of 3 different page categories it clearly says that customers are interested more in Product related pages rather than knowing information of the product in detail. </a:t>
            </a:r>
          </a:p>
          <a:p>
            <a:pPr marL="241300" marR="5080" indent="-228600" algn="just">
              <a:lnSpc>
                <a:spcPct val="100000"/>
              </a:lnSpc>
              <a:spcBef>
                <a:spcPts val="100"/>
              </a:spcBef>
              <a:buClr>
                <a:srgbClr val="FFC700"/>
              </a:buClr>
              <a:buSzPct val="150000"/>
              <a:buFont typeface="Arial MT"/>
              <a:buChar char="•"/>
              <a:tabLst>
                <a:tab pos="241300" algn="l"/>
              </a:tabLst>
            </a:pPr>
            <a:r>
              <a:rPr lang="en-US" sz="1200" dirty="0"/>
              <a:t>Revenue is generated by the customers who visit the product page and spend more time on it, which intuitively mean whom ever spends more time on administrative and informational page will only hop around rather than end up buying.  </a:t>
            </a:r>
          </a:p>
          <a:p>
            <a:pPr marL="241300" marR="5080" indent="-228600" algn="just">
              <a:lnSpc>
                <a:spcPct val="100000"/>
              </a:lnSpc>
              <a:spcBef>
                <a:spcPts val="100"/>
              </a:spcBef>
              <a:buClr>
                <a:srgbClr val="FFC700"/>
              </a:buClr>
              <a:buSzPct val="150000"/>
              <a:buFont typeface="Arial MT"/>
              <a:buChar char="•"/>
              <a:tabLst>
                <a:tab pos="241300" algn="l"/>
              </a:tabLst>
            </a:pPr>
            <a:r>
              <a:rPr lang="en-US" sz="1200" dirty="0"/>
              <a:t>Discounts can be given to the ones who spend more time on Product related page.  </a:t>
            </a:r>
          </a:p>
          <a:p>
            <a:pPr marL="241300" marR="5080" indent="-228600" algn="just">
              <a:lnSpc>
                <a:spcPct val="100000"/>
              </a:lnSpc>
              <a:spcBef>
                <a:spcPts val="100"/>
              </a:spcBef>
              <a:buClr>
                <a:srgbClr val="FFC700"/>
              </a:buClr>
              <a:buSzPct val="150000"/>
              <a:buFont typeface="Arial MT"/>
              <a:buChar char="•"/>
              <a:tabLst>
                <a:tab pos="241300" algn="l"/>
              </a:tabLst>
            </a:pPr>
            <a:r>
              <a:rPr lang="en-US" sz="1200" dirty="0"/>
              <a:t>There is no noticeable disparity in Bounce Rates between customers who made a purchase and those who did not.  </a:t>
            </a:r>
          </a:p>
          <a:p>
            <a:pPr marL="241300" marR="5080" indent="-228600" algn="just">
              <a:lnSpc>
                <a:spcPct val="100000"/>
              </a:lnSpc>
              <a:spcBef>
                <a:spcPts val="100"/>
              </a:spcBef>
              <a:buClr>
                <a:srgbClr val="FFC700"/>
              </a:buClr>
              <a:buSzPct val="150000"/>
              <a:buFont typeface="Arial MT"/>
              <a:buChar char="•"/>
              <a:tabLst>
                <a:tab pos="241300" algn="l"/>
              </a:tabLst>
            </a:pPr>
            <a:r>
              <a:rPr lang="en-US" sz="1200" dirty="0"/>
              <a:t>However, customers who ended up making a purchase had lower Exit Rates on average, indicating that they were more likely to remain on the website's pages.  </a:t>
            </a:r>
          </a:p>
          <a:p>
            <a:pPr marL="241300" marR="5080" indent="-228600" algn="just">
              <a:lnSpc>
                <a:spcPct val="100000"/>
              </a:lnSpc>
              <a:spcBef>
                <a:spcPts val="100"/>
              </a:spcBef>
              <a:buClr>
                <a:srgbClr val="FFC700"/>
              </a:buClr>
              <a:buSzPct val="150000"/>
              <a:buFont typeface="Arial MT"/>
              <a:buChar char="•"/>
              <a:tabLst>
                <a:tab pos="241300" algn="l"/>
              </a:tabLst>
            </a:pPr>
            <a:r>
              <a:rPr lang="en-US" sz="1200" dirty="0"/>
              <a:t>Additionally, customers who did not make a purchase had significantly lower Page Values, suggesting that they spent less time on related pages.</a:t>
            </a:r>
            <a:endParaRPr sz="1200" dirty="0">
              <a:latin typeface="Roboto Lt"/>
              <a:cs typeface="Roboto Lt"/>
            </a:endParaRPr>
          </a:p>
        </p:txBody>
      </p:sp>
      <p:grpSp>
        <p:nvGrpSpPr>
          <p:cNvPr id="4" name="object 4"/>
          <p:cNvGrpSpPr/>
          <p:nvPr/>
        </p:nvGrpSpPr>
        <p:grpSpPr>
          <a:xfrm>
            <a:off x="5452871" y="0"/>
            <a:ext cx="3691254" cy="5143500"/>
            <a:chOff x="5452871" y="0"/>
            <a:chExt cx="3691254" cy="5143500"/>
          </a:xfrm>
        </p:grpSpPr>
        <p:pic>
          <p:nvPicPr>
            <p:cNvPr id="5" name="object 5"/>
            <p:cNvPicPr/>
            <p:nvPr/>
          </p:nvPicPr>
          <p:blipFill>
            <a:blip r:embed="rId2" cstate="print"/>
            <a:stretch>
              <a:fillRect/>
            </a:stretch>
          </p:blipFill>
          <p:spPr>
            <a:xfrm>
              <a:off x="5452871" y="0"/>
              <a:ext cx="3691128" cy="5143498"/>
            </a:xfrm>
            <a:prstGeom prst="rect">
              <a:avLst/>
            </a:prstGeom>
          </p:spPr>
        </p:pic>
        <p:pic>
          <p:nvPicPr>
            <p:cNvPr id="6" name="object 6"/>
            <p:cNvPicPr/>
            <p:nvPr/>
          </p:nvPicPr>
          <p:blipFill>
            <a:blip r:embed="rId3" cstate="print"/>
            <a:stretch>
              <a:fillRect/>
            </a:stretch>
          </p:blipFill>
          <p:spPr>
            <a:xfrm>
              <a:off x="9051035" y="0"/>
              <a:ext cx="92964" cy="5143500"/>
            </a:xfrm>
            <a:prstGeom prst="rect">
              <a:avLst/>
            </a:prstGeom>
          </p:spPr>
        </p:pic>
      </p:grpSp>
      <p:sp>
        <p:nvSpPr>
          <p:cNvPr id="7" name="object 7"/>
          <p:cNvSpPr txBox="1"/>
          <p:nvPr/>
        </p:nvSpPr>
        <p:spPr>
          <a:xfrm>
            <a:off x="8297291" y="4813655"/>
            <a:ext cx="177800" cy="114300"/>
          </a:xfrm>
          <a:prstGeom prst="rect">
            <a:avLst/>
          </a:prstGeom>
        </p:spPr>
        <p:txBody>
          <a:bodyPr vert="horz" wrap="square" lIns="0" tIns="0" rIns="0" bIns="0" rtlCol="0">
            <a:spAutoFit/>
          </a:bodyPr>
          <a:lstStyle/>
          <a:p>
            <a:pPr marL="38100">
              <a:lnSpc>
                <a:spcPts val="760"/>
              </a:lnSpc>
            </a:pPr>
            <a:fld id="{81D60167-4931-47E6-BA6A-407CBD079E47}" type="slidenum">
              <a:rPr sz="700" spc="-25" dirty="0">
                <a:solidFill>
                  <a:srgbClr val="FFFFFF"/>
                </a:solidFill>
                <a:latin typeface="Calibri"/>
                <a:cs typeface="Calibri"/>
              </a:rPr>
              <a:t>37</a:t>
            </a:fld>
            <a:endParaRPr sz="700">
              <a:latin typeface="Calibri"/>
              <a:cs typeface="Calibri"/>
            </a:endParaRPr>
          </a:p>
        </p:txBody>
      </p:sp>
      <p:sp>
        <p:nvSpPr>
          <p:cNvPr id="8" name="TextBox 7">
            <a:extLst>
              <a:ext uri="{FF2B5EF4-FFF2-40B4-BE49-F238E27FC236}">
                <a16:creationId xmlns:a16="http://schemas.microsoft.com/office/drawing/2014/main" id="{80F50CB5-5371-3222-BD28-0C486C473350}"/>
              </a:ext>
            </a:extLst>
          </p:cNvPr>
          <p:cNvSpPr txBox="1"/>
          <p:nvPr/>
        </p:nvSpPr>
        <p:spPr>
          <a:xfrm>
            <a:off x="8610600" y="4705350"/>
            <a:ext cx="441146" cy="369332"/>
          </a:xfrm>
          <a:prstGeom prst="rect">
            <a:avLst/>
          </a:prstGeom>
          <a:noFill/>
        </p:spPr>
        <p:txBody>
          <a:bodyPr wrap="none" rtlCol="0">
            <a:spAutoFit/>
          </a:bodyPr>
          <a:lstStyle/>
          <a:p>
            <a:r>
              <a:rPr lang="en-IN" dirty="0"/>
              <a:t>35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3863339" cy="5143498"/>
          </a:xfrm>
          <a:prstGeom prst="rect">
            <a:avLst/>
          </a:prstGeom>
        </p:spPr>
      </p:pic>
      <p:sp>
        <p:nvSpPr>
          <p:cNvPr id="3" name="object 3"/>
          <p:cNvSpPr txBox="1">
            <a:spLocks noGrp="1"/>
          </p:cNvSpPr>
          <p:nvPr>
            <p:ph type="title"/>
          </p:nvPr>
        </p:nvSpPr>
        <p:spPr>
          <a:xfrm>
            <a:off x="4480940" y="842213"/>
            <a:ext cx="1887855" cy="391795"/>
          </a:xfrm>
          <a:prstGeom prst="rect">
            <a:avLst/>
          </a:prstGeom>
        </p:spPr>
        <p:txBody>
          <a:bodyPr vert="horz" wrap="square" lIns="0" tIns="12700" rIns="0" bIns="0" rtlCol="0">
            <a:spAutoFit/>
          </a:bodyPr>
          <a:lstStyle/>
          <a:p>
            <a:pPr marL="12700">
              <a:lnSpc>
                <a:spcPct val="100000"/>
              </a:lnSpc>
              <a:spcBef>
                <a:spcPts val="100"/>
              </a:spcBef>
            </a:pPr>
            <a:r>
              <a:rPr spc="-10" dirty="0"/>
              <a:t>Bibliography</a:t>
            </a:r>
          </a:p>
        </p:txBody>
      </p:sp>
      <p:sp>
        <p:nvSpPr>
          <p:cNvPr id="4" name="object 4"/>
          <p:cNvSpPr/>
          <p:nvPr/>
        </p:nvSpPr>
        <p:spPr>
          <a:xfrm>
            <a:off x="4479035" y="653795"/>
            <a:ext cx="553085" cy="0"/>
          </a:xfrm>
          <a:custGeom>
            <a:avLst/>
            <a:gdLst/>
            <a:ahLst/>
            <a:cxnLst/>
            <a:rect l="l" t="t" r="r" b="b"/>
            <a:pathLst>
              <a:path w="553085">
                <a:moveTo>
                  <a:pt x="0" y="0"/>
                </a:moveTo>
                <a:lnTo>
                  <a:pt x="552703" y="0"/>
                </a:lnTo>
              </a:path>
            </a:pathLst>
          </a:custGeom>
          <a:ln w="57150">
            <a:solidFill>
              <a:srgbClr val="56A7B5"/>
            </a:solidFill>
          </a:ln>
        </p:spPr>
        <p:txBody>
          <a:bodyPr wrap="square" lIns="0" tIns="0" rIns="0" bIns="0" rtlCol="0"/>
          <a:lstStyle/>
          <a:p>
            <a:endParaRPr/>
          </a:p>
        </p:txBody>
      </p:sp>
      <p:sp>
        <p:nvSpPr>
          <p:cNvPr id="5" name="object 5"/>
          <p:cNvSpPr txBox="1">
            <a:spLocks noGrp="1"/>
          </p:cNvSpPr>
          <p:nvPr>
            <p:ph type="body" idx="1"/>
          </p:nvPr>
        </p:nvSpPr>
        <p:spPr>
          <a:xfrm>
            <a:off x="4498340" y="1584198"/>
            <a:ext cx="4034790" cy="1743426"/>
          </a:xfrm>
          <a:prstGeom prst="rect">
            <a:avLst/>
          </a:prstGeom>
        </p:spPr>
        <p:txBody>
          <a:bodyPr vert="horz" wrap="square" lIns="0" tIns="12065" rIns="0" bIns="0" rtlCol="0">
            <a:spAutoFit/>
          </a:bodyPr>
          <a:lstStyle/>
          <a:p>
            <a:pPr marL="240665" indent="-227965">
              <a:lnSpc>
                <a:spcPct val="100000"/>
              </a:lnSpc>
              <a:spcBef>
                <a:spcPts val="95"/>
              </a:spcBef>
              <a:buClr>
                <a:srgbClr val="FFC700"/>
              </a:buClr>
              <a:buSzPct val="180000"/>
              <a:buFont typeface="Arial MT"/>
              <a:buChar char="•"/>
              <a:tabLst>
                <a:tab pos="240665" algn="l"/>
              </a:tabLst>
            </a:pPr>
            <a:r>
              <a:rPr lang="en-US" dirty="0"/>
              <a:t>[1]. https://jurnalppi.kominfo.go.id/index.php/jppi/article/view/341  </a:t>
            </a:r>
          </a:p>
          <a:p>
            <a:pPr marL="240665" indent="-227965">
              <a:lnSpc>
                <a:spcPct val="100000"/>
              </a:lnSpc>
              <a:spcBef>
                <a:spcPts val="95"/>
              </a:spcBef>
              <a:buClr>
                <a:srgbClr val="FFC700"/>
              </a:buClr>
              <a:buSzPct val="180000"/>
              <a:buFont typeface="Arial MT"/>
              <a:buChar char="•"/>
              <a:tabLst>
                <a:tab pos="240665" algn="l"/>
              </a:tabLst>
            </a:pPr>
            <a:r>
              <a:rPr lang="en-US" dirty="0"/>
              <a:t>[2]. Real-time prediction of online shoppers’ purchasing intention using multilayer perceptron and LSTM recurrent neural networks [ https://link.springer.com/article/10.1007/s00521-018-3523-0 ]  </a:t>
            </a:r>
          </a:p>
          <a:p>
            <a:pPr marL="240665" indent="-227965">
              <a:lnSpc>
                <a:spcPct val="100000"/>
              </a:lnSpc>
              <a:spcBef>
                <a:spcPts val="95"/>
              </a:spcBef>
              <a:buClr>
                <a:srgbClr val="FFC700"/>
              </a:buClr>
              <a:buSzPct val="180000"/>
              <a:buFont typeface="Arial MT"/>
              <a:buChar char="•"/>
              <a:tabLst>
                <a:tab pos="240665" algn="l"/>
              </a:tabLst>
            </a:pPr>
            <a:r>
              <a:rPr lang="en-US" dirty="0"/>
              <a:t>[3]. Data Clustering: A Review [https://dl.acm.org/doi/pdf/10.1145/331499.331504 ] </a:t>
            </a:r>
          </a:p>
          <a:p>
            <a:pPr marL="240665" indent="-227965">
              <a:lnSpc>
                <a:spcPct val="100000"/>
              </a:lnSpc>
              <a:spcBef>
                <a:spcPts val="95"/>
              </a:spcBef>
              <a:buClr>
                <a:srgbClr val="FFC700"/>
              </a:buClr>
              <a:buSzPct val="180000"/>
              <a:buFont typeface="Arial MT"/>
              <a:buChar char="•"/>
              <a:tabLst>
                <a:tab pos="240665" algn="l"/>
              </a:tabLst>
            </a:pPr>
            <a:r>
              <a:rPr lang="en-US" dirty="0"/>
              <a:t>[4]. A Comparison Study of Credit Card Fraud Detection: Supervised versus Unsupervised [ https://arxiv.org/pdf/1904.10604.pdf ] </a:t>
            </a:r>
          </a:p>
          <a:p>
            <a:pPr marL="240665" indent="-227965">
              <a:lnSpc>
                <a:spcPct val="100000"/>
              </a:lnSpc>
              <a:spcBef>
                <a:spcPts val="95"/>
              </a:spcBef>
              <a:buClr>
                <a:srgbClr val="FFC700"/>
              </a:buClr>
              <a:buSzPct val="180000"/>
              <a:buFont typeface="Arial MT"/>
              <a:buChar char="•"/>
              <a:tabLst>
                <a:tab pos="240665" algn="l"/>
              </a:tabLst>
            </a:pPr>
            <a:r>
              <a:rPr lang="en-US" dirty="0"/>
              <a:t>[5].Real-Time Prediction of Online Shoppers Purchasing Intention Using Random Forest [ https://www.ncbi.nlm.nih.gov/pmc/articles/PMC7256375/ ]</a:t>
            </a:r>
            <a:endParaRPr spc="-25" dirty="0"/>
          </a:p>
        </p:txBody>
      </p:sp>
      <p:sp>
        <p:nvSpPr>
          <p:cNvPr id="6" name="object 6"/>
          <p:cNvSpPr txBox="1"/>
          <p:nvPr/>
        </p:nvSpPr>
        <p:spPr>
          <a:xfrm>
            <a:off x="8610600" y="4781550"/>
            <a:ext cx="389509" cy="131062"/>
          </a:xfrm>
          <a:prstGeom prst="rect">
            <a:avLst/>
          </a:prstGeom>
        </p:spPr>
        <p:txBody>
          <a:bodyPr vert="horz" wrap="square" lIns="0" tIns="0" rIns="0" bIns="0" rtlCol="0">
            <a:spAutoFit/>
          </a:bodyPr>
          <a:lstStyle/>
          <a:p>
            <a:pPr marL="38100">
              <a:lnSpc>
                <a:spcPts val="760"/>
              </a:lnSpc>
            </a:pPr>
            <a:fld id="{81D60167-4931-47E6-BA6A-407CBD079E47}" type="slidenum">
              <a:rPr sz="1600" spc="-25" dirty="0">
                <a:solidFill>
                  <a:srgbClr val="FFFFFF"/>
                </a:solidFill>
                <a:latin typeface="Calibri"/>
                <a:cs typeface="Calibri"/>
              </a:rPr>
              <a:t>38</a:t>
            </a:fld>
            <a:endParaRPr sz="700" dirty="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6759" y="1758188"/>
            <a:ext cx="21653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FFC700"/>
                </a:solidFill>
                <a:latin typeface="Cambria Math"/>
                <a:cs typeface="Cambria Math"/>
              </a:rPr>
              <a:t>◂</a:t>
            </a:r>
            <a:endParaRPr sz="1800">
              <a:latin typeface="Cambria Math"/>
              <a:cs typeface="Cambria Math"/>
            </a:endParaRPr>
          </a:p>
        </p:txBody>
      </p:sp>
      <p:sp>
        <p:nvSpPr>
          <p:cNvPr id="3" name="object 3"/>
          <p:cNvSpPr txBox="1"/>
          <p:nvPr/>
        </p:nvSpPr>
        <p:spPr>
          <a:xfrm>
            <a:off x="8781668" y="4828743"/>
            <a:ext cx="246379" cy="212238"/>
          </a:xfrm>
          <a:prstGeom prst="rect">
            <a:avLst/>
          </a:prstGeom>
        </p:spPr>
        <p:txBody>
          <a:bodyPr vert="horz" wrap="square" lIns="0" tIns="12065" rIns="0" bIns="0" rtlCol="0">
            <a:spAutoFit/>
          </a:bodyPr>
          <a:lstStyle/>
          <a:p>
            <a:pPr marL="12700">
              <a:lnSpc>
                <a:spcPct val="100000"/>
              </a:lnSpc>
              <a:spcBef>
                <a:spcPts val="95"/>
              </a:spcBef>
            </a:pPr>
            <a:r>
              <a:rPr lang="en-IN" sz="1300" b="1" spc="-25" dirty="0">
                <a:solidFill>
                  <a:srgbClr val="FFFFFF"/>
                </a:solidFill>
                <a:latin typeface="Tahoma"/>
                <a:cs typeface="Tahoma"/>
              </a:rPr>
              <a:t>37</a:t>
            </a:r>
            <a:endParaRPr sz="1300" dirty="0">
              <a:latin typeface="Tahoma"/>
              <a:cs typeface="Tahoma"/>
            </a:endParaRPr>
          </a:p>
        </p:txBody>
      </p:sp>
      <p:pic>
        <p:nvPicPr>
          <p:cNvPr id="4" name="object 4"/>
          <p:cNvPicPr/>
          <p:nvPr/>
        </p:nvPicPr>
        <p:blipFill>
          <a:blip r:embed="rId2" cstate="print"/>
          <a:stretch>
            <a:fillRect/>
          </a:stretch>
        </p:blipFill>
        <p:spPr>
          <a:xfrm>
            <a:off x="1110996" y="175260"/>
            <a:ext cx="6633972" cy="43403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6432" y="2201037"/>
            <a:ext cx="4771390" cy="650875"/>
          </a:xfrm>
          <a:prstGeom prst="rect">
            <a:avLst/>
          </a:prstGeom>
        </p:spPr>
        <p:txBody>
          <a:bodyPr vert="horz" wrap="square" lIns="0" tIns="12700" rIns="0" bIns="0" rtlCol="0">
            <a:spAutoFit/>
          </a:bodyPr>
          <a:lstStyle/>
          <a:p>
            <a:pPr marL="12700">
              <a:lnSpc>
                <a:spcPct val="100000"/>
              </a:lnSpc>
              <a:spcBef>
                <a:spcPts val="100"/>
              </a:spcBef>
            </a:pPr>
            <a:r>
              <a:rPr sz="4100" dirty="0">
                <a:solidFill>
                  <a:srgbClr val="0D0D0D"/>
                </a:solidFill>
              </a:rPr>
              <a:t>Problem</a:t>
            </a:r>
            <a:r>
              <a:rPr sz="4100" spc="-60" dirty="0">
                <a:solidFill>
                  <a:srgbClr val="0D0D0D"/>
                </a:solidFill>
              </a:rPr>
              <a:t> </a:t>
            </a:r>
            <a:r>
              <a:rPr sz="4100" spc="-10" dirty="0">
                <a:solidFill>
                  <a:srgbClr val="0D0D0D"/>
                </a:solidFill>
              </a:rPr>
              <a:t>Statement</a:t>
            </a:r>
            <a:endParaRPr sz="4100"/>
          </a:p>
        </p:txBody>
      </p:sp>
      <p:sp>
        <p:nvSpPr>
          <p:cNvPr id="3" name="object 3"/>
          <p:cNvSpPr/>
          <p:nvPr/>
        </p:nvSpPr>
        <p:spPr>
          <a:xfrm>
            <a:off x="8250935" y="4581144"/>
            <a:ext cx="411480" cy="411480"/>
          </a:xfrm>
          <a:custGeom>
            <a:avLst/>
            <a:gdLst/>
            <a:ahLst/>
            <a:cxnLst/>
            <a:rect l="l" t="t" r="r" b="b"/>
            <a:pathLst>
              <a:path w="411479" h="411479">
                <a:moveTo>
                  <a:pt x="205740" y="0"/>
                </a:moveTo>
                <a:lnTo>
                  <a:pt x="158553" y="5433"/>
                </a:lnTo>
                <a:lnTo>
                  <a:pt x="115244" y="20911"/>
                </a:lnTo>
                <a:lnTo>
                  <a:pt x="77044" y="45198"/>
                </a:lnTo>
                <a:lnTo>
                  <a:pt x="45186" y="77060"/>
                </a:lnTo>
                <a:lnTo>
                  <a:pt x="20905" y="115260"/>
                </a:lnTo>
                <a:lnTo>
                  <a:pt x="5431" y="158565"/>
                </a:lnTo>
                <a:lnTo>
                  <a:pt x="0" y="205739"/>
                </a:lnTo>
                <a:lnTo>
                  <a:pt x="5431" y="252914"/>
                </a:lnTo>
                <a:lnTo>
                  <a:pt x="20905" y="296219"/>
                </a:lnTo>
                <a:lnTo>
                  <a:pt x="45186" y="334419"/>
                </a:lnTo>
                <a:lnTo>
                  <a:pt x="77044" y="366281"/>
                </a:lnTo>
                <a:lnTo>
                  <a:pt x="115244" y="390568"/>
                </a:lnTo>
                <a:lnTo>
                  <a:pt x="158553" y="406046"/>
                </a:lnTo>
                <a:lnTo>
                  <a:pt x="205740" y="411479"/>
                </a:lnTo>
                <a:lnTo>
                  <a:pt x="252926" y="406046"/>
                </a:lnTo>
                <a:lnTo>
                  <a:pt x="296235" y="390568"/>
                </a:lnTo>
                <a:lnTo>
                  <a:pt x="334435" y="366281"/>
                </a:lnTo>
                <a:lnTo>
                  <a:pt x="366293" y="334419"/>
                </a:lnTo>
                <a:lnTo>
                  <a:pt x="390574" y="296219"/>
                </a:lnTo>
                <a:lnTo>
                  <a:pt x="406048" y="252914"/>
                </a:lnTo>
                <a:lnTo>
                  <a:pt x="411480" y="205739"/>
                </a:lnTo>
                <a:lnTo>
                  <a:pt x="406048" y="158565"/>
                </a:lnTo>
                <a:lnTo>
                  <a:pt x="390574" y="115260"/>
                </a:lnTo>
                <a:lnTo>
                  <a:pt x="366293" y="77060"/>
                </a:lnTo>
                <a:lnTo>
                  <a:pt x="334435" y="45198"/>
                </a:lnTo>
                <a:lnTo>
                  <a:pt x="296235" y="20911"/>
                </a:lnTo>
                <a:lnTo>
                  <a:pt x="252926" y="5433"/>
                </a:lnTo>
                <a:lnTo>
                  <a:pt x="205740" y="0"/>
                </a:lnTo>
                <a:close/>
              </a:path>
            </a:pathLst>
          </a:custGeom>
          <a:solidFill>
            <a:srgbClr val="7E7E7E"/>
          </a:solidFill>
        </p:spPr>
        <p:txBody>
          <a:bodyPr wrap="square" lIns="0" tIns="0" rIns="0" bIns="0" rtlCol="0"/>
          <a:lstStyle/>
          <a:p>
            <a:endParaRPr/>
          </a:p>
        </p:txBody>
      </p:sp>
      <p:sp>
        <p:nvSpPr>
          <p:cNvPr id="4" name="object 4"/>
          <p:cNvSpPr txBox="1"/>
          <p:nvPr/>
        </p:nvSpPr>
        <p:spPr>
          <a:xfrm>
            <a:off x="8416543" y="4666894"/>
            <a:ext cx="82550" cy="148590"/>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FFFFFF"/>
                </a:solidFill>
                <a:latin typeface="Arial"/>
                <a:cs typeface="Arial"/>
              </a:rPr>
              <a:t>4</a:t>
            </a:r>
            <a:endParaRPr sz="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572000" cy="5143500"/>
            <a:chOff x="0" y="0"/>
            <a:chExt cx="4572000" cy="5143500"/>
          </a:xfrm>
        </p:grpSpPr>
        <p:pic>
          <p:nvPicPr>
            <p:cNvPr id="3" name="object 3"/>
            <p:cNvPicPr/>
            <p:nvPr/>
          </p:nvPicPr>
          <p:blipFill>
            <a:blip r:embed="rId2" cstate="print"/>
            <a:stretch>
              <a:fillRect/>
            </a:stretch>
          </p:blipFill>
          <p:spPr>
            <a:xfrm>
              <a:off x="0" y="0"/>
              <a:ext cx="4571999" cy="5143498"/>
            </a:xfrm>
            <a:prstGeom prst="rect">
              <a:avLst/>
            </a:prstGeom>
          </p:spPr>
        </p:pic>
        <p:pic>
          <p:nvPicPr>
            <p:cNvPr id="4" name="object 4"/>
            <p:cNvPicPr/>
            <p:nvPr/>
          </p:nvPicPr>
          <p:blipFill>
            <a:blip r:embed="rId3" cstate="print"/>
            <a:stretch>
              <a:fillRect/>
            </a:stretch>
          </p:blipFill>
          <p:spPr>
            <a:xfrm>
              <a:off x="0" y="0"/>
              <a:ext cx="92964" cy="5143500"/>
            </a:xfrm>
            <a:prstGeom prst="rect">
              <a:avLst/>
            </a:prstGeom>
          </p:spPr>
        </p:pic>
      </p:grpSp>
      <p:sp>
        <p:nvSpPr>
          <p:cNvPr id="5" name="object 5"/>
          <p:cNvSpPr txBox="1">
            <a:spLocks noGrp="1"/>
          </p:cNvSpPr>
          <p:nvPr>
            <p:ph type="title"/>
          </p:nvPr>
        </p:nvSpPr>
        <p:spPr>
          <a:xfrm>
            <a:off x="5197602" y="1007186"/>
            <a:ext cx="2801620" cy="391795"/>
          </a:xfrm>
          <a:prstGeom prst="rect">
            <a:avLst/>
          </a:prstGeom>
        </p:spPr>
        <p:txBody>
          <a:bodyPr vert="horz" wrap="square" lIns="0" tIns="12700" rIns="0" bIns="0" rtlCol="0">
            <a:spAutoFit/>
          </a:bodyPr>
          <a:lstStyle/>
          <a:p>
            <a:pPr marL="12700">
              <a:lnSpc>
                <a:spcPct val="100000"/>
              </a:lnSpc>
              <a:spcBef>
                <a:spcPts val="100"/>
              </a:spcBef>
            </a:pPr>
            <a:r>
              <a:rPr dirty="0"/>
              <a:t>Problem</a:t>
            </a:r>
            <a:r>
              <a:rPr spc="-40" dirty="0"/>
              <a:t> </a:t>
            </a:r>
            <a:r>
              <a:rPr spc="-10" dirty="0"/>
              <a:t>Statement</a:t>
            </a:r>
          </a:p>
        </p:txBody>
      </p:sp>
      <p:sp>
        <p:nvSpPr>
          <p:cNvPr id="6" name="object 6"/>
          <p:cNvSpPr txBox="1"/>
          <p:nvPr/>
        </p:nvSpPr>
        <p:spPr>
          <a:xfrm>
            <a:off x="5426202" y="1982470"/>
            <a:ext cx="2982595" cy="1900555"/>
          </a:xfrm>
          <a:prstGeom prst="rect">
            <a:avLst/>
          </a:prstGeom>
        </p:spPr>
        <p:txBody>
          <a:bodyPr vert="horz" wrap="square" lIns="0" tIns="35560" rIns="0" bIns="0" rtlCol="0">
            <a:spAutoFit/>
          </a:bodyPr>
          <a:lstStyle/>
          <a:p>
            <a:pPr marL="241300" marR="5080" indent="-228600" algn="just">
              <a:lnSpc>
                <a:spcPct val="90000"/>
              </a:lnSpc>
              <a:spcBef>
                <a:spcPts val="280"/>
              </a:spcBef>
              <a:buClr>
                <a:srgbClr val="FFC700"/>
              </a:buClr>
              <a:buSzPct val="120000"/>
              <a:buChar char="•"/>
              <a:tabLst>
                <a:tab pos="241300" algn="l"/>
              </a:tabLst>
            </a:pPr>
            <a:r>
              <a:rPr sz="1500" dirty="0">
                <a:latin typeface="Arial MT"/>
                <a:cs typeface="Arial MT"/>
              </a:rPr>
              <a:t>Analyze</a:t>
            </a:r>
            <a:r>
              <a:rPr sz="1500" spc="155" dirty="0">
                <a:latin typeface="Arial MT"/>
                <a:cs typeface="Arial MT"/>
              </a:rPr>
              <a:t>  </a:t>
            </a:r>
            <a:r>
              <a:rPr sz="1500" dirty="0">
                <a:latin typeface="Arial MT"/>
                <a:cs typeface="Arial MT"/>
              </a:rPr>
              <a:t>trends</a:t>
            </a:r>
            <a:r>
              <a:rPr sz="1500" spc="155" dirty="0">
                <a:latin typeface="Arial MT"/>
                <a:cs typeface="Arial MT"/>
              </a:rPr>
              <a:t>  </a:t>
            </a:r>
            <a:r>
              <a:rPr sz="1500" dirty="0">
                <a:latin typeface="Arial MT"/>
                <a:cs typeface="Arial MT"/>
              </a:rPr>
              <a:t>in</a:t>
            </a:r>
            <a:r>
              <a:rPr sz="1500" spc="150" dirty="0">
                <a:latin typeface="Arial MT"/>
                <a:cs typeface="Arial MT"/>
              </a:rPr>
              <a:t>  </a:t>
            </a:r>
            <a:r>
              <a:rPr sz="1500" dirty="0">
                <a:latin typeface="Arial MT"/>
                <a:cs typeface="Arial MT"/>
              </a:rPr>
              <a:t>the</a:t>
            </a:r>
            <a:r>
              <a:rPr sz="1500" spc="150" dirty="0">
                <a:latin typeface="Arial MT"/>
                <a:cs typeface="Arial MT"/>
              </a:rPr>
              <a:t>  </a:t>
            </a:r>
            <a:r>
              <a:rPr sz="1500" spc="-10" dirty="0">
                <a:latin typeface="Arial MT"/>
                <a:cs typeface="Arial MT"/>
              </a:rPr>
              <a:t>online </a:t>
            </a:r>
            <a:r>
              <a:rPr sz="1500" dirty="0">
                <a:latin typeface="Arial MT"/>
                <a:cs typeface="Arial MT"/>
              </a:rPr>
              <a:t>shoppers</a:t>
            </a:r>
            <a:r>
              <a:rPr sz="1500" spc="105" dirty="0">
                <a:latin typeface="Arial MT"/>
                <a:cs typeface="Arial MT"/>
              </a:rPr>
              <a:t>  </a:t>
            </a:r>
            <a:r>
              <a:rPr sz="1500" dirty="0">
                <a:latin typeface="Arial MT"/>
                <a:cs typeface="Arial MT"/>
              </a:rPr>
              <a:t>purchasing</a:t>
            </a:r>
            <a:r>
              <a:rPr sz="1500" spc="100" dirty="0">
                <a:latin typeface="Arial MT"/>
                <a:cs typeface="Arial MT"/>
              </a:rPr>
              <a:t>  </a:t>
            </a:r>
            <a:r>
              <a:rPr sz="1500" spc="-10" dirty="0">
                <a:latin typeface="Arial MT"/>
                <a:cs typeface="Arial MT"/>
              </a:rPr>
              <a:t>intention </a:t>
            </a:r>
            <a:r>
              <a:rPr sz="1500" dirty="0">
                <a:latin typeface="Arial MT"/>
                <a:cs typeface="Arial MT"/>
              </a:rPr>
              <a:t>dataset</a:t>
            </a:r>
            <a:r>
              <a:rPr sz="1500" spc="395" dirty="0">
                <a:latin typeface="Arial MT"/>
                <a:cs typeface="Arial MT"/>
              </a:rPr>
              <a:t> </a:t>
            </a:r>
            <a:r>
              <a:rPr sz="1500" dirty="0">
                <a:latin typeface="Arial MT"/>
                <a:cs typeface="Arial MT"/>
              </a:rPr>
              <a:t>using</a:t>
            </a:r>
            <a:r>
              <a:rPr sz="1500" spc="395" dirty="0">
                <a:latin typeface="Arial MT"/>
                <a:cs typeface="Arial MT"/>
              </a:rPr>
              <a:t> </a:t>
            </a:r>
            <a:r>
              <a:rPr sz="1500" dirty="0">
                <a:latin typeface="Arial MT"/>
                <a:cs typeface="Arial MT"/>
              </a:rPr>
              <a:t>exploratory</a:t>
            </a:r>
            <a:r>
              <a:rPr sz="1500" spc="370" dirty="0">
                <a:latin typeface="Arial MT"/>
                <a:cs typeface="Arial MT"/>
              </a:rPr>
              <a:t> </a:t>
            </a:r>
            <a:r>
              <a:rPr sz="1500" spc="-20" dirty="0">
                <a:latin typeface="Arial MT"/>
                <a:cs typeface="Arial MT"/>
              </a:rPr>
              <a:t>data </a:t>
            </a:r>
            <a:r>
              <a:rPr sz="1500" dirty="0">
                <a:latin typeface="Arial MT"/>
                <a:cs typeface="Arial MT"/>
              </a:rPr>
              <a:t>analysis</a:t>
            </a:r>
            <a:r>
              <a:rPr sz="1500" spc="75" dirty="0">
                <a:latin typeface="Arial MT"/>
                <a:cs typeface="Arial MT"/>
              </a:rPr>
              <a:t>  </a:t>
            </a:r>
            <a:r>
              <a:rPr sz="1500" dirty="0">
                <a:latin typeface="Arial MT"/>
                <a:cs typeface="Arial MT"/>
              </a:rPr>
              <a:t>techniques</a:t>
            </a:r>
            <a:r>
              <a:rPr sz="1500" spc="75" dirty="0">
                <a:latin typeface="Arial MT"/>
                <a:cs typeface="Arial MT"/>
              </a:rPr>
              <a:t>  </a:t>
            </a:r>
            <a:r>
              <a:rPr sz="1500" dirty="0">
                <a:latin typeface="Arial MT"/>
                <a:cs typeface="Arial MT"/>
              </a:rPr>
              <a:t>and</a:t>
            </a:r>
            <a:r>
              <a:rPr sz="1500" spc="65" dirty="0">
                <a:latin typeface="Arial MT"/>
                <a:cs typeface="Arial MT"/>
              </a:rPr>
              <a:t>  </a:t>
            </a:r>
            <a:r>
              <a:rPr sz="1500" spc="-20" dirty="0">
                <a:latin typeface="Arial MT"/>
                <a:cs typeface="Arial MT"/>
              </a:rPr>
              <a:t>build </a:t>
            </a:r>
            <a:r>
              <a:rPr sz="1500" dirty="0">
                <a:latin typeface="Arial MT"/>
                <a:cs typeface="Arial MT"/>
              </a:rPr>
              <a:t>machine</a:t>
            </a:r>
            <a:r>
              <a:rPr sz="1500" spc="270" dirty="0">
                <a:latin typeface="Arial MT"/>
                <a:cs typeface="Arial MT"/>
              </a:rPr>
              <a:t>  </a:t>
            </a:r>
            <a:r>
              <a:rPr sz="1500" dirty="0">
                <a:latin typeface="Arial MT"/>
                <a:cs typeface="Arial MT"/>
              </a:rPr>
              <a:t>learning</a:t>
            </a:r>
            <a:r>
              <a:rPr sz="1500" spc="275" dirty="0">
                <a:latin typeface="Arial MT"/>
                <a:cs typeface="Arial MT"/>
              </a:rPr>
              <a:t>  </a:t>
            </a:r>
            <a:r>
              <a:rPr sz="1500" dirty="0">
                <a:latin typeface="Arial MT"/>
                <a:cs typeface="Arial MT"/>
              </a:rPr>
              <a:t>models</a:t>
            </a:r>
            <a:r>
              <a:rPr sz="1500" spc="275" dirty="0">
                <a:latin typeface="Arial MT"/>
                <a:cs typeface="Arial MT"/>
              </a:rPr>
              <a:t>  </a:t>
            </a:r>
            <a:r>
              <a:rPr sz="1500" spc="-25" dirty="0">
                <a:latin typeface="Arial MT"/>
                <a:cs typeface="Arial MT"/>
              </a:rPr>
              <a:t>to </a:t>
            </a:r>
            <a:r>
              <a:rPr sz="1500" dirty="0">
                <a:latin typeface="Arial MT"/>
                <a:cs typeface="Arial MT"/>
              </a:rPr>
              <a:t>predict</a:t>
            </a:r>
            <a:r>
              <a:rPr sz="1500" spc="325" dirty="0">
                <a:latin typeface="Arial MT"/>
                <a:cs typeface="Arial MT"/>
              </a:rPr>
              <a:t>     </a:t>
            </a:r>
            <a:r>
              <a:rPr sz="1500" dirty="0">
                <a:latin typeface="Arial MT"/>
                <a:cs typeface="Arial MT"/>
              </a:rPr>
              <a:t>the</a:t>
            </a:r>
            <a:r>
              <a:rPr sz="1500" spc="325" dirty="0">
                <a:latin typeface="Arial MT"/>
                <a:cs typeface="Arial MT"/>
              </a:rPr>
              <a:t>     </a:t>
            </a:r>
            <a:r>
              <a:rPr sz="1500" spc="-10" dirty="0">
                <a:latin typeface="Arial MT"/>
                <a:cs typeface="Arial MT"/>
              </a:rPr>
              <a:t>purchasing </a:t>
            </a:r>
            <a:r>
              <a:rPr sz="1500" dirty="0">
                <a:latin typeface="Arial MT"/>
                <a:cs typeface="Arial MT"/>
              </a:rPr>
              <a:t>intentions</a:t>
            </a:r>
            <a:r>
              <a:rPr sz="1500" spc="90" dirty="0">
                <a:latin typeface="Arial MT"/>
                <a:cs typeface="Arial MT"/>
              </a:rPr>
              <a:t> </a:t>
            </a:r>
            <a:r>
              <a:rPr sz="1500" dirty="0">
                <a:latin typeface="Arial MT"/>
                <a:cs typeface="Arial MT"/>
              </a:rPr>
              <a:t>of</a:t>
            </a:r>
            <a:r>
              <a:rPr sz="1500" spc="85" dirty="0">
                <a:latin typeface="Arial MT"/>
                <a:cs typeface="Arial MT"/>
              </a:rPr>
              <a:t> </a:t>
            </a:r>
            <a:r>
              <a:rPr sz="1500" dirty="0">
                <a:latin typeface="Arial MT"/>
                <a:cs typeface="Arial MT"/>
              </a:rPr>
              <a:t>visitors</a:t>
            </a:r>
            <a:r>
              <a:rPr sz="1500" spc="100" dirty="0">
                <a:latin typeface="Arial MT"/>
                <a:cs typeface="Arial MT"/>
              </a:rPr>
              <a:t> </a:t>
            </a:r>
            <a:r>
              <a:rPr sz="1500" dirty="0">
                <a:latin typeface="Arial MT"/>
                <a:cs typeface="Arial MT"/>
              </a:rPr>
              <a:t>to</a:t>
            </a:r>
            <a:r>
              <a:rPr sz="1500" spc="85" dirty="0">
                <a:latin typeface="Arial MT"/>
                <a:cs typeface="Arial MT"/>
              </a:rPr>
              <a:t> </a:t>
            </a:r>
            <a:r>
              <a:rPr sz="1500" dirty="0">
                <a:latin typeface="Arial MT"/>
                <a:cs typeface="Arial MT"/>
              </a:rPr>
              <a:t>a</a:t>
            </a:r>
            <a:r>
              <a:rPr sz="1500" spc="90" dirty="0">
                <a:latin typeface="Arial MT"/>
                <a:cs typeface="Arial MT"/>
              </a:rPr>
              <a:t> </a:t>
            </a:r>
            <a:r>
              <a:rPr sz="1500" spc="-10" dirty="0">
                <a:latin typeface="Arial MT"/>
                <a:cs typeface="Arial MT"/>
              </a:rPr>
              <a:t>store's </a:t>
            </a:r>
            <a:r>
              <a:rPr sz="1500" dirty="0">
                <a:latin typeface="Arial MT"/>
                <a:cs typeface="Arial MT"/>
              </a:rPr>
              <a:t>website</a:t>
            </a:r>
            <a:r>
              <a:rPr sz="1500" spc="400" dirty="0">
                <a:latin typeface="Arial MT"/>
                <a:cs typeface="Arial MT"/>
              </a:rPr>
              <a:t> </a:t>
            </a:r>
            <a:r>
              <a:rPr sz="1500" dirty="0">
                <a:latin typeface="Arial MT"/>
                <a:cs typeface="Arial MT"/>
              </a:rPr>
              <a:t>both</a:t>
            </a:r>
            <a:r>
              <a:rPr sz="1500" spc="400" dirty="0">
                <a:latin typeface="Arial MT"/>
                <a:cs typeface="Arial MT"/>
              </a:rPr>
              <a:t> </a:t>
            </a:r>
            <a:r>
              <a:rPr sz="1500" dirty="0">
                <a:latin typeface="Arial MT"/>
                <a:cs typeface="Arial MT"/>
              </a:rPr>
              <a:t>using</a:t>
            </a:r>
            <a:r>
              <a:rPr sz="1500" spc="405" dirty="0">
                <a:latin typeface="Arial MT"/>
                <a:cs typeface="Arial MT"/>
              </a:rPr>
              <a:t> </a:t>
            </a:r>
            <a:r>
              <a:rPr sz="1500" spc="-10" dirty="0">
                <a:latin typeface="Arial MT"/>
                <a:cs typeface="Arial MT"/>
              </a:rPr>
              <a:t>supervised </a:t>
            </a:r>
            <a:r>
              <a:rPr sz="1500" dirty="0">
                <a:latin typeface="Arial MT"/>
                <a:cs typeface="Arial MT"/>
              </a:rPr>
              <a:t>and</a:t>
            </a:r>
            <a:r>
              <a:rPr sz="1500" spc="-45" dirty="0">
                <a:latin typeface="Arial MT"/>
                <a:cs typeface="Arial MT"/>
              </a:rPr>
              <a:t> </a:t>
            </a:r>
            <a:r>
              <a:rPr sz="1500" spc="-10" dirty="0">
                <a:latin typeface="Arial MT"/>
                <a:cs typeface="Arial MT"/>
              </a:rPr>
              <a:t>un-</a:t>
            </a:r>
            <a:r>
              <a:rPr sz="1500" dirty="0">
                <a:latin typeface="Arial MT"/>
                <a:cs typeface="Arial MT"/>
              </a:rPr>
              <a:t>supervised</a:t>
            </a:r>
            <a:r>
              <a:rPr sz="1500" spc="-40" dirty="0">
                <a:latin typeface="Arial MT"/>
                <a:cs typeface="Arial MT"/>
              </a:rPr>
              <a:t> </a:t>
            </a:r>
            <a:r>
              <a:rPr sz="1500" spc="-10" dirty="0">
                <a:latin typeface="Arial MT"/>
                <a:cs typeface="Arial MT"/>
              </a:rPr>
              <a:t>techniques.</a:t>
            </a:r>
            <a:endParaRPr sz="1500">
              <a:latin typeface="Arial MT"/>
              <a:cs typeface="Arial MT"/>
            </a:endParaRPr>
          </a:p>
        </p:txBody>
      </p:sp>
      <p:sp>
        <p:nvSpPr>
          <p:cNvPr id="7" name="TextBox 6">
            <a:extLst>
              <a:ext uri="{FF2B5EF4-FFF2-40B4-BE49-F238E27FC236}">
                <a16:creationId xmlns:a16="http://schemas.microsoft.com/office/drawing/2014/main" id="{7E63EF88-F491-3618-E8AA-748E26576658}"/>
              </a:ext>
            </a:extLst>
          </p:cNvPr>
          <p:cNvSpPr txBox="1"/>
          <p:nvPr/>
        </p:nvSpPr>
        <p:spPr>
          <a:xfrm>
            <a:off x="8534400" y="4705350"/>
            <a:ext cx="312906" cy="369332"/>
          </a:xfrm>
          <a:prstGeom prst="rect">
            <a:avLst/>
          </a:prstGeom>
          <a:noFill/>
        </p:spPr>
        <p:txBody>
          <a:bodyPr wrap="none" rtlCol="0">
            <a:spAutoFit/>
          </a:bodyPr>
          <a:lstStyle/>
          <a:p>
            <a:r>
              <a:rPr lang="en-IN"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4948" y="2201037"/>
            <a:ext cx="4135120" cy="650875"/>
          </a:xfrm>
          <a:prstGeom prst="rect">
            <a:avLst/>
          </a:prstGeom>
        </p:spPr>
        <p:txBody>
          <a:bodyPr vert="horz" wrap="square" lIns="0" tIns="12700" rIns="0" bIns="0" rtlCol="0">
            <a:spAutoFit/>
          </a:bodyPr>
          <a:lstStyle/>
          <a:p>
            <a:pPr marL="12700">
              <a:lnSpc>
                <a:spcPct val="100000"/>
              </a:lnSpc>
              <a:spcBef>
                <a:spcPts val="100"/>
              </a:spcBef>
            </a:pPr>
            <a:r>
              <a:rPr sz="4100" dirty="0">
                <a:solidFill>
                  <a:srgbClr val="0D0D0D"/>
                </a:solidFill>
              </a:rPr>
              <a:t>Project</a:t>
            </a:r>
            <a:r>
              <a:rPr sz="4100" spc="-30" dirty="0">
                <a:solidFill>
                  <a:srgbClr val="0D0D0D"/>
                </a:solidFill>
              </a:rPr>
              <a:t> </a:t>
            </a:r>
            <a:r>
              <a:rPr sz="4100" spc="-10" dirty="0">
                <a:solidFill>
                  <a:srgbClr val="0D0D0D"/>
                </a:solidFill>
              </a:rPr>
              <a:t>Planning</a:t>
            </a:r>
            <a:endParaRPr sz="4100"/>
          </a:p>
        </p:txBody>
      </p:sp>
      <p:sp>
        <p:nvSpPr>
          <p:cNvPr id="3" name="object 3"/>
          <p:cNvSpPr/>
          <p:nvPr/>
        </p:nvSpPr>
        <p:spPr>
          <a:xfrm>
            <a:off x="8250935" y="4581144"/>
            <a:ext cx="411480" cy="411480"/>
          </a:xfrm>
          <a:custGeom>
            <a:avLst/>
            <a:gdLst/>
            <a:ahLst/>
            <a:cxnLst/>
            <a:rect l="l" t="t" r="r" b="b"/>
            <a:pathLst>
              <a:path w="411479" h="411479">
                <a:moveTo>
                  <a:pt x="205740" y="0"/>
                </a:moveTo>
                <a:lnTo>
                  <a:pt x="158553" y="5433"/>
                </a:lnTo>
                <a:lnTo>
                  <a:pt x="115244" y="20911"/>
                </a:lnTo>
                <a:lnTo>
                  <a:pt x="77044" y="45198"/>
                </a:lnTo>
                <a:lnTo>
                  <a:pt x="45186" y="77060"/>
                </a:lnTo>
                <a:lnTo>
                  <a:pt x="20905" y="115260"/>
                </a:lnTo>
                <a:lnTo>
                  <a:pt x="5431" y="158565"/>
                </a:lnTo>
                <a:lnTo>
                  <a:pt x="0" y="205739"/>
                </a:lnTo>
                <a:lnTo>
                  <a:pt x="5431" y="252914"/>
                </a:lnTo>
                <a:lnTo>
                  <a:pt x="20905" y="296219"/>
                </a:lnTo>
                <a:lnTo>
                  <a:pt x="45186" y="334419"/>
                </a:lnTo>
                <a:lnTo>
                  <a:pt x="77044" y="366281"/>
                </a:lnTo>
                <a:lnTo>
                  <a:pt x="115244" y="390568"/>
                </a:lnTo>
                <a:lnTo>
                  <a:pt x="158553" y="406046"/>
                </a:lnTo>
                <a:lnTo>
                  <a:pt x="205740" y="411479"/>
                </a:lnTo>
                <a:lnTo>
                  <a:pt x="252926" y="406046"/>
                </a:lnTo>
                <a:lnTo>
                  <a:pt x="296235" y="390568"/>
                </a:lnTo>
                <a:lnTo>
                  <a:pt x="334435" y="366281"/>
                </a:lnTo>
                <a:lnTo>
                  <a:pt x="366293" y="334419"/>
                </a:lnTo>
                <a:lnTo>
                  <a:pt x="390574" y="296219"/>
                </a:lnTo>
                <a:lnTo>
                  <a:pt x="406048" y="252914"/>
                </a:lnTo>
                <a:lnTo>
                  <a:pt x="411480" y="205739"/>
                </a:lnTo>
                <a:lnTo>
                  <a:pt x="406048" y="158565"/>
                </a:lnTo>
                <a:lnTo>
                  <a:pt x="390574" y="115260"/>
                </a:lnTo>
                <a:lnTo>
                  <a:pt x="366293" y="77060"/>
                </a:lnTo>
                <a:lnTo>
                  <a:pt x="334435" y="45198"/>
                </a:lnTo>
                <a:lnTo>
                  <a:pt x="296235" y="20911"/>
                </a:lnTo>
                <a:lnTo>
                  <a:pt x="252926" y="5433"/>
                </a:lnTo>
                <a:lnTo>
                  <a:pt x="205740" y="0"/>
                </a:lnTo>
                <a:close/>
              </a:path>
            </a:pathLst>
          </a:custGeom>
          <a:solidFill>
            <a:srgbClr val="7E7E7E"/>
          </a:solidFill>
        </p:spPr>
        <p:txBody>
          <a:bodyPr wrap="square" lIns="0" tIns="0" rIns="0" bIns="0" rtlCol="0"/>
          <a:lstStyle/>
          <a:p>
            <a:endParaRPr/>
          </a:p>
        </p:txBody>
      </p:sp>
      <p:sp>
        <p:nvSpPr>
          <p:cNvPr id="4" name="object 4"/>
          <p:cNvSpPr txBox="1"/>
          <p:nvPr/>
        </p:nvSpPr>
        <p:spPr>
          <a:xfrm>
            <a:off x="8416543" y="4666894"/>
            <a:ext cx="82550" cy="148590"/>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FFFFFF"/>
                </a:solidFill>
                <a:latin typeface="Arial"/>
                <a:cs typeface="Arial"/>
              </a:rPr>
              <a:t>6</a:t>
            </a:r>
            <a:endParaRPr sz="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9623" y="3116960"/>
            <a:ext cx="2178050" cy="1177925"/>
          </a:xfrm>
          <a:prstGeom prst="rect">
            <a:avLst/>
          </a:prstGeom>
        </p:spPr>
        <p:txBody>
          <a:bodyPr vert="horz" wrap="square" lIns="0" tIns="58419" rIns="0" bIns="0" rtlCol="0">
            <a:spAutoFit/>
          </a:bodyPr>
          <a:lstStyle/>
          <a:p>
            <a:pPr marL="12700" marR="5080">
              <a:lnSpc>
                <a:spcPts val="2920"/>
              </a:lnSpc>
              <a:spcBef>
                <a:spcPts val="459"/>
              </a:spcBef>
            </a:pPr>
            <a:r>
              <a:rPr sz="2700" b="1" spc="-10" dirty="0">
                <a:latin typeface="Arial"/>
                <a:cs typeface="Arial"/>
              </a:rPr>
              <a:t>Project </a:t>
            </a:r>
            <a:r>
              <a:rPr sz="2700" b="1" dirty="0">
                <a:latin typeface="Arial"/>
                <a:cs typeface="Arial"/>
              </a:rPr>
              <a:t>Planning</a:t>
            </a:r>
            <a:r>
              <a:rPr sz="2700" b="1" spc="-55" dirty="0">
                <a:latin typeface="Arial"/>
                <a:cs typeface="Arial"/>
              </a:rPr>
              <a:t> </a:t>
            </a:r>
            <a:r>
              <a:rPr sz="2700" b="1" spc="-25" dirty="0">
                <a:latin typeface="Arial"/>
                <a:cs typeface="Arial"/>
              </a:rPr>
              <a:t>and </a:t>
            </a:r>
            <a:r>
              <a:rPr sz="2700" b="1" spc="-10" dirty="0">
                <a:latin typeface="Arial"/>
                <a:cs typeface="Arial"/>
              </a:rPr>
              <a:t>execution</a:t>
            </a:r>
            <a:endParaRPr sz="2700">
              <a:latin typeface="Arial"/>
              <a:cs typeface="Arial"/>
            </a:endParaRPr>
          </a:p>
        </p:txBody>
      </p:sp>
      <p:pic>
        <p:nvPicPr>
          <p:cNvPr id="3" name="object 3"/>
          <p:cNvPicPr/>
          <p:nvPr/>
        </p:nvPicPr>
        <p:blipFill>
          <a:blip r:embed="rId2" cstate="print"/>
          <a:stretch>
            <a:fillRect/>
          </a:stretch>
        </p:blipFill>
        <p:spPr>
          <a:xfrm>
            <a:off x="0" y="0"/>
            <a:ext cx="9143999" cy="2782824"/>
          </a:xfrm>
          <a:prstGeom prst="rect">
            <a:avLst/>
          </a:prstGeom>
        </p:spPr>
      </p:pic>
      <p:sp>
        <p:nvSpPr>
          <p:cNvPr id="4" name="object 4"/>
          <p:cNvSpPr txBox="1"/>
          <p:nvPr/>
        </p:nvSpPr>
        <p:spPr>
          <a:xfrm>
            <a:off x="3475735" y="3004820"/>
            <a:ext cx="4994910" cy="239395"/>
          </a:xfrm>
          <a:prstGeom prst="rect">
            <a:avLst/>
          </a:prstGeom>
        </p:spPr>
        <p:txBody>
          <a:bodyPr vert="horz" wrap="square" lIns="0" tIns="12700" rIns="0" bIns="0" rtlCol="0">
            <a:spAutoFit/>
          </a:bodyPr>
          <a:lstStyle/>
          <a:p>
            <a:pPr marL="240665" indent="-227965">
              <a:lnSpc>
                <a:spcPct val="100000"/>
              </a:lnSpc>
              <a:spcBef>
                <a:spcPts val="100"/>
              </a:spcBef>
              <a:buClr>
                <a:srgbClr val="FFC700"/>
              </a:buClr>
              <a:buSzPct val="128571"/>
              <a:buChar char="•"/>
              <a:tabLst>
                <a:tab pos="240665" algn="l"/>
              </a:tabLst>
            </a:pPr>
            <a:r>
              <a:rPr sz="1400" dirty="0">
                <a:latin typeface="Arial MT"/>
                <a:cs typeface="Arial MT"/>
              </a:rPr>
              <a:t>Used</a:t>
            </a:r>
            <a:r>
              <a:rPr sz="1400" spc="-65" dirty="0">
                <a:latin typeface="Arial MT"/>
                <a:cs typeface="Arial MT"/>
              </a:rPr>
              <a:t> </a:t>
            </a:r>
            <a:r>
              <a:rPr sz="1400" u="sng" dirty="0">
                <a:solidFill>
                  <a:srgbClr val="1154CC"/>
                </a:solidFill>
                <a:uFill>
                  <a:solidFill>
                    <a:srgbClr val="1154CC"/>
                  </a:solidFill>
                </a:uFill>
                <a:latin typeface="Arial MT"/>
                <a:cs typeface="Arial MT"/>
                <a:hlinkClick r:id="rId3"/>
              </a:rPr>
              <a:t>Trello</a:t>
            </a:r>
            <a:r>
              <a:rPr sz="1400" spc="-35" dirty="0">
                <a:solidFill>
                  <a:srgbClr val="1154CC"/>
                </a:solidFill>
                <a:latin typeface="Arial MT"/>
                <a:cs typeface="Arial MT"/>
              </a:rPr>
              <a:t> </a:t>
            </a:r>
            <a:r>
              <a:rPr sz="1400" dirty="0">
                <a:latin typeface="Arial MT"/>
                <a:cs typeface="Arial MT"/>
              </a:rPr>
              <a:t>for</a:t>
            </a:r>
            <a:r>
              <a:rPr sz="1400" spc="-45" dirty="0">
                <a:latin typeface="Arial MT"/>
                <a:cs typeface="Arial MT"/>
              </a:rPr>
              <a:t> </a:t>
            </a:r>
            <a:r>
              <a:rPr sz="1400" dirty="0">
                <a:latin typeface="Arial MT"/>
                <a:cs typeface="Arial MT"/>
              </a:rPr>
              <a:t>the</a:t>
            </a:r>
            <a:r>
              <a:rPr sz="1400" spc="-35" dirty="0">
                <a:latin typeface="Arial MT"/>
                <a:cs typeface="Arial MT"/>
              </a:rPr>
              <a:t> </a:t>
            </a:r>
            <a:r>
              <a:rPr sz="1400" dirty="0">
                <a:latin typeface="Arial MT"/>
                <a:cs typeface="Arial MT"/>
              </a:rPr>
              <a:t>planning</a:t>
            </a:r>
            <a:r>
              <a:rPr sz="1400" spc="-50" dirty="0">
                <a:latin typeface="Arial MT"/>
                <a:cs typeface="Arial MT"/>
              </a:rPr>
              <a:t> </a:t>
            </a:r>
            <a:r>
              <a:rPr sz="1400" dirty="0">
                <a:latin typeface="Arial MT"/>
                <a:cs typeface="Arial MT"/>
              </a:rPr>
              <a:t>and</a:t>
            </a:r>
            <a:r>
              <a:rPr sz="1400" spc="-40" dirty="0">
                <a:latin typeface="Arial MT"/>
                <a:cs typeface="Arial MT"/>
              </a:rPr>
              <a:t> </a:t>
            </a:r>
            <a:r>
              <a:rPr sz="1400" dirty="0">
                <a:latin typeface="Arial MT"/>
                <a:cs typeface="Arial MT"/>
              </a:rPr>
              <a:t>keeping</a:t>
            </a:r>
            <a:r>
              <a:rPr sz="1400" spc="-50" dirty="0">
                <a:latin typeface="Arial MT"/>
                <a:cs typeface="Arial MT"/>
              </a:rPr>
              <a:t> </a:t>
            </a:r>
            <a:r>
              <a:rPr sz="1400" dirty="0">
                <a:latin typeface="Arial MT"/>
                <a:cs typeface="Arial MT"/>
              </a:rPr>
              <a:t>track</a:t>
            </a:r>
            <a:r>
              <a:rPr sz="1400" spc="-55" dirty="0">
                <a:latin typeface="Arial MT"/>
                <a:cs typeface="Arial MT"/>
              </a:rPr>
              <a:t> </a:t>
            </a:r>
            <a:r>
              <a:rPr sz="1400" dirty="0">
                <a:latin typeface="Arial MT"/>
                <a:cs typeface="Arial MT"/>
              </a:rPr>
              <a:t>of</a:t>
            </a:r>
            <a:r>
              <a:rPr sz="1400" spc="-30" dirty="0">
                <a:latin typeface="Arial MT"/>
                <a:cs typeface="Arial MT"/>
              </a:rPr>
              <a:t> </a:t>
            </a:r>
            <a:r>
              <a:rPr sz="1400" dirty="0">
                <a:latin typeface="Arial MT"/>
                <a:cs typeface="Arial MT"/>
              </a:rPr>
              <a:t>the</a:t>
            </a:r>
            <a:r>
              <a:rPr sz="1400" spc="-35" dirty="0">
                <a:latin typeface="Arial MT"/>
                <a:cs typeface="Arial MT"/>
              </a:rPr>
              <a:t> </a:t>
            </a:r>
            <a:r>
              <a:rPr sz="1400" spc="-10" dirty="0">
                <a:latin typeface="Arial MT"/>
                <a:cs typeface="Arial MT"/>
              </a:rPr>
              <a:t>project.</a:t>
            </a:r>
            <a:endParaRPr sz="1400">
              <a:latin typeface="Arial MT"/>
              <a:cs typeface="Arial MT"/>
            </a:endParaRPr>
          </a:p>
        </p:txBody>
      </p:sp>
      <p:sp>
        <p:nvSpPr>
          <p:cNvPr id="5" name="object 5"/>
          <p:cNvSpPr txBox="1"/>
          <p:nvPr/>
        </p:nvSpPr>
        <p:spPr>
          <a:xfrm>
            <a:off x="3475735" y="3540963"/>
            <a:ext cx="5073650" cy="432434"/>
          </a:xfrm>
          <a:prstGeom prst="rect">
            <a:avLst/>
          </a:prstGeom>
        </p:spPr>
        <p:txBody>
          <a:bodyPr vert="horz" wrap="square" lIns="0" tIns="13335" rIns="0" bIns="0" rtlCol="0">
            <a:spAutoFit/>
          </a:bodyPr>
          <a:lstStyle/>
          <a:p>
            <a:pPr marL="240665" indent="-227965">
              <a:lnSpc>
                <a:spcPts val="1595"/>
              </a:lnSpc>
              <a:spcBef>
                <a:spcPts val="105"/>
              </a:spcBef>
              <a:buClr>
                <a:srgbClr val="FFC700"/>
              </a:buClr>
              <a:buSzPct val="128571"/>
              <a:buChar char="•"/>
              <a:tabLst>
                <a:tab pos="240665" algn="l"/>
              </a:tabLst>
            </a:pPr>
            <a:r>
              <a:rPr sz="1400" dirty="0">
                <a:latin typeface="Arial MT"/>
                <a:cs typeface="Arial MT"/>
              </a:rPr>
              <a:t>Logistic</a:t>
            </a:r>
            <a:r>
              <a:rPr sz="1400" spc="-50" dirty="0">
                <a:latin typeface="Arial MT"/>
                <a:cs typeface="Arial MT"/>
              </a:rPr>
              <a:t> </a:t>
            </a:r>
            <a:r>
              <a:rPr sz="1400" dirty="0">
                <a:latin typeface="Arial MT"/>
                <a:cs typeface="Arial MT"/>
              </a:rPr>
              <a:t>Regression</a:t>
            </a:r>
            <a:r>
              <a:rPr sz="1400" spc="-50" dirty="0">
                <a:latin typeface="Arial MT"/>
                <a:cs typeface="Arial MT"/>
              </a:rPr>
              <a:t> </a:t>
            </a:r>
            <a:r>
              <a:rPr sz="1400" dirty="0">
                <a:latin typeface="Arial MT"/>
                <a:cs typeface="Arial MT"/>
              </a:rPr>
              <a:t>and</a:t>
            </a:r>
            <a:r>
              <a:rPr sz="1400" spc="-30" dirty="0">
                <a:latin typeface="Arial MT"/>
                <a:cs typeface="Arial MT"/>
              </a:rPr>
              <a:t> </a:t>
            </a:r>
            <a:r>
              <a:rPr sz="1400" dirty="0">
                <a:latin typeface="Arial MT"/>
                <a:cs typeface="Arial MT"/>
              </a:rPr>
              <a:t>GMM</a:t>
            </a:r>
            <a:r>
              <a:rPr sz="1400" spc="-20" dirty="0">
                <a:latin typeface="Arial MT"/>
                <a:cs typeface="Arial MT"/>
              </a:rPr>
              <a:t> </a:t>
            </a:r>
            <a:r>
              <a:rPr sz="1400" dirty="0">
                <a:latin typeface="Arial MT"/>
                <a:cs typeface="Arial MT"/>
              </a:rPr>
              <a:t>were</a:t>
            </a:r>
            <a:r>
              <a:rPr sz="1400" spc="-20" dirty="0">
                <a:latin typeface="Arial MT"/>
                <a:cs typeface="Arial MT"/>
              </a:rPr>
              <a:t> </a:t>
            </a:r>
            <a:r>
              <a:rPr sz="1400" dirty="0">
                <a:latin typeface="Arial MT"/>
                <a:cs typeface="Arial MT"/>
              </a:rPr>
              <a:t>not</a:t>
            </a:r>
            <a:r>
              <a:rPr sz="1400" spc="-25" dirty="0">
                <a:latin typeface="Arial MT"/>
                <a:cs typeface="Arial MT"/>
              </a:rPr>
              <a:t> </a:t>
            </a:r>
            <a:r>
              <a:rPr sz="1400" dirty="0">
                <a:latin typeface="Arial MT"/>
                <a:cs typeface="Arial MT"/>
              </a:rPr>
              <a:t>implemented</a:t>
            </a:r>
            <a:r>
              <a:rPr sz="1400" spc="-50" dirty="0">
                <a:latin typeface="Arial MT"/>
                <a:cs typeface="Arial MT"/>
              </a:rPr>
              <a:t> </a:t>
            </a:r>
            <a:r>
              <a:rPr sz="1400" dirty="0">
                <a:latin typeface="Arial MT"/>
                <a:cs typeface="Arial MT"/>
              </a:rPr>
              <a:t>and</a:t>
            </a:r>
            <a:r>
              <a:rPr sz="1400" spc="-25" dirty="0">
                <a:latin typeface="Arial MT"/>
                <a:cs typeface="Arial MT"/>
              </a:rPr>
              <a:t> put</a:t>
            </a:r>
            <a:endParaRPr sz="1400">
              <a:latin typeface="Arial MT"/>
              <a:cs typeface="Arial MT"/>
            </a:endParaRPr>
          </a:p>
          <a:p>
            <a:pPr marL="241300">
              <a:lnSpc>
                <a:spcPts val="1595"/>
              </a:lnSpc>
            </a:pPr>
            <a:r>
              <a:rPr sz="1400" dirty="0">
                <a:latin typeface="Arial MT"/>
                <a:cs typeface="Arial MT"/>
              </a:rPr>
              <a:t>to</a:t>
            </a:r>
            <a:r>
              <a:rPr sz="1400" spc="-30" dirty="0">
                <a:latin typeface="Arial MT"/>
                <a:cs typeface="Arial MT"/>
              </a:rPr>
              <a:t> </a:t>
            </a:r>
            <a:r>
              <a:rPr sz="1400" dirty="0">
                <a:latin typeface="Arial MT"/>
                <a:cs typeface="Arial MT"/>
              </a:rPr>
              <a:t>the</a:t>
            </a:r>
            <a:r>
              <a:rPr sz="1400" spc="-20" dirty="0">
                <a:latin typeface="Arial MT"/>
                <a:cs typeface="Arial MT"/>
              </a:rPr>
              <a:t> </a:t>
            </a:r>
            <a:r>
              <a:rPr sz="1400" dirty="0">
                <a:latin typeface="Arial MT"/>
                <a:cs typeface="Arial MT"/>
              </a:rPr>
              <a:t>backlog,</a:t>
            </a:r>
            <a:r>
              <a:rPr sz="1400" spc="-40" dirty="0">
                <a:latin typeface="Arial MT"/>
                <a:cs typeface="Arial MT"/>
              </a:rPr>
              <a:t> </a:t>
            </a:r>
            <a:r>
              <a:rPr sz="1400" dirty="0">
                <a:latin typeface="Arial MT"/>
                <a:cs typeface="Arial MT"/>
              </a:rPr>
              <a:t>will</a:t>
            </a:r>
            <a:r>
              <a:rPr sz="1400" spc="-5" dirty="0">
                <a:latin typeface="Arial MT"/>
                <a:cs typeface="Arial MT"/>
              </a:rPr>
              <a:t> </a:t>
            </a:r>
            <a:r>
              <a:rPr sz="1400" dirty="0">
                <a:latin typeface="Arial MT"/>
                <a:cs typeface="Arial MT"/>
              </a:rPr>
              <a:t>be</a:t>
            </a:r>
            <a:r>
              <a:rPr sz="1400" spc="-5" dirty="0">
                <a:latin typeface="Arial MT"/>
                <a:cs typeface="Arial MT"/>
              </a:rPr>
              <a:t> </a:t>
            </a:r>
            <a:r>
              <a:rPr sz="1400" dirty="0">
                <a:latin typeface="Arial MT"/>
                <a:cs typeface="Arial MT"/>
              </a:rPr>
              <a:t>included</a:t>
            </a:r>
            <a:r>
              <a:rPr sz="1400" spc="-45" dirty="0">
                <a:latin typeface="Arial MT"/>
                <a:cs typeface="Arial MT"/>
              </a:rPr>
              <a:t> </a:t>
            </a:r>
            <a:r>
              <a:rPr sz="1400" dirty="0">
                <a:latin typeface="Arial MT"/>
                <a:cs typeface="Arial MT"/>
              </a:rPr>
              <a:t>in</a:t>
            </a:r>
            <a:r>
              <a:rPr sz="1400" spc="-15" dirty="0">
                <a:latin typeface="Arial MT"/>
                <a:cs typeface="Arial MT"/>
              </a:rPr>
              <a:t> </a:t>
            </a:r>
            <a:r>
              <a:rPr sz="1400" dirty="0">
                <a:latin typeface="Arial MT"/>
                <a:cs typeface="Arial MT"/>
              </a:rPr>
              <a:t>the</a:t>
            </a:r>
            <a:r>
              <a:rPr sz="1400" spc="-20" dirty="0">
                <a:latin typeface="Arial MT"/>
                <a:cs typeface="Arial MT"/>
              </a:rPr>
              <a:t> </a:t>
            </a:r>
            <a:r>
              <a:rPr sz="1400" dirty="0">
                <a:latin typeface="Arial MT"/>
                <a:cs typeface="Arial MT"/>
              </a:rPr>
              <a:t>future</a:t>
            </a:r>
            <a:r>
              <a:rPr sz="1400" spc="-45" dirty="0">
                <a:latin typeface="Arial MT"/>
                <a:cs typeface="Arial MT"/>
              </a:rPr>
              <a:t> </a:t>
            </a:r>
            <a:r>
              <a:rPr sz="1400" spc="-10" dirty="0">
                <a:latin typeface="Arial MT"/>
                <a:cs typeface="Arial MT"/>
              </a:rPr>
              <a:t>work.</a:t>
            </a:r>
            <a:endParaRPr sz="1400">
              <a:latin typeface="Arial MT"/>
              <a:cs typeface="Arial MT"/>
            </a:endParaRPr>
          </a:p>
        </p:txBody>
      </p:sp>
      <p:sp>
        <p:nvSpPr>
          <p:cNvPr id="6" name="object 6"/>
          <p:cNvSpPr txBox="1"/>
          <p:nvPr/>
        </p:nvSpPr>
        <p:spPr>
          <a:xfrm>
            <a:off x="8153400" y="4629150"/>
            <a:ext cx="762000" cy="289182"/>
          </a:xfrm>
          <a:prstGeom prst="rect">
            <a:avLst/>
          </a:prstGeom>
        </p:spPr>
        <p:txBody>
          <a:bodyPr vert="horz" wrap="square" lIns="0" tIns="12065" rIns="0" bIns="0" rtlCol="0">
            <a:spAutoFit/>
          </a:bodyPr>
          <a:lstStyle/>
          <a:p>
            <a:pPr marL="12700">
              <a:lnSpc>
                <a:spcPct val="100000"/>
              </a:lnSpc>
              <a:spcBef>
                <a:spcPts val="95"/>
              </a:spcBef>
            </a:pPr>
            <a:r>
              <a:rPr spc="-50" dirty="0">
                <a:solidFill>
                  <a:srgbClr val="404040"/>
                </a:solidFill>
                <a:latin typeface="Calibri"/>
                <a:cs typeface="Calibri"/>
              </a:rPr>
              <a:t>7</a:t>
            </a:r>
            <a:endParaRPr sz="7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594" y="1841245"/>
            <a:ext cx="1483995" cy="601980"/>
            <a:chOff x="815594" y="1841245"/>
            <a:chExt cx="1483995" cy="601980"/>
          </a:xfrm>
        </p:grpSpPr>
        <p:sp>
          <p:nvSpPr>
            <p:cNvPr id="3" name="object 3"/>
            <p:cNvSpPr/>
            <p:nvPr/>
          </p:nvSpPr>
          <p:spPr>
            <a:xfrm>
              <a:off x="828294" y="1853945"/>
              <a:ext cx="1458595" cy="576580"/>
            </a:xfrm>
            <a:custGeom>
              <a:avLst/>
              <a:gdLst/>
              <a:ahLst/>
              <a:cxnLst/>
              <a:rect l="l" t="t" r="r" b="b"/>
              <a:pathLst>
                <a:path w="1458595" h="576580">
                  <a:moveTo>
                    <a:pt x="1362456" y="0"/>
                  </a:moveTo>
                  <a:lnTo>
                    <a:pt x="96012" y="0"/>
                  </a:lnTo>
                  <a:lnTo>
                    <a:pt x="58641" y="7536"/>
                  </a:lnTo>
                  <a:lnTo>
                    <a:pt x="28122" y="28098"/>
                  </a:lnTo>
                  <a:lnTo>
                    <a:pt x="7545" y="58614"/>
                  </a:lnTo>
                  <a:lnTo>
                    <a:pt x="0" y="96011"/>
                  </a:lnTo>
                  <a:lnTo>
                    <a:pt x="0" y="480059"/>
                  </a:lnTo>
                  <a:lnTo>
                    <a:pt x="7545" y="517457"/>
                  </a:lnTo>
                  <a:lnTo>
                    <a:pt x="28122" y="547973"/>
                  </a:lnTo>
                  <a:lnTo>
                    <a:pt x="58641" y="568535"/>
                  </a:lnTo>
                  <a:lnTo>
                    <a:pt x="96012" y="576071"/>
                  </a:lnTo>
                  <a:lnTo>
                    <a:pt x="1362456" y="576071"/>
                  </a:lnTo>
                  <a:lnTo>
                    <a:pt x="1399853" y="568535"/>
                  </a:lnTo>
                  <a:lnTo>
                    <a:pt x="1430369" y="547973"/>
                  </a:lnTo>
                  <a:lnTo>
                    <a:pt x="1450931" y="517457"/>
                  </a:lnTo>
                  <a:lnTo>
                    <a:pt x="1458468" y="480059"/>
                  </a:lnTo>
                  <a:lnTo>
                    <a:pt x="1458468" y="96011"/>
                  </a:lnTo>
                  <a:lnTo>
                    <a:pt x="1450931" y="58614"/>
                  </a:lnTo>
                  <a:lnTo>
                    <a:pt x="1430369" y="28098"/>
                  </a:lnTo>
                  <a:lnTo>
                    <a:pt x="1399853" y="7536"/>
                  </a:lnTo>
                  <a:lnTo>
                    <a:pt x="1362456" y="0"/>
                  </a:lnTo>
                  <a:close/>
                </a:path>
              </a:pathLst>
            </a:custGeom>
            <a:solidFill>
              <a:srgbClr val="CCCCCC"/>
            </a:solidFill>
          </p:spPr>
          <p:txBody>
            <a:bodyPr wrap="square" lIns="0" tIns="0" rIns="0" bIns="0" rtlCol="0"/>
            <a:lstStyle/>
            <a:p>
              <a:endParaRPr/>
            </a:p>
          </p:txBody>
        </p:sp>
        <p:sp>
          <p:nvSpPr>
            <p:cNvPr id="4" name="object 4"/>
            <p:cNvSpPr/>
            <p:nvPr/>
          </p:nvSpPr>
          <p:spPr>
            <a:xfrm>
              <a:off x="828294" y="1853945"/>
              <a:ext cx="1458595" cy="576580"/>
            </a:xfrm>
            <a:custGeom>
              <a:avLst/>
              <a:gdLst/>
              <a:ahLst/>
              <a:cxnLst/>
              <a:rect l="l" t="t" r="r" b="b"/>
              <a:pathLst>
                <a:path w="1458595" h="576580">
                  <a:moveTo>
                    <a:pt x="0" y="96011"/>
                  </a:moveTo>
                  <a:lnTo>
                    <a:pt x="7545" y="58614"/>
                  </a:lnTo>
                  <a:lnTo>
                    <a:pt x="28122" y="28098"/>
                  </a:lnTo>
                  <a:lnTo>
                    <a:pt x="58641" y="7536"/>
                  </a:lnTo>
                  <a:lnTo>
                    <a:pt x="96012" y="0"/>
                  </a:lnTo>
                  <a:lnTo>
                    <a:pt x="1362456" y="0"/>
                  </a:lnTo>
                  <a:lnTo>
                    <a:pt x="1399853" y="7536"/>
                  </a:lnTo>
                  <a:lnTo>
                    <a:pt x="1430369" y="28098"/>
                  </a:lnTo>
                  <a:lnTo>
                    <a:pt x="1450931" y="58614"/>
                  </a:lnTo>
                  <a:lnTo>
                    <a:pt x="1458468" y="96011"/>
                  </a:lnTo>
                  <a:lnTo>
                    <a:pt x="1458468" y="480059"/>
                  </a:lnTo>
                  <a:lnTo>
                    <a:pt x="1450931" y="517457"/>
                  </a:lnTo>
                  <a:lnTo>
                    <a:pt x="1430369" y="547973"/>
                  </a:lnTo>
                  <a:lnTo>
                    <a:pt x="1399853" y="568535"/>
                  </a:lnTo>
                  <a:lnTo>
                    <a:pt x="1362456" y="576071"/>
                  </a:lnTo>
                  <a:lnTo>
                    <a:pt x="96012" y="576071"/>
                  </a:lnTo>
                  <a:lnTo>
                    <a:pt x="58641" y="568535"/>
                  </a:lnTo>
                  <a:lnTo>
                    <a:pt x="28122" y="547973"/>
                  </a:lnTo>
                  <a:lnTo>
                    <a:pt x="7545" y="517457"/>
                  </a:lnTo>
                  <a:lnTo>
                    <a:pt x="0" y="480059"/>
                  </a:lnTo>
                  <a:lnTo>
                    <a:pt x="0" y="96011"/>
                  </a:lnTo>
                  <a:close/>
                </a:path>
              </a:pathLst>
            </a:custGeom>
            <a:ln w="25400">
              <a:solidFill>
                <a:srgbClr val="000000"/>
              </a:solidFill>
            </a:ln>
          </p:spPr>
          <p:txBody>
            <a:bodyPr wrap="square" lIns="0" tIns="0" rIns="0" bIns="0" rtlCol="0"/>
            <a:lstStyle/>
            <a:p>
              <a:endParaRPr/>
            </a:p>
          </p:txBody>
        </p:sp>
      </p:grpSp>
      <p:sp>
        <p:nvSpPr>
          <p:cNvPr id="5" name="object 5"/>
          <p:cNvSpPr txBox="1"/>
          <p:nvPr/>
        </p:nvSpPr>
        <p:spPr>
          <a:xfrm>
            <a:off x="906272" y="2014474"/>
            <a:ext cx="123253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Data</a:t>
            </a:r>
            <a:r>
              <a:rPr sz="1400" spc="-30" dirty="0">
                <a:latin typeface="Arial MT"/>
                <a:cs typeface="Arial MT"/>
              </a:rPr>
              <a:t> </a:t>
            </a:r>
            <a:r>
              <a:rPr sz="1400" spc="-10" dirty="0">
                <a:latin typeface="Arial MT"/>
                <a:cs typeface="Arial MT"/>
              </a:rPr>
              <a:t>Collection</a:t>
            </a:r>
            <a:endParaRPr sz="1400">
              <a:latin typeface="Arial MT"/>
              <a:cs typeface="Arial MT"/>
            </a:endParaRPr>
          </a:p>
        </p:txBody>
      </p:sp>
      <p:grpSp>
        <p:nvGrpSpPr>
          <p:cNvPr id="6" name="object 6"/>
          <p:cNvGrpSpPr/>
          <p:nvPr/>
        </p:nvGrpSpPr>
        <p:grpSpPr>
          <a:xfrm>
            <a:off x="2589529" y="1841245"/>
            <a:ext cx="1546860" cy="601980"/>
            <a:chOff x="2589529" y="1841245"/>
            <a:chExt cx="1546860" cy="601980"/>
          </a:xfrm>
        </p:grpSpPr>
        <p:sp>
          <p:nvSpPr>
            <p:cNvPr id="7" name="object 7"/>
            <p:cNvSpPr/>
            <p:nvPr/>
          </p:nvSpPr>
          <p:spPr>
            <a:xfrm>
              <a:off x="2602229" y="1853945"/>
              <a:ext cx="1521460" cy="576580"/>
            </a:xfrm>
            <a:custGeom>
              <a:avLst/>
              <a:gdLst/>
              <a:ahLst/>
              <a:cxnLst/>
              <a:rect l="l" t="t" r="r" b="b"/>
              <a:pathLst>
                <a:path w="1521460" h="576580">
                  <a:moveTo>
                    <a:pt x="1424940" y="0"/>
                  </a:moveTo>
                  <a:lnTo>
                    <a:pt x="96012" y="0"/>
                  </a:lnTo>
                  <a:lnTo>
                    <a:pt x="58614" y="7536"/>
                  </a:lnTo>
                  <a:lnTo>
                    <a:pt x="28098" y="28098"/>
                  </a:lnTo>
                  <a:lnTo>
                    <a:pt x="7536" y="58614"/>
                  </a:lnTo>
                  <a:lnTo>
                    <a:pt x="0" y="96011"/>
                  </a:lnTo>
                  <a:lnTo>
                    <a:pt x="0" y="480059"/>
                  </a:lnTo>
                  <a:lnTo>
                    <a:pt x="7536" y="517457"/>
                  </a:lnTo>
                  <a:lnTo>
                    <a:pt x="28098" y="547973"/>
                  </a:lnTo>
                  <a:lnTo>
                    <a:pt x="58614" y="568535"/>
                  </a:lnTo>
                  <a:lnTo>
                    <a:pt x="96012" y="576071"/>
                  </a:lnTo>
                  <a:lnTo>
                    <a:pt x="1424940" y="576071"/>
                  </a:lnTo>
                  <a:lnTo>
                    <a:pt x="1462337" y="568535"/>
                  </a:lnTo>
                  <a:lnTo>
                    <a:pt x="1492853" y="547973"/>
                  </a:lnTo>
                  <a:lnTo>
                    <a:pt x="1513415" y="517457"/>
                  </a:lnTo>
                  <a:lnTo>
                    <a:pt x="1520952" y="480059"/>
                  </a:lnTo>
                  <a:lnTo>
                    <a:pt x="1520952" y="96011"/>
                  </a:lnTo>
                  <a:lnTo>
                    <a:pt x="1513415" y="58614"/>
                  </a:lnTo>
                  <a:lnTo>
                    <a:pt x="1492853" y="28098"/>
                  </a:lnTo>
                  <a:lnTo>
                    <a:pt x="1462337" y="7536"/>
                  </a:lnTo>
                  <a:lnTo>
                    <a:pt x="1424940" y="0"/>
                  </a:lnTo>
                  <a:close/>
                </a:path>
              </a:pathLst>
            </a:custGeom>
            <a:solidFill>
              <a:srgbClr val="CCCCCC"/>
            </a:solidFill>
          </p:spPr>
          <p:txBody>
            <a:bodyPr wrap="square" lIns="0" tIns="0" rIns="0" bIns="0" rtlCol="0"/>
            <a:lstStyle/>
            <a:p>
              <a:endParaRPr/>
            </a:p>
          </p:txBody>
        </p:sp>
        <p:sp>
          <p:nvSpPr>
            <p:cNvPr id="8" name="object 8"/>
            <p:cNvSpPr/>
            <p:nvPr/>
          </p:nvSpPr>
          <p:spPr>
            <a:xfrm>
              <a:off x="2602229" y="1853945"/>
              <a:ext cx="1521460" cy="576580"/>
            </a:xfrm>
            <a:custGeom>
              <a:avLst/>
              <a:gdLst/>
              <a:ahLst/>
              <a:cxnLst/>
              <a:rect l="l" t="t" r="r" b="b"/>
              <a:pathLst>
                <a:path w="1521460" h="576580">
                  <a:moveTo>
                    <a:pt x="0" y="96011"/>
                  </a:moveTo>
                  <a:lnTo>
                    <a:pt x="7536" y="58614"/>
                  </a:lnTo>
                  <a:lnTo>
                    <a:pt x="28098" y="28098"/>
                  </a:lnTo>
                  <a:lnTo>
                    <a:pt x="58614" y="7536"/>
                  </a:lnTo>
                  <a:lnTo>
                    <a:pt x="96012" y="0"/>
                  </a:lnTo>
                  <a:lnTo>
                    <a:pt x="1424940" y="0"/>
                  </a:lnTo>
                  <a:lnTo>
                    <a:pt x="1462337" y="7536"/>
                  </a:lnTo>
                  <a:lnTo>
                    <a:pt x="1492853" y="28098"/>
                  </a:lnTo>
                  <a:lnTo>
                    <a:pt x="1513415" y="58614"/>
                  </a:lnTo>
                  <a:lnTo>
                    <a:pt x="1520952" y="96011"/>
                  </a:lnTo>
                  <a:lnTo>
                    <a:pt x="1520952" y="480059"/>
                  </a:lnTo>
                  <a:lnTo>
                    <a:pt x="1513415" y="517457"/>
                  </a:lnTo>
                  <a:lnTo>
                    <a:pt x="1492853" y="547973"/>
                  </a:lnTo>
                  <a:lnTo>
                    <a:pt x="1462337" y="568535"/>
                  </a:lnTo>
                  <a:lnTo>
                    <a:pt x="1424940" y="576071"/>
                  </a:lnTo>
                  <a:lnTo>
                    <a:pt x="96012" y="576071"/>
                  </a:lnTo>
                  <a:lnTo>
                    <a:pt x="58614" y="568535"/>
                  </a:lnTo>
                  <a:lnTo>
                    <a:pt x="28098" y="547973"/>
                  </a:lnTo>
                  <a:lnTo>
                    <a:pt x="7536" y="517457"/>
                  </a:lnTo>
                  <a:lnTo>
                    <a:pt x="0" y="480059"/>
                  </a:lnTo>
                  <a:lnTo>
                    <a:pt x="0" y="96011"/>
                  </a:lnTo>
                  <a:close/>
                </a:path>
              </a:pathLst>
            </a:custGeom>
            <a:ln w="25400">
              <a:solidFill>
                <a:srgbClr val="000000"/>
              </a:solidFill>
            </a:ln>
          </p:spPr>
          <p:txBody>
            <a:bodyPr wrap="square" lIns="0" tIns="0" rIns="0" bIns="0" rtlCol="0"/>
            <a:lstStyle/>
            <a:p>
              <a:endParaRPr/>
            </a:p>
          </p:txBody>
        </p:sp>
      </p:grpSp>
      <p:sp>
        <p:nvSpPr>
          <p:cNvPr id="9" name="object 9"/>
          <p:cNvSpPr txBox="1"/>
          <p:nvPr/>
        </p:nvSpPr>
        <p:spPr>
          <a:xfrm>
            <a:off x="2696717" y="1934337"/>
            <a:ext cx="1370965" cy="45339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Data</a:t>
            </a:r>
            <a:r>
              <a:rPr sz="1400" spc="-30" dirty="0">
                <a:latin typeface="Arial MT"/>
                <a:cs typeface="Arial MT"/>
              </a:rPr>
              <a:t> </a:t>
            </a:r>
            <a:r>
              <a:rPr sz="1400" spc="-10" dirty="0">
                <a:latin typeface="Arial MT"/>
                <a:cs typeface="Arial MT"/>
              </a:rPr>
              <a:t>Preparation</a:t>
            </a:r>
            <a:endParaRPr sz="1400">
              <a:latin typeface="Arial MT"/>
              <a:cs typeface="Arial MT"/>
            </a:endParaRPr>
          </a:p>
          <a:p>
            <a:pPr marL="12700">
              <a:lnSpc>
                <a:spcPct val="100000"/>
              </a:lnSpc>
            </a:pPr>
            <a:r>
              <a:rPr sz="1400" dirty="0">
                <a:latin typeface="Arial MT"/>
                <a:cs typeface="Arial MT"/>
              </a:rPr>
              <a:t>&amp;</a:t>
            </a:r>
            <a:r>
              <a:rPr sz="1400" spc="-10" dirty="0">
                <a:latin typeface="Arial MT"/>
                <a:cs typeface="Arial MT"/>
              </a:rPr>
              <a:t> Analysis</a:t>
            </a:r>
            <a:endParaRPr sz="1400">
              <a:latin typeface="Arial MT"/>
              <a:cs typeface="Arial MT"/>
            </a:endParaRPr>
          </a:p>
        </p:txBody>
      </p:sp>
      <p:grpSp>
        <p:nvGrpSpPr>
          <p:cNvPr id="10" name="object 10"/>
          <p:cNvGrpSpPr/>
          <p:nvPr/>
        </p:nvGrpSpPr>
        <p:grpSpPr>
          <a:xfrm>
            <a:off x="4415282" y="1841245"/>
            <a:ext cx="1485900" cy="601980"/>
            <a:chOff x="4415282" y="1841245"/>
            <a:chExt cx="1485900" cy="601980"/>
          </a:xfrm>
        </p:grpSpPr>
        <p:sp>
          <p:nvSpPr>
            <p:cNvPr id="11" name="object 11"/>
            <p:cNvSpPr/>
            <p:nvPr/>
          </p:nvSpPr>
          <p:spPr>
            <a:xfrm>
              <a:off x="4427982" y="1853945"/>
              <a:ext cx="1460500" cy="576580"/>
            </a:xfrm>
            <a:custGeom>
              <a:avLst/>
              <a:gdLst/>
              <a:ahLst/>
              <a:cxnLst/>
              <a:rect l="l" t="t" r="r" b="b"/>
              <a:pathLst>
                <a:path w="1460500" h="576580">
                  <a:moveTo>
                    <a:pt x="1363979" y="0"/>
                  </a:moveTo>
                  <a:lnTo>
                    <a:pt x="96012" y="0"/>
                  </a:lnTo>
                  <a:lnTo>
                    <a:pt x="58614" y="7536"/>
                  </a:lnTo>
                  <a:lnTo>
                    <a:pt x="28098" y="28098"/>
                  </a:lnTo>
                  <a:lnTo>
                    <a:pt x="7536" y="58614"/>
                  </a:lnTo>
                  <a:lnTo>
                    <a:pt x="0" y="96011"/>
                  </a:lnTo>
                  <a:lnTo>
                    <a:pt x="0" y="480059"/>
                  </a:lnTo>
                  <a:lnTo>
                    <a:pt x="7536" y="517457"/>
                  </a:lnTo>
                  <a:lnTo>
                    <a:pt x="28098" y="547973"/>
                  </a:lnTo>
                  <a:lnTo>
                    <a:pt x="58614" y="568535"/>
                  </a:lnTo>
                  <a:lnTo>
                    <a:pt x="96012" y="576071"/>
                  </a:lnTo>
                  <a:lnTo>
                    <a:pt x="1363979" y="576071"/>
                  </a:lnTo>
                  <a:lnTo>
                    <a:pt x="1401377" y="568535"/>
                  </a:lnTo>
                  <a:lnTo>
                    <a:pt x="1431893" y="547973"/>
                  </a:lnTo>
                  <a:lnTo>
                    <a:pt x="1452455" y="517457"/>
                  </a:lnTo>
                  <a:lnTo>
                    <a:pt x="1459991" y="480059"/>
                  </a:lnTo>
                  <a:lnTo>
                    <a:pt x="1459991" y="96011"/>
                  </a:lnTo>
                  <a:lnTo>
                    <a:pt x="1452455" y="58614"/>
                  </a:lnTo>
                  <a:lnTo>
                    <a:pt x="1431893" y="28098"/>
                  </a:lnTo>
                  <a:lnTo>
                    <a:pt x="1401377" y="7536"/>
                  </a:lnTo>
                  <a:lnTo>
                    <a:pt x="1363979" y="0"/>
                  </a:lnTo>
                  <a:close/>
                </a:path>
              </a:pathLst>
            </a:custGeom>
            <a:solidFill>
              <a:srgbClr val="CCCCCC"/>
            </a:solidFill>
          </p:spPr>
          <p:txBody>
            <a:bodyPr wrap="square" lIns="0" tIns="0" rIns="0" bIns="0" rtlCol="0"/>
            <a:lstStyle/>
            <a:p>
              <a:endParaRPr/>
            </a:p>
          </p:txBody>
        </p:sp>
        <p:sp>
          <p:nvSpPr>
            <p:cNvPr id="12" name="object 12"/>
            <p:cNvSpPr/>
            <p:nvPr/>
          </p:nvSpPr>
          <p:spPr>
            <a:xfrm>
              <a:off x="4427982" y="1853945"/>
              <a:ext cx="1460500" cy="576580"/>
            </a:xfrm>
            <a:custGeom>
              <a:avLst/>
              <a:gdLst/>
              <a:ahLst/>
              <a:cxnLst/>
              <a:rect l="l" t="t" r="r" b="b"/>
              <a:pathLst>
                <a:path w="1460500" h="576580">
                  <a:moveTo>
                    <a:pt x="0" y="96011"/>
                  </a:moveTo>
                  <a:lnTo>
                    <a:pt x="7536" y="58614"/>
                  </a:lnTo>
                  <a:lnTo>
                    <a:pt x="28098" y="28098"/>
                  </a:lnTo>
                  <a:lnTo>
                    <a:pt x="58614" y="7536"/>
                  </a:lnTo>
                  <a:lnTo>
                    <a:pt x="96012" y="0"/>
                  </a:lnTo>
                  <a:lnTo>
                    <a:pt x="1363979" y="0"/>
                  </a:lnTo>
                  <a:lnTo>
                    <a:pt x="1401377" y="7536"/>
                  </a:lnTo>
                  <a:lnTo>
                    <a:pt x="1431893" y="28098"/>
                  </a:lnTo>
                  <a:lnTo>
                    <a:pt x="1452455" y="58614"/>
                  </a:lnTo>
                  <a:lnTo>
                    <a:pt x="1459991" y="96011"/>
                  </a:lnTo>
                  <a:lnTo>
                    <a:pt x="1459991" y="480059"/>
                  </a:lnTo>
                  <a:lnTo>
                    <a:pt x="1452455" y="517457"/>
                  </a:lnTo>
                  <a:lnTo>
                    <a:pt x="1431893" y="547973"/>
                  </a:lnTo>
                  <a:lnTo>
                    <a:pt x="1401377" y="568535"/>
                  </a:lnTo>
                  <a:lnTo>
                    <a:pt x="1363979" y="576071"/>
                  </a:lnTo>
                  <a:lnTo>
                    <a:pt x="96012" y="576071"/>
                  </a:lnTo>
                  <a:lnTo>
                    <a:pt x="58614" y="568535"/>
                  </a:lnTo>
                  <a:lnTo>
                    <a:pt x="28098" y="547973"/>
                  </a:lnTo>
                  <a:lnTo>
                    <a:pt x="7536" y="517457"/>
                  </a:lnTo>
                  <a:lnTo>
                    <a:pt x="0" y="480059"/>
                  </a:lnTo>
                  <a:lnTo>
                    <a:pt x="0" y="96011"/>
                  </a:lnTo>
                  <a:close/>
                </a:path>
              </a:pathLst>
            </a:custGeom>
            <a:ln w="25400">
              <a:solidFill>
                <a:srgbClr val="000000"/>
              </a:solidFill>
            </a:ln>
          </p:spPr>
          <p:txBody>
            <a:bodyPr wrap="square" lIns="0" tIns="0" rIns="0" bIns="0" rtlCol="0"/>
            <a:lstStyle/>
            <a:p>
              <a:endParaRPr/>
            </a:p>
          </p:txBody>
        </p:sp>
      </p:grpSp>
      <p:sp>
        <p:nvSpPr>
          <p:cNvPr id="13" name="object 13"/>
          <p:cNvSpPr txBox="1"/>
          <p:nvPr/>
        </p:nvSpPr>
        <p:spPr>
          <a:xfrm>
            <a:off x="4579746" y="2013966"/>
            <a:ext cx="788035"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MT"/>
                <a:cs typeface="Arial MT"/>
              </a:rPr>
              <a:t>Modelling</a:t>
            </a:r>
            <a:endParaRPr sz="1400">
              <a:latin typeface="Arial MT"/>
              <a:cs typeface="Arial MT"/>
            </a:endParaRPr>
          </a:p>
        </p:txBody>
      </p:sp>
      <p:grpSp>
        <p:nvGrpSpPr>
          <p:cNvPr id="14" name="object 14"/>
          <p:cNvGrpSpPr/>
          <p:nvPr/>
        </p:nvGrpSpPr>
        <p:grpSpPr>
          <a:xfrm>
            <a:off x="6216650" y="1841245"/>
            <a:ext cx="1483995" cy="601980"/>
            <a:chOff x="6216650" y="1841245"/>
            <a:chExt cx="1483995" cy="601980"/>
          </a:xfrm>
        </p:grpSpPr>
        <p:sp>
          <p:nvSpPr>
            <p:cNvPr id="15" name="object 15"/>
            <p:cNvSpPr/>
            <p:nvPr/>
          </p:nvSpPr>
          <p:spPr>
            <a:xfrm>
              <a:off x="6229350" y="1853945"/>
              <a:ext cx="1458595" cy="576580"/>
            </a:xfrm>
            <a:custGeom>
              <a:avLst/>
              <a:gdLst/>
              <a:ahLst/>
              <a:cxnLst/>
              <a:rect l="l" t="t" r="r" b="b"/>
              <a:pathLst>
                <a:path w="1458595" h="576580">
                  <a:moveTo>
                    <a:pt x="1362455" y="0"/>
                  </a:moveTo>
                  <a:lnTo>
                    <a:pt x="96012" y="0"/>
                  </a:lnTo>
                  <a:lnTo>
                    <a:pt x="58614" y="7536"/>
                  </a:lnTo>
                  <a:lnTo>
                    <a:pt x="28098" y="28098"/>
                  </a:lnTo>
                  <a:lnTo>
                    <a:pt x="7536" y="58614"/>
                  </a:lnTo>
                  <a:lnTo>
                    <a:pt x="0" y="96011"/>
                  </a:lnTo>
                  <a:lnTo>
                    <a:pt x="0" y="480059"/>
                  </a:lnTo>
                  <a:lnTo>
                    <a:pt x="7536" y="517457"/>
                  </a:lnTo>
                  <a:lnTo>
                    <a:pt x="28098" y="547973"/>
                  </a:lnTo>
                  <a:lnTo>
                    <a:pt x="58614" y="568535"/>
                  </a:lnTo>
                  <a:lnTo>
                    <a:pt x="96012" y="576071"/>
                  </a:lnTo>
                  <a:lnTo>
                    <a:pt x="1362455" y="576071"/>
                  </a:lnTo>
                  <a:lnTo>
                    <a:pt x="1399853" y="568535"/>
                  </a:lnTo>
                  <a:lnTo>
                    <a:pt x="1430369" y="547973"/>
                  </a:lnTo>
                  <a:lnTo>
                    <a:pt x="1450931" y="517457"/>
                  </a:lnTo>
                  <a:lnTo>
                    <a:pt x="1458468" y="480059"/>
                  </a:lnTo>
                  <a:lnTo>
                    <a:pt x="1458468" y="96011"/>
                  </a:lnTo>
                  <a:lnTo>
                    <a:pt x="1450931" y="58614"/>
                  </a:lnTo>
                  <a:lnTo>
                    <a:pt x="1430369" y="28098"/>
                  </a:lnTo>
                  <a:lnTo>
                    <a:pt x="1399853" y="7536"/>
                  </a:lnTo>
                  <a:lnTo>
                    <a:pt x="1362455" y="0"/>
                  </a:lnTo>
                  <a:close/>
                </a:path>
              </a:pathLst>
            </a:custGeom>
            <a:solidFill>
              <a:srgbClr val="CCCCCC"/>
            </a:solidFill>
          </p:spPr>
          <p:txBody>
            <a:bodyPr wrap="square" lIns="0" tIns="0" rIns="0" bIns="0" rtlCol="0"/>
            <a:lstStyle/>
            <a:p>
              <a:endParaRPr/>
            </a:p>
          </p:txBody>
        </p:sp>
        <p:sp>
          <p:nvSpPr>
            <p:cNvPr id="16" name="object 16"/>
            <p:cNvSpPr/>
            <p:nvPr/>
          </p:nvSpPr>
          <p:spPr>
            <a:xfrm>
              <a:off x="6229350" y="1853945"/>
              <a:ext cx="1458595" cy="576580"/>
            </a:xfrm>
            <a:custGeom>
              <a:avLst/>
              <a:gdLst/>
              <a:ahLst/>
              <a:cxnLst/>
              <a:rect l="l" t="t" r="r" b="b"/>
              <a:pathLst>
                <a:path w="1458595" h="576580">
                  <a:moveTo>
                    <a:pt x="0" y="96011"/>
                  </a:moveTo>
                  <a:lnTo>
                    <a:pt x="7536" y="58614"/>
                  </a:lnTo>
                  <a:lnTo>
                    <a:pt x="28098" y="28098"/>
                  </a:lnTo>
                  <a:lnTo>
                    <a:pt x="58614" y="7536"/>
                  </a:lnTo>
                  <a:lnTo>
                    <a:pt x="96012" y="0"/>
                  </a:lnTo>
                  <a:lnTo>
                    <a:pt x="1362455" y="0"/>
                  </a:lnTo>
                  <a:lnTo>
                    <a:pt x="1399853" y="7536"/>
                  </a:lnTo>
                  <a:lnTo>
                    <a:pt x="1430369" y="28098"/>
                  </a:lnTo>
                  <a:lnTo>
                    <a:pt x="1450931" y="58614"/>
                  </a:lnTo>
                  <a:lnTo>
                    <a:pt x="1458468" y="96011"/>
                  </a:lnTo>
                  <a:lnTo>
                    <a:pt x="1458468" y="480059"/>
                  </a:lnTo>
                  <a:lnTo>
                    <a:pt x="1450931" y="517457"/>
                  </a:lnTo>
                  <a:lnTo>
                    <a:pt x="1430369" y="547973"/>
                  </a:lnTo>
                  <a:lnTo>
                    <a:pt x="1399853" y="568535"/>
                  </a:lnTo>
                  <a:lnTo>
                    <a:pt x="1362455" y="576071"/>
                  </a:lnTo>
                  <a:lnTo>
                    <a:pt x="96012" y="576071"/>
                  </a:lnTo>
                  <a:lnTo>
                    <a:pt x="58614" y="568535"/>
                  </a:lnTo>
                  <a:lnTo>
                    <a:pt x="28098" y="547973"/>
                  </a:lnTo>
                  <a:lnTo>
                    <a:pt x="7536" y="517457"/>
                  </a:lnTo>
                  <a:lnTo>
                    <a:pt x="0" y="480059"/>
                  </a:lnTo>
                  <a:lnTo>
                    <a:pt x="0" y="96011"/>
                  </a:lnTo>
                  <a:close/>
                </a:path>
              </a:pathLst>
            </a:custGeom>
            <a:ln w="25400">
              <a:solidFill>
                <a:srgbClr val="000000"/>
              </a:solidFill>
            </a:ln>
          </p:spPr>
          <p:txBody>
            <a:bodyPr wrap="square" lIns="0" tIns="0" rIns="0" bIns="0" rtlCol="0"/>
            <a:lstStyle/>
            <a:p>
              <a:endParaRPr/>
            </a:p>
          </p:txBody>
        </p:sp>
      </p:grpSp>
      <p:sp>
        <p:nvSpPr>
          <p:cNvPr id="17" name="object 17"/>
          <p:cNvSpPr txBox="1"/>
          <p:nvPr/>
        </p:nvSpPr>
        <p:spPr>
          <a:xfrm>
            <a:off x="6370701" y="1907794"/>
            <a:ext cx="908050" cy="452755"/>
          </a:xfrm>
          <a:prstGeom prst="rect">
            <a:avLst/>
          </a:prstGeom>
        </p:spPr>
        <p:txBody>
          <a:bodyPr vert="horz" wrap="square" lIns="0" tIns="12700" rIns="0" bIns="0" rtlCol="0">
            <a:spAutoFit/>
          </a:bodyPr>
          <a:lstStyle/>
          <a:p>
            <a:pPr marL="12700" marR="5080">
              <a:lnSpc>
                <a:spcPct val="100000"/>
              </a:lnSpc>
              <a:spcBef>
                <a:spcPts val="100"/>
              </a:spcBef>
            </a:pPr>
            <a:r>
              <a:rPr sz="1400" dirty="0">
                <a:latin typeface="Arial MT"/>
                <a:cs typeface="Arial MT"/>
              </a:rPr>
              <a:t>Results</a:t>
            </a:r>
            <a:r>
              <a:rPr sz="1400" spc="-40" dirty="0">
                <a:latin typeface="Arial MT"/>
                <a:cs typeface="Arial MT"/>
              </a:rPr>
              <a:t> </a:t>
            </a:r>
            <a:r>
              <a:rPr sz="1400" spc="-50" dirty="0">
                <a:latin typeface="Arial MT"/>
                <a:cs typeface="Arial MT"/>
              </a:rPr>
              <a:t>&amp; </a:t>
            </a:r>
            <a:r>
              <a:rPr sz="1400" spc="-10" dirty="0">
                <a:latin typeface="Arial MT"/>
                <a:cs typeface="Arial MT"/>
              </a:rPr>
              <a:t>Conclusion</a:t>
            </a:r>
            <a:endParaRPr sz="1400">
              <a:latin typeface="Arial MT"/>
              <a:cs typeface="Arial MT"/>
            </a:endParaRPr>
          </a:p>
        </p:txBody>
      </p:sp>
      <p:grpSp>
        <p:nvGrpSpPr>
          <p:cNvPr id="18" name="object 18"/>
          <p:cNvGrpSpPr/>
          <p:nvPr/>
        </p:nvGrpSpPr>
        <p:grpSpPr>
          <a:xfrm>
            <a:off x="982980" y="2091182"/>
            <a:ext cx="5880100" cy="2094230"/>
            <a:chOff x="982980" y="2091182"/>
            <a:chExt cx="5880100" cy="2094230"/>
          </a:xfrm>
        </p:grpSpPr>
        <p:sp>
          <p:nvSpPr>
            <p:cNvPr id="19" name="object 19"/>
            <p:cNvSpPr/>
            <p:nvPr/>
          </p:nvSpPr>
          <p:spPr>
            <a:xfrm>
              <a:off x="2286762" y="2129790"/>
              <a:ext cx="289560" cy="76200"/>
            </a:xfrm>
            <a:custGeom>
              <a:avLst/>
              <a:gdLst/>
              <a:ahLst/>
              <a:cxnLst/>
              <a:rect l="l" t="t" r="r" b="b"/>
              <a:pathLst>
                <a:path w="289560" h="76200">
                  <a:moveTo>
                    <a:pt x="251460" y="0"/>
                  </a:moveTo>
                  <a:lnTo>
                    <a:pt x="251460" y="19050"/>
                  </a:lnTo>
                  <a:lnTo>
                    <a:pt x="0" y="19050"/>
                  </a:lnTo>
                  <a:lnTo>
                    <a:pt x="0" y="57150"/>
                  </a:lnTo>
                  <a:lnTo>
                    <a:pt x="251460" y="57150"/>
                  </a:lnTo>
                  <a:lnTo>
                    <a:pt x="251460" y="76200"/>
                  </a:lnTo>
                  <a:lnTo>
                    <a:pt x="289560" y="38100"/>
                  </a:lnTo>
                  <a:lnTo>
                    <a:pt x="251460" y="0"/>
                  </a:lnTo>
                  <a:close/>
                </a:path>
              </a:pathLst>
            </a:custGeom>
            <a:solidFill>
              <a:srgbClr val="CCCCCC"/>
            </a:solidFill>
          </p:spPr>
          <p:txBody>
            <a:bodyPr wrap="square" lIns="0" tIns="0" rIns="0" bIns="0" rtlCol="0"/>
            <a:lstStyle/>
            <a:p>
              <a:endParaRPr/>
            </a:p>
          </p:txBody>
        </p:sp>
        <p:sp>
          <p:nvSpPr>
            <p:cNvPr id="20" name="object 20"/>
            <p:cNvSpPr/>
            <p:nvPr/>
          </p:nvSpPr>
          <p:spPr>
            <a:xfrm>
              <a:off x="2286762" y="2129790"/>
              <a:ext cx="289560" cy="76200"/>
            </a:xfrm>
            <a:custGeom>
              <a:avLst/>
              <a:gdLst/>
              <a:ahLst/>
              <a:cxnLst/>
              <a:rect l="l" t="t" r="r" b="b"/>
              <a:pathLst>
                <a:path w="289560" h="76200">
                  <a:moveTo>
                    <a:pt x="0" y="19050"/>
                  </a:moveTo>
                  <a:lnTo>
                    <a:pt x="251460" y="19050"/>
                  </a:lnTo>
                  <a:lnTo>
                    <a:pt x="251460" y="0"/>
                  </a:lnTo>
                  <a:lnTo>
                    <a:pt x="289560" y="38100"/>
                  </a:lnTo>
                  <a:lnTo>
                    <a:pt x="251460" y="76200"/>
                  </a:lnTo>
                  <a:lnTo>
                    <a:pt x="251460" y="57150"/>
                  </a:lnTo>
                  <a:lnTo>
                    <a:pt x="0" y="57150"/>
                  </a:lnTo>
                  <a:lnTo>
                    <a:pt x="0" y="19050"/>
                  </a:lnTo>
                  <a:close/>
                </a:path>
              </a:pathLst>
            </a:custGeom>
            <a:ln w="25400">
              <a:solidFill>
                <a:srgbClr val="000000"/>
              </a:solidFill>
            </a:ln>
          </p:spPr>
          <p:txBody>
            <a:bodyPr wrap="square" lIns="0" tIns="0" rIns="0" bIns="0" rtlCol="0"/>
            <a:lstStyle/>
            <a:p>
              <a:endParaRPr/>
            </a:p>
          </p:txBody>
        </p:sp>
        <p:sp>
          <p:nvSpPr>
            <p:cNvPr id="21" name="object 21"/>
            <p:cNvSpPr/>
            <p:nvPr/>
          </p:nvSpPr>
          <p:spPr>
            <a:xfrm>
              <a:off x="4139946" y="2103882"/>
              <a:ext cx="288290" cy="74930"/>
            </a:xfrm>
            <a:custGeom>
              <a:avLst/>
              <a:gdLst/>
              <a:ahLst/>
              <a:cxnLst/>
              <a:rect l="l" t="t" r="r" b="b"/>
              <a:pathLst>
                <a:path w="288289" h="74930">
                  <a:moveTo>
                    <a:pt x="250698" y="0"/>
                  </a:moveTo>
                  <a:lnTo>
                    <a:pt x="250698" y="18668"/>
                  </a:lnTo>
                  <a:lnTo>
                    <a:pt x="0" y="18668"/>
                  </a:lnTo>
                  <a:lnTo>
                    <a:pt x="0" y="56006"/>
                  </a:lnTo>
                  <a:lnTo>
                    <a:pt x="250698" y="56006"/>
                  </a:lnTo>
                  <a:lnTo>
                    <a:pt x="250698" y="74675"/>
                  </a:lnTo>
                  <a:lnTo>
                    <a:pt x="288036" y="37337"/>
                  </a:lnTo>
                  <a:lnTo>
                    <a:pt x="250698" y="0"/>
                  </a:lnTo>
                  <a:close/>
                </a:path>
              </a:pathLst>
            </a:custGeom>
            <a:solidFill>
              <a:srgbClr val="CCCCCC"/>
            </a:solidFill>
          </p:spPr>
          <p:txBody>
            <a:bodyPr wrap="square" lIns="0" tIns="0" rIns="0" bIns="0" rtlCol="0"/>
            <a:lstStyle/>
            <a:p>
              <a:endParaRPr/>
            </a:p>
          </p:txBody>
        </p:sp>
        <p:sp>
          <p:nvSpPr>
            <p:cNvPr id="22" name="object 22"/>
            <p:cNvSpPr/>
            <p:nvPr/>
          </p:nvSpPr>
          <p:spPr>
            <a:xfrm>
              <a:off x="4139946" y="2103882"/>
              <a:ext cx="288290" cy="74930"/>
            </a:xfrm>
            <a:custGeom>
              <a:avLst/>
              <a:gdLst/>
              <a:ahLst/>
              <a:cxnLst/>
              <a:rect l="l" t="t" r="r" b="b"/>
              <a:pathLst>
                <a:path w="288289" h="74930">
                  <a:moveTo>
                    <a:pt x="0" y="18668"/>
                  </a:moveTo>
                  <a:lnTo>
                    <a:pt x="250698" y="18668"/>
                  </a:lnTo>
                  <a:lnTo>
                    <a:pt x="250698" y="0"/>
                  </a:lnTo>
                  <a:lnTo>
                    <a:pt x="288036" y="37337"/>
                  </a:lnTo>
                  <a:lnTo>
                    <a:pt x="250698" y="74675"/>
                  </a:lnTo>
                  <a:lnTo>
                    <a:pt x="250698" y="56006"/>
                  </a:lnTo>
                  <a:lnTo>
                    <a:pt x="0" y="56006"/>
                  </a:lnTo>
                  <a:lnTo>
                    <a:pt x="0" y="18668"/>
                  </a:lnTo>
                  <a:close/>
                </a:path>
              </a:pathLst>
            </a:custGeom>
            <a:ln w="25400">
              <a:solidFill>
                <a:srgbClr val="000000"/>
              </a:solidFill>
            </a:ln>
          </p:spPr>
          <p:txBody>
            <a:bodyPr wrap="square" lIns="0" tIns="0" rIns="0" bIns="0" rtlCol="0"/>
            <a:lstStyle/>
            <a:p>
              <a:endParaRPr/>
            </a:p>
          </p:txBody>
        </p:sp>
        <p:sp>
          <p:nvSpPr>
            <p:cNvPr id="23" name="object 23"/>
            <p:cNvSpPr/>
            <p:nvPr/>
          </p:nvSpPr>
          <p:spPr>
            <a:xfrm>
              <a:off x="5913882" y="2129790"/>
              <a:ext cx="289560" cy="74930"/>
            </a:xfrm>
            <a:custGeom>
              <a:avLst/>
              <a:gdLst/>
              <a:ahLst/>
              <a:cxnLst/>
              <a:rect l="l" t="t" r="r" b="b"/>
              <a:pathLst>
                <a:path w="289560" h="74930">
                  <a:moveTo>
                    <a:pt x="252221" y="0"/>
                  </a:moveTo>
                  <a:lnTo>
                    <a:pt x="252221" y="18668"/>
                  </a:lnTo>
                  <a:lnTo>
                    <a:pt x="0" y="18668"/>
                  </a:lnTo>
                  <a:lnTo>
                    <a:pt x="0" y="56007"/>
                  </a:lnTo>
                  <a:lnTo>
                    <a:pt x="252221" y="56007"/>
                  </a:lnTo>
                  <a:lnTo>
                    <a:pt x="252221" y="74676"/>
                  </a:lnTo>
                  <a:lnTo>
                    <a:pt x="289559" y="37337"/>
                  </a:lnTo>
                  <a:lnTo>
                    <a:pt x="252221" y="0"/>
                  </a:lnTo>
                  <a:close/>
                </a:path>
              </a:pathLst>
            </a:custGeom>
            <a:solidFill>
              <a:srgbClr val="CCCCCC"/>
            </a:solidFill>
          </p:spPr>
          <p:txBody>
            <a:bodyPr wrap="square" lIns="0" tIns="0" rIns="0" bIns="0" rtlCol="0"/>
            <a:lstStyle/>
            <a:p>
              <a:endParaRPr/>
            </a:p>
          </p:txBody>
        </p:sp>
        <p:sp>
          <p:nvSpPr>
            <p:cNvPr id="24" name="object 24"/>
            <p:cNvSpPr/>
            <p:nvPr/>
          </p:nvSpPr>
          <p:spPr>
            <a:xfrm>
              <a:off x="5913882" y="2129790"/>
              <a:ext cx="289560" cy="74930"/>
            </a:xfrm>
            <a:custGeom>
              <a:avLst/>
              <a:gdLst/>
              <a:ahLst/>
              <a:cxnLst/>
              <a:rect l="l" t="t" r="r" b="b"/>
              <a:pathLst>
                <a:path w="289560" h="74930">
                  <a:moveTo>
                    <a:pt x="0" y="18668"/>
                  </a:moveTo>
                  <a:lnTo>
                    <a:pt x="252221" y="18668"/>
                  </a:lnTo>
                  <a:lnTo>
                    <a:pt x="252221" y="0"/>
                  </a:lnTo>
                  <a:lnTo>
                    <a:pt x="289559" y="37337"/>
                  </a:lnTo>
                  <a:lnTo>
                    <a:pt x="252221" y="74676"/>
                  </a:lnTo>
                  <a:lnTo>
                    <a:pt x="252221" y="56007"/>
                  </a:lnTo>
                  <a:lnTo>
                    <a:pt x="0" y="56007"/>
                  </a:lnTo>
                  <a:lnTo>
                    <a:pt x="0" y="18668"/>
                  </a:lnTo>
                  <a:close/>
                </a:path>
              </a:pathLst>
            </a:custGeom>
            <a:ln w="25399">
              <a:solidFill>
                <a:srgbClr val="285D87"/>
              </a:solidFill>
            </a:ln>
          </p:spPr>
          <p:txBody>
            <a:bodyPr wrap="square" lIns="0" tIns="0" rIns="0" bIns="0" rtlCol="0"/>
            <a:lstStyle/>
            <a:p>
              <a:endParaRPr/>
            </a:p>
          </p:txBody>
        </p:sp>
        <p:pic>
          <p:nvPicPr>
            <p:cNvPr id="25" name="object 25"/>
            <p:cNvPicPr/>
            <p:nvPr/>
          </p:nvPicPr>
          <p:blipFill>
            <a:blip r:embed="rId2" cstate="print"/>
            <a:stretch>
              <a:fillRect/>
            </a:stretch>
          </p:blipFill>
          <p:spPr>
            <a:xfrm>
              <a:off x="982980" y="2410980"/>
              <a:ext cx="119034" cy="1773936"/>
            </a:xfrm>
            <a:prstGeom prst="rect">
              <a:avLst/>
            </a:prstGeom>
          </p:spPr>
        </p:pic>
        <p:sp>
          <p:nvSpPr>
            <p:cNvPr id="26" name="object 26"/>
            <p:cNvSpPr/>
            <p:nvPr/>
          </p:nvSpPr>
          <p:spPr>
            <a:xfrm>
              <a:off x="1044702" y="2430018"/>
              <a:ext cx="0" cy="1674495"/>
            </a:xfrm>
            <a:custGeom>
              <a:avLst/>
              <a:gdLst/>
              <a:ahLst/>
              <a:cxnLst/>
              <a:rect l="l" t="t" r="r" b="b"/>
              <a:pathLst>
                <a:path h="1674495">
                  <a:moveTo>
                    <a:pt x="0" y="0"/>
                  </a:moveTo>
                  <a:lnTo>
                    <a:pt x="0" y="1674495"/>
                  </a:lnTo>
                </a:path>
              </a:pathLst>
            </a:custGeom>
            <a:ln w="38100">
              <a:solidFill>
                <a:srgbClr val="D79F39"/>
              </a:solidFill>
            </a:ln>
          </p:spPr>
          <p:txBody>
            <a:bodyPr wrap="square" lIns="0" tIns="0" rIns="0" bIns="0" rtlCol="0"/>
            <a:lstStyle/>
            <a:p>
              <a:endParaRPr/>
            </a:p>
          </p:txBody>
        </p:sp>
        <p:pic>
          <p:nvPicPr>
            <p:cNvPr id="27" name="object 27"/>
            <p:cNvPicPr/>
            <p:nvPr/>
          </p:nvPicPr>
          <p:blipFill>
            <a:blip r:embed="rId2" cstate="print"/>
            <a:stretch>
              <a:fillRect/>
            </a:stretch>
          </p:blipFill>
          <p:spPr>
            <a:xfrm>
              <a:off x="2782824" y="2409456"/>
              <a:ext cx="119034" cy="1773936"/>
            </a:xfrm>
            <a:prstGeom prst="rect">
              <a:avLst/>
            </a:prstGeom>
          </p:spPr>
        </p:pic>
        <p:sp>
          <p:nvSpPr>
            <p:cNvPr id="28" name="object 28"/>
            <p:cNvSpPr/>
            <p:nvPr/>
          </p:nvSpPr>
          <p:spPr>
            <a:xfrm>
              <a:off x="2844546" y="2428494"/>
              <a:ext cx="0" cy="1674495"/>
            </a:xfrm>
            <a:custGeom>
              <a:avLst/>
              <a:gdLst/>
              <a:ahLst/>
              <a:cxnLst/>
              <a:rect l="l" t="t" r="r" b="b"/>
              <a:pathLst>
                <a:path h="1674495">
                  <a:moveTo>
                    <a:pt x="0" y="0"/>
                  </a:moveTo>
                  <a:lnTo>
                    <a:pt x="0" y="1674495"/>
                  </a:lnTo>
                </a:path>
              </a:pathLst>
            </a:custGeom>
            <a:ln w="38100">
              <a:solidFill>
                <a:srgbClr val="D79F39"/>
              </a:solidFill>
            </a:ln>
          </p:spPr>
          <p:txBody>
            <a:bodyPr wrap="square" lIns="0" tIns="0" rIns="0" bIns="0" rtlCol="0"/>
            <a:lstStyle/>
            <a:p>
              <a:endParaRPr/>
            </a:p>
          </p:txBody>
        </p:sp>
        <p:pic>
          <p:nvPicPr>
            <p:cNvPr id="29" name="object 29"/>
            <p:cNvPicPr/>
            <p:nvPr/>
          </p:nvPicPr>
          <p:blipFill>
            <a:blip r:embed="rId2" cstate="print"/>
            <a:stretch>
              <a:fillRect/>
            </a:stretch>
          </p:blipFill>
          <p:spPr>
            <a:xfrm>
              <a:off x="4582668" y="2409456"/>
              <a:ext cx="119034" cy="1773936"/>
            </a:xfrm>
            <a:prstGeom prst="rect">
              <a:avLst/>
            </a:prstGeom>
          </p:spPr>
        </p:pic>
        <p:sp>
          <p:nvSpPr>
            <p:cNvPr id="30" name="object 30"/>
            <p:cNvSpPr/>
            <p:nvPr/>
          </p:nvSpPr>
          <p:spPr>
            <a:xfrm>
              <a:off x="4644389" y="2428494"/>
              <a:ext cx="0" cy="1674495"/>
            </a:xfrm>
            <a:custGeom>
              <a:avLst/>
              <a:gdLst/>
              <a:ahLst/>
              <a:cxnLst/>
              <a:rect l="l" t="t" r="r" b="b"/>
              <a:pathLst>
                <a:path h="1674495">
                  <a:moveTo>
                    <a:pt x="0" y="0"/>
                  </a:moveTo>
                  <a:lnTo>
                    <a:pt x="0" y="1674495"/>
                  </a:lnTo>
                </a:path>
              </a:pathLst>
            </a:custGeom>
            <a:ln w="38100">
              <a:solidFill>
                <a:srgbClr val="D79F39"/>
              </a:solidFill>
            </a:ln>
          </p:spPr>
          <p:txBody>
            <a:bodyPr wrap="square" lIns="0" tIns="0" rIns="0" bIns="0" rtlCol="0"/>
            <a:lstStyle/>
            <a:p>
              <a:endParaRPr/>
            </a:p>
          </p:txBody>
        </p:sp>
        <p:pic>
          <p:nvPicPr>
            <p:cNvPr id="31" name="object 31"/>
            <p:cNvPicPr/>
            <p:nvPr/>
          </p:nvPicPr>
          <p:blipFill>
            <a:blip r:embed="rId2" cstate="print"/>
            <a:stretch>
              <a:fillRect/>
            </a:stretch>
          </p:blipFill>
          <p:spPr>
            <a:xfrm>
              <a:off x="6743700" y="2410980"/>
              <a:ext cx="119034" cy="1773936"/>
            </a:xfrm>
            <a:prstGeom prst="rect">
              <a:avLst/>
            </a:prstGeom>
          </p:spPr>
        </p:pic>
        <p:sp>
          <p:nvSpPr>
            <p:cNvPr id="32" name="object 32"/>
            <p:cNvSpPr/>
            <p:nvPr/>
          </p:nvSpPr>
          <p:spPr>
            <a:xfrm>
              <a:off x="6805421" y="2430018"/>
              <a:ext cx="0" cy="1674495"/>
            </a:xfrm>
            <a:custGeom>
              <a:avLst/>
              <a:gdLst/>
              <a:ahLst/>
              <a:cxnLst/>
              <a:rect l="l" t="t" r="r" b="b"/>
              <a:pathLst>
                <a:path h="1674495">
                  <a:moveTo>
                    <a:pt x="0" y="0"/>
                  </a:moveTo>
                  <a:lnTo>
                    <a:pt x="0" y="1674495"/>
                  </a:lnTo>
                </a:path>
              </a:pathLst>
            </a:custGeom>
            <a:ln w="38100">
              <a:solidFill>
                <a:srgbClr val="D79F39"/>
              </a:solidFill>
            </a:ln>
          </p:spPr>
          <p:txBody>
            <a:bodyPr wrap="square" lIns="0" tIns="0" rIns="0" bIns="0" rtlCol="0"/>
            <a:lstStyle/>
            <a:p>
              <a:endParaRPr/>
            </a:p>
          </p:txBody>
        </p:sp>
      </p:grpSp>
      <p:sp>
        <p:nvSpPr>
          <p:cNvPr id="33" name="object 33"/>
          <p:cNvSpPr txBox="1"/>
          <p:nvPr/>
        </p:nvSpPr>
        <p:spPr>
          <a:xfrm>
            <a:off x="1194612" y="2530855"/>
            <a:ext cx="1188085" cy="835660"/>
          </a:xfrm>
          <a:prstGeom prst="rect">
            <a:avLst/>
          </a:prstGeom>
        </p:spPr>
        <p:txBody>
          <a:bodyPr vert="horz" wrap="square" lIns="0" tIns="12065" rIns="0" bIns="0" rtlCol="0">
            <a:spAutoFit/>
          </a:bodyPr>
          <a:lstStyle/>
          <a:p>
            <a:pPr marL="299085" marR="5080" indent="-287020">
              <a:lnSpc>
                <a:spcPct val="100000"/>
              </a:lnSpc>
              <a:spcBef>
                <a:spcPts val="95"/>
              </a:spcBef>
              <a:buChar char="•"/>
              <a:tabLst>
                <a:tab pos="299085" algn="l"/>
              </a:tabLst>
            </a:pPr>
            <a:r>
              <a:rPr sz="1000" dirty="0">
                <a:latin typeface="Arial MT"/>
                <a:cs typeface="Arial MT"/>
              </a:rPr>
              <a:t>Online</a:t>
            </a:r>
            <a:r>
              <a:rPr sz="1000" spc="-55" dirty="0">
                <a:latin typeface="Arial MT"/>
                <a:cs typeface="Arial MT"/>
              </a:rPr>
              <a:t> </a:t>
            </a:r>
            <a:r>
              <a:rPr sz="1000" spc="-10" dirty="0">
                <a:latin typeface="Arial MT"/>
                <a:cs typeface="Arial MT"/>
              </a:rPr>
              <a:t>Shopper Purchase Intenstion </a:t>
            </a:r>
            <a:r>
              <a:rPr sz="1000" dirty="0">
                <a:latin typeface="Arial MT"/>
                <a:cs typeface="Arial MT"/>
              </a:rPr>
              <a:t>Dataset</a:t>
            </a:r>
            <a:r>
              <a:rPr sz="1000" spc="-50" dirty="0">
                <a:latin typeface="Arial MT"/>
                <a:cs typeface="Arial MT"/>
              </a:rPr>
              <a:t> </a:t>
            </a:r>
            <a:r>
              <a:rPr sz="1000" spc="-20" dirty="0">
                <a:latin typeface="Arial MT"/>
                <a:cs typeface="Arial MT"/>
              </a:rPr>
              <a:t>from</a:t>
            </a:r>
            <a:endParaRPr sz="1000">
              <a:latin typeface="Arial MT"/>
              <a:cs typeface="Arial MT"/>
            </a:endParaRPr>
          </a:p>
          <a:p>
            <a:pPr marL="299085">
              <a:lnSpc>
                <a:spcPct val="100000"/>
              </a:lnSpc>
              <a:spcBef>
                <a:spcPts val="384"/>
              </a:spcBef>
            </a:pPr>
            <a:r>
              <a:rPr sz="1000" spc="-25" dirty="0">
                <a:latin typeface="Arial MT"/>
                <a:cs typeface="Arial MT"/>
              </a:rPr>
              <a:t>UCI</a:t>
            </a:r>
            <a:endParaRPr sz="1000">
              <a:latin typeface="Arial MT"/>
              <a:cs typeface="Arial MT"/>
            </a:endParaRPr>
          </a:p>
        </p:txBody>
      </p:sp>
      <p:sp>
        <p:nvSpPr>
          <p:cNvPr id="34" name="object 34"/>
          <p:cNvSpPr txBox="1"/>
          <p:nvPr/>
        </p:nvSpPr>
        <p:spPr>
          <a:xfrm>
            <a:off x="2995041" y="2530855"/>
            <a:ext cx="1202055" cy="939800"/>
          </a:xfrm>
          <a:prstGeom prst="rect">
            <a:avLst/>
          </a:prstGeom>
        </p:spPr>
        <p:txBody>
          <a:bodyPr vert="horz" wrap="square" lIns="0" tIns="12065" rIns="0" bIns="0" rtlCol="0">
            <a:spAutoFit/>
          </a:bodyPr>
          <a:lstStyle/>
          <a:p>
            <a:pPr marL="299085" indent="-286385">
              <a:lnSpc>
                <a:spcPct val="100000"/>
              </a:lnSpc>
              <a:spcBef>
                <a:spcPts val="95"/>
              </a:spcBef>
              <a:buChar char="•"/>
              <a:tabLst>
                <a:tab pos="299085" algn="l"/>
              </a:tabLst>
            </a:pPr>
            <a:r>
              <a:rPr sz="1000" dirty="0">
                <a:latin typeface="Arial MT"/>
                <a:cs typeface="Arial MT"/>
              </a:rPr>
              <a:t>Data</a:t>
            </a:r>
            <a:r>
              <a:rPr sz="1000" spc="-35" dirty="0">
                <a:latin typeface="Arial MT"/>
                <a:cs typeface="Arial MT"/>
              </a:rPr>
              <a:t> </a:t>
            </a:r>
            <a:r>
              <a:rPr sz="1000" spc="-10" dirty="0">
                <a:latin typeface="Arial MT"/>
                <a:cs typeface="Arial MT"/>
              </a:rPr>
              <a:t>cleaning.</a:t>
            </a:r>
            <a:endParaRPr sz="1000">
              <a:latin typeface="Arial MT"/>
              <a:cs typeface="Arial MT"/>
            </a:endParaRPr>
          </a:p>
          <a:p>
            <a:pPr marL="299085" indent="-286385">
              <a:lnSpc>
                <a:spcPct val="100000"/>
              </a:lnSpc>
              <a:buChar char="•"/>
              <a:tabLst>
                <a:tab pos="299085" algn="l"/>
              </a:tabLst>
            </a:pPr>
            <a:r>
              <a:rPr sz="1000" dirty="0">
                <a:latin typeface="Arial MT"/>
                <a:cs typeface="Arial MT"/>
              </a:rPr>
              <a:t>Data</a:t>
            </a:r>
            <a:r>
              <a:rPr sz="1000" spc="-25" dirty="0">
                <a:latin typeface="Arial MT"/>
                <a:cs typeface="Arial MT"/>
              </a:rPr>
              <a:t> </a:t>
            </a:r>
            <a:r>
              <a:rPr sz="1000" spc="-10" dirty="0">
                <a:latin typeface="Arial MT"/>
                <a:cs typeface="Arial MT"/>
              </a:rPr>
              <a:t>Balancing.</a:t>
            </a:r>
            <a:endParaRPr sz="1000">
              <a:latin typeface="Arial MT"/>
              <a:cs typeface="Arial MT"/>
            </a:endParaRPr>
          </a:p>
          <a:p>
            <a:pPr marL="299085" marR="156845" indent="-287020">
              <a:lnSpc>
                <a:spcPct val="100000"/>
              </a:lnSpc>
              <a:buChar char="•"/>
              <a:tabLst>
                <a:tab pos="299085" algn="l"/>
              </a:tabLst>
            </a:pPr>
            <a:r>
              <a:rPr sz="1000" spc="-10" dirty="0">
                <a:latin typeface="Arial MT"/>
                <a:cs typeface="Arial MT"/>
              </a:rPr>
              <a:t>Univariate, </a:t>
            </a:r>
            <a:r>
              <a:rPr sz="1000" dirty="0">
                <a:latin typeface="Arial MT"/>
                <a:cs typeface="Arial MT"/>
              </a:rPr>
              <a:t>Bivariate</a:t>
            </a:r>
            <a:r>
              <a:rPr sz="1000" spc="-65" dirty="0">
                <a:latin typeface="Arial MT"/>
                <a:cs typeface="Arial MT"/>
              </a:rPr>
              <a:t> </a:t>
            </a:r>
            <a:r>
              <a:rPr sz="1000" spc="-25" dirty="0">
                <a:latin typeface="Arial MT"/>
                <a:cs typeface="Arial MT"/>
              </a:rPr>
              <a:t>and </a:t>
            </a:r>
            <a:r>
              <a:rPr sz="1000" spc="-10" dirty="0">
                <a:latin typeface="Arial MT"/>
                <a:cs typeface="Arial MT"/>
              </a:rPr>
              <a:t>Multivariate analysis.</a:t>
            </a:r>
            <a:endParaRPr sz="1000">
              <a:latin typeface="Arial MT"/>
              <a:cs typeface="Arial MT"/>
            </a:endParaRPr>
          </a:p>
        </p:txBody>
      </p:sp>
      <p:sp>
        <p:nvSpPr>
          <p:cNvPr id="35" name="object 35"/>
          <p:cNvSpPr txBox="1"/>
          <p:nvPr/>
        </p:nvSpPr>
        <p:spPr>
          <a:xfrm>
            <a:off x="4723257" y="2530855"/>
            <a:ext cx="1489075" cy="177800"/>
          </a:xfrm>
          <a:prstGeom prst="rect">
            <a:avLst/>
          </a:prstGeom>
        </p:spPr>
        <p:txBody>
          <a:bodyPr vert="horz" wrap="square" lIns="0" tIns="12065" rIns="0" bIns="0" rtlCol="0">
            <a:spAutoFit/>
          </a:bodyPr>
          <a:lstStyle/>
          <a:p>
            <a:pPr marL="299085" indent="-286385">
              <a:lnSpc>
                <a:spcPct val="100000"/>
              </a:lnSpc>
              <a:spcBef>
                <a:spcPts val="95"/>
              </a:spcBef>
              <a:buChar char="•"/>
              <a:tabLst>
                <a:tab pos="299085" algn="l"/>
              </a:tabLst>
            </a:pPr>
            <a:r>
              <a:rPr sz="1000" dirty="0">
                <a:latin typeface="Arial MT"/>
                <a:cs typeface="Arial MT"/>
              </a:rPr>
              <a:t>Supervised</a:t>
            </a:r>
            <a:r>
              <a:rPr sz="1000" spc="-65" dirty="0">
                <a:latin typeface="Arial MT"/>
                <a:cs typeface="Arial MT"/>
              </a:rPr>
              <a:t> </a:t>
            </a:r>
            <a:r>
              <a:rPr sz="1000" spc="-10" dirty="0">
                <a:latin typeface="Arial MT"/>
                <a:cs typeface="Arial MT"/>
              </a:rPr>
              <a:t>Modeling</a:t>
            </a:r>
            <a:endParaRPr sz="1000">
              <a:latin typeface="Arial MT"/>
              <a:cs typeface="Arial MT"/>
            </a:endParaRPr>
          </a:p>
        </p:txBody>
      </p:sp>
      <p:sp>
        <p:nvSpPr>
          <p:cNvPr id="36" name="object 36"/>
          <p:cNvSpPr txBox="1"/>
          <p:nvPr/>
        </p:nvSpPr>
        <p:spPr>
          <a:xfrm>
            <a:off x="5180457" y="2683255"/>
            <a:ext cx="1183640" cy="787400"/>
          </a:xfrm>
          <a:prstGeom prst="rect">
            <a:avLst/>
          </a:prstGeom>
        </p:spPr>
        <p:txBody>
          <a:bodyPr vert="horz" wrap="square" lIns="0" tIns="12065" rIns="0" bIns="0" rtlCol="0">
            <a:spAutoFit/>
          </a:bodyPr>
          <a:lstStyle/>
          <a:p>
            <a:pPr marL="299085" indent="-286385">
              <a:lnSpc>
                <a:spcPct val="100000"/>
              </a:lnSpc>
              <a:spcBef>
                <a:spcPts val="95"/>
              </a:spcBef>
              <a:buChar char="•"/>
              <a:tabLst>
                <a:tab pos="299085" algn="l"/>
              </a:tabLst>
            </a:pPr>
            <a:r>
              <a:rPr sz="1000" dirty="0">
                <a:latin typeface="Arial MT"/>
                <a:cs typeface="Arial MT"/>
              </a:rPr>
              <a:t>Naive</a:t>
            </a:r>
            <a:r>
              <a:rPr sz="1000" spc="-55" dirty="0">
                <a:latin typeface="Arial MT"/>
                <a:cs typeface="Arial MT"/>
              </a:rPr>
              <a:t> </a:t>
            </a:r>
            <a:r>
              <a:rPr sz="1000" spc="-10" dirty="0">
                <a:latin typeface="Arial MT"/>
                <a:cs typeface="Arial MT"/>
              </a:rPr>
              <a:t>Bayes</a:t>
            </a:r>
            <a:endParaRPr sz="1000">
              <a:latin typeface="Arial MT"/>
              <a:cs typeface="Arial MT"/>
            </a:endParaRPr>
          </a:p>
          <a:p>
            <a:pPr marL="299085" indent="-286385">
              <a:lnSpc>
                <a:spcPct val="100000"/>
              </a:lnSpc>
              <a:buChar char="•"/>
              <a:tabLst>
                <a:tab pos="299085" algn="l"/>
              </a:tabLst>
            </a:pPr>
            <a:r>
              <a:rPr sz="1000" spc="-10" dirty="0">
                <a:latin typeface="Arial MT"/>
                <a:cs typeface="Arial MT"/>
              </a:rPr>
              <a:t>K-</a:t>
            </a:r>
            <a:r>
              <a:rPr sz="1000" spc="-25" dirty="0">
                <a:latin typeface="Arial MT"/>
                <a:cs typeface="Arial MT"/>
              </a:rPr>
              <a:t>NN</a:t>
            </a:r>
            <a:endParaRPr sz="1000">
              <a:latin typeface="Arial MT"/>
              <a:cs typeface="Arial MT"/>
            </a:endParaRPr>
          </a:p>
          <a:p>
            <a:pPr marL="299085" indent="-286385">
              <a:lnSpc>
                <a:spcPct val="100000"/>
              </a:lnSpc>
              <a:buChar char="•"/>
              <a:tabLst>
                <a:tab pos="299085" algn="l"/>
              </a:tabLst>
            </a:pPr>
            <a:r>
              <a:rPr sz="1000" dirty="0">
                <a:latin typeface="Arial MT"/>
                <a:cs typeface="Arial MT"/>
              </a:rPr>
              <a:t>Random</a:t>
            </a:r>
            <a:r>
              <a:rPr sz="1000" spc="-45" dirty="0">
                <a:latin typeface="Arial MT"/>
                <a:cs typeface="Arial MT"/>
              </a:rPr>
              <a:t> </a:t>
            </a:r>
            <a:r>
              <a:rPr sz="1000" spc="-10" dirty="0">
                <a:latin typeface="Arial MT"/>
                <a:cs typeface="Arial MT"/>
              </a:rPr>
              <a:t>Forest</a:t>
            </a:r>
            <a:endParaRPr sz="1000">
              <a:latin typeface="Arial MT"/>
              <a:cs typeface="Arial MT"/>
            </a:endParaRPr>
          </a:p>
          <a:p>
            <a:pPr marL="299085" indent="-286385">
              <a:lnSpc>
                <a:spcPct val="100000"/>
              </a:lnSpc>
              <a:buChar char="•"/>
              <a:tabLst>
                <a:tab pos="299085" algn="l"/>
              </a:tabLst>
            </a:pPr>
            <a:r>
              <a:rPr sz="1000" spc="-25" dirty="0">
                <a:latin typeface="Arial MT"/>
                <a:cs typeface="Arial MT"/>
              </a:rPr>
              <a:t>SVM</a:t>
            </a:r>
            <a:endParaRPr sz="1000">
              <a:latin typeface="Arial MT"/>
              <a:cs typeface="Arial MT"/>
            </a:endParaRPr>
          </a:p>
          <a:p>
            <a:pPr marL="299085" indent="-286385">
              <a:lnSpc>
                <a:spcPct val="100000"/>
              </a:lnSpc>
              <a:buChar char="•"/>
              <a:tabLst>
                <a:tab pos="299085" algn="l"/>
              </a:tabLst>
            </a:pPr>
            <a:r>
              <a:rPr sz="1000" spc="-10" dirty="0">
                <a:latin typeface="Arial MT"/>
                <a:cs typeface="Arial MT"/>
              </a:rPr>
              <a:t>XGBoost</a:t>
            </a:r>
            <a:endParaRPr sz="1000">
              <a:latin typeface="Arial MT"/>
              <a:cs typeface="Arial MT"/>
            </a:endParaRPr>
          </a:p>
        </p:txBody>
      </p:sp>
      <p:sp>
        <p:nvSpPr>
          <p:cNvPr id="37" name="object 37"/>
          <p:cNvSpPr txBox="1"/>
          <p:nvPr/>
        </p:nvSpPr>
        <p:spPr>
          <a:xfrm>
            <a:off x="4723257" y="3444951"/>
            <a:ext cx="1878964" cy="787400"/>
          </a:xfrm>
          <a:prstGeom prst="rect">
            <a:avLst/>
          </a:prstGeom>
        </p:spPr>
        <p:txBody>
          <a:bodyPr vert="horz" wrap="square" lIns="0" tIns="12065" rIns="0" bIns="0" rtlCol="0">
            <a:spAutoFit/>
          </a:bodyPr>
          <a:lstStyle/>
          <a:p>
            <a:pPr marL="299085" indent="-286385">
              <a:lnSpc>
                <a:spcPct val="100000"/>
              </a:lnSpc>
              <a:spcBef>
                <a:spcPts val="95"/>
              </a:spcBef>
              <a:buChar char="•"/>
              <a:tabLst>
                <a:tab pos="299085" algn="l"/>
              </a:tabLst>
            </a:pPr>
            <a:r>
              <a:rPr sz="1000" spc="-10" dirty="0">
                <a:latin typeface="Arial MT"/>
                <a:cs typeface="Arial MT"/>
              </a:rPr>
              <a:t>Un-supervised</a:t>
            </a:r>
            <a:endParaRPr sz="1000">
              <a:latin typeface="Arial MT"/>
              <a:cs typeface="Arial MT"/>
            </a:endParaRPr>
          </a:p>
          <a:p>
            <a:pPr marL="756285" lvl="1" indent="-286385">
              <a:lnSpc>
                <a:spcPct val="100000"/>
              </a:lnSpc>
              <a:spcBef>
                <a:spcPts val="5"/>
              </a:spcBef>
              <a:buChar char="•"/>
              <a:tabLst>
                <a:tab pos="756285" algn="l"/>
              </a:tabLst>
            </a:pPr>
            <a:r>
              <a:rPr sz="1000" spc="-10" dirty="0">
                <a:latin typeface="Arial MT"/>
                <a:cs typeface="Arial MT"/>
              </a:rPr>
              <a:t>K-</a:t>
            </a:r>
            <a:r>
              <a:rPr sz="1000" dirty="0">
                <a:latin typeface="Arial MT"/>
                <a:cs typeface="Arial MT"/>
              </a:rPr>
              <a:t>means</a:t>
            </a:r>
            <a:r>
              <a:rPr sz="1000" spc="-20" dirty="0">
                <a:latin typeface="Arial MT"/>
                <a:cs typeface="Arial MT"/>
              </a:rPr>
              <a:t> </a:t>
            </a:r>
            <a:r>
              <a:rPr sz="1000" spc="-10" dirty="0">
                <a:latin typeface="Arial MT"/>
                <a:cs typeface="Arial MT"/>
              </a:rPr>
              <a:t>Clustering</a:t>
            </a:r>
            <a:endParaRPr sz="1000">
              <a:latin typeface="Arial MT"/>
              <a:cs typeface="Arial MT"/>
            </a:endParaRPr>
          </a:p>
          <a:p>
            <a:pPr marL="756285" lvl="1" indent="-286385">
              <a:lnSpc>
                <a:spcPct val="100000"/>
              </a:lnSpc>
              <a:buChar char="•"/>
              <a:tabLst>
                <a:tab pos="756285" algn="l"/>
              </a:tabLst>
            </a:pPr>
            <a:r>
              <a:rPr sz="1000" dirty="0">
                <a:latin typeface="Arial MT"/>
                <a:cs typeface="Arial MT"/>
              </a:rPr>
              <a:t>DBScan</a:t>
            </a:r>
            <a:r>
              <a:rPr sz="1000" spc="-40" dirty="0">
                <a:latin typeface="Arial MT"/>
                <a:cs typeface="Arial MT"/>
              </a:rPr>
              <a:t> </a:t>
            </a:r>
            <a:r>
              <a:rPr sz="1000" spc="-10" dirty="0">
                <a:latin typeface="Arial MT"/>
                <a:cs typeface="Arial MT"/>
              </a:rPr>
              <a:t>Clustering</a:t>
            </a:r>
            <a:endParaRPr sz="1000">
              <a:latin typeface="Arial MT"/>
              <a:cs typeface="Arial MT"/>
            </a:endParaRPr>
          </a:p>
          <a:p>
            <a:pPr marL="756285" marR="446405" lvl="1" indent="-287020">
              <a:lnSpc>
                <a:spcPct val="100000"/>
              </a:lnSpc>
              <a:buChar char="•"/>
              <a:tabLst>
                <a:tab pos="756285" algn="l"/>
              </a:tabLst>
            </a:pPr>
            <a:r>
              <a:rPr sz="1000" spc="-10" dirty="0">
                <a:latin typeface="Arial MT"/>
                <a:cs typeface="Arial MT"/>
              </a:rPr>
              <a:t>Hierarchical clustering</a:t>
            </a:r>
            <a:endParaRPr sz="1000">
              <a:latin typeface="Arial MT"/>
              <a:cs typeface="Arial MT"/>
            </a:endParaRPr>
          </a:p>
        </p:txBody>
      </p:sp>
      <p:sp>
        <p:nvSpPr>
          <p:cNvPr id="38" name="object 38"/>
          <p:cNvSpPr txBox="1"/>
          <p:nvPr/>
        </p:nvSpPr>
        <p:spPr>
          <a:xfrm>
            <a:off x="6956297" y="2530855"/>
            <a:ext cx="1329690" cy="787400"/>
          </a:xfrm>
          <a:prstGeom prst="rect">
            <a:avLst/>
          </a:prstGeom>
        </p:spPr>
        <p:txBody>
          <a:bodyPr vert="horz" wrap="square" lIns="0" tIns="12065" rIns="0" bIns="0" rtlCol="0">
            <a:spAutoFit/>
          </a:bodyPr>
          <a:lstStyle/>
          <a:p>
            <a:pPr marL="299085" marR="390525" indent="-287020">
              <a:lnSpc>
                <a:spcPct val="100000"/>
              </a:lnSpc>
              <a:spcBef>
                <a:spcPts val="95"/>
              </a:spcBef>
              <a:buChar char="•"/>
              <a:tabLst>
                <a:tab pos="299085" algn="l"/>
              </a:tabLst>
            </a:pPr>
            <a:r>
              <a:rPr sz="1000" spc="-10" dirty="0">
                <a:latin typeface="Arial MT"/>
                <a:cs typeface="Arial MT"/>
              </a:rPr>
              <a:t>Analysed conclusion.</a:t>
            </a:r>
            <a:endParaRPr sz="1000">
              <a:latin typeface="Arial MT"/>
              <a:cs typeface="Arial MT"/>
            </a:endParaRPr>
          </a:p>
          <a:p>
            <a:pPr marL="299085" marR="5080" indent="-287020">
              <a:lnSpc>
                <a:spcPct val="100000"/>
              </a:lnSpc>
              <a:buChar char="•"/>
              <a:tabLst>
                <a:tab pos="299085" algn="l"/>
              </a:tabLst>
            </a:pPr>
            <a:r>
              <a:rPr sz="1000" dirty="0">
                <a:latin typeface="Arial MT"/>
                <a:cs typeface="Arial MT"/>
              </a:rPr>
              <a:t>Model</a:t>
            </a:r>
            <a:r>
              <a:rPr sz="1000" spc="-40" dirty="0">
                <a:latin typeface="Arial MT"/>
                <a:cs typeface="Arial MT"/>
              </a:rPr>
              <a:t> </a:t>
            </a:r>
            <a:r>
              <a:rPr sz="1000" dirty="0">
                <a:latin typeface="Arial MT"/>
                <a:cs typeface="Arial MT"/>
              </a:rPr>
              <a:t>reports</a:t>
            </a:r>
            <a:r>
              <a:rPr sz="1000" spc="-45" dirty="0">
                <a:latin typeface="Arial MT"/>
                <a:cs typeface="Arial MT"/>
              </a:rPr>
              <a:t> </a:t>
            </a:r>
            <a:r>
              <a:rPr sz="1000" spc="-25" dirty="0">
                <a:latin typeface="Arial MT"/>
                <a:cs typeface="Arial MT"/>
              </a:rPr>
              <a:t>and </a:t>
            </a:r>
            <a:r>
              <a:rPr sz="1000" spc="-10" dirty="0">
                <a:latin typeface="Arial MT"/>
                <a:cs typeface="Arial MT"/>
              </a:rPr>
              <a:t>evaluation.</a:t>
            </a:r>
            <a:endParaRPr sz="1000">
              <a:latin typeface="Arial MT"/>
              <a:cs typeface="Arial MT"/>
            </a:endParaRPr>
          </a:p>
          <a:p>
            <a:pPr marL="299085" indent="-286385">
              <a:lnSpc>
                <a:spcPct val="100000"/>
              </a:lnSpc>
              <a:buChar char="•"/>
              <a:tabLst>
                <a:tab pos="299085" algn="l"/>
              </a:tabLst>
            </a:pPr>
            <a:r>
              <a:rPr sz="1000" dirty="0">
                <a:latin typeface="Arial MT"/>
                <a:cs typeface="Arial MT"/>
              </a:rPr>
              <a:t>Future</a:t>
            </a:r>
            <a:r>
              <a:rPr sz="1000" spc="-50" dirty="0">
                <a:latin typeface="Arial MT"/>
                <a:cs typeface="Arial MT"/>
              </a:rPr>
              <a:t> </a:t>
            </a:r>
            <a:r>
              <a:rPr sz="1000" spc="-10" dirty="0">
                <a:latin typeface="Arial MT"/>
                <a:cs typeface="Arial MT"/>
              </a:rPr>
              <a:t>work.</a:t>
            </a:r>
            <a:endParaRPr sz="1000">
              <a:latin typeface="Arial MT"/>
              <a:cs typeface="Arial MT"/>
            </a:endParaRPr>
          </a:p>
        </p:txBody>
      </p:sp>
      <p:pic>
        <p:nvPicPr>
          <p:cNvPr id="39" name="object 39"/>
          <p:cNvPicPr/>
          <p:nvPr/>
        </p:nvPicPr>
        <p:blipFill>
          <a:blip r:embed="rId3" cstate="print"/>
          <a:stretch>
            <a:fillRect/>
          </a:stretch>
        </p:blipFill>
        <p:spPr>
          <a:xfrm>
            <a:off x="0" y="0"/>
            <a:ext cx="9143999" cy="815339"/>
          </a:xfrm>
          <a:prstGeom prst="rect">
            <a:avLst/>
          </a:prstGeom>
        </p:spPr>
      </p:pic>
      <p:sp>
        <p:nvSpPr>
          <p:cNvPr id="40" name="object 40"/>
          <p:cNvSpPr txBox="1">
            <a:spLocks noGrp="1"/>
          </p:cNvSpPr>
          <p:nvPr>
            <p:ph type="title"/>
          </p:nvPr>
        </p:nvSpPr>
        <p:spPr>
          <a:prstGeom prst="rect">
            <a:avLst/>
          </a:prstGeom>
        </p:spPr>
        <p:txBody>
          <a:bodyPr vert="horz" wrap="square" lIns="0" tIns="204139" rIns="0" bIns="0" rtlCol="0">
            <a:spAutoFit/>
          </a:bodyPr>
          <a:lstStyle/>
          <a:p>
            <a:pPr marL="233045">
              <a:lnSpc>
                <a:spcPct val="100000"/>
              </a:lnSpc>
              <a:spcBef>
                <a:spcPts val="105"/>
              </a:spcBef>
            </a:pPr>
            <a:r>
              <a:rPr sz="2000" dirty="0">
                <a:solidFill>
                  <a:srgbClr val="FFFFFF"/>
                </a:solidFill>
              </a:rPr>
              <a:t>Workflow</a:t>
            </a:r>
            <a:r>
              <a:rPr sz="2000" spc="-45" dirty="0">
                <a:solidFill>
                  <a:srgbClr val="FFFFFF"/>
                </a:solidFill>
              </a:rPr>
              <a:t> </a:t>
            </a:r>
            <a:r>
              <a:rPr sz="2000" spc="-10" dirty="0">
                <a:solidFill>
                  <a:srgbClr val="FFFFFF"/>
                </a:solidFill>
              </a:rPr>
              <a:t>overview</a:t>
            </a:r>
            <a:endParaRPr sz="2000"/>
          </a:p>
        </p:txBody>
      </p:sp>
      <p:sp>
        <p:nvSpPr>
          <p:cNvPr id="41" name="object 41"/>
          <p:cNvSpPr txBox="1"/>
          <p:nvPr/>
        </p:nvSpPr>
        <p:spPr>
          <a:xfrm>
            <a:off x="8894444" y="4834009"/>
            <a:ext cx="134620" cy="226060"/>
          </a:xfrm>
          <a:prstGeom prst="rect">
            <a:avLst/>
          </a:prstGeom>
        </p:spPr>
        <p:txBody>
          <a:bodyPr vert="horz" wrap="square" lIns="0" tIns="6985" rIns="0" bIns="0" rtlCol="0">
            <a:spAutoFit/>
          </a:bodyPr>
          <a:lstStyle/>
          <a:p>
            <a:pPr marL="12700">
              <a:lnSpc>
                <a:spcPct val="100000"/>
              </a:lnSpc>
              <a:spcBef>
                <a:spcPts val="55"/>
              </a:spcBef>
            </a:pPr>
            <a:r>
              <a:rPr sz="1300" b="1" spc="-50" dirty="0">
                <a:solidFill>
                  <a:srgbClr val="FFFFFF"/>
                </a:solidFill>
                <a:latin typeface="Tahoma"/>
                <a:cs typeface="Tahoma"/>
              </a:rPr>
              <a:t>8</a:t>
            </a:r>
            <a:endParaRPr sz="130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3691127" cy="5143498"/>
          </a:xfrm>
          <a:prstGeom prst="rect">
            <a:avLst/>
          </a:prstGeom>
        </p:spPr>
      </p:pic>
      <p:sp>
        <p:nvSpPr>
          <p:cNvPr id="3" name="object 3"/>
          <p:cNvSpPr txBox="1">
            <a:spLocks noGrp="1"/>
          </p:cNvSpPr>
          <p:nvPr>
            <p:ph type="title"/>
          </p:nvPr>
        </p:nvSpPr>
        <p:spPr>
          <a:xfrm>
            <a:off x="4243196" y="764235"/>
            <a:ext cx="1485900" cy="300355"/>
          </a:xfrm>
          <a:prstGeom prst="rect">
            <a:avLst/>
          </a:prstGeom>
        </p:spPr>
        <p:txBody>
          <a:bodyPr vert="horz" wrap="square" lIns="0" tIns="12700" rIns="0" bIns="0" rtlCol="0">
            <a:spAutoFit/>
          </a:bodyPr>
          <a:lstStyle/>
          <a:p>
            <a:pPr marL="12700">
              <a:lnSpc>
                <a:spcPct val="100000"/>
              </a:lnSpc>
              <a:spcBef>
                <a:spcPts val="100"/>
              </a:spcBef>
            </a:pPr>
            <a:r>
              <a:rPr sz="1800" dirty="0"/>
              <a:t>Data</a:t>
            </a:r>
            <a:r>
              <a:rPr sz="1800" spc="-20" dirty="0"/>
              <a:t> </a:t>
            </a:r>
            <a:r>
              <a:rPr sz="1800" spc="-10" dirty="0"/>
              <a:t>Sources</a:t>
            </a:r>
            <a:endParaRPr sz="1800"/>
          </a:p>
        </p:txBody>
      </p:sp>
      <p:sp>
        <p:nvSpPr>
          <p:cNvPr id="4" name="object 4"/>
          <p:cNvSpPr/>
          <p:nvPr/>
        </p:nvSpPr>
        <p:spPr>
          <a:xfrm>
            <a:off x="4479035" y="653795"/>
            <a:ext cx="553085" cy="0"/>
          </a:xfrm>
          <a:custGeom>
            <a:avLst/>
            <a:gdLst/>
            <a:ahLst/>
            <a:cxnLst/>
            <a:rect l="l" t="t" r="r" b="b"/>
            <a:pathLst>
              <a:path w="553085">
                <a:moveTo>
                  <a:pt x="0" y="0"/>
                </a:moveTo>
                <a:lnTo>
                  <a:pt x="552703" y="0"/>
                </a:lnTo>
              </a:path>
            </a:pathLst>
          </a:custGeom>
          <a:ln w="57150">
            <a:solidFill>
              <a:srgbClr val="56A7B5"/>
            </a:solidFill>
          </a:ln>
        </p:spPr>
        <p:txBody>
          <a:bodyPr wrap="square" lIns="0" tIns="0" rIns="0" bIns="0" rtlCol="0"/>
          <a:lstStyle/>
          <a:p>
            <a:endParaRPr/>
          </a:p>
        </p:txBody>
      </p:sp>
      <p:sp>
        <p:nvSpPr>
          <p:cNvPr id="5" name="object 5"/>
          <p:cNvSpPr txBox="1"/>
          <p:nvPr/>
        </p:nvSpPr>
        <p:spPr>
          <a:xfrm>
            <a:off x="4234053" y="1305306"/>
            <a:ext cx="4304665" cy="2800985"/>
          </a:xfrm>
          <a:prstGeom prst="rect">
            <a:avLst/>
          </a:prstGeom>
        </p:spPr>
        <p:txBody>
          <a:bodyPr vert="horz" wrap="square" lIns="0" tIns="37465" rIns="0" bIns="0" rtlCol="0">
            <a:spAutoFit/>
          </a:bodyPr>
          <a:lstStyle/>
          <a:p>
            <a:pPr marL="241300" marR="426720" indent="-228600" algn="just">
              <a:lnSpc>
                <a:spcPts val="1510"/>
              </a:lnSpc>
              <a:spcBef>
                <a:spcPts val="295"/>
              </a:spcBef>
              <a:buClr>
                <a:srgbClr val="FFC700"/>
              </a:buClr>
              <a:buSzPct val="128571"/>
              <a:buChar char="•"/>
              <a:tabLst>
                <a:tab pos="241300" algn="l"/>
              </a:tabLst>
            </a:pPr>
            <a:r>
              <a:rPr sz="1400" dirty="0">
                <a:latin typeface="Arial MT"/>
                <a:cs typeface="Arial MT"/>
              </a:rPr>
              <a:t>The</a:t>
            </a:r>
            <a:r>
              <a:rPr sz="1400" spc="-35" dirty="0">
                <a:latin typeface="Arial MT"/>
                <a:cs typeface="Arial MT"/>
              </a:rPr>
              <a:t> </a:t>
            </a:r>
            <a:r>
              <a:rPr sz="1400" dirty="0">
                <a:latin typeface="Arial MT"/>
                <a:cs typeface="Arial MT"/>
              </a:rPr>
              <a:t>data</a:t>
            </a:r>
            <a:r>
              <a:rPr sz="1400" spc="-30" dirty="0">
                <a:latin typeface="Arial MT"/>
                <a:cs typeface="Arial MT"/>
              </a:rPr>
              <a:t> </a:t>
            </a:r>
            <a:r>
              <a:rPr sz="1400" dirty="0">
                <a:latin typeface="Arial MT"/>
                <a:cs typeface="Arial MT"/>
              </a:rPr>
              <a:t>that</a:t>
            </a:r>
            <a:r>
              <a:rPr sz="1400" spc="-30" dirty="0">
                <a:latin typeface="Arial MT"/>
                <a:cs typeface="Arial MT"/>
              </a:rPr>
              <a:t> </a:t>
            </a:r>
            <a:r>
              <a:rPr sz="1400" dirty="0">
                <a:latin typeface="Arial MT"/>
                <a:cs typeface="Arial MT"/>
              </a:rPr>
              <a:t>is</a:t>
            </a:r>
            <a:r>
              <a:rPr sz="1400" spc="-25" dirty="0">
                <a:latin typeface="Arial MT"/>
                <a:cs typeface="Arial MT"/>
              </a:rPr>
              <a:t> </a:t>
            </a:r>
            <a:r>
              <a:rPr sz="1400" dirty="0">
                <a:latin typeface="Arial MT"/>
                <a:cs typeface="Arial MT"/>
              </a:rPr>
              <a:t>being</a:t>
            </a:r>
            <a:r>
              <a:rPr sz="1400" spc="-25" dirty="0">
                <a:latin typeface="Arial MT"/>
                <a:cs typeface="Arial MT"/>
              </a:rPr>
              <a:t> </a:t>
            </a:r>
            <a:r>
              <a:rPr sz="1400" dirty="0">
                <a:latin typeface="Arial MT"/>
                <a:cs typeface="Arial MT"/>
              </a:rPr>
              <a:t>used</a:t>
            </a:r>
            <a:r>
              <a:rPr sz="1400" spc="-30" dirty="0">
                <a:latin typeface="Arial MT"/>
                <a:cs typeface="Arial MT"/>
              </a:rPr>
              <a:t> </a:t>
            </a:r>
            <a:r>
              <a:rPr sz="1400" dirty="0">
                <a:latin typeface="Arial MT"/>
                <a:cs typeface="Arial MT"/>
              </a:rPr>
              <a:t>in</a:t>
            </a:r>
            <a:r>
              <a:rPr sz="1400" spc="-20" dirty="0">
                <a:latin typeface="Arial MT"/>
                <a:cs typeface="Arial MT"/>
              </a:rPr>
              <a:t> </a:t>
            </a:r>
            <a:r>
              <a:rPr sz="1400" dirty="0">
                <a:latin typeface="Arial MT"/>
                <a:cs typeface="Arial MT"/>
              </a:rPr>
              <a:t>this</a:t>
            </a:r>
            <a:r>
              <a:rPr sz="1400" spc="-20" dirty="0">
                <a:latin typeface="Arial MT"/>
                <a:cs typeface="Arial MT"/>
              </a:rPr>
              <a:t> </a:t>
            </a:r>
            <a:r>
              <a:rPr sz="1400" dirty="0">
                <a:latin typeface="Arial MT"/>
                <a:cs typeface="Arial MT"/>
              </a:rPr>
              <a:t>project</a:t>
            </a:r>
            <a:r>
              <a:rPr sz="1400" spc="-40" dirty="0">
                <a:latin typeface="Arial MT"/>
                <a:cs typeface="Arial MT"/>
              </a:rPr>
              <a:t> </a:t>
            </a:r>
            <a:r>
              <a:rPr sz="1400" spc="-25" dirty="0">
                <a:latin typeface="Arial MT"/>
                <a:cs typeface="Arial MT"/>
              </a:rPr>
              <a:t>was </a:t>
            </a:r>
            <a:r>
              <a:rPr sz="1400" dirty="0">
                <a:latin typeface="Arial MT"/>
                <a:cs typeface="Arial MT"/>
              </a:rPr>
              <a:t>obtained</a:t>
            </a:r>
            <a:r>
              <a:rPr sz="1400" spc="-65" dirty="0">
                <a:latin typeface="Arial MT"/>
                <a:cs typeface="Arial MT"/>
              </a:rPr>
              <a:t> </a:t>
            </a:r>
            <a:r>
              <a:rPr sz="1400" dirty="0">
                <a:latin typeface="Arial MT"/>
                <a:cs typeface="Arial MT"/>
              </a:rPr>
              <a:t>from</a:t>
            </a:r>
            <a:r>
              <a:rPr sz="1400" spc="-50" dirty="0">
                <a:latin typeface="Arial MT"/>
                <a:cs typeface="Arial MT"/>
              </a:rPr>
              <a:t> </a:t>
            </a:r>
            <a:r>
              <a:rPr sz="1400" dirty="0">
                <a:latin typeface="Arial MT"/>
                <a:cs typeface="Arial MT"/>
              </a:rPr>
              <a:t>the</a:t>
            </a:r>
            <a:r>
              <a:rPr sz="1400" spc="-55" dirty="0">
                <a:latin typeface="Arial MT"/>
                <a:cs typeface="Arial MT"/>
              </a:rPr>
              <a:t> </a:t>
            </a:r>
            <a:r>
              <a:rPr sz="1400" dirty="0">
                <a:latin typeface="Arial MT"/>
                <a:cs typeface="Arial MT"/>
              </a:rPr>
              <a:t>UC</a:t>
            </a:r>
            <a:r>
              <a:rPr sz="1400" spc="-15" dirty="0">
                <a:latin typeface="Arial MT"/>
                <a:cs typeface="Arial MT"/>
              </a:rPr>
              <a:t> </a:t>
            </a:r>
            <a:r>
              <a:rPr sz="1400" dirty="0">
                <a:latin typeface="Arial MT"/>
                <a:cs typeface="Arial MT"/>
              </a:rPr>
              <a:t>Irvine</a:t>
            </a:r>
            <a:r>
              <a:rPr sz="1400" spc="-45" dirty="0">
                <a:latin typeface="Arial MT"/>
                <a:cs typeface="Arial MT"/>
              </a:rPr>
              <a:t> </a:t>
            </a:r>
            <a:r>
              <a:rPr sz="1400" dirty="0">
                <a:latin typeface="Arial MT"/>
                <a:cs typeface="Arial MT"/>
              </a:rPr>
              <a:t>Machine</a:t>
            </a:r>
            <a:r>
              <a:rPr sz="1400" spc="-50" dirty="0">
                <a:latin typeface="Arial MT"/>
                <a:cs typeface="Arial MT"/>
              </a:rPr>
              <a:t> </a:t>
            </a:r>
            <a:r>
              <a:rPr sz="1400" spc="-10" dirty="0">
                <a:latin typeface="Arial MT"/>
                <a:cs typeface="Arial MT"/>
              </a:rPr>
              <a:t>Learning Repository.</a:t>
            </a:r>
            <a:endParaRPr sz="1400">
              <a:latin typeface="Arial MT"/>
              <a:cs typeface="Arial MT"/>
            </a:endParaRPr>
          </a:p>
          <a:p>
            <a:pPr>
              <a:lnSpc>
                <a:spcPct val="100000"/>
              </a:lnSpc>
              <a:spcBef>
                <a:spcPts val="894"/>
              </a:spcBef>
              <a:buClr>
                <a:srgbClr val="FFC700"/>
              </a:buClr>
              <a:buFont typeface="Arial MT"/>
              <a:buChar char="•"/>
            </a:pPr>
            <a:endParaRPr sz="1400">
              <a:latin typeface="Arial MT"/>
              <a:cs typeface="Arial MT"/>
            </a:endParaRPr>
          </a:p>
          <a:p>
            <a:pPr marL="240665" indent="-227965">
              <a:lnSpc>
                <a:spcPct val="100000"/>
              </a:lnSpc>
              <a:spcBef>
                <a:spcPts val="5"/>
              </a:spcBef>
              <a:buClr>
                <a:srgbClr val="FFC700"/>
              </a:buClr>
              <a:buSzPct val="112500"/>
              <a:buFont typeface="Arial MT"/>
              <a:buChar char="•"/>
              <a:tabLst>
                <a:tab pos="240665" algn="l"/>
              </a:tabLst>
            </a:pPr>
            <a:r>
              <a:rPr sz="1600" b="1" dirty="0">
                <a:latin typeface="Arial"/>
                <a:cs typeface="Arial"/>
              </a:rPr>
              <a:t>Data</a:t>
            </a:r>
            <a:r>
              <a:rPr sz="1600" b="1" spc="-35" dirty="0">
                <a:latin typeface="Arial"/>
                <a:cs typeface="Arial"/>
              </a:rPr>
              <a:t> </a:t>
            </a:r>
            <a:r>
              <a:rPr sz="1600" b="1" dirty="0">
                <a:latin typeface="Arial"/>
                <a:cs typeface="Arial"/>
              </a:rPr>
              <a:t>set</a:t>
            </a:r>
            <a:r>
              <a:rPr sz="1600" b="1" spc="-30" dirty="0">
                <a:latin typeface="Arial"/>
                <a:cs typeface="Arial"/>
              </a:rPr>
              <a:t> </a:t>
            </a:r>
            <a:r>
              <a:rPr sz="1600" b="1" spc="-10" dirty="0">
                <a:latin typeface="Arial"/>
                <a:cs typeface="Arial"/>
              </a:rPr>
              <a:t>contributors:</a:t>
            </a:r>
            <a:endParaRPr sz="1600">
              <a:latin typeface="Arial"/>
              <a:cs typeface="Arial"/>
            </a:endParaRPr>
          </a:p>
          <a:p>
            <a:pPr>
              <a:lnSpc>
                <a:spcPct val="100000"/>
              </a:lnSpc>
              <a:spcBef>
                <a:spcPts val="290"/>
              </a:spcBef>
              <a:buClr>
                <a:srgbClr val="FFC700"/>
              </a:buClr>
              <a:buFont typeface="Arial MT"/>
              <a:buChar char="•"/>
            </a:pPr>
            <a:endParaRPr sz="1600">
              <a:latin typeface="Arial"/>
              <a:cs typeface="Arial"/>
            </a:endParaRPr>
          </a:p>
          <a:p>
            <a:pPr marL="355600" marR="5080" lvl="1" indent="-228600">
              <a:lnSpc>
                <a:spcPts val="1510"/>
              </a:lnSpc>
              <a:buClr>
                <a:srgbClr val="FFC700"/>
              </a:buClr>
              <a:buSzPct val="128571"/>
              <a:buFont typeface="Arial MT"/>
              <a:buChar char="•"/>
              <a:tabLst>
                <a:tab pos="355600" algn="l"/>
              </a:tabLst>
            </a:pPr>
            <a:r>
              <a:rPr sz="1400" b="1" dirty="0">
                <a:latin typeface="Arial"/>
                <a:cs typeface="Arial"/>
              </a:rPr>
              <a:t>C.</a:t>
            </a:r>
            <a:r>
              <a:rPr sz="1400" b="1" spc="-15" dirty="0">
                <a:latin typeface="Arial"/>
                <a:cs typeface="Arial"/>
              </a:rPr>
              <a:t> </a:t>
            </a:r>
            <a:r>
              <a:rPr sz="1400" b="1" dirty="0">
                <a:latin typeface="Arial"/>
                <a:cs typeface="Arial"/>
              </a:rPr>
              <a:t>Okan</a:t>
            </a:r>
            <a:r>
              <a:rPr sz="1400" b="1" spc="-35" dirty="0">
                <a:latin typeface="Arial"/>
                <a:cs typeface="Arial"/>
              </a:rPr>
              <a:t> </a:t>
            </a:r>
            <a:r>
              <a:rPr sz="1400" b="1" dirty="0">
                <a:latin typeface="Arial"/>
                <a:cs typeface="Arial"/>
              </a:rPr>
              <a:t>Sakar</a:t>
            </a:r>
            <a:r>
              <a:rPr sz="1400" b="1" spc="-20" dirty="0">
                <a:latin typeface="Arial"/>
                <a:cs typeface="Arial"/>
              </a:rPr>
              <a:t> </a:t>
            </a:r>
            <a:r>
              <a:rPr sz="1400" b="1" dirty="0">
                <a:latin typeface="Arial"/>
                <a:cs typeface="Arial"/>
              </a:rPr>
              <a:t>:</a:t>
            </a:r>
            <a:r>
              <a:rPr sz="1400" b="1" spc="-15" dirty="0">
                <a:latin typeface="Arial"/>
                <a:cs typeface="Arial"/>
              </a:rPr>
              <a:t> </a:t>
            </a:r>
            <a:r>
              <a:rPr sz="1400" dirty="0">
                <a:latin typeface="Arial MT"/>
                <a:cs typeface="Arial MT"/>
              </a:rPr>
              <a:t>Department</a:t>
            </a:r>
            <a:r>
              <a:rPr sz="1400" spc="-55" dirty="0">
                <a:latin typeface="Arial MT"/>
                <a:cs typeface="Arial MT"/>
              </a:rPr>
              <a:t> </a:t>
            </a:r>
            <a:r>
              <a:rPr sz="1400" dirty="0">
                <a:latin typeface="Arial MT"/>
                <a:cs typeface="Arial MT"/>
              </a:rPr>
              <a:t>of</a:t>
            </a:r>
            <a:r>
              <a:rPr sz="1400" spc="-25" dirty="0">
                <a:latin typeface="Arial MT"/>
                <a:cs typeface="Arial MT"/>
              </a:rPr>
              <a:t> </a:t>
            </a:r>
            <a:r>
              <a:rPr sz="1400" spc="-10" dirty="0">
                <a:latin typeface="Arial MT"/>
                <a:cs typeface="Arial MT"/>
              </a:rPr>
              <a:t>Computer Engineering,</a:t>
            </a:r>
            <a:r>
              <a:rPr sz="1400" spc="-55" dirty="0">
                <a:latin typeface="Arial MT"/>
                <a:cs typeface="Arial MT"/>
              </a:rPr>
              <a:t> </a:t>
            </a:r>
            <a:r>
              <a:rPr sz="1400" dirty="0">
                <a:latin typeface="Arial MT"/>
                <a:cs typeface="Arial MT"/>
              </a:rPr>
              <a:t>Faculty</a:t>
            </a:r>
            <a:r>
              <a:rPr sz="1400" spc="-30" dirty="0">
                <a:latin typeface="Arial MT"/>
                <a:cs typeface="Arial MT"/>
              </a:rPr>
              <a:t> </a:t>
            </a:r>
            <a:r>
              <a:rPr sz="1400" dirty="0">
                <a:latin typeface="Arial MT"/>
                <a:cs typeface="Arial MT"/>
              </a:rPr>
              <a:t>of</a:t>
            </a:r>
            <a:r>
              <a:rPr sz="1400" spc="-20" dirty="0">
                <a:latin typeface="Arial MT"/>
                <a:cs typeface="Arial MT"/>
              </a:rPr>
              <a:t> </a:t>
            </a:r>
            <a:r>
              <a:rPr sz="1400" dirty="0">
                <a:latin typeface="Arial MT"/>
                <a:cs typeface="Arial MT"/>
              </a:rPr>
              <a:t>Engineering</a:t>
            </a:r>
            <a:r>
              <a:rPr sz="1400" spc="-50" dirty="0">
                <a:latin typeface="Arial MT"/>
                <a:cs typeface="Arial MT"/>
              </a:rPr>
              <a:t> </a:t>
            </a:r>
            <a:r>
              <a:rPr sz="1400" dirty="0">
                <a:latin typeface="Arial MT"/>
                <a:cs typeface="Arial MT"/>
              </a:rPr>
              <a:t>and</a:t>
            </a:r>
            <a:r>
              <a:rPr sz="1400" spc="-20" dirty="0">
                <a:latin typeface="Arial MT"/>
                <a:cs typeface="Arial MT"/>
              </a:rPr>
              <a:t> </a:t>
            </a:r>
            <a:r>
              <a:rPr sz="1400" spc="-10" dirty="0">
                <a:latin typeface="Arial MT"/>
                <a:cs typeface="Arial MT"/>
              </a:rPr>
              <a:t>Natural </a:t>
            </a:r>
            <a:r>
              <a:rPr sz="1400" dirty="0">
                <a:latin typeface="Arial MT"/>
                <a:cs typeface="Arial MT"/>
              </a:rPr>
              <a:t>Sciences,</a:t>
            </a:r>
            <a:r>
              <a:rPr sz="1400" spc="-80" dirty="0">
                <a:latin typeface="Arial MT"/>
                <a:cs typeface="Arial MT"/>
              </a:rPr>
              <a:t> </a:t>
            </a:r>
            <a:r>
              <a:rPr sz="1400" dirty="0">
                <a:latin typeface="Arial MT"/>
                <a:cs typeface="Arial MT"/>
              </a:rPr>
              <a:t>Bahcesehir</a:t>
            </a:r>
            <a:r>
              <a:rPr sz="1400" spc="-70" dirty="0">
                <a:latin typeface="Arial MT"/>
                <a:cs typeface="Arial MT"/>
              </a:rPr>
              <a:t> </a:t>
            </a:r>
            <a:r>
              <a:rPr sz="1400" dirty="0">
                <a:latin typeface="Arial MT"/>
                <a:cs typeface="Arial MT"/>
              </a:rPr>
              <a:t>University,</a:t>
            </a:r>
            <a:r>
              <a:rPr sz="1400" spc="325" dirty="0">
                <a:latin typeface="Arial MT"/>
                <a:cs typeface="Arial MT"/>
              </a:rPr>
              <a:t> </a:t>
            </a:r>
            <a:r>
              <a:rPr sz="1400" dirty="0">
                <a:latin typeface="Arial MT"/>
                <a:cs typeface="Arial MT"/>
              </a:rPr>
              <a:t>34349</a:t>
            </a:r>
            <a:r>
              <a:rPr sz="1400" spc="-65" dirty="0">
                <a:latin typeface="Arial MT"/>
                <a:cs typeface="Arial MT"/>
              </a:rPr>
              <a:t> </a:t>
            </a:r>
            <a:r>
              <a:rPr sz="1400" spc="-10" dirty="0">
                <a:latin typeface="Arial MT"/>
                <a:cs typeface="Arial MT"/>
              </a:rPr>
              <a:t>Besiktas, </a:t>
            </a:r>
            <a:r>
              <a:rPr sz="1400" dirty="0">
                <a:latin typeface="Arial MT"/>
                <a:cs typeface="Arial MT"/>
              </a:rPr>
              <a:t>Istanbul,</a:t>
            </a:r>
            <a:r>
              <a:rPr sz="1400" spc="-95" dirty="0">
                <a:latin typeface="Arial MT"/>
                <a:cs typeface="Arial MT"/>
              </a:rPr>
              <a:t> </a:t>
            </a:r>
            <a:r>
              <a:rPr sz="1400" spc="-10" dirty="0">
                <a:latin typeface="Arial MT"/>
                <a:cs typeface="Arial MT"/>
              </a:rPr>
              <a:t>Turkey</a:t>
            </a:r>
            <a:endParaRPr sz="1400">
              <a:latin typeface="Arial MT"/>
              <a:cs typeface="Arial MT"/>
            </a:endParaRPr>
          </a:p>
          <a:p>
            <a:pPr marL="354965" lvl="1" indent="-227965">
              <a:lnSpc>
                <a:spcPts val="1595"/>
              </a:lnSpc>
              <a:spcBef>
                <a:spcPts val="1330"/>
              </a:spcBef>
              <a:buClr>
                <a:srgbClr val="FFC700"/>
              </a:buClr>
              <a:buSzPct val="128571"/>
              <a:buFont typeface="Arial MT"/>
              <a:buChar char="•"/>
              <a:tabLst>
                <a:tab pos="354965" algn="l"/>
              </a:tabLst>
            </a:pPr>
            <a:r>
              <a:rPr sz="1400" b="1" spc="-10" dirty="0">
                <a:latin typeface="Arial"/>
                <a:cs typeface="Arial"/>
              </a:rPr>
              <a:t>Yomi</a:t>
            </a:r>
            <a:r>
              <a:rPr sz="1400" b="1" spc="-15" dirty="0">
                <a:latin typeface="Arial"/>
                <a:cs typeface="Arial"/>
              </a:rPr>
              <a:t> </a:t>
            </a:r>
            <a:r>
              <a:rPr sz="1400" b="1" dirty="0">
                <a:latin typeface="Arial"/>
                <a:cs typeface="Arial"/>
              </a:rPr>
              <a:t>Kastro:</a:t>
            </a:r>
            <a:r>
              <a:rPr sz="1400" b="1" spc="-25" dirty="0">
                <a:latin typeface="Arial"/>
                <a:cs typeface="Arial"/>
              </a:rPr>
              <a:t> </a:t>
            </a:r>
            <a:r>
              <a:rPr sz="1400" dirty="0">
                <a:latin typeface="Arial MT"/>
                <a:cs typeface="Arial MT"/>
              </a:rPr>
              <a:t>Inveon</a:t>
            </a:r>
            <a:r>
              <a:rPr sz="1400" spc="-30" dirty="0">
                <a:latin typeface="Arial MT"/>
                <a:cs typeface="Arial MT"/>
              </a:rPr>
              <a:t> </a:t>
            </a:r>
            <a:r>
              <a:rPr sz="1400" spc="-10" dirty="0">
                <a:latin typeface="Arial MT"/>
                <a:cs typeface="Arial MT"/>
              </a:rPr>
              <a:t>Information</a:t>
            </a:r>
            <a:r>
              <a:rPr sz="1400" spc="-85" dirty="0">
                <a:latin typeface="Arial MT"/>
                <a:cs typeface="Arial MT"/>
              </a:rPr>
              <a:t> </a:t>
            </a:r>
            <a:r>
              <a:rPr sz="1400" spc="-10" dirty="0">
                <a:latin typeface="Arial MT"/>
                <a:cs typeface="Arial MT"/>
              </a:rPr>
              <a:t>Technologies</a:t>
            </a:r>
            <a:endParaRPr sz="1400">
              <a:latin typeface="Arial MT"/>
              <a:cs typeface="Arial MT"/>
            </a:endParaRPr>
          </a:p>
          <a:p>
            <a:pPr marL="355600">
              <a:lnSpc>
                <a:spcPts val="1595"/>
              </a:lnSpc>
            </a:pPr>
            <a:r>
              <a:rPr sz="1400" dirty="0">
                <a:latin typeface="Arial MT"/>
                <a:cs typeface="Arial MT"/>
              </a:rPr>
              <a:t>Consultancy</a:t>
            </a:r>
            <a:r>
              <a:rPr sz="1400" spc="-70" dirty="0">
                <a:latin typeface="Arial MT"/>
                <a:cs typeface="Arial MT"/>
              </a:rPr>
              <a:t> </a:t>
            </a:r>
            <a:r>
              <a:rPr sz="1400" dirty="0">
                <a:latin typeface="Arial MT"/>
                <a:cs typeface="Arial MT"/>
              </a:rPr>
              <a:t>and</a:t>
            </a:r>
            <a:r>
              <a:rPr sz="1400" spc="-60" dirty="0">
                <a:latin typeface="Arial MT"/>
                <a:cs typeface="Arial MT"/>
              </a:rPr>
              <a:t> </a:t>
            </a:r>
            <a:r>
              <a:rPr sz="1400" dirty="0">
                <a:latin typeface="Arial MT"/>
                <a:cs typeface="Arial MT"/>
              </a:rPr>
              <a:t>Trade,</a:t>
            </a:r>
            <a:r>
              <a:rPr sz="1400" spc="-60" dirty="0">
                <a:latin typeface="Arial MT"/>
                <a:cs typeface="Arial MT"/>
              </a:rPr>
              <a:t> </a:t>
            </a:r>
            <a:r>
              <a:rPr sz="1400" dirty="0">
                <a:latin typeface="Arial MT"/>
                <a:cs typeface="Arial MT"/>
              </a:rPr>
              <a:t>34335</a:t>
            </a:r>
            <a:r>
              <a:rPr sz="1400" spc="-50" dirty="0">
                <a:latin typeface="Arial MT"/>
                <a:cs typeface="Arial MT"/>
              </a:rPr>
              <a:t> </a:t>
            </a:r>
            <a:r>
              <a:rPr sz="1400" dirty="0">
                <a:latin typeface="Arial MT"/>
                <a:cs typeface="Arial MT"/>
              </a:rPr>
              <a:t>Istanbul,</a:t>
            </a:r>
            <a:r>
              <a:rPr sz="1400" spc="-90" dirty="0">
                <a:latin typeface="Arial MT"/>
                <a:cs typeface="Arial MT"/>
              </a:rPr>
              <a:t> </a:t>
            </a:r>
            <a:r>
              <a:rPr sz="1400" spc="-10" dirty="0">
                <a:latin typeface="Arial MT"/>
                <a:cs typeface="Arial MT"/>
              </a:rPr>
              <a:t>Turkey</a:t>
            </a:r>
            <a:endParaRPr sz="1400">
              <a:latin typeface="Arial MT"/>
              <a:cs typeface="Arial MT"/>
            </a:endParaRPr>
          </a:p>
        </p:txBody>
      </p:sp>
      <p:sp>
        <p:nvSpPr>
          <p:cNvPr id="6" name="object 6"/>
          <p:cNvSpPr txBox="1"/>
          <p:nvPr/>
        </p:nvSpPr>
        <p:spPr>
          <a:xfrm>
            <a:off x="8763000" y="4705350"/>
            <a:ext cx="125095" cy="204351"/>
          </a:xfrm>
          <a:prstGeom prst="rect">
            <a:avLst/>
          </a:prstGeom>
        </p:spPr>
        <p:txBody>
          <a:bodyPr vert="horz" wrap="square" lIns="0" tIns="0" rIns="0" bIns="0" rtlCol="0">
            <a:spAutoFit/>
          </a:bodyPr>
          <a:lstStyle/>
          <a:p>
            <a:pPr marL="12700">
              <a:lnSpc>
                <a:spcPts val="1655"/>
              </a:lnSpc>
            </a:pPr>
            <a:r>
              <a:rPr sz="1400" spc="-50" dirty="0">
                <a:solidFill>
                  <a:schemeClr val="bg1"/>
                </a:solidFill>
                <a:latin typeface="Arial MT"/>
                <a:cs typeface="Arial MT"/>
              </a:rPr>
              <a:t>9</a:t>
            </a:r>
            <a:endParaRPr sz="1400" dirty="0">
              <a:solidFill>
                <a:schemeClr val="bg1"/>
              </a:solidFill>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TotalTime>
  <Words>1523</Words>
  <Application>Microsoft Office PowerPoint</Application>
  <PresentationFormat>On-screen Show (16:9)</PresentationFormat>
  <Paragraphs>264</Paragraphs>
  <Slides>39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Arial MT</vt:lpstr>
      <vt:lpstr>Calibri</vt:lpstr>
      <vt:lpstr>Cambria Math</vt:lpstr>
      <vt:lpstr>Lucida Sans Unicode</vt:lpstr>
      <vt:lpstr>Roboto</vt:lpstr>
      <vt:lpstr>Roboto Lt</vt:lpstr>
      <vt:lpstr>Sitka Subheading</vt:lpstr>
      <vt:lpstr>Tahoma</vt:lpstr>
      <vt:lpstr>Times New Roman</vt:lpstr>
      <vt:lpstr>Office Theme</vt:lpstr>
      <vt:lpstr>Analysis on Online Shopper's Purchasing Intention</vt:lpstr>
      <vt:lpstr>Team Structure</vt:lpstr>
      <vt:lpstr>Project Outline</vt:lpstr>
      <vt:lpstr>Problem Statement</vt:lpstr>
      <vt:lpstr>Problem Statement</vt:lpstr>
      <vt:lpstr>Project Planning</vt:lpstr>
      <vt:lpstr>PowerPoint Presentation</vt:lpstr>
      <vt:lpstr>Workflow overview</vt:lpstr>
      <vt:lpstr>Data Sources</vt:lpstr>
      <vt:lpstr>Data description</vt:lpstr>
      <vt:lpstr>Data Preprocessing</vt:lpstr>
      <vt:lpstr>PowerPoint Presentation</vt:lpstr>
      <vt:lpstr>Data Balancing</vt:lpstr>
      <vt:lpstr>Data Analysis</vt:lpstr>
      <vt:lpstr>Data Analysis</vt:lpstr>
      <vt:lpstr>PowerPoint Presentation</vt:lpstr>
      <vt:lpstr>PowerPoint Presentation</vt:lpstr>
      <vt:lpstr>Summary</vt:lpstr>
      <vt:lpstr>PowerPoint Presentation</vt:lpstr>
      <vt:lpstr>Summary</vt:lpstr>
      <vt:lpstr>Supervised Modeling</vt:lpstr>
      <vt:lpstr>Model Training and Results</vt:lpstr>
      <vt:lpstr>PowerPoint Presentation</vt:lpstr>
      <vt:lpstr>PowerPoint Presentation</vt:lpstr>
      <vt:lpstr>Random forest trained on top 10 features</vt:lpstr>
      <vt:lpstr>5) XG Boost</vt:lpstr>
      <vt:lpstr>Un-supervised Learning</vt:lpstr>
      <vt:lpstr>K-Means Clustering</vt:lpstr>
      <vt:lpstr>DBScan Clustering</vt:lpstr>
      <vt:lpstr>Hierarchical clustering</vt:lpstr>
      <vt:lpstr>PCA(Principal Component Analysis):</vt:lpstr>
      <vt:lpstr>UMAP (Uniform Manifold Approximation and Projection):</vt:lpstr>
      <vt:lpstr>t-SNE (t-distributed Stochastic Neighbor Embedding):</vt:lpstr>
      <vt:lpstr>Future Work</vt:lpstr>
      <vt:lpstr>Future Work</vt:lpstr>
      <vt:lpstr>Conclusion</vt:lpstr>
      <vt:lpstr>Conclusion</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Unpaired Image-to-Image Translation using Cycle-   	Consistent Adversarial Networks</dc:title>
  <dc:creator>DIVYA CHINTALA (A20561001)</dc:creator>
  <cp:lastModifiedBy>Aditya Niture</cp:lastModifiedBy>
  <cp:revision>40</cp:revision>
  <dcterms:created xsi:type="dcterms:W3CDTF">2024-11-18T05:24:11Z</dcterms:created>
  <dcterms:modified xsi:type="dcterms:W3CDTF">2024-11-30T21:45:27Z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2024-08-02T00:00:00Z</vt:filetime>
  </property>
  <property fmtid="{D5CDD505-2E9C-101B-9397-08002B2CF9AE}" pid="3" name="Creator">
    <vt:lpwstr>Microsoft® PowerPoint® for Microsoft 365</vt:lpwstr>
  </property>
  <property fmtid="{D5CDD505-2E9C-101B-9397-08002B2CF9AE}" pid="4" name="LastSaved">
    <vt:filetime>2024-11-18T00:00:00Z</vt:filetime>
  </property>
  <property fmtid="{D5CDD505-2E9C-101B-9397-08002B2CF9AE}" pid="5" name="Producer">
    <vt:lpwstr>Microsoft® PowerPoint® for Microsoft 365</vt:lpwstr>
  </property>
</Properties>
</file>