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4" Type="http://schemas.openxmlformats.org/officeDocument/2006/relationships/viewProps" Target="viewProps.xml" /><Relationship Id="rId33" Type="http://schemas.openxmlformats.org/officeDocument/2006/relationships/presProps" Target="presProps.xml" /><Relationship Id="rId1" Type="http://schemas.openxmlformats.org/officeDocument/2006/relationships/slideMaster" Target="slideMasters/slideMaster1.xml" /><Relationship Id="rId36" Type="http://schemas.openxmlformats.org/officeDocument/2006/relationships/tableStyles" Target="tableStyles.xml" /><Relationship Id="rId3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codigo</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{inegiR}</a:t>
            </a:r>
            <a:r>
              <a:rPr/>
              <a:t> + API INEGI (I)</a:t>
            </a:r>
          </a:p>
        </p:txBody>
      </p:sp>
      <p:sp>
        <p:nvSpPr>
          <p:cNvPr id="3" name="Content Placeholder 2"/>
          <p:cNvSpPr>
            <a:spLocks noGrp="1"/>
          </p:cNvSpPr>
          <p:nvPr>
            <p:ph idx="1"/>
          </p:nvPr>
        </p:nvSpPr>
        <p:spPr/>
        <p:txBody>
          <a:bodyPr/>
          <a:lstStyle/>
          <a:p>
            <a:pPr lvl="0" indent="0" marL="0">
              <a:buNone/>
            </a:pPr>
            <a:r>
              <a:rPr/>
              <a:t>El paquete inegiR permite revisar los datos del BIE</a:t>
            </a:r>
          </a:p>
          <a:p>
            <a:pPr lvl="0" indent="0">
              <a:buNone/>
            </a:pPr>
            <a:r>
              <a:rPr>
                <a:solidFill>
                  <a:srgbClr val="4758AB"/>
                </a:solidFill>
                <a:latin typeface="Courier"/>
              </a:rPr>
              <a:t>library</a:t>
            </a:r>
            <a:r>
              <a:rPr>
                <a:solidFill>
                  <a:srgbClr val="003B4F"/>
                </a:solidFill>
                <a:latin typeface="Courier"/>
              </a:rPr>
              <a:t>(inegiR)</a:t>
            </a:r>
            <a:br/>
            <a:r>
              <a:rPr>
                <a:solidFill>
                  <a:srgbClr val="003B4F"/>
                </a:solidFill>
                <a:latin typeface="Courier"/>
              </a:rPr>
              <a:t>inegiR</a:t>
            </a:r>
            <a:r>
              <a:rPr>
                <a:solidFill>
                  <a:srgbClr val="5E5E5E"/>
                </a:solidFill>
                <a:latin typeface="Courier"/>
              </a:rPr>
              <a:t>::</a:t>
            </a:r>
            <a:r>
              <a:rPr>
                <a:solidFill>
                  <a:srgbClr val="4758AB"/>
                </a:solidFill>
                <a:latin typeface="Courier"/>
              </a:rPr>
              <a:t>inegi_series</a:t>
            </a:r>
            <a:r>
              <a:rPr>
                <a:solidFill>
                  <a:srgbClr val="003B4F"/>
                </a:solidFill>
                <a:latin typeface="Courier"/>
              </a:rPr>
              <a:t>(</a:t>
            </a:r>
            <a:r>
              <a:rPr>
                <a:solidFill>
                  <a:srgbClr val="657422"/>
                </a:solidFill>
                <a:latin typeface="Courier"/>
              </a:rPr>
              <a:t>serie=</a:t>
            </a:r>
            <a:r>
              <a:rPr>
                <a:solidFill>
                  <a:srgbClr val="AD0000"/>
                </a:solidFill>
                <a:latin typeface="Courier"/>
              </a:rPr>
              <a:t>628194</a:t>
            </a:r>
            <a:r>
              <a:rPr>
                <a:solidFill>
                  <a:srgbClr val="003B4F"/>
                </a:solidFill>
                <a:latin typeface="Courier"/>
              </a:rPr>
              <a:t>,</a:t>
            </a:r>
            <a:r>
              <a:rPr>
                <a:solidFill>
                  <a:srgbClr val="5E5E5E"/>
                </a:solidFill>
                <a:latin typeface="Courier"/>
              </a:rPr>
              <a:t># este número está en el sitio este el IPC</a:t>
            </a:r>
            <a:br/>
            <a:r>
              <a:rPr>
                <a:solidFill>
                  <a:srgbClr val="003B4F"/>
                </a:solidFill>
                <a:latin typeface="Courier"/>
              </a:rPr>
              <a:t>                     </a:t>
            </a:r>
            <a:r>
              <a:rPr>
                <a:solidFill>
                  <a:srgbClr val="657422"/>
                </a:solidFill>
                <a:latin typeface="Courier"/>
              </a:rPr>
              <a:t>token =</a:t>
            </a:r>
            <a:r>
              <a:rPr>
                <a:solidFill>
                  <a:srgbClr val="003B4F"/>
                </a:solidFill>
                <a:latin typeface="Courier"/>
              </a:rPr>
              <a:t> token) </a:t>
            </a:r>
            <a:r>
              <a:rPr>
                <a:solidFill>
                  <a:srgbClr val="5E5E5E"/>
                </a:solidFill>
                <a:latin typeface="Courier"/>
              </a:rPr>
              <a:t>%&gt;%</a:t>
            </a:r>
            <a:r>
              <a:rPr>
                <a:solidFill>
                  <a:srgbClr val="003B4F"/>
                </a:solidFill>
                <a:latin typeface="Courier"/>
              </a:rPr>
              <a:t> </a:t>
            </a:r>
            <a:br/>
            <a:r>
              <a:rPr>
                <a:solidFill>
                  <a:srgbClr val="003B4F"/>
                </a:solidFill>
                <a:latin typeface="Courier"/>
              </a:rPr>
              <a:t>  </a:t>
            </a:r>
            <a:r>
              <a:rPr>
                <a:solidFill>
                  <a:srgbClr val="4758AB"/>
                </a:solidFill>
                <a:latin typeface="Courier"/>
              </a:rPr>
              <a:t>head</a:t>
            </a:r>
            <a:r>
              <a:rPr>
                <a:solidFill>
                  <a:srgbClr val="003B4F"/>
                </a:solidFill>
                <a:latin typeface="Courier"/>
              </a:rPr>
              <a:t>()</a:t>
            </a:r>
          </a:p>
          <a:p>
            <a:pPr lvl="0" indent="0">
              <a:buNone/>
            </a:pPr>
            <a:r>
              <a:rPr>
                <a:latin typeface="Courier"/>
              </a:rPr>
              <a:t>        date date_shortcut  values notes
1 2022-10-01           M10 125.276    NA
2 2022-09-01            M9 124.571    NA
3 2022-08-01            M8 123.803    NA
4 2022-07-01            M7 122.948    NA
5 2022-06-01            M6 122.044    NA
6 2022-05-01            M5 121.022    NA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{inegiR}</a:t>
            </a:r>
            <a:r>
              <a:rPr/>
              <a:t> + API INEGI (II)</a:t>
            </a:r>
          </a:p>
        </p:txBody>
      </p:sp>
      <p:sp>
        <p:nvSpPr>
          <p:cNvPr id="3" name="Content Placeholder 2"/>
          <p:cNvSpPr>
            <a:spLocks noGrp="1"/>
          </p:cNvSpPr>
          <p:nvPr>
            <p:ph idx="1"/>
          </p:nvPr>
        </p:nvSpPr>
        <p:spPr/>
        <p:txBody>
          <a:bodyPr/>
          <a:lstStyle/>
          <a:p>
            <a:pPr lvl="0" indent="0" marL="0">
              <a:buNone/>
            </a:pPr>
            <a:r>
              <a:rPr/>
              <a:t>Guardamos esto como un objeto</a:t>
            </a:r>
          </a:p>
          <a:p>
            <a:pPr lvl="0" indent="0">
              <a:buNone/>
            </a:pPr>
            <a:r>
              <a:rPr>
                <a:solidFill>
                  <a:srgbClr val="5E5E5E"/>
                </a:solidFill>
                <a:latin typeface="Courier"/>
              </a:rPr>
              <a:t># Podemos guardar esta consulta en un objeto y luego graficar</a:t>
            </a:r>
            <a:br/>
            <a:br/>
            <a:r>
              <a:rPr>
                <a:solidFill>
                  <a:srgbClr val="003B4F"/>
                </a:solidFill>
                <a:latin typeface="Courier"/>
              </a:rPr>
              <a:t>consulta1&lt;-</a:t>
            </a:r>
            <a:r>
              <a:rPr>
                <a:solidFill>
                  <a:srgbClr val="4758AB"/>
                </a:solidFill>
                <a:latin typeface="Courier"/>
              </a:rPr>
              <a:t>inegi_series</a:t>
            </a:r>
            <a:r>
              <a:rPr>
                <a:solidFill>
                  <a:srgbClr val="003B4F"/>
                </a:solidFill>
                <a:latin typeface="Courier"/>
              </a:rPr>
              <a:t>(</a:t>
            </a:r>
            <a:r>
              <a:rPr>
                <a:solidFill>
                  <a:srgbClr val="657422"/>
                </a:solidFill>
                <a:latin typeface="Courier"/>
              </a:rPr>
              <a:t>serie=</a:t>
            </a:r>
            <a:r>
              <a:rPr>
                <a:solidFill>
                  <a:srgbClr val="AD0000"/>
                </a:solidFill>
                <a:latin typeface="Courier"/>
              </a:rPr>
              <a:t>628194</a:t>
            </a:r>
            <a:r>
              <a:rPr>
                <a:solidFill>
                  <a:srgbClr val="003B4F"/>
                </a:solidFill>
                <a:latin typeface="Courier"/>
              </a:rPr>
              <a:t>, </a:t>
            </a:r>
            <a:r>
              <a:rPr>
                <a:solidFill>
                  <a:srgbClr val="5E5E5E"/>
                </a:solidFill>
                <a:latin typeface="Courier"/>
              </a:rPr>
              <a:t># IPC mensual</a:t>
            </a:r>
            <a:br/>
            <a:r>
              <a:rPr>
                <a:solidFill>
                  <a:srgbClr val="003B4F"/>
                </a:solidFill>
                <a:latin typeface="Courier"/>
              </a:rPr>
              <a:t>                        </a:t>
            </a:r>
            <a:r>
              <a:rPr>
                <a:solidFill>
                  <a:srgbClr val="657422"/>
                </a:solidFill>
                <a:latin typeface="Courier"/>
              </a:rPr>
              <a:t>token =</a:t>
            </a:r>
            <a:r>
              <a:rPr>
                <a:solidFill>
                  <a:srgbClr val="003B4F"/>
                </a:solidFill>
                <a:latin typeface="Courier"/>
              </a:rPr>
              <a:t> token)</a:t>
            </a:r>
            <a:br/>
            <a:br/>
            <a:r>
              <a:rPr>
                <a:solidFill>
                  <a:srgbClr val="4758AB"/>
                </a:solidFill>
                <a:latin typeface="Courier"/>
              </a:rPr>
              <a:t>str</a:t>
            </a:r>
            <a:r>
              <a:rPr>
                <a:solidFill>
                  <a:srgbClr val="003B4F"/>
                </a:solidFill>
                <a:latin typeface="Courier"/>
              </a:rPr>
              <a:t>(consulta1)</a:t>
            </a:r>
          </a:p>
          <a:p>
            <a:pPr lvl="0" indent="0">
              <a:buNone/>
            </a:pPr>
            <a:r>
              <a:rPr>
                <a:latin typeface="Courier"/>
              </a:rPr>
              <a:t>'data.frame':   646 obs. of  4 variables:
 $ date         : Date, format: "2022-10-01" "2022-09-01" ...
 $ date_shortcut: chr  "M10" "M9" "M8" "M7" ...
 $ values       : num  125 125 124 123 122 ...
 $ notes        : logi  NA NA NA NA NA NA ...</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latin typeface="Courier"/>
              </a:rPr>
              <a:t>{inegiR}</a:t>
            </a:r>
            <a:r>
              <a:rPr/>
              <a:t> + API INEGI (III)</a:t>
            </a:r>
          </a:p>
        </p:txBody>
      </p:sp>
      <p:sp>
        <p:nvSpPr>
          <p:cNvPr id="4" name="Text Placeholder 3"/>
          <p:cNvSpPr>
            <a:spLocks noGrp="1"/>
          </p:cNvSpPr>
          <p:nvPr>
            <p:ph idx="2" sz="half" type="body"/>
          </p:nvPr>
        </p:nvSpPr>
        <p:spPr/>
        <p:txBody>
          <a:bodyPr/>
          <a:lstStyle/>
          <a:p>
            <a:pPr lvl="0" indent="0" marL="0">
              <a:buNone/>
            </a:pPr>
            <a:r>
              <a:rPr/>
              <a:t>Una fácil gráfica</a:t>
            </a:r>
          </a:p>
          <a:p>
            <a:pPr lvl="0" indent="0">
              <a:buNone/>
            </a:pPr>
            <a:r>
              <a:rPr>
                <a:solidFill>
                  <a:srgbClr val="003B4F"/>
                </a:solidFill>
                <a:latin typeface="Courier"/>
              </a:rPr>
              <a:t>consulta1 </a:t>
            </a:r>
            <a:r>
              <a:rPr>
                <a:solidFill>
                  <a:srgbClr val="5E5E5E"/>
                </a:solidFill>
                <a:latin typeface="Courier"/>
              </a:rPr>
              <a:t>%&gt;%</a:t>
            </a:r>
            <a:r>
              <a:rPr>
                <a:solidFill>
                  <a:srgbClr val="003B4F"/>
                </a:solidFill>
                <a:latin typeface="Courier"/>
              </a:rPr>
              <a:t> </a:t>
            </a:r>
            <a:br/>
            <a:r>
              <a:rPr>
                <a:solidFill>
                  <a:srgbClr val="003B4F"/>
                </a:solidFill>
                <a:latin typeface="Courier"/>
              </a:rPr>
              <a:t>  </a:t>
            </a:r>
            <a:r>
              <a:rPr>
                <a:solidFill>
                  <a:srgbClr val="4758AB"/>
                </a:solidFill>
                <a:latin typeface="Courier"/>
              </a:rPr>
              <a:t>ggplot</a:t>
            </a:r>
            <a:r>
              <a:rPr>
                <a:solidFill>
                  <a:srgbClr val="003B4F"/>
                </a:solidFill>
                <a:latin typeface="Courier"/>
              </a:rPr>
              <a:t>()</a:t>
            </a:r>
            <a:r>
              <a:rPr>
                <a:solidFill>
                  <a:srgbClr val="5E5E5E"/>
                </a:solidFill>
                <a:latin typeface="Courier"/>
              </a:rPr>
              <a:t>+</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a:t>
            </a:r>
            <a:r>
              <a:rPr>
                <a:solidFill>
                  <a:srgbClr val="4758AB"/>
                </a:solidFill>
                <a:latin typeface="Courier"/>
              </a:rPr>
              <a:t>as.Date</a:t>
            </a:r>
            <a:r>
              <a:rPr>
                <a:solidFill>
                  <a:srgbClr val="003B4F"/>
                </a:solidFill>
                <a:latin typeface="Courier"/>
              </a:rPr>
              <a:t>(date),</a:t>
            </a:r>
            <a:br/>
            <a:r>
              <a:rPr>
                <a:solidFill>
                  <a:srgbClr val="003B4F"/>
                </a:solidFill>
                <a:latin typeface="Courier"/>
              </a:rPr>
              <a:t>      </a:t>
            </a:r>
            <a:r>
              <a:rPr>
                <a:solidFill>
                  <a:srgbClr val="657422"/>
                </a:solidFill>
                <a:latin typeface="Courier"/>
              </a:rPr>
              <a:t>y=</a:t>
            </a:r>
            <a:r>
              <a:rPr>
                <a:solidFill>
                  <a:srgbClr val="003B4F"/>
                </a:solidFill>
                <a:latin typeface="Courier"/>
              </a:rPr>
              <a:t>values) </a:t>
            </a:r>
            <a:r>
              <a:rPr>
                <a:solidFill>
                  <a:srgbClr val="5E5E5E"/>
                </a:solidFill>
                <a:latin typeface="Courier"/>
              </a:rPr>
              <a:t>+</a:t>
            </a:r>
            <a:br/>
            <a:r>
              <a:rPr>
                <a:solidFill>
                  <a:srgbClr val="003B4F"/>
                </a:solidFill>
                <a:latin typeface="Courier"/>
              </a:rPr>
              <a:t>  </a:t>
            </a:r>
            <a:r>
              <a:rPr>
                <a:solidFill>
                  <a:srgbClr val="4758AB"/>
                </a:solidFill>
                <a:latin typeface="Courier"/>
              </a:rPr>
              <a:t>geom_line</a:t>
            </a:r>
            <a:r>
              <a:rPr>
                <a:solidFill>
                  <a:srgbClr val="003B4F"/>
                </a:solidFill>
                <a:latin typeface="Courier"/>
              </a:rPr>
              <a:t>()</a:t>
            </a:r>
          </a:p>
        </p:txBody>
      </p:sp>
      <p:pic>
        <p:nvPicPr>
          <p:cNvPr descr="codigo_files/figure-pptx/unnamed-chunk-12-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{apyramid}</a:t>
            </a:r>
            <a:r>
              <a:rPr/>
              <a:t> (I)</a:t>
            </a:r>
          </a:p>
        </p:txBody>
      </p:sp>
      <p:sp>
        <p:nvSpPr>
          <p:cNvPr id="3" name="Content Placeholder 2"/>
          <p:cNvSpPr>
            <a:spLocks noGrp="1"/>
          </p:cNvSpPr>
          <p:nvPr>
            <p:ph idx="1"/>
          </p:nvPr>
        </p:nvSpPr>
        <p:spPr/>
        <p:txBody>
          <a:bodyPr/>
          <a:lstStyle/>
          <a:p>
            <a:pPr lvl="0" indent="0" marL="0">
              <a:buNone/>
            </a:pPr>
            <a:r>
              <a:rPr/>
              <a:t>Una pirámide muy sencilla, primero descargo mi población, pero usando directamente wpp2019</a:t>
            </a:r>
          </a:p>
          <a:p>
            <a:pPr lvl="0" indent="0">
              <a:buNone/>
            </a:pPr>
            <a:r>
              <a:rPr>
                <a:solidFill>
                  <a:srgbClr val="4758AB"/>
                </a:solidFill>
                <a:latin typeface="Courier"/>
              </a:rPr>
              <a:t>library</a:t>
            </a:r>
            <a:r>
              <a:rPr>
                <a:solidFill>
                  <a:srgbClr val="003B4F"/>
                </a:solidFill>
                <a:latin typeface="Courier"/>
              </a:rPr>
              <a:t>(wpp2019)</a:t>
            </a:r>
            <a:br/>
            <a:r>
              <a:rPr>
                <a:solidFill>
                  <a:srgbClr val="4758AB"/>
                </a:solidFill>
                <a:latin typeface="Courier"/>
              </a:rPr>
              <a:t>data</a:t>
            </a:r>
            <a:r>
              <a:rPr>
                <a:solidFill>
                  <a:srgbClr val="003B4F"/>
                </a:solidFill>
                <a:latin typeface="Courier"/>
              </a:rPr>
              <a:t>(popF) </a:t>
            </a:r>
            <a:br/>
            <a:r>
              <a:rPr>
                <a:solidFill>
                  <a:srgbClr val="4758AB"/>
                </a:solidFill>
                <a:latin typeface="Courier"/>
              </a:rPr>
              <a:t>data</a:t>
            </a:r>
            <a:r>
              <a:rPr>
                <a:solidFill>
                  <a:srgbClr val="003B4F"/>
                </a:solidFill>
                <a:latin typeface="Courier"/>
              </a:rPr>
              <a:t>(popM) </a:t>
            </a:r>
          </a:p>
          <a:p>
            <a:pPr lvl="0" indent="0" marL="0">
              <a:buNone/>
            </a:pPr>
            <a:r>
              <a:rPr/>
              <a:t>Me salto un par de pasos hasta tener una base para méxico</a:t>
            </a:r>
          </a:p>
          <a:p>
            <a:pPr lvl="0" indent="0">
              <a:buNone/>
            </a:pPr>
            <a:r>
              <a:rPr>
                <a:solidFill>
                  <a:srgbClr val="003B4F"/>
                </a:solidFill>
                <a:latin typeface="Courier"/>
              </a:rPr>
              <a:t>popmex2020 </a:t>
            </a:r>
            <a:r>
              <a:rPr>
                <a:solidFill>
                  <a:srgbClr val="5E5E5E"/>
                </a:solidFill>
                <a:latin typeface="Courier"/>
              </a:rPr>
              <a:t># en formato long</a:t>
            </a:r>
          </a:p>
          <a:p>
            <a:pPr lvl="0" indent="0">
              <a:buNone/>
            </a:pPr>
            <a:r>
              <a:rPr>
                <a:latin typeface="Courier"/>
              </a:rPr>
              <a:t># A tibble: 42 × 8
   country_code name   age   anio  sex     poblacion  edad edad_factor
          &lt;int&gt; &lt;chr&gt;  &lt;chr&gt; &lt;chr&gt; &lt;chr&gt;       &lt;dbl&gt; &lt;dbl&gt; &lt;fct&gt;      
 1          484 Mexico 0-4   2020  hombres   5605.       0 0          
 2          484 Mexico 0-4   2020  mujeres   5354.       0 0          
 3          484 Mexico 10-14 2020  hombres   5693.      10 10         
 4          484 Mexico 10-14 2020  mujeres   5448.      10 10         
 5          484 Mexico 100+  2020  hombres      4.72   100 100        
 6          484 Mexico 100+  2020  mujeres      8.24   100 100        
 7          484 Mexico 15-19 2020  hombres   5695.      15 15         
 8          484 Mexico 15-19 2020  mujeres   5515.      15 15         
 9          484 Mexico 20-24 2020  hombres   5505.      20 20         
10          484 Mexico 20-24 2020  mujeres   5435.      20 20         
# … with 32 more rows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latin typeface="Courier"/>
              </a:rPr>
              <a:t>{apyramid}</a:t>
            </a:r>
            <a:r>
              <a:rPr/>
              <a:t> (II)</a:t>
            </a:r>
          </a:p>
        </p:txBody>
      </p:sp>
      <p:sp>
        <p:nvSpPr>
          <p:cNvPr id="4" name="Text Placeholder 3"/>
          <p:cNvSpPr>
            <a:spLocks noGrp="1"/>
          </p:cNvSpPr>
          <p:nvPr>
            <p:ph idx="2" sz="half" type="body"/>
          </p:nvPr>
        </p:nvSpPr>
        <p:spPr/>
        <p:txBody>
          <a:bodyPr/>
          <a:lstStyle/>
          <a:p>
            <a:pPr lvl="0" indent="0">
              <a:buNone/>
            </a:pPr>
            <a:r>
              <a:rPr>
                <a:solidFill>
                  <a:srgbClr val="4758AB"/>
                </a:solidFill>
                <a:latin typeface="Courier"/>
              </a:rPr>
              <a:t>library</a:t>
            </a:r>
            <a:r>
              <a:rPr>
                <a:solidFill>
                  <a:srgbClr val="003B4F"/>
                </a:solidFill>
                <a:latin typeface="Courier"/>
              </a:rPr>
              <a:t>(apyramid)</a:t>
            </a:r>
            <a:br/>
            <a:br/>
            <a:r>
              <a:rPr>
                <a:solidFill>
                  <a:srgbClr val="003B4F"/>
                </a:solidFill>
                <a:latin typeface="Courier"/>
              </a:rPr>
              <a:t>popmex2020 </a:t>
            </a:r>
            <a:r>
              <a:rPr>
                <a:solidFill>
                  <a:srgbClr val="5E5E5E"/>
                </a:solidFill>
                <a:latin typeface="Courier"/>
              </a:rPr>
              <a:t>%&gt;%</a:t>
            </a:r>
            <a:r>
              <a:rPr>
                <a:solidFill>
                  <a:srgbClr val="003B4F"/>
                </a:solidFill>
                <a:latin typeface="Courier"/>
              </a:rPr>
              <a:t> </a:t>
            </a:r>
            <a:br/>
            <a:r>
              <a:rPr>
                <a:solidFill>
                  <a:srgbClr val="4758AB"/>
                </a:solidFill>
                <a:latin typeface="Courier"/>
              </a:rPr>
              <a:t>age_pyramid</a:t>
            </a:r>
            <a:r>
              <a:rPr>
                <a:solidFill>
                  <a:srgbClr val="003B4F"/>
                </a:solidFill>
                <a:latin typeface="Courier"/>
              </a:rPr>
              <a:t>(edad_factor, </a:t>
            </a:r>
            <a:r>
              <a:rPr>
                <a:solidFill>
                  <a:srgbClr val="5E5E5E"/>
                </a:solidFill>
                <a:latin typeface="Courier"/>
              </a:rPr>
              <a:t># edad</a:t>
            </a:r>
            <a:br/>
            <a:r>
              <a:rPr>
                <a:solidFill>
                  <a:srgbClr val="003B4F"/>
                </a:solidFill>
                <a:latin typeface="Courier"/>
              </a:rPr>
              <a:t>              </a:t>
            </a:r>
            <a:r>
              <a:rPr>
                <a:solidFill>
                  <a:srgbClr val="657422"/>
                </a:solidFill>
                <a:latin typeface="Courier"/>
              </a:rPr>
              <a:t>split_by =</a:t>
            </a:r>
            <a:r>
              <a:rPr>
                <a:solidFill>
                  <a:srgbClr val="003B4F"/>
                </a:solidFill>
                <a:latin typeface="Courier"/>
              </a:rPr>
              <a:t> sex,</a:t>
            </a:r>
            <a:br/>
            <a:r>
              <a:rPr>
                <a:solidFill>
                  <a:srgbClr val="003B4F"/>
                </a:solidFill>
                <a:latin typeface="Courier"/>
              </a:rPr>
              <a:t>              </a:t>
            </a:r>
            <a:r>
              <a:rPr>
                <a:solidFill>
                  <a:srgbClr val="657422"/>
                </a:solidFill>
                <a:latin typeface="Courier"/>
              </a:rPr>
              <a:t>count=</a:t>
            </a:r>
            <a:r>
              <a:rPr>
                <a:solidFill>
                  <a:srgbClr val="003B4F"/>
                </a:solidFill>
                <a:latin typeface="Courier"/>
              </a:rPr>
              <a:t>poblacion) </a:t>
            </a:r>
            <a:r>
              <a:rPr>
                <a:solidFill>
                  <a:srgbClr val="5E5E5E"/>
                </a:solidFill>
                <a:latin typeface="Courier"/>
              </a:rPr>
              <a:t># sexo</a:t>
            </a:r>
          </a:p>
        </p:txBody>
      </p:sp>
      <p:pic>
        <p:nvPicPr>
          <p:cNvPr descr="codigo_files/figure-pptx/unnamed-chunk-17-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latin typeface="Courier"/>
              </a:rPr>
              <a:t>{apyramid}</a:t>
            </a:r>
            <a:r>
              <a:rPr/>
              <a:t> (III)</a:t>
            </a:r>
          </a:p>
        </p:txBody>
      </p:sp>
      <p:sp>
        <p:nvSpPr>
          <p:cNvPr id="4" name="Text Placeholder 3"/>
          <p:cNvSpPr>
            <a:spLocks noGrp="1"/>
          </p:cNvSpPr>
          <p:nvPr>
            <p:ph idx="2" sz="half" type="body"/>
          </p:nvPr>
        </p:nvSpPr>
        <p:spPr/>
        <p:txBody>
          <a:bodyPr/>
          <a:lstStyle/>
          <a:p>
            <a:pPr lvl="0" indent="0" marL="0">
              <a:buNone/>
            </a:pPr>
            <a:r>
              <a:rPr/>
              <a:t>Una ventaja es que es compatible con </a:t>
            </a:r>
            <a:r>
              <a:rPr>
                <a:latin typeface="Courier"/>
              </a:rPr>
              <a:t>{ggplot2}</a:t>
            </a:r>
          </a:p>
          <a:p>
            <a:pPr lvl="0" indent="0">
              <a:buNone/>
            </a:pPr>
            <a:r>
              <a:rPr>
                <a:solidFill>
                  <a:srgbClr val="003B4F"/>
                </a:solidFill>
                <a:latin typeface="Courier"/>
              </a:rPr>
              <a:t>popmex2020 </a:t>
            </a:r>
            <a:r>
              <a:rPr>
                <a:solidFill>
                  <a:srgbClr val="5E5E5E"/>
                </a:solidFill>
                <a:latin typeface="Courier"/>
              </a:rPr>
              <a:t>%&gt;%</a:t>
            </a:r>
            <a:r>
              <a:rPr>
                <a:solidFill>
                  <a:srgbClr val="003B4F"/>
                </a:solidFill>
                <a:latin typeface="Courier"/>
              </a:rPr>
              <a:t> </a:t>
            </a:r>
            <a:br/>
            <a:r>
              <a:rPr>
                <a:solidFill>
                  <a:srgbClr val="4758AB"/>
                </a:solidFill>
                <a:latin typeface="Courier"/>
              </a:rPr>
              <a:t>age_pyramid</a:t>
            </a:r>
            <a:r>
              <a:rPr>
                <a:solidFill>
                  <a:srgbClr val="003B4F"/>
                </a:solidFill>
                <a:latin typeface="Courier"/>
              </a:rPr>
              <a:t>(edad_factor, </a:t>
            </a:r>
            <a:r>
              <a:rPr>
                <a:solidFill>
                  <a:srgbClr val="5E5E5E"/>
                </a:solidFill>
                <a:latin typeface="Courier"/>
              </a:rPr>
              <a:t># edad</a:t>
            </a:r>
            <a:br/>
            <a:r>
              <a:rPr>
                <a:solidFill>
                  <a:srgbClr val="003B4F"/>
                </a:solidFill>
                <a:latin typeface="Courier"/>
              </a:rPr>
              <a:t>              </a:t>
            </a:r>
            <a:r>
              <a:rPr>
                <a:solidFill>
                  <a:srgbClr val="657422"/>
                </a:solidFill>
                <a:latin typeface="Courier"/>
              </a:rPr>
              <a:t>split_by =</a:t>
            </a:r>
            <a:r>
              <a:rPr>
                <a:solidFill>
                  <a:srgbClr val="003B4F"/>
                </a:solidFill>
                <a:latin typeface="Courier"/>
              </a:rPr>
              <a:t> sex,</a:t>
            </a:r>
            <a:br/>
            <a:r>
              <a:rPr>
                <a:solidFill>
                  <a:srgbClr val="003B4F"/>
                </a:solidFill>
                <a:latin typeface="Courier"/>
              </a:rPr>
              <a:t>              </a:t>
            </a:r>
            <a:r>
              <a:rPr>
                <a:solidFill>
                  <a:srgbClr val="657422"/>
                </a:solidFill>
                <a:latin typeface="Courier"/>
              </a:rPr>
              <a:t>count=</a:t>
            </a:r>
            <a:r>
              <a:rPr>
                <a:solidFill>
                  <a:srgbClr val="003B4F"/>
                </a:solidFill>
                <a:latin typeface="Courier"/>
              </a:rPr>
              <a:t>poblacion) </a:t>
            </a:r>
            <a:r>
              <a:rPr>
                <a:solidFill>
                  <a:srgbClr val="5E5E5E"/>
                </a:solidFill>
                <a:latin typeface="Courier"/>
              </a:rPr>
              <a:t>+</a:t>
            </a:r>
            <a:r>
              <a:rPr>
                <a:solidFill>
                  <a:srgbClr val="003B4F"/>
                </a:solidFill>
                <a:latin typeface="Courier"/>
              </a:rPr>
              <a:t> </a:t>
            </a:r>
            <a:r>
              <a:rPr>
                <a:solidFill>
                  <a:srgbClr val="5E5E5E"/>
                </a:solidFill>
                <a:latin typeface="Courier"/>
              </a:rPr>
              <a:t># sexo</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a:t>
            </a:r>
            <a:r>
              <a:rPr>
                <a:solidFill>
                  <a:srgbClr val="20794D"/>
                </a:solidFill>
                <a:latin typeface="Courier"/>
              </a:rPr>
              <a:t>"Pirámide de Población"</a:t>
            </a:r>
            <a:r>
              <a:rPr>
                <a:solidFill>
                  <a:srgbClr val="003B4F"/>
                </a:solidFill>
                <a:latin typeface="Courier"/>
              </a:rPr>
              <a:t>,</a:t>
            </a:r>
            <a:br/>
            <a:r>
              <a:rPr>
                <a:solidFill>
                  <a:srgbClr val="003B4F"/>
                </a:solidFill>
                <a:latin typeface="Courier"/>
              </a:rPr>
              <a:t>       </a:t>
            </a:r>
            <a:r>
              <a:rPr>
                <a:solidFill>
                  <a:srgbClr val="657422"/>
                </a:solidFill>
                <a:latin typeface="Courier"/>
              </a:rPr>
              <a:t>subtitle =</a:t>
            </a:r>
            <a:r>
              <a:rPr>
                <a:solidFill>
                  <a:srgbClr val="003B4F"/>
                </a:solidFill>
                <a:latin typeface="Courier"/>
              </a:rPr>
              <a:t> </a:t>
            </a:r>
            <a:r>
              <a:rPr>
                <a:solidFill>
                  <a:srgbClr val="20794D"/>
                </a:solidFill>
                <a:latin typeface="Courier"/>
              </a:rPr>
              <a:t>"México, 2020"</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20794D"/>
                </a:solidFill>
                <a:latin typeface="Courier"/>
              </a:rPr>
              <a:t>"Miles de personas"</a:t>
            </a:r>
            <a:r>
              <a:rPr>
                <a:solidFill>
                  <a:srgbClr val="003B4F"/>
                </a:solidFill>
                <a:latin typeface="Courier"/>
              </a:rPr>
              <a:t>, </a:t>
            </a:r>
            <a:r>
              <a:rPr>
                <a:solidFill>
                  <a:srgbClr val="5E5E5E"/>
                </a:solidFill>
                <a:latin typeface="Courier"/>
              </a:rPr>
              <a:t># ojo</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"Edad"</a:t>
            </a:r>
            <a:r>
              <a:rPr>
                <a:solidFill>
                  <a:srgbClr val="003B4F"/>
                </a:solidFill>
                <a:latin typeface="Courier"/>
              </a:rPr>
              <a:t>, </a:t>
            </a:r>
            <a:r>
              <a:rPr>
                <a:solidFill>
                  <a:srgbClr val="5E5E5E"/>
                </a:solidFill>
                <a:latin typeface="Courier"/>
              </a:rPr>
              <a:t># ojo</a:t>
            </a:r>
            <a:br/>
            <a:r>
              <a:rPr>
                <a:solidFill>
                  <a:srgbClr val="003B4F"/>
                </a:solidFill>
                <a:latin typeface="Courier"/>
              </a:rPr>
              <a:t>       </a:t>
            </a:r>
            <a:r>
              <a:rPr>
                <a:solidFill>
                  <a:srgbClr val="657422"/>
                </a:solidFill>
                <a:latin typeface="Courier"/>
              </a:rPr>
              <a:t>caption =</a:t>
            </a:r>
            <a:r>
              <a:rPr>
                <a:solidFill>
                  <a:srgbClr val="003B4F"/>
                </a:solidFill>
                <a:latin typeface="Courier"/>
              </a:rPr>
              <a:t> </a:t>
            </a:r>
            <a:r>
              <a:rPr>
                <a:solidFill>
                  <a:srgbClr val="20794D"/>
                </a:solidFill>
                <a:latin typeface="Courier"/>
              </a:rPr>
              <a:t>"Fuente: World Population Prospects, 2019"</a:t>
            </a:r>
            <a:r>
              <a:rPr>
                <a:solidFill>
                  <a:srgbClr val="003B4F"/>
                </a:solidFill>
                <a:latin typeface="Courier"/>
              </a:rPr>
              <a:t> )</a:t>
            </a:r>
          </a:p>
        </p:txBody>
      </p:sp>
      <p:pic>
        <p:nvPicPr>
          <p:cNvPr descr="codigo_files/figure-pptx/unnamed-chunk-18-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LexisPlotR (I)</a:t>
            </a:r>
          </a:p>
        </p:txBody>
      </p:sp>
      <p:sp>
        <p:nvSpPr>
          <p:cNvPr id="4" name="Text Placeholder 3"/>
          <p:cNvSpPr>
            <a:spLocks noGrp="1"/>
          </p:cNvSpPr>
          <p:nvPr>
            <p:ph idx="2" sz="half" type="body"/>
          </p:nvPr>
        </p:nvSpPr>
        <p:spPr/>
        <p:txBody>
          <a:bodyPr/>
          <a:lstStyle/>
          <a:p>
            <a:pPr lvl="0" indent="0" marL="0">
              <a:buNone/>
            </a:pPr>
            <a:r>
              <a:rPr/>
              <a:t>Una herramienta muy útil son los diagramas de Lexis</a:t>
            </a:r>
          </a:p>
          <a:p>
            <a:pPr lvl="0" indent="0">
              <a:buNone/>
            </a:pPr>
            <a:r>
              <a:rPr>
                <a:solidFill>
                  <a:srgbClr val="4758AB"/>
                </a:solidFill>
                <a:latin typeface="Courier"/>
              </a:rPr>
              <a:t>library</a:t>
            </a:r>
            <a:r>
              <a:rPr>
                <a:solidFill>
                  <a:srgbClr val="003B4F"/>
                </a:solidFill>
                <a:latin typeface="Courier"/>
              </a:rPr>
              <a:t>(LexisPlotR)</a:t>
            </a:r>
            <a:br/>
            <a:r>
              <a:rPr>
                <a:solidFill>
                  <a:srgbClr val="5E5E5E"/>
                </a:solidFill>
                <a:latin typeface="Courier"/>
              </a:rPr>
              <a:t># Dibuje una cuadrícula de Lexis desde el año 2010 hasta el año 2015, </a:t>
            </a:r>
            <a:br/>
            <a:r>
              <a:rPr>
                <a:solidFill>
                  <a:srgbClr val="5E5E5E"/>
                </a:solidFill>
                <a:latin typeface="Courier"/>
              </a:rPr>
              <a:t># que representa las edades de 0 a 5 años.</a:t>
            </a:r>
            <a:br/>
            <a:br/>
            <a:r>
              <a:rPr>
                <a:solidFill>
                  <a:srgbClr val="4758AB"/>
                </a:solidFill>
                <a:latin typeface="Courier"/>
              </a:rPr>
              <a:t>lexis_grid</a:t>
            </a:r>
            <a:r>
              <a:rPr>
                <a:solidFill>
                  <a:srgbClr val="003B4F"/>
                </a:solidFill>
                <a:latin typeface="Courier"/>
              </a:rPr>
              <a:t>(</a:t>
            </a:r>
            <a:r>
              <a:rPr>
                <a:solidFill>
                  <a:srgbClr val="657422"/>
                </a:solidFill>
                <a:latin typeface="Courier"/>
              </a:rPr>
              <a:t>year_start =</a:t>
            </a:r>
            <a:r>
              <a:rPr>
                <a:solidFill>
                  <a:srgbClr val="003B4F"/>
                </a:solidFill>
                <a:latin typeface="Courier"/>
              </a:rPr>
              <a:t> </a:t>
            </a:r>
            <a:r>
              <a:rPr>
                <a:solidFill>
                  <a:srgbClr val="AD0000"/>
                </a:solidFill>
                <a:latin typeface="Courier"/>
              </a:rPr>
              <a:t>2010</a:t>
            </a:r>
            <a:r>
              <a:rPr>
                <a:solidFill>
                  <a:srgbClr val="003B4F"/>
                </a:solidFill>
                <a:latin typeface="Courier"/>
              </a:rPr>
              <a:t>, </a:t>
            </a:r>
            <a:br/>
            <a:r>
              <a:rPr>
                <a:solidFill>
                  <a:srgbClr val="003B4F"/>
                </a:solidFill>
                <a:latin typeface="Courier"/>
              </a:rPr>
              <a:t>           </a:t>
            </a:r>
            <a:r>
              <a:rPr>
                <a:solidFill>
                  <a:srgbClr val="657422"/>
                </a:solidFill>
                <a:latin typeface="Courier"/>
              </a:rPr>
              <a:t>year_end =</a:t>
            </a:r>
            <a:r>
              <a:rPr>
                <a:solidFill>
                  <a:srgbClr val="003B4F"/>
                </a:solidFill>
                <a:latin typeface="Courier"/>
              </a:rPr>
              <a:t> </a:t>
            </a:r>
            <a:r>
              <a:rPr>
                <a:solidFill>
                  <a:srgbClr val="AD0000"/>
                </a:solidFill>
                <a:latin typeface="Courier"/>
              </a:rPr>
              <a:t>2015</a:t>
            </a:r>
            <a:r>
              <a:rPr>
                <a:solidFill>
                  <a:srgbClr val="003B4F"/>
                </a:solidFill>
                <a:latin typeface="Courier"/>
              </a:rPr>
              <a:t>, </a:t>
            </a:r>
            <a:br/>
            <a:r>
              <a:rPr>
                <a:solidFill>
                  <a:srgbClr val="003B4F"/>
                </a:solidFill>
                <a:latin typeface="Courier"/>
              </a:rPr>
              <a:t>           </a:t>
            </a:r>
            <a:r>
              <a:rPr>
                <a:solidFill>
                  <a:srgbClr val="657422"/>
                </a:solidFill>
                <a:latin typeface="Courier"/>
              </a:rPr>
              <a:t>age_start =</a:t>
            </a:r>
            <a:r>
              <a:rPr>
                <a:solidFill>
                  <a:srgbClr val="003B4F"/>
                </a:solidFill>
                <a:latin typeface="Courier"/>
              </a:rPr>
              <a:t> </a:t>
            </a:r>
            <a:r>
              <a:rPr>
                <a:solidFill>
                  <a:srgbClr val="AD0000"/>
                </a:solidFill>
                <a:latin typeface="Courier"/>
              </a:rPr>
              <a:t>0</a:t>
            </a:r>
            <a:r>
              <a:rPr>
                <a:solidFill>
                  <a:srgbClr val="003B4F"/>
                </a:solidFill>
                <a:latin typeface="Courier"/>
              </a:rPr>
              <a:t>, </a:t>
            </a:r>
            <a:br/>
            <a:r>
              <a:rPr>
                <a:solidFill>
                  <a:srgbClr val="003B4F"/>
                </a:solidFill>
                <a:latin typeface="Courier"/>
              </a:rPr>
              <a:t>           </a:t>
            </a:r>
            <a:r>
              <a:rPr>
                <a:solidFill>
                  <a:srgbClr val="657422"/>
                </a:solidFill>
                <a:latin typeface="Courier"/>
              </a:rPr>
              <a:t>age_end =</a:t>
            </a:r>
            <a:r>
              <a:rPr>
                <a:solidFill>
                  <a:srgbClr val="003B4F"/>
                </a:solidFill>
                <a:latin typeface="Courier"/>
              </a:rPr>
              <a:t> </a:t>
            </a:r>
            <a:r>
              <a:rPr>
                <a:solidFill>
                  <a:srgbClr val="AD0000"/>
                </a:solidFill>
                <a:latin typeface="Courier"/>
              </a:rPr>
              <a:t>5</a:t>
            </a:r>
            <a:r>
              <a:rPr>
                <a:solidFill>
                  <a:srgbClr val="003B4F"/>
                </a:solidFill>
                <a:latin typeface="Courier"/>
              </a:rPr>
              <a:t>)</a:t>
            </a:r>
          </a:p>
        </p:txBody>
      </p:sp>
      <p:pic>
        <p:nvPicPr>
          <p:cNvPr descr="codigo_files/figure-pptx/unnamed-chunk-19-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LexisPlotR(II)</a:t>
            </a:r>
          </a:p>
        </p:txBody>
      </p:sp>
      <p:sp>
        <p:nvSpPr>
          <p:cNvPr id="4" name="Text Placeholder 3"/>
          <p:cNvSpPr>
            <a:spLocks noGrp="1"/>
          </p:cNvSpPr>
          <p:nvPr>
            <p:ph idx="2" sz="half" type="body"/>
          </p:nvPr>
        </p:nvSpPr>
        <p:spPr/>
        <p:txBody>
          <a:bodyPr/>
          <a:lstStyle/>
          <a:p>
            <a:pPr lvl="0" indent="0">
              <a:buNone/>
            </a:pPr>
            <a:r>
              <a:rPr>
                <a:solidFill>
                  <a:srgbClr val="4758AB"/>
                </a:solidFill>
                <a:latin typeface="Courier"/>
              </a:rPr>
              <a:t>lexis_grid</a:t>
            </a:r>
            <a:r>
              <a:rPr>
                <a:solidFill>
                  <a:srgbClr val="003B4F"/>
                </a:solidFill>
                <a:latin typeface="Courier"/>
              </a:rPr>
              <a:t>(</a:t>
            </a:r>
            <a:r>
              <a:rPr>
                <a:solidFill>
                  <a:srgbClr val="657422"/>
                </a:solidFill>
                <a:latin typeface="Courier"/>
              </a:rPr>
              <a:t>year_start =</a:t>
            </a:r>
            <a:r>
              <a:rPr>
                <a:solidFill>
                  <a:srgbClr val="003B4F"/>
                </a:solidFill>
                <a:latin typeface="Courier"/>
              </a:rPr>
              <a:t> </a:t>
            </a:r>
            <a:r>
              <a:rPr>
                <a:solidFill>
                  <a:srgbClr val="AD0000"/>
                </a:solidFill>
                <a:latin typeface="Courier"/>
              </a:rPr>
              <a:t>2010</a:t>
            </a:r>
            <a:r>
              <a:rPr>
                <a:solidFill>
                  <a:srgbClr val="003B4F"/>
                </a:solidFill>
                <a:latin typeface="Courier"/>
              </a:rPr>
              <a:t>, </a:t>
            </a:r>
            <a:br/>
            <a:r>
              <a:rPr>
                <a:solidFill>
                  <a:srgbClr val="003B4F"/>
                </a:solidFill>
                <a:latin typeface="Courier"/>
              </a:rPr>
              <a:t>           </a:t>
            </a:r>
            <a:r>
              <a:rPr>
                <a:solidFill>
                  <a:srgbClr val="657422"/>
                </a:solidFill>
                <a:latin typeface="Courier"/>
              </a:rPr>
              <a:t>year_end =</a:t>
            </a:r>
            <a:r>
              <a:rPr>
                <a:solidFill>
                  <a:srgbClr val="003B4F"/>
                </a:solidFill>
                <a:latin typeface="Courier"/>
              </a:rPr>
              <a:t> </a:t>
            </a:r>
            <a:r>
              <a:rPr>
                <a:solidFill>
                  <a:srgbClr val="AD0000"/>
                </a:solidFill>
                <a:latin typeface="Courier"/>
              </a:rPr>
              <a:t>2015</a:t>
            </a:r>
            <a:r>
              <a:rPr>
                <a:solidFill>
                  <a:srgbClr val="003B4F"/>
                </a:solidFill>
                <a:latin typeface="Courier"/>
              </a:rPr>
              <a:t>, </a:t>
            </a:r>
            <a:br/>
            <a:r>
              <a:rPr>
                <a:solidFill>
                  <a:srgbClr val="003B4F"/>
                </a:solidFill>
                <a:latin typeface="Courier"/>
              </a:rPr>
              <a:t>           </a:t>
            </a:r>
            <a:r>
              <a:rPr>
                <a:solidFill>
                  <a:srgbClr val="657422"/>
                </a:solidFill>
                <a:latin typeface="Courier"/>
              </a:rPr>
              <a:t>age_start =</a:t>
            </a:r>
            <a:r>
              <a:rPr>
                <a:solidFill>
                  <a:srgbClr val="003B4F"/>
                </a:solidFill>
                <a:latin typeface="Courier"/>
              </a:rPr>
              <a:t> </a:t>
            </a:r>
            <a:r>
              <a:rPr>
                <a:solidFill>
                  <a:srgbClr val="AD0000"/>
                </a:solidFill>
                <a:latin typeface="Courier"/>
              </a:rPr>
              <a:t>0</a:t>
            </a:r>
            <a:r>
              <a:rPr>
                <a:solidFill>
                  <a:srgbClr val="003B4F"/>
                </a:solidFill>
                <a:latin typeface="Courier"/>
              </a:rPr>
              <a:t>, </a:t>
            </a:r>
            <a:br/>
            <a:r>
              <a:rPr>
                <a:solidFill>
                  <a:srgbClr val="003B4F"/>
                </a:solidFill>
                <a:latin typeface="Courier"/>
              </a:rPr>
              <a:t>           </a:t>
            </a:r>
            <a:r>
              <a:rPr>
                <a:solidFill>
                  <a:srgbClr val="657422"/>
                </a:solidFill>
                <a:latin typeface="Courier"/>
              </a:rPr>
              <a:t>age_end =</a:t>
            </a:r>
            <a:r>
              <a:rPr>
                <a:solidFill>
                  <a:srgbClr val="003B4F"/>
                </a:solidFill>
                <a:latin typeface="Courier"/>
              </a:rPr>
              <a:t> </a:t>
            </a:r>
            <a:r>
              <a:rPr>
                <a:solidFill>
                  <a:srgbClr val="AD0000"/>
                </a:solidFill>
                <a:latin typeface="Courier"/>
              </a:rPr>
              <a:t>5</a:t>
            </a:r>
            <a:r>
              <a:rPr>
                <a:solidFill>
                  <a:srgbClr val="003B4F"/>
                </a:solidFill>
                <a:latin typeface="Courier"/>
              </a:rPr>
              <a:t>) </a:t>
            </a:r>
            <a:r>
              <a:rPr>
                <a:solidFill>
                  <a:srgbClr val="5E5E5E"/>
                </a:solidFill>
                <a:latin typeface="Courier"/>
              </a:rPr>
              <a:t>%&gt;%</a:t>
            </a:r>
            <a:r>
              <a:rPr>
                <a:solidFill>
                  <a:srgbClr val="003B4F"/>
                </a:solidFill>
                <a:latin typeface="Courier"/>
              </a:rPr>
              <a:t> </a:t>
            </a:r>
            <a:br/>
            <a:r>
              <a:rPr>
                <a:solidFill>
                  <a:srgbClr val="003B4F"/>
                </a:solidFill>
                <a:latin typeface="Courier"/>
              </a:rPr>
              <a:t>  </a:t>
            </a:r>
            <a:r>
              <a:rPr>
                <a:solidFill>
                  <a:srgbClr val="4758AB"/>
                </a:solidFill>
                <a:latin typeface="Courier"/>
              </a:rPr>
              <a:t>lexis_age</a:t>
            </a:r>
            <a:r>
              <a:rPr>
                <a:solidFill>
                  <a:srgbClr val="003B4F"/>
                </a:solidFill>
                <a:latin typeface="Courier"/>
              </a:rPr>
              <a:t>(</a:t>
            </a:r>
            <a:r>
              <a:rPr>
                <a:solidFill>
                  <a:srgbClr val="657422"/>
                </a:solidFill>
                <a:latin typeface="Courier"/>
              </a:rPr>
              <a:t>age =</a:t>
            </a:r>
            <a:r>
              <a:rPr>
                <a:solidFill>
                  <a:srgbClr val="003B4F"/>
                </a:solidFill>
                <a:latin typeface="Courier"/>
              </a:rPr>
              <a:t> </a:t>
            </a:r>
            <a:r>
              <a:rPr>
                <a:solidFill>
                  <a:srgbClr val="AD0000"/>
                </a:solidFill>
                <a:latin typeface="Courier"/>
              </a:rPr>
              <a:t>2</a:t>
            </a:r>
            <a:r>
              <a:rPr>
                <a:solidFill>
                  <a:srgbClr val="003B4F"/>
                </a:solidFill>
                <a:latin typeface="Courier"/>
              </a:rPr>
              <a:t>)</a:t>
            </a:r>
          </a:p>
        </p:txBody>
      </p:sp>
      <p:pic>
        <p:nvPicPr>
          <p:cNvPr descr="codigo_files/figure-pptx/unnamed-chunk-20-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LexisPlotR (III)</a:t>
            </a:r>
          </a:p>
        </p:txBody>
      </p:sp>
      <p:sp>
        <p:nvSpPr>
          <p:cNvPr id="4" name="Text Placeholder 3"/>
          <p:cNvSpPr>
            <a:spLocks noGrp="1"/>
          </p:cNvSpPr>
          <p:nvPr>
            <p:ph idx="2" sz="half" type="body"/>
          </p:nvPr>
        </p:nvSpPr>
        <p:spPr/>
        <p:txBody>
          <a:bodyPr/>
          <a:lstStyle/>
          <a:p>
            <a:pPr lvl="0" indent="0">
              <a:buNone/>
            </a:pPr>
            <a:r>
              <a:rPr>
                <a:solidFill>
                  <a:srgbClr val="4758AB"/>
                </a:solidFill>
                <a:latin typeface="Courier"/>
              </a:rPr>
              <a:t>lexis_grid</a:t>
            </a:r>
            <a:r>
              <a:rPr>
                <a:solidFill>
                  <a:srgbClr val="003B4F"/>
                </a:solidFill>
                <a:latin typeface="Courier"/>
              </a:rPr>
              <a:t>(</a:t>
            </a:r>
            <a:r>
              <a:rPr>
                <a:solidFill>
                  <a:srgbClr val="657422"/>
                </a:solidFill>
                <a:latin typeface="Courier"/>
              </a:rPr>
              <a:t>year_start =</a:t>
            </a:r>
            <a:r>
              <a:rPr>
                <a:solidFill>
                  <a:srgbClr val="003B4F"/>
                </a:solidFill>
                <a:latin typeface="Courier"/>
              </a:rPr>
              <a:t> </a:t>
            </a:r>
            <a:r>
              <a:rPr>
                <a:solidFill>
                  <a:srgbClr val="AD0000"/>
                </a:solidFill>
                <a:latin typeface="Courier"/>
              </a:rPr>
              <a:t>2010</a:t>
            </a:r>
            <a:r>
              <a:rPr>
                <a:solidFill>
                  <a:srgbClr val="003B4F"/>
                </a:solidFill>
                <a:latin typeface="Courier"/>
              </a:rPr>
              <a:t>, </a:t>
            </a:r>
            <a:br/>
            <a:r>
              <a:rPr>
                <a:solidFill>
                  <a:srgbClr val="003B4F"/>
                </a:solidFill>
                <a:latin typeface="Courier"/>
              </a:rPr>
              <a:t>           </a:t>
            </a:r>
            <a:r>
              <a:rPr>
                <a:solidFill>
                  <a:srgbClr val="657422"/>
                </a:solidFill>
                <a:latin typeface="Courier"/>
              </a:rPr>
              <a:t>year_end =</a:t>
            </a:r>
            <a:r>
              <a:rPr>
                <a:solidFill>
                  <a:srgbClr val="003B4F"/>
                </a:solidFill>
                <a:latin typeface="Courier"/>
              </a:rPr>
              <a:t> </a:t>
            </a:r>
            <a:r>
              <a:rPr>
                <a:solidFill>
                  <a:srgbClr val="AD0000"/>
                </a:solidFill>
                <a:latin typeface="Courier"/>
              </a:rPr>
              <a:t>2015</a:t>
            </a:r>
            <a:r>
              <a:rPr>
                <a:solidFill>
                  <a:srgbClr val="003B4F"/>
                </a:solidFill>
                <a:latin typeface="Courier"/>
              </a:rPr>
              <a:t>, </a:t>
            </a:r>
            <a:br/>
            <a:r>
              <a:rPr>
                <a:solidFill>
                  <a:srgbClr val="003B4F"/>
                </a:solidFill>
                <a:latin typeface="Courier"/>
              </a:rPr>
              <a:t>           </a:t>
            </a:r>
            <a:r>
              <a:rPr>
                <a:solidFill>
                  <a:srgbClr val="657422"/>
                </a:solidFill>
                <a:latin typeface="Courier"/>
              </a:rPr>
              <a:t>age_start =</a:t>
            </a:r>
            <a:r>
              <a:rPr>
                <a:solidFill>
                  <a:srgbClr val="003B4F"/>
                </a:solidFill>
                <a:latin typeface="Courier"/>
              </a:rPr>
              <a:t> </a:t>
            </a:r>
            <a:r>
              <a:rPr>
                <a:solidFill>
                  <a:srgbClr val="AD0000"/>
                </a:solidFill>
                <a:latin typeface="Courier"/>
              </a:rPr>
              <a:t>0</a:t>
            </a:r>
            <a:r>
              <a:rPr>
                <a:solidFill>
                  <a:srgbClr val="003B4F"/>
                </a:solidFill>
                <a:latin typeface="Courier"/>
              </a:rPr>
              <a:t>, </a:t>
            </a:r>
            <a:br/>
            <a:r>
              <a:rPr>
                <a:solidFill>
                  <a:srgbClr val="003B4F"/>
                </a:solidFill>
                <a:latin typeface="Courier"/>
              </a:rPr>
              <a:t>           </a:t>
            </a:r>
            <a:r>
              <a:rPr>
                <a:solidFill>
                  <a:srgbClr val="657422"/>
                </a:solidFill>
                <a:latin typeface="Courier"/>
              </a:rPr>
              <a:t>age_end =</a:t>
            </a:r>
            <a:r>
              <a:rPr>
                <a:solidFill>
                  <a:srgbClr val="003B4F"/>
                </a:solidFill>
                <a:latin typeface="Courier"/>
              </a:rPr>
              <a:t> </a:t>
            </a:r>
            <a:r>
              <a:rPr>
                <a:solidFill>
                  <a:srgbClr val="AD0000"/>
                </a:solidFill>
                <a:latin typeface="Courier"/>
              </a:rPr>
              <a:t>5</a:t>
            </a:r>
            <a:r>
              <a:rPr>
                <a:solidFill>
                  <a:srgbClr val="003B4F"/>
                </a:solidFill>
                <a:latin typeface="Courier"/>
              </a:rPr>
              <a:t>) </a:t>
            </a:r>
            <a:r>
              <a:rPr>
                <a:solidFill>
                  <a:srgbClr val="5E5E5E"/>
                </a:solidFill>
                <a:latin typeface="Courier"/>
              </a:rPr>
              <a:t>%&gt;%</a:t>
            </a:r>
            <a:r>
              <a:rPr>
                <a:solidFill>
                  <a:srgbClr val="003B4F"/>
                </a:solidFill>
                <a:latin typeface="Courier"/>
              </a:rPr>
              <a:t> </a:t>
            </a:r>
            <a:br/>
            <a:r>
              <a:rPr>
                <a:solidFill>
                  <a:srgbClr val="003B4F"/>
                </a:solidFill>
                <a:latin typeface="Courier"/>
              </a:rPr>
              <a:t>  </a:t>
            </a:r>
            <a:r>
              <a:rPr>
                <a:solidFill>
                  <a:srgbClr val="4758AB"/>
                </a:solidFill>
                <a:latin typeface="Courier"/>
              </a:rPr>
              <a:t>lexis_age</a:t>
            </a:r>
            <a:r>
              <a:rPr>
                <a:solidFill>
                  <a:srgbClr val="003B4F"/>
                </a:solidFill>
                <a:latin typeface="Courier"/>
              </a:rPr>
              <a:t>(</a:t>
            </a:r>
            <a:r>
              <a:rPr>
                <a:solidFill>
                  <a:srgbClr val="657422"/>
                </a:solidFill>
                <a:latin typeface="Courier"/>
              </a:rPr>
              <a:t>age =</a:t>
            </a:r>
            <a:r>
              <a:rPr>
                <a:solidFill>
                  <a:srgbClr val="003B4F"/>
                </a:solidFill>
                <a:latin typeface="Courier"/>
              </a:rPr>
              <a:t> </a:t>
            </a:r>
            <a:r>
              <a:rPr>
                <a:solidFill>
                  <a:srgbClr val="AD0000"/>
                </a:solidFill>
                <a:latin typeface="Courier"/>
              </a:rPr>
              <a:t>2</a:t>
            </a:r>
            <a:r>
              <a:rPr>
                <a:solidFill>
                  <a:srgbClr val="003B4F"/>
                </a:solidFill>
                <a:latin typeface="Courier"/>
              </a:rPr>
              <a:t>, </a:t>
            </a:r>
            <a:b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"red"</a:t>
            </a:r>
            <a:r>
              <a:rPr>
                <a:solidFill>
                  <a:srgbClr val="003B4F"/>
                </a:solidFill>
                <a:latin typeface="Courier"/>
              </a:rPr>
              <a:t>)</a:t>
            </a:r>
          </a:p>
        </p:txBody>
      </p:sp>
      <p:pic>
        <p:nvPicPr>
          <p:cNvPr descr="codigo_files/figure-pptx/unnamed-chunk-21-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LexisPlotR (IV)</a:t>
            </a:r>
          </a:p>
        </p:txBody>
      </p:sp>
      <p:sp>
        <p:nvSpPr>
          <p:cNvPr id="4" name="Text Placeholder 3"/>
          <p:cNvSpPr>
            <a:spLocks noGrp="1"/>
          </p:cNvSpPr>
          <p:nvPr>
            <p:ph idx="2" sz="half" type="body"/>
          </p:nvPr>
        </p:nvSpPr>
        <p:spPr/>
        <p:txBody>
          <a:bodyPr/>
          <a:lstStyle/>
          <a:p>
            <a:pPr lvl="0" indent="0">
              <a:buNone/>
            </a:pPr>
            <a:r>
              <a:rPr>
                <a:solidFill>
                  <a:srgbClr val="4758AB"/>
                </a:solidFill>
                <a:latin typeface="Courier"/>
              </a:rPr>
              <a:t>lexis_grid</a:t>
            </a:r>
            <a:r>
              <a:rPr>
                <a:solidFill>
                  <a:srgbClr val="003B4F"/>
                </a:solidFill>
                <a:latin typeface="Courier"/>
              </a:rPr>
              <a:t>(</a:t>
            </a:r>
            <a:r>
              <a:rPr>
                <a:solidFill>
                  <a:srgbClr val="657422"/>
                </a:solidFill>
                <a:latin typeface="Courier"/>
              </a:rPr>
              <a:t>year_start =</a:t>
            </a:r>
            <a:r>
              <a:rPr>
                <a:solidFill>
                  <a:srgbClr val="003B4F"/>
                </a:solidFill>
                <a:latin typeface="Courier"/>
              </a:rPr>
              <a:t> </a:t>
            </a:r>
            <a:r>
              <a:rPr>
                <a:solidFill>
                  <a:srgbClr val="AD0000"/>
                </a:solidFill>
                <a:latin typeface="Courier"/>
              </a:rPr>
              <a:t>2010</a:t>
            </a:r>
            <a:r>
              <a:rPr>
                <a:solidFill>
                  <a:srgbClr val="003B4F"/>
                </a:solidFill>
                <a:latin typeface="Courier"/>
              </a:rPr>
              <a:t>, </a:t>
            </a:r>
            <a:br/>
            <a:r>
              <a:rPr>
                <a:solidFill>
                  <a:srgbClr val="003B4F"/>
                </a:solidFill>
                <a:latin typeface="Courier"/>
              </a:rPr>
              <a:t>           </a:t>
            </a:r>
            <a:r>
              <a:rPr>
                <a:solidFill>
                  <a:srgbClr val="657422"/>
                </a:solidFill>
                <a:latin typeface="Courier"/>
              </a:rPr>
              <a:t>year_end =</a:t>
            </a:r>
            <a:r>
              <a:rPr>
                <a:solidFill>
                  <a:srgbClr val="003B4F"/>
                </a:solidFill>
                <a:latin typeface="Courier"/>
              </a:rPr>
              <a:t> </a:t>
            </a:r>
            <a:r>
              <a:rPr>
                <a:solidFill>
                  <a:srgbClr val="AD0000"/>
                </a:solidFill>
                <a:latin typeface="Courier"/>
              </a:rPr>
              <a:t>2015</a:t>
            </a:r>
            <a:r>
              <a:rPr>
                <a:solidFill>
                  <a:srgbClr val="003B4F"/>
                </a:solidFill>
                <a:latin typeface="Courier"/>
              </a:rPr>
              <a:t>, </a:t>
            </a:r>
            <a:br/>
            <a:r>
              <a:rPr>
                <a:solidFill>
                  <a:srgbClr val="003B4F"/>
                </a:solidFill>
                <a:latin typeface="Courier"/>
              </a:rPr>
              <a:t>           </a:t>
            </a:r>
            <a:r>
              <a:rPr>
                <a:solidFill>
                  <a:srgbClr val="657422"/>
                </a:solidFill>
                <a:latin typeface="Courier"/>
              </a:rPr>
              <a:t>age_start =</a:t>
            </a:r>
            <a:r>
              <a:rPr>
                <a:solidFill>
                  <a:srgbClr val="003B4F"/>
                </a:solidFill>
                <a:latin typeface="Courier"/>
              </a:rPr>
              <a:t> </a:t>
            </a:r>
            <a:r>
              <a:rPr>
                <a:solidFill>
                  <a:srgbClr val="AD0000"/>
                </a:solidFill>
                <a:latin typeface="Courier"/>
              </a:rPr>
              <a:t>0</a:t>
            </a:r>
            <a:r>
              <a:rPr>
                <a:solidFill>
                  <a:srgbClr val="003B4F"/>
                </a:solidFill>
                <a:latin typeface="Courier"/>
              </a:rPr>
              <a:t>, </a:t>
            </a:r>
            <a:br/>
            <a:r>
              <a:rPr>
                <a:solidFill>
                  <a:srgbClr val="003B4F"/>
                </a:solidFill>
                <a:latin typeface="Courier"/>
              </a:rPr>
              <a:t>           </a:t>
            </a:r>
            <a:r>
              <a:rPr>
                <a:solidFill>
                  <a:srgbClr val="657422"/>
                </a:solidFill>
                <a:latin typeface="Courier"/>
              </a:rPr>
              <a:t>age_end =</a:t>
            </a:r>
            <a:r>
              <a:rPr>
                <a:solidFill>
                  <a:srgbClr val="003B4F"/>
                </a:solidFill>
                <a:latin typeface="Courier"/>
              </a:rPr>
              <a:t> </a:t>
            </a:r>
            <a:r>
              <a:rPr>
                <a:solidFill>
                  <a:srgbClr val="AD0000"/>
                </a:solidFill>
                <a:latin typeface="Courier"/>
              </a:rPr>
              <a:t>5</a:t>
            </a:r>
            <a:r>
              <a:rPr>
                <a:solidFill>
                  <a:srgbClr val="003B4F"/>
                </a:solidFill>
                <a:latin typeface="Courier"/>
              </a:rPr>
              <a:t>) </a:t>
            </a:r>
            <a:r>
              <a:rPr>
                <a:solidFill>
                  <a:srgbClr val="5E5E5E"/>
                </a:solidFill>
                <a:latin typeface="Courier"/>
              </a:rPr>
              <a:t>%&gt;%</a:t>
            </a:r>
            <a:r>
              <a:rPr>
                <a:solidFill>
                  <a:srgbClr val="003B4F"/>
                </a:solidFill>
                <a:latin typeface="Courier"/>
              </a:rPr>
              <a:t> </a:t>
            </a:r>
            <a:br/>
            <a:r>
              <a:rPr>
                <a:solidFill>
                  <a:srgbClr val="003B4F"/>
                </a:solidFill>
                <a:latin typeface="Courier"/>
              </a:rPr>
              <a:t>  </a:t>
            </a:r>
            <a:r>
              <a:rPr>
                <a:solidFill>
                  <a:srgbClr val="4758AB"/>
                </a:solidFill>
                <a:latin typeface="Courier"/>
              </a:rPr>
              <a:t>lexis_age</a:t>
            </a:r>
            <a:r>
              <a:rPr>
                <a:solidFill>
                  <a:srgbClr val="003B4F"/>
                </a:solidFill>
                <a:latin typeface="Courier"/>
              </a:rPr>
              <a:t>(</a:t>
            </a:r>
            <a:r>
              <a:rPr>
                <a:solidFill>
                  <a:srgbClr val="657422"/>
                </a:solidFill>
                <a:latin typeface="Courier"/>
              </a:rPr>
              <a:t>age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5E5E5E"/>
                </a:solidFill>
                <a:latin typeface="Courier"/>
              </a:rPr>
              <a:t>%&gt;%</a:t>
            </a:r>
            <a:r>
              <a:rPr>
                <a:solidFill>
                  <a:srgbClr val="003B4F"/>
                </a:solidFill>
                <a:latin typeface="Courier"/>
              </a:rPr>
              <a:t> </a:t>
            </a:r>
            <a:br/>
            <a:r>
              <a:rPr>
                <a:solidFill>
                  <a:srgbClr val="003B4F"/>
                </a:solidFill>
                <a:latin typeface="Courier"/>
              </a:rPr>
              <a:t>  </a:t>
            </a:r>
            <a:r>
              <a:rPr>
                <a:solidFill>
                  <a:srgbClr val="4758AB"/>
                </a:solidFill>
                <a:latin typeface="Courier"/>
              </a:rPr>
              <a:t>lexis_cohort</a:t>
            </a:r>
            <a:r>
              <a:rPr>
                <a:solidFill>
                  <a:srgbClr val="003B4F"/>
                </a:solidFill>
                <a:latin typeface="Courier"/>
              </a:rPr>
              <a:t>(</a:t>
            </a:r>
            <a:r>
              <a:rPr>
                <a:solidFill>
                  <a:srgbClr val="657422"/>
                </a:solidFill>
                <a:latin typeface="Courier"/>
              </a:rPr>
              <a:t>cohort =</a:t>
            </a:r>
            <a:r>
              <a:rPr>
                <a:solidFill>
                  <a:srgbClr val="003B4F"/>
                </a:solidFill>
                <a:latin typeface="Courier"/>
              </a:rPr>
              <a:t> </a:t>
            </a:r>
            <a:r>
              <a:rPr>
                <a:solidFill>
                  <a:srgbClr val="AD0000"/>
                </a:solidFill>
                <a:latin typeface="Courier"/>
              </a:rPr>
              <a:t>2013</a:t>
            </a:r>
            <a:r>
              <a:rPr>
                <a:solidFill>
                  <a:srgbClr val="003B4F"/>
                </a:solidFill>
                <a:latin typeface="Courier"/>
              </a:rPr>
              <a:t>) </a:t>
            </a:r>
            <a:r>
              <a:rPr>
                <a:solidFill>
                  <a:srgbClr val="5E5E5E"/>
                </a:solidFill>
                <a:latin typeface="Courier"/>
              </a:rPr>
              <a:t>%&gt;%</a:t>
            </a:r>
            <a:r>
              <a:rPr>
                <a:solidFill>
                  <a:srgbClr val="003B4F"/>
                </a:solidFill>
                <a:latin typeface="Courier"/>
              </a:rPr>
              <a:t> </a:t>
            </a:r>
            <a:br/>
            <a:r>
              <a:rPr>
                <a:solidFill>
                  <a:srgbClr val="003B4F"/>
                </a:solidFill>
                <a:latin typeface="Courier"/>
              </a:rPr>
              <a:t>  </a:t>
            </a:r>
            <a:r>
              <a:rPr>
                <a:solidFill>
                  <a:srgbClr val="4758AB"/>
                </a:solidFill>
                <a:latin typeface="Courier"/>
              </a:rPr>
              <a:t>lexis_year</a:t>
            </a:r>
            <a:r>
              <a:rPr>
                <a:solidFill>
                  <a:srgbClr val="003B4F"/>
                </a:solidFill>
                <a:latin typeface="Courier"/>
              </a:rPr>
              <a:t>(</a:t>
            </a:r>
            <a:r>
              <a:rPr>
                <a:solidFill>
                  <a:srgbClr val="657422"/>
                </a:solidFill>
                <a:latin typeface="Courier"/>
              </a:rPr>
              <a:t>year =</a:t>
            </a:r>
            <a:r>
              <a:rPr>
                <a:solidFill>
                  <a:srgbClr val="003B4F"/>
                </a:solidFill>
                <a:latin typeface="Courier"/>
              </a:rPr>
              <a:t> </a:t>
            </a:r>
            <a:r>
              <a:rPr>
                <a:solidFill>
                  <a:srgbClr val="AD0000"/>
                </a:solidFill>
                <a:latin typeface="Courier"/>
              </a:rPr>
              <a:t>2011</a:t>
            </a:r>
            <a:r>
              <a:rPr>
                <a:solidFill>
                  <a:srgbClr val="003B4F"/>
                </a:solidFill>
                <a:latin typeface="Courier"/>
              </a:rPr>
              <a:t>)</a:t>
            </a:r>
          </a:p>
        </p:txBody>
      </p:sp>
      <p:pic>
        <p:nvPicPr>
          <p:cNvPr descr="codigo_files/figure-pptx/unnamed-chunk-22-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{wppExplorer}</a:t>
            </a:r>
            <a:r>
              <a:rPr/>
              <a:t> (I)</a:t>
            </a:r>
          </a:p>
        </p:txBody>
      </p:sp>
      <p:sp>
        <p:nvSpPr>
          <p:cNvPr id="3" name="Content Placeholder 2"/>
          <p:cNvSpPr>
            <a:spLocks noGrp="1"/>
          </p:cNvSpPr>
          <p:nvPr>
            <p:ph idx="1"/>
          </p:nvPr>
        </p:nvSpPr>
        <p:spPr/>
        <p:txBody>
          <a:bodyPr/>
          <a:lstStyle/>
          <a:p>
            <a:pPr lvl="0" indent="0">
              <a:buNone/>
            </a:pPr>
            <a:r>
              <a:rPr>
                <a:solidFill>
                  <a:srgbClr val="4758AB"/>
                </a:solidFill>
                <a:latin typeface="Courier"/>
              </a:rPr>
              <a:t>library</a:t>
            </a:r>
            <a:r>
              <a:rPr>
                <a:solidFill>
                  <a:srgbClr val="003B4F"/>
                </a:solidFill>
                <a:latin typeface="Courier"/>
              </a:rPr>
              <a:t>(tidyverse)</a:t>
            </a:r>
            <a:br/>
            <a:r>
              <a:rPr>
                <a:solidFill>
                  <a:srgbClr val="4758AB"/>
                </a:solidFill>
                <a:latin typeface="Courier"/>
              </a:rPr>
              <a:t>library</a:t>
            </a:r>
            <a:r>
              <a:rPr>
                <a:solidFill>
                  <a:srgbClr val="003B4F"/>
                </a:solidFill>
                <a:latin typeface="Courier"/>
              </a:rPr>
              <a:t>(wppExplorer)</a:t>
            </a:r>
            <a:br/>
            <a:br/>
            <a:r>
              <a:rPr>
                <a:solidFill>
                  <a:srgbClr val="5E5E5E"/>
                </a:solidFill>
                <a:latin typeface="Courier"/>
              </a:rPr>
              <a:t>#Ejemplo</a:t>
            </a:r>
            <a:br/>
            <a:r>
              <a:rPr>
                <a:solidFill>
                  <a:srgbClr val="003B4F"/>
                </a:solidFill>
                <a:latin typeface="Courier"/>
              </a:rPr>
              <a:t>tfr &lt;- </a:t>
            </a:r>
            <a:r>
              <a:rPr>
                <a:solidFill>
                  <a:srgbClr val="4758AB"/>
                </a:solidFill>
                <a:latin typeface="Courier"/>
              </a:rPr>
              <a:t>wpp.indicator</a:t>
            </a:r>
            <a:r>
              <a:rPr>
                <a:solidFill>
                  <a:srgbClr val="003B4F"/>
                </a:solidFill>
                <a:latin typeface="Courier"/>
              </a:rPr>
              <a:t>(</a:t>
            </a:r>
            <a:r>
              <a:rPr>
                <a:solidFill>
                  <a:srgbClr val="20794D"/>
                </a:solidFill>
                <a:latin typeface="Courier"/>
              </a:rPr>
              <a:t>"fert"</a:t>
            </a:r>
            <a:r>
              <a:rPr>
                <a:solidFill>
                  <a:srgbClr val="003B4F"/>
                </a:solidFill>
                <a:latin typeface="Courier"/>
              </a:rPr>
              <a:t>) </a:t>
            </a:r>
            <a:r>
              <a:rPr>
                <a:solidFill>
                  <a:srgbClr val="5E5E5E"/>
                </a:solidFill>
                <a:latin typeface="Courier"/>
              </a:rPr>
              <a:t># pedir el indicador</a:t>
            </a:r>
            <a:br/>
            <a:br/>
            <a:r>
              <a:rPr>
                <a:solidFill>
                  <a:srgbClr val="003B4F"/>
                </a:solidFill>
                <a:latin typeface="Courier"/>
              </a:rPr>
              <a:t>tfr </a:t>
            </a:r>
            <a:r>
              <a:rPr>
                <a:solidFill>
                  <a:srgbClr val="5E5E5E"/>
                </a:solidFill>
                <a:latin typeface="Courier"/>
              </a:rPr>
              <a:t>%&gt;%</a:t>
            </a:r>
            <a:r>
              <a:rPr>
                <a:solidFill>
                  <a:srgbClr val="003B4F"/>
                </a:solidFill>
                <a:latin typeface="Courier"/>
              </a:rPr>
              <a:t> </a:t>
            </a:r>
            <a:br/>
            <a:r>
              <a:rPr>
                <a:solidFill>
                  <a:srgbClr val="003B4F"/>
                </a:solidFill>
                <a:latin typeface="Courier"/>
              </a:rPr>
              <a:t>  dplyr</a:t>
            </a:r>
            <a:r>
              <a:rPr>
                <a:solidFill>
                  <a:srgbClr val="5E5E5E"/>
                </a:solidFill>
                <a:latin typeface="Courier"/>
              </a:rPr>
              <a:t>::</a:t>
            </a:r>
            <a:r>
              <a:rPr>
                <a:solidFill>
                  <a:srgbClr val="4758AB"/>
                </a:solidFill>
                <a:latin typeface="Courier"/>
              </a:rPr>
              <a:t>glimpse</a:t>
            </a:r>
            <a:r>
              <a:rPr>
                <a:solidFill>
                  <a:srgbClr val="003B4F"/>
                </a:solidFill>
                <a:latin typeface="Courier"/>
              </a:rPr>
              <a:t>()</a:t>
            </a:r>
          </a:p>
          <a:p>
            <a:pPr lvl="0" indent="0">
              <a:buNone/>
            </a:pPr>
            <a:r>
              <a:rPr>
                <a:latin typeface="Courier"/>
              </a:rPr>
              <a:t>Rows: 7,050
Columns: 3
$ charcode &lt;fct&gt; AF, AL, DZ, AO, AG, AR, AM, AW, AU, AT, AZ, BS, BH, BD, BB, B…
$ Year     &lt;dbl&gt; 1955, 1955, 1955, 1955, 1955, 1955, 1955, 1955, 1955, 1955, 1…
$ value    &lt;dbl&gt; 7.4500, 6.2300, 7.2780, 6.0000, 4.5000, 3.1540, 4.4940, 5.650…</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{fmsb}</a:t>
            </a:r>
            <a:r>
              <a:rPr/>
              <a:t> (II)</a:t>
            </a:r>
          </a:p>
        </p:txBody>
      </p:sp>
      <p:sp>
        <p:nvSpPr>
          <p:cNvPr id="3" name="Content Placeholder 2"/>
          <p:cNvSpPr>
            <a:spLocks noGrp="1"/>
          </p:cNvSpPr>
          <p:nvPr>
            <p:ph idx="1"/>
          </p:nvPr>
        </p:nvSpPr>
        <p:spPr/>
        <p:txBody>
          <a:bodyPr/>
          <a:lstStyle/>
          <a:p>
            <a:pPr lvl="0" indent="0" marL="0">
              <a:buNone/>
            </a:pPr>
            <a:r>
              <a:rPr/>
              <a:t>Este paquete tiene cosas muy interesantes. Es un paquete no sólo para demografía pero permite ajustar algunas funciones demográficas</a:t>
            </a:r>
          </a:p>
          <a:p>
            <a:pPr lvl="0" indent="0" marL="0">
              <a:buNone/>
            </a:pPr>
            <a:r>
              <a:rPr b="1"/>
              <a:t>Limitantes:</a:t>
            </a:r>
            <a:r>
              <a:rPr/>
              <a:t> como que está en japonés :P</a:t>
            </a:r>
          </a:p>
          <a:p>
            <a:pPr lvl="0" indent="0" marL="0">
              <a:buNone/>
            </a:pPr>
            <a:r>
              <a:rPr/>
              <a:t>Un ejemplo con el índice de Whipple, que mide la atracción digital. Necesitamos datos en edades singulares:</a:t>
            </a:r>
          </a:p>
          <a:p>
            <a:pPr lvl="0" indent="0">
              <a:buNone/>
            </a:pPr>
            <a:r>
              <a:rPr>
                <a:solidFill>
                  <a:srgbClr val="003B4F"/>
                </a:solidFill>
                <a:latin typeface="Courier"/>
              </a:rPr>
              <a:t>readxl</a:t>
            </a:r>
            <a:r>
              <a:rPr>
                <a:solidFill>
                  <a:srgbClr val="5E5E5E"/>
                </a:solidFill>
                <a:latin typeface="Courier"/>
              </a:rPr>
              <a:t>::</a:t>
            </a:r>
            <a:r>
              <a:rPr>
                <a:solidFill>
                  <a:srgbClr val="4758AB"/>
                </a:solidFill>
                <a:latin typeface="Courier"/>
              </a:rPr>
              <a:t>read_excel</a:t>
            </a:r>
            <a:r>
              <a:rPr>
                <a:solidFill>
                  <a:srgbClr val="003B4F"/>
                </a:solidFill>
                <a:latin typeface="Courier"/>
              </a:rPr>
              <a:t>(</a:t>
            </a:r>
            <a:r>
              <a:rPr>
                <a:solidFill>
                  <a:srgbClr val="20794D"/>
                </a:solidFill>
                <a:latin typeface="Courier"/>
              </a:rPr>
              <a:t>"sv1992.xlsx"</a:t>
            </a:r>
            <a:r>
              <a:rPr>
                <a:solidFill>
                  <a:srgbClr val="003B4F"/>
                </a:solidFill>
                <a:latin typeface="Courier"/>
              </a:rPr>
              <a:t>) </a:t>
            </a:r>
            <a:r>
              <a:rPr>
                <a:solidFill>
                  <a:srgbClr val="5E5E5E"/>
                </a:solidFill>
                <a:latin typeface="Courier"/>
              </a:rPr>
              <a:t>%&gt;%</a:t>
            </a:r>
            <a:r>
              <a:rPr>
                <a:solidFill>
                  <a:srgbClr val="003B4F"/>
                </a:solidFill>
                <a:latin typeface="Courier"/>
              </a:rPr>
              <a:t> </a:t>
            </a:r>
            <a:br/>
            <a:r>
              <a:rPr>
                <a:solidFill>
                  <a:srgbClr val="003B4F"/>
                </a:solidFill>
                <a:latin typeface="Courier"/>
              </a:rPr>
              <a:t>  </a:t>
            </a:r>
            <a:r>
              <a:rPr>
                <a:solidFill>
                  <a:srgbClr val="4758AB"/>
                </a:solidFill>
                <a:latin typeface="Courier"/>
              </a:rPr>
              <a:t>head</a:t>
            </a:r>
            <a:r>
              <a:rPr>
                <a:solidFill>
                  <a:srgbClr val="003B4F"/>
                </a:solidFill>
                <a:latin typeface="Courier"/>
              </a:rPr>
              <a:t>() </a:t>
            </a:r>
            <a:r>
              <a:rPr>
                <a:solidFill>
                  <a:srgbClr val="5E5E5E"/>
                </a:solidFill>
                <a:latin typeface="Courier"/>
              </a:rPr>
              <a:t>%&gt;%</a:t>
            </a:r>
            <a:r>
              <a:rPr>
                <a:solidFill>
                  <a:srgbClr val="003B4F"/>
                </a:solidFill>
                <a:latin typeface="Courier"/>
              </a:rPr>
              <a:t> </a:t>
            </a:r>
            <a:br/>
            <a:r>
              <a:rPr>
                <a:solidFill>
                  <a:srgbClr val="003B4F"/>
                </a:solidFill>
                <a:latin typeface="Courier"/>
              </a:rPr>
              <a:t>  janitor</a:t>
            </a:r>
            <a:r>
              <a:rPr>
                <a:solidFill>
                  <a:srgbClr val="5E5E5E"/>
                </a:solidFill>
                <a:latin typeface="Courier"/>
              </a:rPr>
              <a:t>::</a:t>
            </a:r>
            <a:r>
              <a:rPr>
                <a:solidFill>
                  <a:srgbClr val="4758AB"/>
                </a:solidFill>
                <a:latin typeface="Courier"/>
              </a:rPr>
              <a:t>clean_names</a:t>
            </a:r>
            <a:r>
              <a:rPr>
                <a:solidFill>
                  <a:srgbClr val="003B4F"/>
                </a:solidFill>
                <a:latin typeface="Courier"/>
              </a:rPr>
              <a:t>()</a:t>
            </a:r>
            <a:r>
              <a:rPr>
                <a:solidFill>
                  <a:srgbClr val="5E5E5E"/>
                </a:solidFill>
                <a:latin typeface="Courier"/>
              </a:rPr>
              <a:t># datos de ipums</a:t>
            </a:r>
          </a:p>
          <a:p>
            <a:pPr lvl="0" indent="0">
              <a:buNone/>
            </a:pPr>
            <a:r>
              <a:rPr>
                <a:latin typeface="Courier"/>
              </a:rPr>
              <a:t># A tibble: 6 × 4
  age    male female unknown
  &lt;chr&gt; &lt;dbl&gt;  &lt;dbl&gt;   &lt;dbl&gt;
1 0      6093   6113       0
2 1      6089   5795       0
3 2      6805   6737       0
4 3      7028   6699       0
5 4      7294   6965       0
6 5      6628   6408       0</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{fmsb}</a:t>
            </a:r>
            <a:r>
              <a:rPr/>
              <a:t> (III)</a:t>
            </a:r>
          </a:p>
        </p:txBody>
      </p:sp>
      <p:sp>
        <p:nvSpPr>
          <p:cNvPr id="3" name="Content Placeholder 2"/>
          <p:cNvSpPr>
            <a:spLocks noGrp="1"/>
          </p:cNvSpPr>
          <p:nvPr>
            <p:ph idx="1"/>
          </p:nvPr>
        </p:nvSpPr>
        <p:spPr/>
        <p:txBody>
          <a:bodyPr/>
          <a:lstStyle/>
          <a:p>
            <a:pPr lvl="0" indent="0">
              <a:buNone/>
            </a:pPr>
            <a:r>
              <a:rPr>
                <a:solidFill>
                  <a:srgbClr val="4758AB"/>
                </a:solidFill>
                <a:latin typeface="Courier"/>
              </a:rPr>
              <a:t>library</a:t>
            </a:r>
            <a:r>
              <a:rPr>
                <a:solidFill>
                  <a:srgbClr val="003B4F"/>
                </a:solidFill>
                <a:latin typeface="Courier"/>
              </a:rPr>
              <a:t>(fmsb)</a:t>
            </a:r>
            <a:br/>
            <a:br/>
            <a:r>
              <a:rPr>
                <a:solidFill>
                  <a:srgbClr val="003B4F"/>
                </a:solidFill>
                <a:latin typeface="Courier"/>
              </a:rPr>
              <a:t>sv1992 </a:t>
            </a:r>
            <a:r>
              <a:rPr>
                <a:solidFill>
                  <a:srgbClr val="5E5E5E"/>
                </a:solidFill>
                <a:latin typeface="Courier"/>
              </a:rPr>
              <a:t>%&gt;%</a:t>
            </a:r>
            <a:br/>
            <a:r>
              <a:rPr>
                <a:solidFill>
                  <a:srgbClr val="003B4F"/>
                </a:solidFill>
                <a:latin typeface="Courier"/>
              </a:rPr>
              <a:t>  </a:t>
            </a:r>
            <a:r>
              <a:rPr>
                <a:solidFill>
                  <a:srgbClr val="4758AB"/>
                </a:solidFill>
                <a:latin typeface="Courier"/>
              </a:rPr>
              <a:t>filter</a:t>
            </a:r>
            <a:r>
              <a:rPr>
                <a:solidFill>
                  <a:srgbClr val="003B4F"/>
                </a:solidFill>
                <a:latin typeface="Courier"/>
              </a:rPr>
              <a:t>(</a:t>
            </a:r>
            <a:r>
              <a:rPr>
                <a:solidFill>
                  <a:srgbClr val="5E5E5E"/>
                </a:solidFill>
                <a:latin typeface="Courier"/>
              </a:rPr>
              <a:t>!</a:t>
            </a:r>
            <a:r>
              <a:rPr>
                <a:solidFill>
                  <a:srgbClr val="003B4F"/>
                </a:solidFill>
                <a:latin typeface="Courier"/>
              </a:rPr>
              <a:t>age</a:t>
            </a:r>
            <a:r>
              <a:rPr>
                <a:solidFill>
                  <a:srgbClr val="5E5E5E"/>
                </a:solidFill>
                <a:latin typeface="Courier"/>
              </a:rPr>
              <a:t>&gt;</a:t>
            </a:r>
            <a:r>
              <a:rPr>
                <a:solidFill>
                  <a:srgbClr val="AD0000"/>
                </a:solidFill>
                <a:latin typeface="Courier"/>
              </a:rPr>
              <a:t>64</a:t>
            </a:r>
            <a:r>
              <a:rPr>
                <a:solidFill>
                  <a:srgbClr val="003B4F"/>
                </a:solidFill>
                <a:latin typeface="Courier"/>
              </a:rPr>
              <a:t>) </a:t>
            </a:r>
            <a:r>
              <a:rPr>
                <a:solidFill>
                  <a:srgbClr val="5E5E5E"/>
                </a:solidFill>
                <a:latin typeface="Courier"/>
              </a:rPr>
              <a:t>%&gt;%</a:t>
            </a:r>
            <a:r>
              <a:rPr>
                <a:solidFill>
                  <a:srgbClr val="003B4F"/>
                </a:solidFill>
                <a:latin typeface="Courier"/>
              </a:rPr>
              <a:t> </a:t>
            </a:r>
            <a:br/>
            <a:r>
              <a:rPr>
                <a:solidFill>
                  <a:srgbClr val="003B4F"/>
                </a:solidFill>
                <a:latin typeface="Courier"/>
              </a:rPr>
              <a:t>  </a:t>
            </a:r>
            <a:r>
              <a:rPr>
                <a:solidFill>
                  <a:srgbClr val="4758AB"/>
                </a:solidFill>
                <a:latin typeface="Courier"/>
              </a:rPr>
              <a:t>count</a:t>
            </a:r>
            <a:r>
              <a:rPr>
                <a:solidFill>
                  <a:srgbClr val="003B4F"/>
                </a:solidFill>
                <a:latin typeface="Courier"/>
              </a:rPr>
              <a:t>(age, </a:t>
            </a:r>
            <a:r>
              <a:rPr>
                <a:solidFill>
                  <a:srgbClr val="657422"/>
                </a:solidFill>
                <a:latin typeface="Courier"/>
              </a:rPr>
              <a:t>wt=</a:t>
            </a:r>
            <a:r>
              <a:rPr>
                <a:solidFill>
                  <a:srgbClr val="003B4F"/>
                </a:solidFill>
                <a:latin typeface="Courier"/>
              </a:rPr>
              <a:t>male) </a:t>
            </a:r>
            <a:r>
              <a:rPr>
                <a:solidFill>
                  <a:srgbClr val="5E5E5E"/>
                </a:solidFill>
                <a:latin typeface="Courier"/>
              </a:rPr>
              <a:t>%&gt;%</a:t>
            </a:r>
            <a:r>
              <a:rPr>
                <a:solidFill>
                  <a:srgbClr val="003B4F"/>
                </a:solidFill>
                <a:latin typeface="Courier"/>
              </a:rPr>
              <a:t> </a:t>
            </a:r>
            <a:br/>
            <a:r>
              <a:rPr>
                <a:solidFill>
                  <a:srgbClr val="003B4F"/>
                </a:solidFill>
                <a:latin typeface="Courier"/>
              </a:rPr>
              <a:t>  </a:t>
            </a:r>
            <a:r>
              <a:rPr>
                <a:solidFill>
                  <a:srgbClr val="4758AB"/>
                </a:solidFill>
                <a:latin typeface="Courier"/>
              </a:rPr>
              <a:t>with</a:t>
            </a:r>
            <a:r>
              <a:rPr>
                <a:solidFill>
                  <a:srgbClr val="003B4F"/>
                </a:solidFill>
                <a:latin typeface="Courier"/>
              </a:rPr>
              <a:t>(</a:t>
            </a:r>
            <a:br/>
            <a:r>
              <a:rPr>
                <a:solidFill>
                  <a:srgbClr val="003B4F"/>
                </a:solidFill>
                <a:latin typeface="Courier"/>
              </a:rPr>
              <a:t>    </a:t>
            </a:r>
            <a:r>
              <a:rPr>
                <a:solidFill>
                  <a:srgbClr val="4758AB"/>
                </a:solidFill>
                <a:latin typeface="Courier"/>
              </a:rPr>
              <a:t>WhipplesIndex</a:t>
            </a:r>
            <a:r>
              <a:rPr>
                <a:solidFill>
                  <a:srgbClr val="003B4F"/>
                </a:solidFill>
                <a:latin typeface="Courier"/>
              </a:rPr>
              <a:t>(n)</a:t>
            </a:r>
            <a:br/>
            <a:r>
              <a:rPr>
                <a:solidFill>
                  <a:srgbClr val="003B4F"/>
                </a:solidFill>
                <a:latin typeface="Courier"/>
              </a:rPr>
              <a:t>    )</a:t>
            </a:r>
          </a:p>
          <a:p>
            <a:pPr lvl="0" indent="0">
              <a:buNone/>
            </a:pPr>
            <a:r>
              <a:rPr>
                <a:latin typeface="Courier"/>
              </a:rPr>
              <a:t>$WI
[1] 127.154
$JUDGE
[1] "rough"</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{demography}</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{DemoTools}</a:t>
            </a:r>
            <a:r>
              <a:rPr/>
              <a:t> (I)</a:t>
            </a:r>
          </a:p>
        </p:txBody>
      </p:sp>
      <p:sp>
        <p:nvSpPr>
          <p:cNvPr id="3" name="Content Placeholder 2"/>
          <p:cNvSpPr>
            <a:spLocks noGrp="1"/>
          </p:cNvSpPr>
          <p:nvPr>
            <p:ph idx="1"/>
          </p:nvPr>
        </p:nvSpPr>
        <p:spPr/>
        <p:txBody>
          <a:bodyPr/>
          <a:lstStyle/>
          <a:p>
            <a:pPr lvl="0" indent="0" marL="0">
              <a:buNone/>
            </a:pPr>
            <a:r>
              <a:rPr/>
              <a:t>Es quizás el paquete más completo. Todavía no está en CRAN. Así que su instalación se debe hacer desde su versión en desarrollo y además intalar Stan</a:t>
            </a:r>
          </a:p>
          <a:p>
            <a:pPr lvl="0" indent="0">
              <a:buNone/>
            </a:pPr>
            <a:r>
              <a:rPr>
                <a:solidFill>
                  <a:srgbClr val="5E5E5E"/>
                </a:solidFill>
                <a:latin typeface="Courier"/>
              </a:rPr>
              <a:t># install.packages("rstan", repos = c("https://mc-stan.org/r-packages/", getOption("repos")))</a:t>
            </a:r>
            <a:br/>
            <a:r>
              <a:rPr>
                <a:solidFill>
                  <a:srgbClr val="5E5E5E"/>
                </a:solidFill>
                <a:latin typeface="Courier"/>
              </a:rPr>
              <a:t># remotes::install_github("timriffe/DemoTools")</a:t>
            </a:r>
            <a:br/>
            <a:r>
              <a:rPr>
                <a:solidFill>
                  <a:srgbClr val="4758AB"/>
                </a:solidFill>
                <a:latin typeface="Courier"/>
              </a:rPr>
              <a:t>library</a:t>
            </a:r>
            <a:r>
              <a:rPr>
                <a:solidFill>
                  <a:srgbClr val="003B4F"/>
                </a:solidFill>
                <a:latin typeface="Courier"/>
              </a:rPr>
              <a:t>(DemoTools)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{DemoTools}</a:t>
            </a:r>
            <a:r>
              <a:rPr/>
              <a:t> (II)</a:t>
            </a:r>
          </a:p>
        </p:txBody>
      </p:sp>
      <p:sp>
        <p:nvSpPr>
          <p:cNvPr id="3" name="Content Placeholder 2"/>
          <p:cNvSpPr>
            <a:spLocks noGrp="1"/>
          </p:cNvSpPr>
          <p:nvPr>
            <p:ph idx="1"/>
          </p:nvPr>
        </p:nvSpPr>
        <p:spPr/>
        <p:txBody>
          <a:bodyPr/>
          <a:lstStyle/>
          <a:p>
            <a:pPr lvl="0" indent="0" marL="0">
              <a:spcBef>
                <a:spcPts val="3000"/>
              </a:spcBef>
              <a:buNone/>
            </a:pPr>
            <a:r>
              <a:rPr b="1"/>
              <a:t>Índices de atraccción</a:t>
            </a:r>
          </a:p>
          <a:p>
            <a:pPr lvl="0" indent="0">
              <a:buNone/>
            </a:pPr>
            <a:r>
              <a:rPr i="1">
                <a:solidFill>
                  <a:srgbClr val="5E5E5E"/>
                </a:solidFill>
                <a:latin typeface="Courier"/>
              </a:rPr>
              <a:t>### Whipple</a:t>
            </a:r>
            <a:br/>
            <a:br/>
            <a:r>
              <a:rPr>
                <a:solidFill>
                  <a:srgbClr val="4758AB"/>
                </a:solidFill>
                <a:latin typeface="Courier"/>
              </a:rPr>
              <a:t>check_heaping_whipple</a:t>
            </a:r>
            <a:r>
              <a:rPr>
                <a:solidFill>
                  <a:srgbClr val="003B4F"/>
                </a:solidFill>
                <a:latin typeface="Courier"/>
              </a:rPr>
              <a:t>(</a:t>
            </a:r>
            <a:r>
              <a:rPr>
                <a:solidFill>
                  <a:srgbClr val="657422"/>
                </a:solidFill>
                <a:latin typeface="Courier"/>
              </a:rPr>
              <a:t>Value=</a:t>
            </a:r>
            <a:r>
              <a:rPr>
                <a:solidFill>
                  <a:srgbClr val="003B4F"/>
                </a:solidFill>
                <a:latin typeface="Courier"/>
              </a:rPr>
              <a:t>sv1992</a:t>
            </a:r>
            <a:r>
              <a:rPr>
                <a:solidFill>
                  <a:srgbClr val="5E5E5E"/>
                </a:solidFill>
                <a:latin typeface="Courier"/>
              </a:rPr>
              <a:t>$</a:t>
            </a:r>
            <a:r>
              <a:rPr>
                <a:solidFill>
                  <a:srgbClr val="003B4F"/>
                </a:solidFill>
                <a:latin typeface="Courier"/>
              </a:rPr>
              <a:t>male,</a:t>
            </a:r>
            <a:br/>
            <a:r>
              <a:rPr>
                <a:solidFill>
                  <a:srgbClr val="003B4F"/>
                </a:solidFill>
                <a:latin typeface="Courier"/>
              </a:rPr>
              <a:t>                      </a:t>
            </a:r>
            <a:r>
              <a:rPr>
                <a:solidFill>
                  <a:srgbClr val="657422"/>
                </a:solidFill>
                <a:latin typeface="Courier"/>
              </a:rPr>
              <a:t>Age=</a:t>
            </a:r>
            <a:r>
              <a:rPr>
                <a:solidFill>
                  <a:srgbClr val="003B4F"/>
                </a:solidFill>
                <a:latin typeface="Courier"/>
              </a:rPr>
              <a:t> sv1992</a:t>
            </a:r>
            <a:r>
              <a:rPr>
                <a:solidFill>
                  <a:srgbClr val="5E5E5E"/>
                </a:solidFill>
                <a:latin typeface="Courier"/>
              </a:rPr>
              <a:t>$</a:t>
            </a:r>
            <a:r>
              <a:rPr>
                <a:solidFill>
                  <a:srgbClr val="003B4F"/>
                </a:solidFill>
                <a:latin typeface="Courier"/>
              </a:rPr>
              <a:t>age, </a:t>
            </a:r>
            <a:br/>
            <a:r>
              <a:rPr>
                <a:solidFill>
                  <a:srgbClr val="003B4F"/>
                </a:solidFill>
                <a:latin typeface="Courier"/>
              </a:rPr>
              <a:t>                      </a:t>
            </a:r>
            <a:r>
              <a:rPr>
                <a:solidFill>
                  <a:srgbClr val="657422"/>
                </a:solidFill>
                <a:latin typeface="Courier"/>
              </a:rPr>
              <a:t>ageMin =</a:t>
            </a:r>
            <a:r>
              <a:rPr>
                <a:solidFill>
                  <a:srgbClr val="003B4F"/>
                </a:solidFill>
                <a:latin typeface="Courier"/>
              </a:rPr>
              <a:t> </a:t>
            </a:r>
            <a:r>
              <a:rPr>
                <a:solidFill>
                  <a:srgbClr val="AD0000"/>
                </a:solidFill>
                <a:latin typeface="Courier"/>
              </a:rPr>
              <a:t>25</a:t>
            </a:r>
            <a:r>
              <a:rPr>
                <a:solidFill>
                  <a:srgbClr val="003B4F"/>
                </a:solidFill>
                <a:latin typeface="Courier"/>
              </a:rPr>
              <a:t>, </a:t>
            </a:r>
            <a:br/>
            <a:r>
              <a:rPr>
                <a:solidFill>
                  <a:srgbClr val="003B4F"/>
                </a:solidFill>
                <a:latin typeface="Courier"/>
              </a:rPr>
              <a:t>                      </a:t>
            </a:r>
            <a:r>
              <a:rPr>
                <a:solidFill>
                  <a:srgbClr val="657422"/>
                </a:solidFill>
                <a:latin typeface="Courier"/>
              </a:rPr>
              <a:t>ageMax =</a:t>
            </a:r>
            <a:r>
              <a:rPr>
                <a:solidFill>
                  <a:srgbClr val="003B4F"/>
                </a:solidFill>
                <a:latin typeface="Courier"/>
              </a:rPr>
              <a:t> </a:t>
            </a:r>
            <a:r>
              <a:rPr>
                <a:solidFill>
                  <a:srgbClr val="AD0000"/>
                </a:solidFill>
                <a:latin typeface="Courier"/>
              </a:rPr>
              <a:t>60</a:t>
            </a:r>
            <a:r>
              <a:rPr>
                <a:solidFill>
                  <a:srgbClr val="003B4F"/>
                </a:solidFill>
                <a:latin typeface="Courier"/>
              </a:rPr>
              <a:t>, </a:t>
            </a:r>
            <a:br/>
            <a:r>
              <a:rPr>
                <a:solidFill>
                  <a:srgbClr val="003B4F"/>
                </a:solidFill>
                <a:latin typeface="Courier"/>
              </a:rPr>
              <a:t>                      </a:t>
            </a:r>
            <a:r>
              <a:rPr>
                <a:solidFill>
                  <a:srgbClr val="657422"/>
                </a:solidFill>
                <a:latin typeface="Courier"/>
              </a:rPr>
              <a:t>digit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0</a:t>
            </a:r>
            <a:r>
              <a:rPr>
                <a:solidFill>
                  <a:srgbClr val="003B4F"/>
                </a:solidFill>
                <a:latin typeface="Courier"/>
              </a:rPr>
              <a:t>, </a:t>
            </a:r>
            <a:r>
              <a:rPr>
                <a:solidFill>
                  <a:srgbClr val="AD0000"/>
                </a:solidFill>
                <a:latin typeface="Courier"/>
              </a:rPr>
              <a:t>5</a:t>
            </a:r>
            <a:r>
              <a:rPr>
                <a:solidFill>
                  <a:srgbClr val="003B4F"/>
                </a:solidFill>
                <a:latin typeface="Courier"/>
              </a:rPr>
              <a:t>))</a:t>
            </a:r>
          </a:p>
          <a:p>
            <a:pPr lvl="0" indent="0">
              <a:buNone/>
            </a:pPr>
            <a:r>
              <a:rPr>
                <a:latin typeface="Courier"/>
              </a:rPr>
              <a:t>[1] 1.27154</a:t>
            </a:r>
          </a:p>
          <a:p>
            <a:pPr lvl="0" indent="0">
              <a:buNone/>
            </a:pPr>
            <a:r>
              <a:rPr i="1">
                <a:solidFill>
                  <a:srgbClr val="5E5E5E"/>
                </a:solidFill>
                <a:latin typeface="Courier"/>
              </a:rPr>
              <a:t>### Noumbissi </a:t>
            </a:r>
            <a:br/>
            <a:br/>
            <a:r>
              <a:rPr>
                <a:solidFill>
                  <a:srgbClr val="4758AB"/>
                </a:solidFill>
                <a:latin typeface="Courier"/>
              </a:rPr>
              <a:t>check_heaping_noumbissi</a:t>
            </a:r>
            <a:r>
              <a:rPr>
                <a:solidFill>
                  <a:srgbClr val="003B4F"/>
                </a:solidFill>
                <a:latin typeface="Courier"/>
              </a:rPr>
              <a:t>(sv1992</a:t>
            </a:r>
            <a:r>
              <a:rPr>
                <a:solidFill>
                  <a:srgbClr val="5E5E5E"/>
                </a:solidFill>
                <a:latin typeface="Courier"/>
              </a:rPr>
              <a:t>$</a:t>
            </a:r>
            <a:r>
              <a:rPr>
                <a:solidFill>
                  <a:srgbClr val="003B4F"/>
                </a:solidFill>
                <a:latin typeface="Courier"/>
              </a:rPr>
              <a:t>male, </a:t>
            </a:r>
            <a:br/>
            <a:r>
              <a:rPr>
                <a:solidFill>
                  <a:srgbClr val="003B4F"/>
                </a:solidFill>
                <a:latin typeface="Courier"/>
              </a:rPr>
              <a:t>                        </a:t>
            </a:r>
            <a:r>
              <a:rPr>
                <a:solidFill>
                  <a:srgbClr val="657422"/>
                </a:solidFill>
                <a:latin typeface="Courier"/>
              </a:rPr>
              <a:t>Age=</a:t>
            </a:r>
            <a:r>
              <a:rPr>
                <a:solidFill>
                  <a:srgbClr val="003B4F"/>
                </a:solidFill>
                <a:latin typeface="Courier"/>
              </a:rPr>
              <a:t>sv1992</a:t>
            </a:r>
            <a:r>
              <a:rPr>
                <a:solidFill>
                  <a:srgbClr val="5E5E5E"/>
                </a:solidFill>
                <a:latin typeface="Courier"/>
              </a:rPr>
              <a:t>$</a:t>
            </a:r>
            <a:r>
              <a:rPr>
                <a:solidFill>
                  <a:srgbClr val="003B4F"/>
                </a:solidFill>
                <a:latin typeface="Courier"/>
              </a:rPr>
              <a:t>age, </a:t>
            </a:r>
            <a:br/>
            <a:r>
              <a:rPr>
                <a:solidFill>
                  <a:srgbClr val="003B4F"/>
                </a:solidFill>
                <a:latin typeface="Courier"/>
              </a:rPr>
              <a:t>                        </a:t>
            </a:r>
            <a:r>
              <a:rPr>
                <a:solidFill>
                  <a:srgbClr val="657422"/>
                </a:solidFill>
                <a:latin typeface="Courier"/>
              </a:rPr>
              <a:t>ageMin =</a:t>
            </a:r>
            <a:r>
              <a:rPr>
                <a:solidFill>
                  <a:srgbClr val="003B4F"/>
                </a:solidFill>
                <a:latin typeface="Courier"/>
              </a:rPr>
              <a:t> </a:t>
            </a:r>
            <a:r>
              <a:rPr>
                <a:solidFill>
                  <a:srgbClr val="AD0000"/>
                </a:solidFill>
                <a:latin typeface="Courier"/>
              </a:rPr>
              <a:t>30</a:t>
            </a:r>
            <a:r>
              <a:rPr>
                <a:solidFill>
                  <a:srgbClr val="003B4F"/>
                </a:solidFill>
                <a:latin typeface="Courier"/>
              </a:rPr>
              <a:t>, </a:t>
            </a:r>
            <a:br/>
            <a:r>
              <a:rPr>
                <a:solidFill>
                  <a:srgbClr val="003B4F"/>
                </a:solidFill>
                <a:latin typeface="Courier"/>
              </a:rPr>
              <a:t>                        </a:t>
            </a:r>
            <a:r>
              <a:rPr>
                <a:solidFill>
                  <a:srgbClr val="657422"/>
                </a:solidFill>
                <a:latin typeface="Courier"/>
              </a:rPr>
              <a:t>ageMax =</a:t>
            </a:r>
            <a:r>
              <a:rPr>
                <a:solidFill>
                  <a:srgbClr val="003B4F"/>
                </a:solidFill>
                <a:latin typeface="Courier"/>
              </a:rPr>
              <a:t> </a:t>
            </a:r>
            <a:r>
              <a:rPr>
                <a:solidFill>
                  <a:srgbClr val="AD0000"/>
                </a:solidFill>
                <a:latin typeface="Courier"/>
              </a:rPr>
              <a:t>60</a:t>
            </a:r>
            <a:r>
              <a:rPr>
                <a:solidFill>
                  <a:srgbClr val="003B4F"/>
                </a:solidFill>
                <a:latin typeface="Courier"/>
              </a:rPr>
              <a:t>,</a:t>
            </a:r>
            <a:br/>
            <a:r>
              <a:rPr>
                <a:solidFill>
                  <a:srgbClr val="003B4F"/>
                </a:solidFill>
                <a:latin typeface="Courier"/>
              </a:rPr>
              <a:t>                        </a:t>
            </a:r>
            <a:r>
              <a:rPr>
                <a:solidFill>
                  <a:srgbClr val="657422"/>
                </a:solidFill>
                <a:latin typeface="Courier"/>
              </a:rPr>
              <a:t>digit =</a:t>
            </a:r>
            <a:r>
              <a:rPr>
                <a:solidFill>
                  <a:srgbClr val="003B4F"/>
                </a:solidFill>
                <a:latin typeface="Courier"/>
              </a:rPr>
              <a:t> </a:t>
            </a:r>
            <a:r>
              <a:rPr>
                <a:solidFill>
                  <a:srgbClr val="AD0000"/>
                </a:solidFill>
                <a:latin typeface="Courier"/>
              </a:rPr>
              <a:t>0</a:t>
            </a:r>
            <a:r>
              <a:rPr>
                <a:solidFill>
                  <a:srgbClr val="003B4F"/>
                </a:solidFill>
                <a:latin typeface="Courier"/>
              </a:rPr>
              <a:t>)</a:t>
            </a:r>
          </a:p>
          <a:p>
            <a:pPr lvl="0" indent="0">
              <a:buNone/>
            </a:pPr>
            <a:r>
              <a:rPr>
                <a:latin typeface="Courier"/>
              </a:rPr>
              <a:t>[1] 1.411808</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{DemoTools}</a:t>
            </a:r>
            <a:r>
              <a:rPr/>
              <a:t> (III)</a:t>
            </a:r>
          </a:p>
        </p:txBody>
      </p:sp>
      <p:sp>
        <p:nvSpPr>
          <p:cNvPr id="3" name="Content Placeholder 2"/>
          <p:cNvSpPr>
            <a:spLocks noGrp="1"/>
          </p:cNvSpPr>
          <p:nvPr>
            <p:ph idx="1"/>
          </p:nvPr>
        </p:nvSpPr>
        <p:spPr/>
        <p:txBody>
          <a:bodyPr/>
          <a:lstStyle/>
          <a:p>
            <a:pPr lvl="0" indent="0" marL="0">
              <a:spcBef>
                <a:spcPts val="3000"/>
              </a:spcBef>
              <a:buNone/>
            </a:pPr>
            <a:r>
              <a:rPr b="1"/>
              <a:t>Tablas de vida</a:t>
            </a:r>
          </a:p>
          <a:p>
            <a:pPr lvl="0" indent="0" marL="0">
              <a:buNone/>
            </a:pPr>
            <a:r>
              <a:rPr/>
              <a:t>Este paquete nos da la oportunidad de construir las tablas de vida con diferentes insumos, con </a:t>
            </a:r>
            <a:r>
              <a:rPr b="1"/>
              <a:t>cualquiera</a:t>
            </a:r>
            <a:r>
              <a:rPr/>
              <a:t> de las siguientes opciones:</a:t>
            </a:r>
          </a:p>
          <a:p>
            <a:pPr lvl="0"/>
            <a:r>
              <a:rPr/>
              <a:t>Vector de muertes y vector de Población media</a:t>
            </a:r>
          </a:p>
          <a:p>
            <a:pPr lvl="0"/>
            <a:r>
              <a:rPr/>
              <a:t>Vector de tasas de Mortalidad (nMx)</a:t>
            </a:r>
          </a:p>
          <a:p>
            <a:pPr lvl="0"/>
            <a:r>
              <a:rPr/>
              <a:t>Vector de cocientes de mortalidad (nqx)</a:t>
            </a:r>
          </a:p>
          <a:p>
            <a:pPr lvl="0"/>
            <a:r>
              <a:rPr/>
              <a:t>Vector de efectivos a edad exacta (lx)</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{DemoTools}</a:t>
            </a:r>
            <a:r>
              <a:rPr/>
              <a:t> (IV)</a:t>
            </a:r>
          </a:p>
        </p:txBody>
      </p:sp>
      <p:sp>
        <p:nvSpPr>
          <p:cNvPr id="3" name="Content Placeholder 2"/>
          <p:cNvSpPr>
            <a:spLocks noGrp="1"/>
          </p:cNvSpPr>
          <p:nvPr>
            <p:ph idx="1"/>
          </p:nvPr>
        </p:nvSpPr>
        <p:spPr/>
        <p:txBody>
          <a:bodyPr/>
          <a:lstStyle/>
          <a:p>
            <a:pPr lvl="0" indent="0" marL="0">
              <a:spcBef>
                <a:spcPts val="3000"/>
              </a:spcBef>
              <a:buNone/>
            </a:pPr>
            <a:r>
              <a:rPr b="1"/>
              <a:t>Tablas de vida</a:t>
            </a:r>
          </a:p>
          <a:p>
            <a:pPr lvl="0" indent="0">
              <a:buNone/>
            </a:pPr>
            <a:r>
              <a:rPr>
                <a:solidFill>
                  <a:srgbClr val="5E5E5E"/>
                </a:solidFill>
                <a:latin typeface="Courier"/>
              </a:rPr>
              <a:t># Tabla abreviada ----</a:t>
            </a:r>
            <a:br/>
            <a:br/>
            <a:r>
              <a:rPr i="1">
                <a:solidFill>
                  <a:srgbClr val="5E5E5E"/>
                </a:solidFill>
                <a:latin typeface="Courier"/>
              </a:rPr>
              <a:t>## Input: nMx ----</a:t>
            </a:r>
            <a:br/>
            <a:br/>
            <a:r>
              <a:rPr>
                <a:solidFill>
                  <a:srgbClr val="5E5E5E"/>
                </a:solidFill>
                <a:latin typeface="Courier"/>
              </a:rPr>
              <a:t>#Datos de México 2000</a:t>
            </a:r>
            <a:br/>
            <a:r>
              <a:rPr>
                <a:solidFill>
                  <a:srgbClr val="003B4F"/>
                </a:solidFill>
                <a:latin typeface="Courier"/>
              </a:rPr>
              <a:t>nMx &lt;- </a:t>
            </a:r>
            <a:r>
              <a:rPr>
                <a:solidFill>
                  <a:srgbClr val="4758AB"/>
                </a:solidFill>
                <a:latin typeface="Courier"/>
              </a:rPr>
              <a:t>c</a:t>
            </a:r>
            <a:r>
              <a:rPr>
                <a:solidFill>
                  <a:srgbClr val="003B4F"/>
                </a:solidFill>
                <a:latin typeface="Courier"/>
              </a:rPr>
              <a:t>(</a:t>
            </a:r>
            <a:r>
              <a:rPr>
                <a:solidFill>
                  <a:srgbClr val="AD0000"/>
                </a:solidFill>
                <a:latin typeface="Courier"/>
              </a:rPr>
              <a:t>0.025429618</a:t>
            </a:r>
            <a:r>
              <a:rPr>
                <a:solidFill>
                  <a:srgbClr val="003B4F"/>
                </a:solidFill>
                <a:latin typeface="Courier"/>
              </a:rPr>
              <a:t>,</a:t>
            </a:r>
            <a:br/>
            <a:r>
              <a:rPr>
                <a:solidFill>
                  <a:srgbClr val="003B4F"/>
                </a:solidFill>
                <a:latin typeface="Courier"/>
              </a:rPr>
              <a:t>         </a:t>
            </a:r>
            <a:r>
              <a:rPr>
                <a:solidFill>
                  <a:srgbClr val="AD0000"/>
                </a:solidFill>
                <a:latin typeface="Courier"/>
              </a:rPr>
              <a:t>0.000895531</a:t>
            </a:r>
            <a:r>
              <a:rPr>
                <a:solidFill>
                  <a:srgbClr val="003B4F"/>
                </a:solidFill>
                <a:latin typeface="Courier"/>
              </a:rPr>
              <a:t>,</a:t>
            </a:r>
            <a:br/>
            <a:r>
              <a:rPr>
                <a:solidFill>
                  <a:srgbClr val="003B4F"/>
                </a:solidFill>
                <a:latin typeface="Courier"/>
              </a:rPr>
              <a:t>         </a:t>
            </a:r>
            <a:r>
              <a:rPr>
                <a:solidFill>
                  <a:srgbClr val="AD0000"/>
                </a:solidFill>
                <a:latin typeface="Courier"/>
              </a:rPr>
              <a:t>0.000364678</a:t>
            </a:r>
            <a:r>
              <a:rPr>
                <a:solidFill>
                  <a:srgbClr val="003B4F"/>
                </a:solidFill>
                <a:latin typeface="Courier"/>
              </a:rPr>
              <a:t>,</a:t>
            </a:r>
            <a:br/>
            <a:r>
              <a:rPr>
                <a:solidFill>
                  <a:srgbClr val="003B4F"/>
                </a:solidFill>
                <a:latin typeface="Courier"/>
              </a:rPr>
              <a:t>         </a:t>
            </a:r>
            <a:r>
              <a:rPr>
                <a:solidFill>
                  <a:srgbClr val="AD0000"/>
                </a:solidFill>
                <a:latin typeface="Courier"/>
              </a:rPr>
              <a:t>0.000480071</a:t>
            </a:r>
            <a:r>
              <a:rPr>
                <a:solidFill>
                  <a:srgbClr val="003B4F"/>
                </a:solidFill>
                <a:latin typeface="Courier"/>
              </a:rPr>
              <a:t>,</a:t>
            </a:r>
            <a:br/>
            <a:r>
              <a:rPr>
                <a:solidFill>
                  <a:srgbClr val="003B4F"/>
                </a:solidFill>
                <a:latin typeface="Courier"/>
              </a:rPr>
              <a:t>         </a:t>
            </a:r>
            <a:r>
              <a:rPr>
                <a:solidFill>
                  <a:srgbClr val="AD0000"/>
                </a:solidFill>
                <a:latin typeface="Courier"/>
              </a:rPr>
              <a:t>0.000979976</a:t>
            </a:r>
            <a:r>
              <a:rPr>
                <a:solidFill>
                  <a:srgbClr val="003B4F"/>
                </a:solidFill>
                <a:latin typeface="Courier"/>
              </a:rPr>
              <a:t>,</a:t>
            </a:r>
            <a:br/>
            <a:r>
              <a:rPr>
                <a:solidFill>
                  <a:srgbClr val="003B4F"/>
                </a:solidFill>
                <a:latin typeface="Courier"/>
              </a:rPr>
              <a:t>         </a:t>
            </a:r>
            <a:r>
              <a:rPr>
                <a:solidFill>
                  <a:srgbClr val="AD0000"/>
                </a:solidFill>
                <a:latin typeface="Courier"/>
              </a:rPr>
              <a:t>0.001661119</a:t>
            </a:r>
            <a:r>
              <a:rPr>
                <a:solidFill>
                  <a:srgbClr val="003B4F"/>
                </a:solidFill>
                <a:latin typeface="Courier"/>
              </a:rPr>
              <a:t>,</a:t>
            </a:r>
            <a:br/>
            <a:r>
              <a:rPr>
                <a:solidFill>
                  <a:srgbClr val="003B4F"/>
                </a:solidFill>
                <a:latin typeface="Courier"/>
              </a:rPr>
              <a:t>         </a:t>
            </a:r>
            <a:r>
              <a:rPr>
                <a:solidFill>
                  <a:srgbClr val="AD0000"/>
                </a:solidFill>
                <a:latin typeface="Courier"/>
              </a:rPr>
              <a:t>0.002167313</a:t>
            </a:r>
            <a:r>
              <a:rPr>
                <a:solidFill>
                  <a:srgbClr val="003B4F"/>
                </a:solidFill>
                <a:latin typeface="Courier"/>
              </a:rPr>
              <a:t>,</a:t>
            </a:r>
            <a:br/>
            <a:r>
              <a:rPr>
                <a:solidFill>
                  <a:srgbClr val="003B4F"/>
                </a:solidFill>
                <a:latin typeface="Courier"/>
              </a:rPr>
              <a:t>         </a:t>
            </a:r>
            <a:r>
              <a:rPr>
                <a:solidFill>
                  <a:srgbClr val="AD0000"/>
                </a:solidFill>
                <a:latin typeface="Courier"/>
              </a:rPr>
              <a:t>0.002549786</a:t>
            </a:r>
            <a:r>
              <a:rPr>
                <a:solidFill>
                  <a:srgbClr val="003B4F"/>
                </a:solidFill>
                <a:latin typeface="Courier"/>
              </a:rPr>
              <a:t>,</a:t>
            </a:r>
            <a:br/>
            <a:r>
              <a:rPr>
                <a:solidFill>
                  <a:srgbClr val="003B4F"/>
                </a:solidFill>
                <a:latin typeface="Courier"/>
              </a:rPr>
              <a:t>         </a:t>
            </a:r>
            <a:r>
              <a:rPr>
                <a:solidFill>
                  <a:srgbClr val="AD0000"/>
                </a:solidFill>
                <a:latin typeface="Courier"/>
              </a:rPr>
              <a:t>0.00307099</a:t>
            </a:r>
            <a:r>
              <a:rPr>
                <a:solidFill>
                  <a:srgbClr val="003B4F"/>
                </a:solidFill>
                <a:latin typeface="Courier"/>
              </a:rPr>
              <a:t>,</a:t>
            </a:r>
            <a:br/>
            <a:r>
              <a:rPr>
                <a:solidFill>
                  <a:srgbClr val="003B4F"/>
                </a:solidFill>
                <a:latin typeface="Courier"/>
              </a:rPr>
              <a:t>         </a:t>
            </a:r>
            <a:r>
              <a:rPr>
                <a:solidFill>
                  <a:srgbClr val="AD0000"/>
                </a:solidFill>
                <a:latin typeface="Courier"/>
              </a:rPr>
              <a:t>0.003970018</a:t>
            </a:r>
            <a:r>
              <a:rPr>
                <a:solidFill>
                  <a:srgbClr val="003B4F"/>
                </a:solidFill>
                <a:latin typeface="Courier"/>
              </a:rPr>
              <a:t>,</a:t>
            </a:r>
            <a:br/>
            <a:r>
              <a:rPr>
                <a:solidFill>
                  <a:srgbClr val="003B4F"/>
                </a:solidFill>
                <a:latin typeface="Courier"/>
              </a:rPr>
              <a:t>         </a:t>
            </a:r>
            <a:r>
              <a:rPr>
                <a:solidFill>
                  <a:srgbClr val="AD0000"/>
                </a:solidFill>
                <a:latin typeface="Courier"/>
              </a:rPr>
              <a:t>0.005461053</a:t>
            </a:r>
            <a:r>
              <a:rPr>
                <a:solidFill>
                  <a:srgbClr val="003B4F"/>
                </a:solidFill>
                <a:latin typeface="Courier"/>
              </a:rPr>
              <a:t>,</a:t>
            </a:r>
            <a:br/>
            <a:r>
              <a:rPr>
                <a:solidFill>
                  <a:srgbClr val="003B4F"/>
                </a:solidFill>
                <a:latin typeface="Courier"/>
              </a:rPr>
              <a:t>         </a:t>
            </a:r>
            <a:r>
              <a:rPr>
                <a:solidFill>
                  <a:srgbClr val="AD0000"/>
                </a:solidFill>
                <a:latin typeface="Courier"/>
              </a:rPr>
              <a:t>0.007799417</a:t>
            </a:r>
            <a:r>
              <a:rPr>
                <a:solidFill>
                  <a:srgbClr val="003B4F"/>
                </a:solidFill>
                <a:latin typeface="Courier"/>
              </a:rPr>
              <a:t>,</a:t>
            </a:r>
            <a:br/>
            <a:r>
              <a:rPr>
                <a:solidFill>
                  <a:srgbClr val="003B4F"/>
                </a:solidFill>
                <a:latin typeface="Courier"/>
              </a:rPr>
              <a:t>         </a:t>
            </a:r>
            <a:r>
              <a:rPr>
                <a:solidFill>
                  <a:srgbClr val="AD0000"/>
                </a:solidFill>
                <a:latin typeface="Courier"/>
              </a:rPr>
              <a:t>0.011317907</a:t>
            </a:r>
            <a:r>
              <a:rPr>
                <a:solidFill>
                  <a:srgbClr val="003B4F"/>
                </a:solidFill>
                <a:latin typeface="Courier"/>
              </a:rPr>
              <a:t>,</a:t>
            </a:r>
            <a:br/>
            <a:r>
              <a:rPr>
                <a:solidFill>
                  <a:srgbClr val="003B4F"/>
                </a:solidFill>
                <a:latin typeface="Courier"/>
              </a:rPr>
              <a:t>         </a:t>
            </a:r>
            <a:r>
              <a:rPr>
                <a:solidFill>
                  <a:srgbClr val="AD0000"/>
                </a:solidFill>
                <a:latin typeface="Courier"/>
              </a:rPr>
              <a:t>0.016516166</a:t>
            </a:r>
            <a:r>
              <a:rPr>
                <a:solidFill>
                  <a:srgbClr val="003B4F"/>
                </a:solidFill>
                <a:latin typeface="Courier"/>
              </a:rPr>
              <a:t>,</a:t>
            </a:r>
            <a:br/>
            <a:r>
              <a:rPr>
                <a:solidFill>
                  <a:srgbClr val="003B4F"/>
                </a:solidFill>
                <a:latin typeface="Courier"/>
              </a:rPr>
              <a:t>         </a:t>
            </a:r>
            <a:r>
              <a:rPr>
                <a:solidFill>
                  <a:srgbClr val="AD0000"/>
                </a:solidFill>
                <a:latin typeface="Courier"/>
              </a:rPr>
              <a:t>0.024145341</a:t>
            </a:r>
            <a:r>
              <a:rPr>
                <a:solidFill>
                  <a:srgbClr val="003B4F"/>
                </a:solidFill>
                <a:latin typeface="Courier"/>
              </a:rPr>
              <a:t>,</a:t>
            </a:r>
            <a:br/>
            <a:r>
              <a:rPr>
                <a:solidFill>
                  <a:srgbClr val="003B4F"/>
                </a:solidFill>
                <a:latin typeface="Courier"/>
              </a:rPr>
              <a:t>         </a:t>
            </a:r>
            <a:r>
              <a:rPr>
                <a:solidFill>
                  <a:srgbClr val="AD0000"/>
                </a:solidFill>
                <a:latin typeface="Courier"/>
              </a:rPr>
              <a:t>0.035168272</a:t>
            </a:r>
            <a:r>
              <a:rPr>
                <a:solidFill>
                  <a:srgbClr val="003B4F"/>
                </a:solidFill>
                <a:latin typeface="Courier"/>
              </a:rPr>
              <a:t>,</a:t>
            </a:r>
            <a:br/>
            <a:r>
              <a:rPr>
                <a:solidFill>
                  <a:srgbClr val="003B4F"/>
                </a:solidFill>
                <a:latin typeface="Courier"/>
              </a:rPr>
              <a:t>         </a:t>
            </a:r>
            <a:r>
              <a:rPr>
                <a:solidFill>
                  <a:srgbClr val="AD0000"/>
                </a:solidFill>
                <a:latin typeface="Courier"/>
              </a:rPr>
              <a:t>0.051143602</a:t>
            </a:r>
            <a:r>
              <a:rPr>
                <a:solidFill>
                  <a:srgbClr val="003B4F"/>
                </a:solidFill>
                <a:latin typeface="Courier"/>
              </a:rPr>
              <a:t>,</a:t>
            </a:r>
            <a:br/>
            <a:r>
              <a:rPr>
                <a:solidFill>
                  <a:srgbClr val="003B4F"/>
                </a:solidFill>
                <a:latin typeface="Courier"/>
              </a:rPr>
              <a:t>         </a:t>
            </a:r>
            <a:r>
              <a:rPr>
                <a:solidFill>
                  <a:srgbClr val="AD0000"/>
                </a:solidFill>
                <a:latin typeface="Courier"/>
              </a:rPr>
              <a:t>0.074042144</a:t>
            </a:r>
            <a:r>
              <a:rPr>
                <a:solidFill>
                  <a:srgbClr val="003B4F"/>
                </a:solidFill>
                <a:latin typeface="Courier"/>
              </a:rPr>
              <a:t>,</a:t>
            </a:r>
            <a:br/>
            <a:r>
              <a:rPr>
                <a:solidFill>
                  <a:srgbClr val="003B4F"/>
                </a:solidFill>
                <a:latin typeface="Courier"/>
              </a:rPr>
              <a:t>         </a:t>
            </a:r>
            <a:r>
              <a:rPr>
                <a:solidFill>
                  <a:srgbClr val="AD0000"/>
                </a:solidFill>
                <a:latin typeface="Courier"/>
              </a:rPr>
              <a:t>0.136811785</a:t>
            </a:r>
            <a:r>
              <a:rPr>
                <a:solidFill>
                  <a:srgbClr val="003B4F"/>
                </a:solidFill>
                <a:latin typeface="Courier"/>
              </a:rPr>
              <a:t>)</a:t>
            </a:r>
          </a:p>
          <a:p>
            <a:pPr lvl="0" indent="0">
              <a:buNone/>
            </a:pPr>
            <a:r>
              <a:rPr>
                <a:solidFill>
                  <a:srgbClr val="5E5E5E"/>
                </a:solidFill>
                <a:latin typeface="Courier"/>
              </a:rPr>
              <a:t># Nuestros grupos de edad </a:t>
            </a:r>
            <a:br/>
            <a:br/>
            <a:r>
              <a:rPr>
                <a:solidFill>
                  <a:srgbClr val="003B4F"/>
                </a:solidFill>
                <a:latin typeface="Courier"/>
              </a:rPr>
              <a:t>grupo_eda&lt;-</a:t>
            </a:r>
            <a:r>
              <a:rPr>
                <a:solidFill>
                  <a:srgbClr val="4758AB"/>
                </a:solidFill>
                <a:latin typeface="Courier"/>
              </a:rPr>
              <a:t>c</a:t>
            </a:r>
            <a:r>
              <a:rPr>
                <a:solidFill>
                  <a:srgbClr val="003B4F"/>
                </a:solidFill>
                <a:latin typeface="Courier"/>
              </a:rPr>
              <a:t>(</a:t>
            </a:r>
            <a:r>
              <a:rPr>
                <a:solidFill>
                  <a:srgbClr val="AD0000"/>
                </a:solidFill>
                <a:latin typeface="Courier"/>
              </a:rPr>
              <a:t>0</a:t>
            </a:r>
            <a:r>
              <a:rPr>
                <a:solidFill>
                  <a:srgbClr val="003B4F"/>
                </a:solidFill>
                <a:latin typeface="Courier"/>
              </a:rPr>
              <a:t>,</a:t>
            </a:r>
            <a:r>
              <a:rPr>
                <a:solidFill>
                  <a:srgbClr val="AD0000"/>
                </a:solidFill>
                <a:latin typeface="Courier"/>
              </a:rPr>
              <a:t>1</a:t>
            </a:r>
            <a:r>
              <a:rPr>
                <a:solidFill>
                  <a:srgbClr val="003B4F"/>
                </a:solidFill>
                <a:latin typeface="Courier"/>
              </a:rPr>
              <a:t>,</a:t>
            </a:r>
            <a:r>
              <a:rPr>
                <a:solidFill>
                  <a:srgbClr val="4758AB"/>
                </a:solidFill>
                <a:latin typeface="Courier"/>
              </a:rPr>
              <a:t>seq</a:t>
            </a:r>
            <a:r>
              <a:rPr>
                <a:solidFill>
                  <a:srgbClr val="003B4F"/>
                </a:solidFill>
                <a:latin typeface="Courier"/>
              </a:rPr>
              <a:t>(</a:t>
            </a:r>
            <a:r>
              <a:rPr>
                <a:solidFill>
                  <a:srgbClr val="AD0000"/>
                </a:solidFill>
                <a:latin typeface="Courier"/>
              </a:rPr>
              <a:t>5</a:t>
            </a:r>
            <a:r>
              <a:rPr>
                <a:solidFill>
                  <a:srgbClr val="003B4F"/>
                </a:solidFill>
                <a:latin typeface="Courier"/>
              </a:rPr>
              <a:t>,</a:t>
            </a:r>
            <a:r>
              <a:rPr>
                <a:solidFill>
                  <a:srgbClr val="AD0000"/>
                </a:solidFill>
                <a:latin typeface="Courier"/>
              </a:rPr>
              <a:t>85</a:t>
            </a:r>
            <a:r>
              <a:rPr>
                <a:solidFill>
                  <a:srgbClr val="003B4F"/>
                </a:solidFill>
                <a:latin typeface="Courier"/>
              </a:rPr>
              <a:t>,</a:t>
            </a:r>
            <a:r>
              <a:rPr>
                <a:solidFill>
                  <a:srgbClr val="657422"/>
                </a:solidFill>
                <a:latin typeface="Courier"/>
              </a:rPr>
              <a:t>by=</a:t>
            </a:r>
            <a:r>
              <a:rPr>
                <a:solidFill>
                  <a:srgbClr val="AD0000"/>
                </a:solidFill>
                <a:latin typeface="Courier"/>
              </a:rPr>
              <a:t>5</a:t>
            </a:r>
            <a:r>
              <a:rPr>
                <a:solidFill>
                  <a:srgbClr val="003B4F"/>
                </a:solidFill>
                <a:latin typeface="Courier"/>
              </a:rPr>
              <a:t>))</a:t>
            </a:r>
            <a:br/>
            <a:r>
              <a:rPr>
                <a:solidFill>
                  <a:srgbClr val="003B4F"/>
                </a:solidFill>
                <a:latin typeface="Courier"/>
              </a:rPr>
              <a:t>AgeInt &lt;- </a:t>
            </a:r>
            <a:r>
              <a:rPr>
                <a:solidFill>
                  <a:srgbClr val="4758AB"/>
                </a:solidFill>
                <a:latin typeface="Courier"/>
              </a:rPr>
              <a:t>inferAgeIntAbr</a:t>
            </a:r>
            <a:r>
              <a:rPr>
                <a:solidFill>
                  <a:srgbClr val="003B4F"/>
                </a:solidFill>
                <a:latin typeface="Courier"/>
              </a:rPr>
              <a:t>(</a:t>
            </a:r>
            <a:r>
              <a:rPr>
                <a:solidFill>
                  <a:srgbClr val="657422"/>
                </a:solidFill>
                <a:latin typeface="Courier"/>
              </a:rPr>
              <a:t>vec =</a:t>
            </a:r>
            <a:r>
              <a:rPr>
                <a:solidFill>
                  <a:srgbClr val="003B4F"/>
                </a:solidFill>
                <a:latin typeface="Courier"/>
              </a:rPr>
              <a:t> nMx)</a:t>
            </a:r>
            <a:br/>
            <a:br/>
            <a:r>
              <a:rPr>
                <a:solidFill>
                  <a:srgbClr val="003B4F"/>
                </a:solidFill>
                <a:latin typeface="Courier"/>
              </a:rPr>
              <a:t>mx_lifetable2000 &lt;- </a:t>
            </a:r>
            <a:r>
              <a:rPr>
                <a:solidFill>
                  <a:srgbClr val="4758AB"/>
                </a:solidFill>
                <a:latin typeface="Courier"/>
              </a:rPr>
              <a:t>lt_abridged</a:t>
            </a:r>
            <a:r>
              <a:rPr>
                <a:solidFill>
                  <a:srgbClr val="003B4F"/>
                </a:solidFill>
                <a:latin typeface="Courier"/>
              </a:rPr>
              <a:t>(</a:t>
            </a:r>
            <a:r>
              <a:rPr>
                <a:solidFill>
                  <a:srgbClr val="657422"/>
                </a:solidFill>
                <a:latin typeface="Courier"/>
              </a:rPr>
              <a:t>nMx =</a:t>
            </a:r>
            <a:r>
              <a:rPr>
                <a:solidFill>
                  <a:srgbClr val="003B4F"/>
                </a:solidFill>
                <a:latin typeface="Courier"/>
              </a:rPr>
              <a:t> nMx, </a:t>
            </a:r>
            <a:br/>
            <a:r>
              <a:rPr>
                <a:solidFill>
                  <a:srgbClr val="003B4F"/>
                </a:solidFill>
                <a:latin typeface="Courier"/>
              </a:rPr>
              <a:t>                            </a:t>
            </a:r>
            <a:r>
              <a:rPr>
                <a:solidFill>
                  <a:srgbClr val="657422"/>
                </a:solidFill>
                <a:latin typeface="Courier"/>
              </a:rPr>
              <a:t>Age =</a:t>
            </a:r>
            <a:r>
              <a:rPr>
                <a:solidFill>
                  <a:srgbClr val="003B4F"/>
                </a:solidFill>
                <a:latin typeface="Courier"/>
              </a:rPr>
              <a:t> grupo_eda,</a:t>
            </a:r>
            <a:br/>
            <a:r>
              <a:rPr>
                <a:solidFill>
                  <a:srgbClr val="003B4F"/>
                </a:solidFill>
                <a:latin typeface="Courier"/>
              </a:rPr>
              <a:t>                            </a:t>
            </a:r>
            <a:r>
              <a:rPr>
                <a:solidFill>
                  <a:srgbClr val="657422"/>
                </a:solidFill>
                <a:latin typeface="Courier"/>
              </a:rPr>
              <a:t>AgeInt =</a:t>
            </a:r>
            <a:r>
              <a:rPr>
                <a:solidFill>
                  <a:srgbClr val="003B4F"/>
                </a:solidFill>
                <a:latin typeface="Courier"/>
              </a:rPr>
              <a:t> AgeInt,</a:t>
            </a:r>
            <a:br/>
            <a:r>
              <a:rPr>
                <a:solidFill>
                  <a:srgbClr val="003B4F"/>
                </a:solidFill>
                <a:latin typeface="Courier"/>
              </a:rPr>
              <a:t>                            </a:t>
            </a:r>
            <a:r>
              <a:rPr>
                <a:solidFill>
                  <a:srgbClr val="657422"/>
                </a:solidFill>
                <a:latin typeface="Courier"/>
              </a:rPr>
              <a:t>axmethod =</a:t>
            </a:r>
            <a:r>
              <a:rPr>
                <a:solidFill>
                  <a:srgbClr val="003B4F"/>
                </a:solidFill>
                <a:latin typeface="Courier"/>
              </a:rPr>
              <a:t> </a:t>
            </a:r>
            <a:r>
              <a:rPr>
                <a:solidFill>
                  <a:srgbClr val="20794D"/>
                </a:solidFill>
                <a:latin typeface="Courier"/>
              </a:rPr>
              <a:t>"un"</a:t>
            </a:r>
            <a:r>
              <a:rPr>
                <a:solidFill>
                  <a:srgbClr val="003B4F"/>
                </a:solidFill>
                <a:latin typeface="Courier"/>
              </a:rPr>
              <a:t>,</a:t>
            </a:r>
            <a:br/>
            <a:r>
              <a:rPr>
                <a:solidFill>
                  <a:srgbClr val="003B4F"/>
                </a:solidFill>
                <a:latin typeface="Courier"/>
              </a:rPr>
              <a:t>                            </a:t>
            </a:r>
            <a:r>
              <a:rPr>
                <a:solidFill>
                  <a:srgbClr val="657422"/>
                </a:solidFill>
                <a:latin typeface="Courier"/>
              </a:rPr>
              <a:t>Sex =</a:t>
            </a:r>
            <a:r>
              <a:rPr>
                <a:solidFill>
                  <a:srgbClr val="003B4F"/>
                </a:solidFill>
                <a:latin typeface="Courier"/>
              </a:rPr>
              <a:t> </a:t>
            </a:r>
            <a:r>
              <a:rPr>
                <a:solidFill>
                  <a:srgbClr val="20794D"/>
                </a:solidFill>
                <a:latin typeface="Courier"/>
              </a:rPr>
              <a:t>"m"</a:t>
            </a:r>
            <a:r>
              <a:rPr>
                <a:solidFill>
                  <a:srgbClr val="003B4F"/>
                </a:solidFill>
                <a:latin typeface="Courier"/>
              </a:rPr>
              <a:t>,</a:t>
            </a:r>
            <a:br/>
            <a:r>
              <a:rPr>
                <a:solidFill>
                  <a:srgbClr val="003B4F"/>
                </a:solidFill>
                <a:latin typeface="Courier"/>
              </a:rPr>
              <a:t>                            </a:t>
            </a:r>
            <a:r>
              <a:rPr>
                <a:solidFill>
                  <a:srgbClr val="657422"/>
                </a:solidFill>
                <a:latin typeface="Courier"/>
              </a:rPr>
              <a:t>mod =</a:t>
            </a:r>
            <a:r>
              <a:rPr>
                <a:solidFill>
                  <a:srgbClr val="003B4F"/>
                </a:solidFill>
                <a:latin typeface="Courier"/>
              </a:rPr>
              <a:t> </a:t>
            </a:r>
            <a:r>
              <a:rPr>
                <a:solidFill>
                  <a:srgbClr val="8F5902"/>
                </a:solidFill>
                <a:latin typeface="Courier"/>
              </a:rPr>
              <a:t>FALSE</a:t>
            </a:r>
            <a:r>
              <a:rPr>
                <a:solidFill>
                  <a:srgbClr val="003B4F"/>
                </a:solidFill>
                <a:latin typeface="Courier"/>
              </a:rPr>
              <a:t>)</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{DemoTools}</a:t>
            </a:r>
            <a:r>
              <a:rPr/>
              <a:t> (V)</a:t>
            </a:r>
          </a:p>
        </p:txBody>
      </p:sp>
      <p:sp>
        <p:nvSpPr>
          <p:cNvPr id="3" name="Content Placeholder 2"/>
          <p:cNvSpPr>
            <a:spLocks noGrp="1"/>
          </p:cNvSpPr>
          <p:nvPr>
            <p:ph idx="1"/>
          </p:nvPr>
        </p:nvSpPr>
        <p:spPr/>
        <p:txBody>
          <a:bodyPr/>
          <a:lstStyle/>
          <a:p>
            <a:pPr lvl="0" indent="0" marL="0">
              <a:spcBef>
                <a:spcPts val="3000"/>
              </a:spcBef>
              <a:buNone/>
            </a:pPr>
            <a:r>
              <a:rPr b="1"/>
              <a:t>Tablas de vida</a:t>
            </a:r>
          </a:p>
          <a:p>
            <a:pPr lvl="0" indent="0">
              <a:buNone/>
            </a:pPr>
            <a:r>
              <a:rPr>
                <a:solidFill>
                  <a:srgbClr val="4758AB"/>
                </a:solidFill>
                <a:latin typeface="Courier"/>
              </a:rPr>
              <a:t>round</a:t>
            </a:r>
            <a:r>
              <a:rPr>
                <a:solidFill>
                  <a:srgbClr val="003B4F"/>
                </a:solidFill>
                <a:latin typeface="Courier"/>
              </a:rPr>
              <a:t>(mx_lifetable2000,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head</a:t>
            </a:r>
            <a:r>
              <a:rPr>
                <a:solidFill>
                  <a:srgbClr val="003B4F"/>
                </a:solidFill>
                <a:latin typeface="Courier"/>
              </a:rPr>
              <a:t>()</a:t>
            </a:r>
          </a:p>
          <a:p>
            <a:pPr lvl="0" indent="0">
              <a:buNone/>
            </a:pPr>
            <a:r>
              <a:rPr>
                <a:latin typeface="Courier"/>
              </a:rPr>
              <a:t>   Age AgeInt  nMx  nAx  nqx        lx     ndx       nLx   Sx      Tx    ex
0    0      1 0.03 0.11 0.02 100000.00 2486.76  97789.83 0.97 7214185 72.14
1    1      4 0.00 1.58 0.00  97513.24  348.55 389208.81 1.00 7116395 72.98
5    5      5 0.00 2.50 0.00  97164.69  177.01 485380.95 1.00 6727186 69.23
10  10      5 0.00 2.50 0.00  96987.69  232.53 484357.11 1.00 6241805 64.36
15  15      5 0.00 2.76 0.00  96755.16  473.05 482714.55 0.99 5757448 59.51
20  20      5 0.00 2.66 0.01  96282.11  796.59 479548.05 0.99 5274734 54.78</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{DemoTools}</a:t>
            </a:r>
            <a:r>
              <a:rPr/>
              <a:t> (VI)</a:t>
            </a:r>
          </a:p>
        </p:txBody>
      </p:sp>
      <p:sp>
        <p:nvSpPr>
          <p:cNvPr id="3" name="Content Placeholder 2"/>
          <p:cNvSpPr>
            <a:spLocks noGrp="1"/>
          </p:cNvSpPr>
          <p:nvPr>
            <p:ph idx="1"/>
          </p:nvPr>
        </p:nvSpPr>
        <p:spPr/>
        <p:txBody>
          <a:bodyPr/>
          <a:lstStyle/>
          <a:p>
            <a:pPr lvl="0" indent="0" marL="0">
              <a:spcBef>
                <a:spcPts val="3000"/>
              </a:spcBef>
              <a:buNone/>
            </a:pPr>
            <a:r>
              <a:rPr b="1"/>
              <a:t>Otras funcioens</a:t>
            </a:r>
          </a:p>
          <a:p>
            <a:pPr lvl="0" indent="0" marL="0">
              <a:buNone/>
            </a:pPr>
            <a:r>
              <a:rPr/>
              <a:t>¡No da tiempo para todas!</a:t>
            </a:r>
          </a:p>
          <a:p>
            <a:pPr lvl="0" indent="0" marL="0">
              <a:buNone/>
            </a:pPr>
            <a:r>
              <a:rPr/>
              <a:t>Este paquete puede producir tablas abreviadas, tablas singulares y extrapolar hasta 109 años</a:t>
            </a:r>
          </a:p>
          <a:p>
            <a:pPr lvl="0" indent="0" marL="0">
              <a:buNone/>
            </a:pPr>
            <a:r>
              <a:rPr/>
              <a:t>También hay funciones de suavizamiento de información.</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{mxmaps}</a:t>
            </a:r>
            <a:r>
              <a:rPr/>
              <a:t> (I)</a:t>
            </a:r>
          </a:p>
        </p:txBody>
      </p:sp>
      <p:sp>
        <p:nvSpPr>
          <p:cNvPr id="3" name="Content Placeholder 2"/>
          <p:cNvSpPr>
            <a:spLocks noGrp="1"/>
          </p:cNvSpPr>
          <p:nvPr>
            <p:ph idx="1"/>
          </p:nvPr>
        </p:nvSpPr>
        <p:spPr/>
        <p:txBody>
          <a:bodyPr/>
          <a:lstStyle/>
          <a:p>
            <a:pPr lvl="0" indent="0" marL="0">
              <a:spcBef>
                <a:spcPts val="3000"/>
              </a:spcBef>
              <a:buNone/>
            </a:pPr>
            <a:r>
              <a:rPr b="1"/>
              <a:t>Instalación</a:t>
            </a:r>
          </a:p>
          <a:p>
            <a:pPr lvl="0" indent="0" marL="0">
              <a:buNone/>
            </a:pPr>
            <a:r>
              <a:rPr/>
              <a:t>Este paquete es un paquete muy sencillo para hacer mapas, desarrollado por Diego Valle Jones.</a:t>
            </a:r>
          </a:p>
          <a:p>
            <a:pPr lvl="0" indent="0" marL="0">
              <a:buNone/>
            </a:pPr>
            <a:r>
              <a:rPr/>
              <a:t>Permite hacer mapas a nivel municipal y estatal de México.</a:t>
            </a:r>
          </a:p>
          <a:p>
            <a:pPr lvl="0" indent="0" marL="0">
              <a:buNone/>
            </a:pPr>
            <a:r>
              <a:rPr/>
              <a:t>Se instala también desde su versión en desarrollo</a:t>
            </a:r>
          </a:p>
          <a:p>
            <a:pPr lvl="0" indent="0">
              <a:buNone/>
            </a:pPr>
            <a:r>
              <a:rPr>
                <a:solidFill>
                  <a:srgbClr val="5E5E5E"/>
                </a:solidFill>
                <a:latin typeface="Courier"/>
              </a:rPr>
              <a:t>#remotes::install_github("diegovalle/mxmaps")</a:t>
            </a:r>
            <a:br/>
            <a:r>
              <a:rPr>
                <a:solidFill>
                  <a:srgbClr val="4758AB"/>
                </a:solidFill>
                <a:latin typeface="Courier"/>
              </a:rPr>
              <a:t>library</a:t>
            </a:r>
            <a:r>
              <a:rPr>
                <a:solidFill>
                  <a:srgbClr val="003B4F"/>
                </a:solidFill>
                <a:latin typeface="Courier"/>
              </a:rPr>
              <a:t>(mxmaps)</a:t>
            </a:r>
          </a:p>
          <a:p>
            <a:pPr lvl="0" indent="0" marL="0">
              <a:buNone/>
            </a:pPr>
            <a:r>
              <a:rPr/>
              <a:t>Este paquete ya viene con algunos datos de población de los censos mexicanos.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{wppExplorer}</a:t>
            </a:r>
            <a:r>
              <a:rPr/>
              <a:t> (II)</a:t>
            </a:r>
          </a:p>
        </p:txBody>
      </p:sp>
      <p:sp>
        <p:nvSpPr>
          <p:cNvPr id="3" name="Content Placeholder 2"/>
          <p:cNvSpPr>
            <a:spLocks noGrp="1"/>
          </p:cNvSpPr>
          <p:nvPr>
            <p:ph idx="1"/>
          </p:nvPr>
        </p:nvSpPr>
        <p:spPr/>
        <p:txBody>
          <a:bodyPr/>
          <a:lstStyle/>
          <a:p>
            <a:pPr lvl="0" indent="0" marL="0">
              <a:buNone/>
            </a:pPr>
            <a:r>
              <a:rPr/>
              <a:t>Fitro de país</a:t>
            </a:r>
          </a:p>
          <a:p>
            <a:pPr lvl="0" indent="0">
              <a:buNone/>
            </a:pPr>
            <a:r>
              <a:rPr>
                <a:solidFill>
                  <a:srgbClr val="4758AB"/>
                </a:solidFill>
                <a:latin typeface="Courier"/>
              </a:rPr>
              <a:t>wpp.by.country</a:t>
            </a:r>
            <a:r>
              <a:rPr>
                <a:solidFill>
                  <a:srgbClr val="003B4F"/>
                </a:solidFill>
                <a:latin typeface="Courier"/>
              </a:rPr>
              <a:t>(tfr,  </a:t>
            </a:r>
            <a:r>
              <a:rPr>
                <a:solidFill>
                  <a:srgbClr val="20794D"/>
                </a:solidFill>
                <a:latin typeface="Courier"/>
              </a:rPr>
              <a:t>'MX'</a:t>
            </a:r>
            <a:r>
              <a:rPr>
                <a:solidFill>
                  <a:srgbClr val="003B4F"/>
                </a:solidFill>
                <a:latin typeface="Courier"/>
              </a:rPr>
              <a:t>) </a:t>
            </a:r>
            <a:r>
              <a:rPr>
                <a:solidFill>
                  <a:srgbClr val="5E5E5E"/>
                </a:solidFill>
                <a:latin typeface="Courier"/>
              </a:rPr>
              <a:t>%&gt;%</a:t>
            </a:r>
            <a:r>
              <a:rPr>
                <a:solidFill>
                  <a:srgbClr val="003B4F"/>
                </a:solidFill>
                <a:latin typeface="Courier"/>
              </a:rPr>
              <a:t> </a:t>
            </a:r>
            <a:r>
              <a:rPr>
                <a:solidFill>
                  <a:srgbClr val="4758AB"/>
                </a:solidFill>
                <a:latin typeface="Courier"/>
              </a:rPr>
              <a:t>head</a:t>
            </a:r>
            <a:r>
              <a:rPr>
                <a:solidFill>
                  <a:srgbClr val="003B4F"/>
                </a:solidFill>
                <a:latin typeface="Courier"/>
              </a:rPr>
              <a:t>()</a:t>
            </a:r>
          </a:p>
          <a:p>
            <a:pPr lvl="0" indent="0">
              <a:buNone/>
            </a:pPr>
            <a:r>
              <a:rPr>
                <a:latin typeface="Courier"/>
              </a:rPr>
              <a:t>     Year value
118  1955  6.75
353  1960  6.78
588  1965  6.75
823  1970  6.75
1058 1975  6.32
1293 1980  5.33</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latin typeface="Courier"/>
              </a:rPr>
              <a:t>{mxmaps}</a:t>
            </a:r>
            <a:r>
              <a:rPr/>
              <a:t> (II)</a:t>
            </a:r>
          </a:p>
        </p:txBody>
      </p:sp>
      <p:sp>
        <p:nvSpPr>
          <p:cNvPr id="4" name="Text Placeholder 3"/>
          <p:cNvSpPr>
            <a:spLocks noGrp="1"/>
          </p:cNvSpPr>
          <p:nvPr>
            <p:ph idx="2" sz="half" type="body"/>
          </p:nvPr>
        </p:nvSpPr>
        <p:spPr/>
        <p:txBody>
          <a:bodyPr/>
          <a:lstStyle/>
          <a:p>
            <a:pPr lvl="0" indent="0" marL="0">
              <a:spcBef>
                <a:spcPts val="3000"/>
              </a:spcBef>
              <a:buNone/>
            </a:pPr>
            <a:r>
              <a:rPr b="1"/>
              <a:t>Nivel estatal</a:t>
            </a:r>
          </a:p>
          <a:p>
            <a:pPr lvl="0" indent="0" marL="0">
              <a:buNone/>
            </a:pPr>
            <a:r>
              <a:rPr/>
              <a:t>El primer ejemplo utiliza con los datos a nivel estatal de población. Si tienes una base con la codificación de los datos en los estados de acuerdo a INEGI, en una variable que se llama región, no habrá problema</a:t>
            </a:r>
          </a:p>
          <a:p>
            <a:pPr lvl="0" indent="0">
              <a:buNone/>
            </a:pPr>
            <a:r>
              <a:rPr>
                <a:solidFill>
                  <a:srgbClr val="4758AB"/>
                </a:solidFill>
                <a:latin typeface="Courier"/>
              </a:rPr>
              <a:t>data</a:t>
            </a:r>
            <a:r>
              <a:rPr>
                <a:solidFill>
                  <a:srgbClr val="003B4F"/>
                </a:solidFill>
                <a:latin typeface="Courier"/>
              </a:rPr>
              <a:t>(</a:t>
            </a:r>
            <a:r>
              <a:rPr>
                <a:solidFill>
                  <a:srgbClr val="20794D"/>
                </a:solidFill>
                <a:latin typeface="Courier"/>
              </a:rPr>
              <a:t>"df_mexstate_2020"</a:t>
            </a:r>
            <a:r>
              <a:rPr>
                <a:solidFill>
                  <a:srgbClr val="003B4F"/>
                </a:solidFill>
                <a:latin typeface="Courier"/>
              </a:rPr>
              <a:t>)</a:t>
            </a:r>
            <a:br/>
            <a:br/>
            <a:r>
              <a:rPr>
                <a:solidFill>
                  <a:srgbClr val="003B4F"/>
                </a:solidFill>
                <a:latin typeface="Courier"/>
              </a:rPr>
              <a:t>df_mxstate_2020 </a:t>
            </a:r>
            <a:r>
              <a:rPr>
                <a:solidFill>
                  <a:srgbClr val="5E5E5E"/>
                </a:solidFill>
                <a:latin typeface="Courier"/>
              </a:rPr>
              <a:t>%&gt;%</a:t>
            </a:r>
            <a:r>
              <a:rPr>
                <a:solidFill>
                  <a:srgbClr val="003B4F"/>
                </a:solidFill>
                <a:latin typeface="Courier"/>
              </a:rPr>
              <a:t> </a:t>
            </a:r>
            <a:r>
              <a:rPr>
                <a:solidFill>
                  <a:srgbClr val="4758AB"/>
                </a:solidFill>
                <a:latin typeface="Courier"/>
              </a:rPr>
              <a:t>head</a:t>
            </a:r>
            <a:r>
              <a:rPr>
                <a:solidFill>
                  <a:srgbClr val="003B4F"/>
                </a:solidFill>
                <a:latin typeface="Courier"/>
              </a:rPr>
              <a:t>()</a:t>
            </a:r>
          </a:p>
          <a:p>
            <a:pPr lvl="0" indent="0">
              <a:buNone/>
            </a:pPr>
            <a:r>
              <a:rPr>
                <a:latin typeface="Courier"/>
              </a:rPr>
              <a:t>  region          state_name  state_name_official state_abbr
1     01      Aguascalientes       Aguascalientes        AGS
2     02     Baja California      Baja California         BC
3     03 Baja California Sur  Baja California Sur        BCS
4     04            Campeche             Campeche       CAMP
5     05            Coahuila Coahuila de Zaragoza       COAH
6     06              Colima               Colima        COL
  state_abbr_official year     pop pop_male pop_female afromexican
1                Ags. 2020 1425607   696683     728924       22425
2                  BC 2020 3769020  1900589    1868431       64362
3                 BCS 2020  798447   405879     392568       26330
4               Camp. 2020  928363   456939     471424       19319
5               Coah. 2020 3146771  1563669    1583102       45976
6                Col. 2020  731391   360622     370769       13574
  indigenous_language
1                2539
2               49130
3               13581
4               91801
5                5527
6                5210</a:t>
            </a:r>
          </a:p>
          <a:p>
            <a:pPr lvl="0" indent="0">
              <a:buNone/>
            </a:pPr>
            <a:r>
              <a:rPr>
                <a:solidFill>
                  <a:srgbClr val="003B4F"/>
                </a:solidFill>
                <a:latin typeface="Courier"/>
              </a:rPr>
              <a:t>df_mxstate_2020</a:t>
            </a:r>
            <a:r>
              <a:rPr>
                <a:solidFill>
                  <a:srgbClr val="5E5E5E"/>
                </a:solidFill>
                <a:latin typeface="Courier"/>
              </a:rPr>
              <a:t>$</a:t>
            </a:r>
            <a:r>
              <a:rPr>
                <a:solidFill>
                  <a:srgbClr val="003B4F"/>
                </a:solidFill>
                <a:latin typeface="Courier"/>
              </a:rPr>
              <a:t>value &lt;- df_mxstate_2020</a:t>
            </a:r>
            <a:r>
              <a:rPr>
                <a:solidFill>
                  <a:srgbClr val="5E5E5E"/>
                </a:solidFill>
                <a:latin typeface="Courier"/>
              </a:rPr>
              <a:t>$</a:t>
            </a:r>
            <a:r>
              <a:rPr>
                <a:solidFill>
                  <a:srgbClr val="003B4F"/>
                </a:solidFill>
                <a:latin typeface="Courier"/>
              </a:rPr>
              <a:t>pop</a:t>
            </a:r>
            <a:br/>
            <a:br/>
            <a:r>
              <a:rPr>
                <a:solidFill>
                  <a:srgbClr val="4758AB"/>
                </a:solidFill>
                <a:latin typeface="Courier"/>
              </a:rPr>
              <a:t>mxstate_choropleth</a:t>
            </a:r>
            <a:r>
              <a:rPr>
                <a:solidFill>
                  <a:srgbClr val="003B4F"/>
                </a:solidFill>
                <a:latin typeface="Courier"/>
              </a:rPr>
              <a:t>(df_mxstate_2020,</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"Población total, por estado 2020"</a:t>
            </a:r>
            <a:r>
              <a:rPr>
                <a:solidFill>
                  <a:srgbClr val="003B4F"/>
                </a:solidFill>
                <a:latin typeface="Courier"/>
              </a:rPr>
              <a:t>)</a:t>
            </a:r>
          </a:p>
        </p:txBody>
      </p:sp>
      <p:pic>
        <p:nvPicPr>
          <p:cNvPr descr="codigo_files/figure-pptx/unnamed-chunk-33-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latin typeface="Courier"/>
              </a:rPr>
              <a:t>{mxmaps}</a:t>
            </a:r>
            <a:r>
              <a:rPr/>
              <a:t> (III)</a:t>
            </a:r>
          </a:p>
        </p:txBody>
      </p:sp>
      <p:sp>
        <p:nvSpPr>
          <p:cNvPr id="4" name="Text Placeholder 3"/>
          <p:cNvSpPr>
            <a:spLocks noGrp="1"/>
          </p:cNvSpPr>
          <p:nvPr>
            <p:ph idx="2" sz="half" type="body"/>
          </p:nvPr>
        </p:nvSpPr>
        <p:spPr/>
        <p:txBody>
          <a:bodyPr/>
          <a:lstStyle/>
          <a:p>
            <a:pPr lvl="0" indent="0" marL="0">
              <a:spcBef>
                <a:spcPts val="3000"/>
              </a:spcBef>
              <a:buNone/>
            </a:pPr>
            <a:r>
              <a:rPr b="1"/>
              <a:t>Nivel municipal</a:t>
            </a:r>
          </a:p>
          <a:p>
            <a:pPr lvl="0" indent="0" marL="0">
              <a:buNone/>
            </a:pPr>
            <a:r>
              <a:rPr/>
              <a:t>Este segundo ejemplo utiliza con los datos a nivel estatal de población. Si tienes una base con la codificación de los datos en los municipio de acuerdo a INEGI, en una variable que se llama región, no habrá problema</a:t>
            </a:r>
          </a:p>
          <a:p>
            <a:pPr lvl="0" indent="0">
              <a:buNone/>
            </a:pPr>
            <a:r>
              <a:rPr>
                <a:solidFill>
                  <a:srgbClr val="4758AB"/>
                </a:solidFill>
                <a:latin typeface="Courier"/>
              </a:rPr>
              <a:t>data</a:t>
            </a:r>
            <a:r>
              <a:rPr>
                <a:solidFill>
                  <a:srgbClr val="003B4F"/>
                </a:solidFill>
                <a:latin typeface="Courier"/>
              </a:rPr>
              <a:t>(</a:t>
            </a:r>
            <a:r>
              <a:rPr>
                <a:solidFill>
                  <a:srgbClr val="20794D"/>
                </a:solidFill>
                <a:latin typeface="Courier"/>
              </a:rPr>
              <a:t>"df_mxmunicipio_2020"</a:t>
            </a:r>
            <a:r>
              <a:rPr>
                <a:solidFill>
                  <a:srgbClr val="003B4F"/>
                </a:solidFill>
                <a:latin typeface="Courier"/>
              </a:rPr>
              <a:t>)</a:t>
            </a:r>
            <a:br/>
            <a:r>
              <a:rPr>
                <a:solidFill>
                  <a:srgbClr val="003B4F"/>
                </a:solidFill>
                <a:latin typeface="Courier"/>
              </a:rPr>
              <a:t>df_mxmunicipio_2020 </a:t>
            </a:r>
            <a:r>
              <a:rPr>
                <a:solidFill>
                  <a:srgbClr val="5E5E5E"/>
                </a:solidFill>
                <a:latin typeface="Courier"/>
              </a:rPr>
              <a:t>%&gt;%</a:t>
            </a:r>
            <a:r>
              <a:rPr>
                <a:solidFill>
                  <a:srgbClr val="003B4F"/>
                </a:solidFill>
                <a:latin typeface="Courier"/>
              </a:rPr>
              <a:t> </a:t>
            </a:r>
            <a:r>
              <a:rPr>
                <a:solidFill>
                  <a:srgbClr val="4758AB"/>
                </a:solidFill>
                <a:latin typeface="Courier"/>
              </a:rPr>
              <a:t>head</a:t>
            </a:r>
            <a:r>
              <a:rPr>
                <a:solidFill>
                  <a:srgbClr val="003B4F"/>
                </a:solidFill>
                <a:latin typeface="Courier"/>
              </a:rPr>
              <a:t>()</a:t>
            </a:r>
          </a:p>
          <a:p>
            <a:pPr lvl="0" indent="0">
              <a:buNone/>
            </a:pPr>
            <a:r>
              <a:rPr>
                <a:latin typeface="Courier"/>
              </a:rPr>
              <a:t># A tibble: 6 × 17
  state_code munic…¹ region state…² state…³ state…⁴ state…⁵ munic…⁶  year    pop
  &lt;chr&gt;      &lt;chr&gt;   &lt;chr&gt;  &lt;chr&gt;   &lt;chr&gt;   &lt;chr&gt;   &lt;chr&gt;   &lt;chr&gt;   &lt;dbl&gt;  &lt;int&gt;
1 01         001     01001  Aguasc… Aguasc… AGS     Ags.    Aguasc…  2020 948990
2 01         002     01002  Aguasc… Aguasc… AGS     Ags.    Asient…  2020  51536
3 01         003     01003  Aguasc… Aguasc… AGS     Ags.    Calvil…  2020  58250
4 01         004     01004  Aguasc… Aguasc… AGS     Ags.    Cosío    2020  17000
5 01         005     01005  Aguasc… Aguasc… AGS     Ags.    Jesús …  2020 129929
6 01         006     01006  Aguasc… Aguasc… AGS     Ags.    Pabell…  2020  47646
# … with 7 more variables: pop_male &lt;int&gt;, pop_female &lt;int&gt;, afromexican &lt;int&gt;,
#   indigenous_language &lt;int&gt;, metro_area &lt;chr&gt;, long &lt;dbl&gt;, lat &lt;dbl&gt;, and
#   abbreviated variable names ¹​municipio_code, ²​state_name,
#   ³​state_name_official, ⁴​state_abbr, ⁵​state_abbr_official, ⁶​municipio_name</a:t>
            </a:r>
          </a:p>
          <a:p>
            <a:pPr lvl="0" indent="0">
              <a:buNone/>
            </a:pPr>
            <a:r>
              <a:rPr>
                <a:solidFill>
                  <a:srgbClr val="003B4F"/>
                </a:solidFill>
                <a:latin typeface="Courier"/>
              </a:rPr>
              <a:t>df_mxmunicipio_2020</a:t>
            </a:r>
            <a:r>
              <a:rPr>
                <a:solidFill>
                  <a:srgbClr val="5E5E5E"/>
                </a:solidFill>
                <a:latin typeface="Courier"/>
              </a:rPr>
              <a:t>$</a:t>
            </a:r>
            <a:r>
              <a:rPr>
                <a:solidFill>
                  <a:srgbClr val="003B4F"/>
                </a:solidFill>
                <a:latin typeface="Courier"/>
              </a:rPr>
              <a:t>value &lt;-  df_mxmunicipio_2020</a:t>
            </a:r>
            <a:r>
              <a:rPr>
                <a:solidFill>
                  <a:srgbClr val="5E5E5E"/>
                </a:solidFill>
                <a:latin typeface="Courier"/>
              </a:rPr>
              <a:t>$</a:t>
            </a:r>
            <a:r>
              <a:rPr>
                <a:solidFill>
                  <a:srgbClr val="003B4F"/>
                </a:solidFill>
                <a:latin typeface="Courier"/>
              </a:rPr>
              <a:t>indigenous_language </a:t>
            </a:r>
            <a:r>
              <a:rPr>
                <a:solidFill>
                  <a:srgbClr val="5E5E5E"/>
                </a:solidFill>
                <a:latin typeface="Courier"/>
              </a:rPr>
              <a:t>/</a:t>
            </a:r>
            <a:r>
              <a:rPr>
                <a:solidFill>
                  <a:srgbClr val="003B4F"/>
                </a:solidFill>
                <a:latin typeface="Courier"/>
              </a:rPr>
              <a:t> </a:t>
            </a:r>
            <a:br/>
            <a:r>
              <a:rPr>
                <a:solidFill>
                  <a:srgbClr val="003B4F"/>
                </a:solidFill>
                <a:latin typeface="Courier"/>
              </a:rPr>
              <a:t>df_mxmunicipio_2020</a:t>
            </a:r>
            <a:r>
              <a:rPr>
                <a:solidFill>
                  <a:srgbClr val="5E5E5E"/>
                </a:solidFill>
                <a:latin typeface="Courier"/>
              </a:rPr>
              <a:t>$</a:t>
            </a:r>
            <a:r>
              <a:rPr>
                <a:solidFill>
                  <a:srgbClr val="003B4F"/>
                </a:solidFill>
                <a:latin typeface="Courier"/>
              </a:rPr>
              <a:t>pop </a:t>
            </a:r>
            <a:r>
              <a:rPr>
                <a:solidFill>
                  <a:srgbClr val="5E5E5E"/>
                </a:solidFill>
                <a:latin typeface="Courier"/>
              </a:rPr>
              <a:t>*</a:t>
            </a:r>
            <a:r>
              <a:rPr>
                <a:solidFill>
                  <a:srgbClr val="003B4F"/>
                </a:solidFill>
                <a:latin typeface="Courier"/>
              </a:rPr>
              <a:t> </a:t>
            </a:r>
            <a:r>
              <a:rPr>
                <a:solidFill>
                  <a:srgbClr val="AD0000"/>
                </a:solidFill>
                <a:latin typeface="Courier"/>
              </a:rPr>
              <a:t>100</a:t>
            </a:r>
            <a:br/>
            <a:br/>
            <a:r>
              <a:rPr>
                <a:solidFill>
                  <a:srgbClr val="4758AB"/>
                </a:solidFill>
                <a:latin typeface="Courier"/>
              </a:rPr>
              <a:t>mxmunicipio_choropleth</a:t>
            </a:r>
            <a:r>
              <a:rPr>
                <a:solidFill>
                  <a:srgbClr val="003B4F"/>
                </a:solidFill>
                <a:latin typeface="Courier"/>
              </a:rPr>
              <a:t>(df_mxmunicipio_2020, </a:t>
            </a:r>
            <a:br/>
            <a:r>
              <a:rPr>
                <a:solidFill>
                  <a:srgbClr val="003B4F"/>
                </a:solidFill>
                <a:latin typeface="Courier"/>
              </a:rPr>
              <a:t>                       </a:t>
            </a:r>
            <a:r>
              <a:rPr>
                <a:solidFill>
                  <a:srgbClr val="657422"/>
                </a:solidFill>
                <a:latin typeface="Courier"/>
              </a:rPr>
              <a:t>num_colors =</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"Porcentaje de la población hablante de lengua indígena, 2020"</a:t>
            </a:r>
            <a:r>
              <a:rPr>
                <a:solidFill>
                  <a:srgbClr val="003B4F"/>
                </a:solidFill>
                <a:latin typeface="Courier"/>
              </a:rPr>
              <a:t>,</a:t>
            </a:r>
            <a:br/>
            <a:r>
              <a:rPr>
                <a:solidFill>
                  <a:srgbClr val="003B4F"/>
                </a:solidFill>
                <a:latin typeface="Courier"/>
              </a:rPr>
              <a:t>                       </a:t>
            </a:r>
            <a:r>
              <a:rPr>
                <a:solidFill>
                  <a:srgbClr val="657422"/>
                </a:solidFill>
                <a:latin typeface="Courier"/>
              </a:rPr>
              <a:t>legend =</a:t>
            </a:r>
            <a:r>
              <a:rPr>
                <a:solidFill>
                  <a:srgbClr val="003B4F"/>
                </a:solidFill>
                <a:latin typeface="Courier"/>
              </a:rPr>
              <a:t> </a:t>
            </a:r>
            <a:r>
              <a:rPr>
                <a:solidFill>
                  <a:srgbClr val="20794D"/>
                </a:solidFill>
                <a:latin typeface="Courier"/>
              </a:rPr>
              <a:t>"%"</a:t>
            </a:r>
            <a:r>
              <a:rPr>
                <a:solidFill>
                  <a:srgbClr val="003B4F"/>
                </a:solidFill>
                <a:latin typeface="Courier"/>
              </a:rPr>
              <a:t>)</a:t>
            </a:r>
          </a:p>
        </p:txBody>
      </p:sp>
      <p:pic>
        <p:nvPicPr>
          <p:cNvPr descr="codigo_files/figure-pptx/unnamed-chunk-34-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{wppExplorer}</a:t>
            </a:r>
            <a:r>
              <a:rPr/>
              <a:t> (III)</a:t>
            </a:r>
          </a:p>
        </p:txBody>
      </p:sp>
      <p:sp>
        <p:nvSpPr>
          <p:cNvPr id="3" name="Content Placeholder 2"/>
          <p:cNvSpPr>
            <a:spLocks noGrp="1"/>
          </p:cNvSpPr>
          <p:nvPr>
            <p:ph idx="1"/>
          </p:nvPr>
        </p:nvSpPr>
        <p:spPr/>
        <p:txBody>
          <a:bodyPr/>
          <a:lstStyle/>
          <a:p>
            <a:pPr lvl="0" indent="0" marL="0">
              <a:buNone/>
            </a:pPr>
            <a:r>
              <a:rPr/>
              <a:t>Fitro de año</a:t>
            </a:r>
          </a:p>
          <a:p>
            <a:pPr lvl="0" indent="0">
              <a:buNone/>
            </a:pPr>
            <a:r>
              <a:rPr>
                <a:solidFill>
                  <a:srgbClr val="4758AB"/>
                </a:solidFill>
                <a:latin typeface="Courier"/>
              </a:rPr>
              <a:t>wpp.by.year</a:t>
            </a:r>
            <a:r>
              <a:rPr>
                <a:solidFill>
                  <a:srgbClr val="003B4F"/>
                </a:solidFill>
                <a:latin typeface="Courier"/>
              </a:rPr>
              <a:t>(tfr,  </a:t>
            </a:r>
            <a:r>
              <a:rPr>
                <a:solidFill>
                  <a:srgbClr val="20794D"/>
                </a:solidFill>
                <a:latin typeface="Courier"/>
              </a:rPr>
              <a:t>'2010'</a:t>
            </a:r>
            <a:r>
              <a:rPr>
                <a:solidFill>
                  <a:srgbClr val="003B4F"/>
                </a:solidFill>
                <a:latin typeface="Courier"/>
              </a:rPr>
              <a:t>) </a:t>
            </a:r>
            <a:r>
              <a:rPr>
                <a:solidFill>
                  <a:srgbClr val="5E5E5E"/>
                </a:solidFill>
                <a:latin typeface="Courier"/>
              </a:rPr>
              <a:t>%&gt;%</a:t>
            </a:r>
            <a:r>
              <a:rPr>
                <a:solidFill>
                  <a:srgbClr val="003B4F"/>
                </a:solidFill>
                <a:latin typeface="Courier"/>
              </a:rPr>
              <a:t> </a:t>
            </a:r>
            <a:r>
              <a:rPr>
                <a:solidFill>
                  <a:srgbClr val="4758AB"/>
                </a:solidFill>
                <a:latin typeface="Courier"/>
              </a:rPr>
              <a:t>head</a:t>
            </a:r>
            <a:r>
              <a:rPr>
                <a:solidFill>
                  <a:srgbClr val="003B4F"/>
                </a:solidFill>
                <a:latin typeface="Courier"/>
              </a:rPr>
              <a:t>()</a:t>
            </a:r>
          </a:p>
          <a:p>
            <a:pPr lvl="0" indent="0">
              <a:buNone/>
            </a:pPr>
            <a:r>
              <a:rPr>
                <a:latin typeface="Courier"/>
              </a:rPr>
              <a:t>     charcode  value
2586       AF 6.4784
2587       AL 1.6400
2588       DZ 2.7240
2589       AO 6.3500
2590       AG 2.0000
2591       AR 2.3700</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{WDI}</a:t>
            </a:r>
            <a:r>
              <a:rPr/>
              <a:t> (I)</a:t>
            </a:r>
          </a:p>
        </p:txBody>
      </p:sp>
      <p:sp>
        <p:nvSpPr>
          <p:cNvPr id="3" name="Content Placeholder 2"/>
          <p:cNvSpPr>
            <a:spLocks noGrp="1"/>
          </p:cNvSpPr>
          <p:nvPr>
            <p:ph idx="1"/>
          </p:nvPr>
        </p:nvSpPr>
        <p:spPr/>
        <p:txBody>
          <a:bodyPr/>
          <a:lstStyle/>
          <a:p>
            <a:pPr lvl="0" indent="0">
              <a:buNone/>
            </a:pPr>
            <a:r>
              <a:rPr>
                <a:solidFill>
                  <a:srgbClr val="4758AB"/>
                </a:solidFill>
                <a:latin typeface="Courier"/>
              </a:rPr>
              <a:t>library</a:t>
            </a:r>
            <a:r>
              <a:rPr>
                <a:solidFill>
                  <a:srgbClr val="003B4F"/>
                </a:solidFill>
                <a:latin typeface="Courier"/>
              </a:rPr>
              <a:t>(WDI)</a:t>
            </a:r>
            <a:br/>
            <a:r>
              <a:rPr>
                <a:solidFill>
                  <a:srgbClr val="4758AB"/>
                </a:solidFill>
                <a:latin typeface="Courier"/>
              </a:rPr>
              <a:t>WDIsearch</a:t>
            </a:r>
            <a:r>
              <a:rPr>
                <a:solidFill>
                  <a:srgbClr val="003B4F"/>
                </a:solidFill>
                <a:latin typeface="Courier"/>
              </a:rPr>
              <a:t>(</a:t>
            </a:r>
            <a:r>
              <a:rPr>
                <a:solidFill>
                  <a:srgbClr val="20794D"/>
                </a:solidFill>
                <a:latin typeface="Courier"/>
              </a:rPr>
              <a:t>'gender'</a:t>
            </a:r>
            <a:r>
              <a:rPr>
                <a:solidFill>
                  <a:srgbClr val="003B4F"/>
                </a:solidFill>
                <a:latin typeface="Courier"/>
              </a:rPr>
              <a:t>) </a:t>
            </a:r>
            <a:r>
              <a:rPr>
                <a:solidFill>
                  <a:srgbClr val="5E5E5E"/>
                </a:solidFill>
                <a:latin typeface="Courier"/>
              </a:rPr>
              <a:t>%&gt;%</a:t>
            </a:r>
            <a:r>
              <a:rPr>
                <a:solidFill>
                  <a:srgbClr val="003B4F"/>
                </a:solidFill>
                <a:latin typeface="Courier"/>
              </a:rPr>
              <a:t> </a:t>
            </a:r>
            <a:r>
              <a:rPr>
                <a:solidFill>
                  <a:srgbClr val="4758AB"/>
                </a:solidFill>
                <a:latin typeface="Courier"/>
              </a:rPr>
              <a:t>head</a:t>
            </a:r>
            <a:r>
              <a:rPr>
                <a:solidFill>
                  <a:srgbClr val="003B4F"/>
                </a:solidFill>
                <a:latin typeface="Courier"/>
              </a:rPr>
              <a:t>()</a:t>
            </a:r>
          </a:p>
          <a:p>
            <a:pPr lvl="0" indent="0">
              <a:buNone/>
            </a:pPr>
            <a:r>
              <a:rPr>
                <a:latin typeface="Courier"/>
              </a:rPr>
              <a:t>                indicator
169           2.3_GIR.GPI
172           2.6_PCR.GPI
709     5.51.01.07.gender
1573 BI.EMP.PWRK.PB.FE.ZS
1575 BI.EMP.PWRK.PB.MA.ZS
1587 BI.EMP.TOTL.PB.FE.ZS
                                                                           name
169                       Gender parity index for gross intake ratio in grade 1
172                            Gender parity index for primary completion rate 
709                                                             Gender equality
1573  Public sector employment, as a share of paid employment by gender: Female
1575    Public sector employment, as a share of paid employment by gender: Male
1587 Public sector employment, as a share of total employment by gender: Female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{WDI}</a:t>
            </a:r>
            <a:r>
              <a:rPr/>
              <a:t> (II)</a:t>
            </a:r>
          </a:p>
        </p:txBody>
      </p:sp>
      <p:sp>
        <p:nvSpPr>
          <p:cNvPr id="3" name="Content Placeholder 2"/>
          <p:cNvSpPr>
            <a:spLocks noGrp="1"/>
          </p:cNvSpPr>
          <p:nvPr>
            <p:ph idx="1"/>
          </p:nvPr>
        </p:nvSpPr>
        <p:spPr/>
        <p:txBody>
          <a:bodyPr/>
          <a:lstStyle/>
          <a:p>
            <a:pPr lvl="0" indent="0">
              <a:buNone/>
            </a:pPr>
            <a:r>
              <a:rPr>
                <a:solidFill>
                  <a:srgbClr val="4758AB"/>
                </a:solidFill>
                <a:latin typeface="Courier"/>
              </a:rPr>
              <a:t>WDI</a:t>
            </a:r>
            <a:r>
              <a:rPr>
                <a:solidFill>
                  <a:srgbClr val="003B4F"/>
                </a:solidFill>
                <a:latin typeface="Courier"/>
              </a:rPr>
              <a:t>(</a:t>
            </a:r>
            <a:r>
              <a:rPr>
                <a:solidFill>
                  <a:srgbClr val="657422"/>
                </a:solidFill>
                <a:latin typeface="Courier"/>
              </a:rPr>
              <a:t>indicator=</a:t>
            </a:r>
            <a:r>
              <a:rPr>
                <a:solidFill>
                  <a:srgbClr val="20794D"/>
                </a:solidFill>
                <a:latin typeface="Courier"/>
              </a:rPr>
              <a:t>'SG.VAW.REFU.ZS'</a:t>
            </a:r>
            <a:r>
              <a:rPr>
                <a:solidFill>
                  <a:srgbClr val="003B4F"/>
                </a:solidFill>
                <a:latin typeface="Courier"/>
              </a:rPr>
              <a:t>,</a:t>
            </a:r>
            <a:br/>
            <a:r>
              <a:rPr>
                <a:solidFill>
                  <a:srgbClr val="003B4F"/>
                </a:solidFill>
                <a:latin typeface="Courier"/>
              </a:rPr>
              <a:t>    </a:t>
            </a:r>
            <a:r>
              <a:rPr>
                <a:solidFill>
                  <a:srgbClr val="657422"/>
                </a:solidFill>
                <a:latin typeface="Courier"/>
              </a:rPr>
              <a:t>country=</a:t>
            </a:r>
            <a:r>
              <a:rPr>
                <a:solidFill>
                  <a:srgbClr val="20794D"/>
                </a:solidFill>
                <a:latin typeface="Courier"/>
              </a:rPr>
              <a:t>"all"</a:t>
            </a:r>
            <a:r>
              <a:rPr>
                <a:solidFill>
                  <a:srgbClr val="003B4F"/>
                </a:solidFill>
                <a:latin typeface="Courier"/>
              </a:rPr>
              <a:t>, </a:t>
            </a:r>
            <a:br/>
            <a:r>
              <a:rPr>
                <a:solidFill>
                  <a:srgbClr val="003B4F"/>
                </a:solidFill>
                <a:latin typeface="Courier"/>
              </a:rPr>
              <a:t>    </a:t>
            </a:r>
            <a:r>
              <a:rPr>
                <a:solidFill>
                  <a:srgbClr val="657422"/>
                </a:solidFill>
                <a:latin typeface="Courier"/>
              </a:rPr>
              <a:t>start=</a:t>
            </a:r>
            <a:r>
              <a:rPr>
                <a:solidFill>
                  <a:srgbClr val="AD0000"/>
                </a:solidFill>
                <a:latin typeface="Courier"/>
              </a:rPr>
              <a:t>1960</a:t>
            </a:r>
            <a:r>
              <a:rPr>
                <a:solidFill>
                  <a:srgbClr val="003B4F"/>
                </a:solidFill>
                <a:latin typeface="Courier"/>
              </a:rPr>
              <a:t>, </a:t>
            </a:r>
            <a:br/>
            <a:r>
              <a:rPr>
                <a:solidFill>
                  <a:srgbClr val="003B4F"/>
                </a:solidFill>
                <a:latin typeface="Courier"/>
              </a:rPr>
              <a:t>    </a:t>
            </a:r>
            <a:r>
              <a:rPr>
                <a:solidFill>
                  <a:srgbClr val="657422"/>
                </a:solidFill>
                <a:latin typeface="Courier"/>
              </a:rPr>
              <a:t>end=</a:t>
            </a:r>
            <a:r>
              <a:rPr>
                <a:solidFill>
                  <a:srgbClr val="AD0000"/>
                </a:solidFill>
                <a:latin typeface="Courier"/>
              </a:rPr>
              <a:t>2020</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na.omit</a:t>
            </a:r>
            <a:r>
              <a:rPr>
                <a:solidFill>
                  <a:srgbClr val="003B4F"/>
                </a:solidFill>
                <a:latin typeface="Courier"/>
              </a:rPr>
              <a:t>() </a:t>
            </a:r>
            <a:r>
              <a:rPr>
                <a:solidFill>
                  <a:srgbClr val="5E5E5E"/>
                </a:solidFill>
                <a:latin typeface="Courier"/>
              </a:rPr>
              <a:t>%&gt;%</a:t>
            </a:r>
            <a:r>
              <a:rPr>
                <a:solidFill>
                  <a:srgbClr val="003B4F"/>
                </a:solidFill>
                <a:latin typeface="Courier"/>
              </a:rPr>
              <a:t> </a:t>
            </a:r>
            <a:br/>
            <a:r>
              <a:rPr>
                <a:solidFill>
                  <a:srgbClr val="003B4F"/>
                </a:solidFill>
                <a:latin typeface="Courier"/>
              </a:rPr>
              <a:t>  </a:t>
            </a:r>
            <a:r>
              <a:rPr>
                <a:solidFill>
                  <a:srgbClr val="4758AB"/>
                </a:solidFill>
                <a:latin typeface="Courier"/>
              </a:rPr>
              <a:t>head</a:t>
            </a:r>
            <a:r>
              <a:rPr>
                <a:solidFill>
                  <a:srgbClr val="003B4F"/>
                </a:solidFill>
                <a:latin typeface="Courier"/>
              </a:rPr>
              <a:t>()</a:t>
            </a:r>
          </a:p>
          <a:p>
            <a:pPr lvl="0" indent="0">
              <a:buNone/>
            </a:pPr>
            <a:r>
              <a:rPr>
                <a:latin typeface="Courier"/>
              </a:rPr>
              <a:t>         country iso2c iso3c year SG.VAW.REFU.ZS
2995 Afghanistan    AF   AFG 2015           33.4
3053     Albania    AL   ALB 2018            0.9
3062     Albania    AL   ALB 2009            8.9
3066     Albania    AL   ALB 2005            8.7
3299      Angola    AO   AGO 2016           11.5
3482     Armenia    AM   ARM 2016            0.8</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{geodata}</a:t>
            </a:r>
            <a:r>
              <a:rPr/>
              <a:t> (I)</a:t>
            </a:r>
          </a:p>
        </p:txBody>
      </p:sp>
      <p:sp>
        <p:nvSpPr>
          <p:cNvPr id="3" name="Content Placeholder 2"/>
          <p:cNvSpPr>
            <a:spLocks noGrp="1"/>
          </p:cNvSpPr>
          <p:nvPr>
            <p:ph idx="1"/>
          </p:nvPr>
        </p:nvSpPr>
        <p:spPr/>
        <p:txBody>
          <a:bodyPr/>
          <a:lstStyle/>
          <a:p>
            <a:pPr lvl="0" indent="0" marL="0">
              <a:buNone/>
            </a:pPr>
            <a:r>
              <a:rPr/>
              <a:t>The </a:t>
            </a:r>
            <a:r>
              <a:rPr>
                <a:latin typeface="Courier"/>
              </a:rPr>
              <a:t>{WorldClim}</a:t>
            </a:r>
            <a:r>
              <a:rPr/>
              <a:t> database</a:t>
            </a:r>
          </a:p>
          <a:p>
            <a:pPr lvl="0" indent="0">
              <a:buNone/>
            </a:pPr>
            <a:r>
              <a:rPr>
                <a:solidFill>
                  <a:srgbClr val="4758AB"/>
                </a:solidFill>
                <a:latin typeface="Courier"/>
              </a:rPr>
              <a:t>library</a:t>
            </a:r>
            <a:r>
              <a:rPr>
                <a:solidFill>
                  <a:srgbClr val="003B4F"/>
                </a:solidFill>
                <a:latin typeface="Courier"/>
              </a:rPr>
              <a:t>(geodata)</a:t>
            </a:r>
            <a:br/>
            <a:r>
              <a:rPr>
                <a:solidFill>
                  <a:srgbClr val="003B4F"/>
                </a:solidFill>
                <a:latin typeface="Courier"/>
              </a:rPr>
              <a:t>tmax_data &lt;- </a:t>
            </a:r>
            <a:r>
              <a:rPr>
                <a:solidFill>
                  <a:srgbClr val="4758AB"/>
                </a:solidFill>
                <a:latin typeface="Courier"/>
              </a:rPr>
              <a:t>worldclim_global</a:t>
            </a:r>
            <a:r>
              <a:rPr>
                <a:solidFill>
                  <a:srgbClr val="003B4F"/>
                </a:solidFill>
                <a:latin typeface="Courier"/>
              </a:rPr>
              <a:t>(</a:t>
            </a:r>
            <a:r>
              <a:rPr>
                <a:solidFill>
                  <a:srgbClr val="657422"/>
                </a:solidFill>
                <a:latin typeface="Courier"/>
              </a:rPr>
              <a:t>var =</a:t>
            </a:r>
            <a:r>
              <a:rPr>
                <a:solidFill>
                  <a:srgbClr val="003B4F"/>
                </a:solidFill>
                <a:latin typeface="Courier"/>
              </a:rPr>
              <a:t> </a:t>
            </a:r>
            <a:r>
              <a:rPr>
                <a:solidFill>
                  <a:srgbClr val="20794D"/>
                </a:solidFill>
                <a:latin typeface="Courier"/>
              </a:rPr>
              <a:t>"tmax"</a:t>
            </a:r>
            <a:r>
              <a:rPr>
                <a:solidFill>
                  <a:srgbClr val="003B4F"/>
                </a:solidFill>
                <a:latin typeface="Courier"/>
              </a:rPr>
              <a:t>, </a:t>
            </a:r>
            <a:br/>
            <a:r>
              <a:rPr>
                <a:solidFill>
                  <a:srgbClr val="003B4F"/>
                </a:solidFill>
                <a:latin typeface="Courier"/>
              </a:rPr>
              <a:t>                              </a:t>
            </a:r>
            <a:r>
              <a:rPr>
                <a:solidFill>
                  <a:srgbClr val="657422"/>
                </a:solidFill>
                <a:latin typeface="Courier"/>
              </a:rPr>
              <a:t>res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r>
              <a:rPr>
                <a:solidFill>
                  <a:srgbClr val="657422"/>
                </a:solidFill>
                <a:latin typeface="Courier"/>
              </a:rPr>
              <a:t>path=</a:t>
            </a:r>
            <a:r>
              <a:rPr>
                <a:solidFill>
                  <a:srgbClr val="003B4F"/>
                </a:solidFill>
                <a:latin typeface="Courier"/>
              </a:rPr>
              <a:t> </a:t>
            </a:r>
            <a:r>
              <a:rPr>
                <a:solidFill>
                  <a:srgbClr val="4758AB"/>
                </a:solidFill>
                <a:latin typeface="Courier"/>
              </a:rPr>
              <a:t>getwd</a:t>
            </a:r>
            <a:r>
              <a:rPr>
                <a:solidFill>
                  <a:srgbClr val="003B4F"/>
                </a:solidFill>
                <a:latin typeface="Courier"/>
              </a:rPr>
              <a:t>())</a:t>
            </a:r>
            <a:br/>
            <a:br/>
            <a:r>
              <a:rPr>
                <a:solidFill>
                  <a:srgbClr val="003B4F"/>
                </a:solidFill>
                <a:latin typeface="Courier"/>
              </a:rPr>
              <a:t>tmax_data</a:t>
            </a:r>
          </a:p>
          <a:p>
            <a:pPr lvl="0" indent="0">
              <a:buNone/>
            </a:pPr>
            <a:r>
              <a:rPr>
                <a:latin typeface="Courier"/>
              </a:rPr>
              <a:t>class       : SpatRaster 
dimensions  : 1080, 2160, 12  (nrow, ncol, nlyr)
resolution  : 0.1666667, 0.1666667  (x, y)
extent      : -180, 180, -90, 90  (xmin, xmax, ymin, ymax)
coord. ref. : lon/lat WGS 84 (EPSG:4326) 
sources     : wc2.1_10m_tmax_01.tif  
              wc2.1_10m_tmax_02.tif  
              wc2.1_10m_tmax_03.tif  
              ... and 9 more source(s)
names       : wc2.1~ax_01, wc2.1~ax_02, wc2.1~ax_03, wc2.1~ax_04, wc2.1~ax_05, wc2.1~ax_06, ... 
min values  :     -42.419,   -39.58325,   -53.40000,   -59.54875,    -59.8395,    -60.3600, ... 
max values  :      42.157,    40.26450,    41.48825,    43.17525,     44.8155,     46.6155, ... </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latin typeface="Courier"/>
              </a:rPr>
              <a:t>{geodata}</a:t>
            </a:r>
            <a:r>
              <a:rPr/>
              <a:t> (II)</a:t>
            </a:r>
          </a:p>
        </p:txBody>
      </p:sp>
      <p:sp>
        <p:nvSpPr>
          <p:cNvPr id="4" name="Text Placeholder 3"/>
          <p:cNvSpPr>
            <a:spLocks noGrp="1"/>
          </p:cNvSpPr>
          <p:nvPr>
            <p:ph idx="2" sz="half" type="body"/>
          </p:nvPr>
        </p:nvSpPr>
        <p:spPr/>
        <p:txBody>
          <a:bodyPr/>
          <a:lstStyle/>
          <a:p>
            <a:pPr lvl="0" indent="0" marL="0">
              <a:buNone/>
            </a:pPr>
            <a:r>
              <a:rPr/>
              <a:t>¿Qué tanto calor hace en diciembre?</a:t>
            </a:r>
          </a:p>
          <a:p>
            <a:pPr lvl="0" indent="0">
              <a:buNone/>
            </a:pPr>
            <a:r>
              <a:rPr>
                <a:solidFill>
                  <a:srgbClr val="4758AB"/>
                </a:solidFill>
                <a:latin typeface="Courier"/>
              </a:rPr>
              <a:t>library</a:t>
            </a:r>
            <a:r>
              <a:rPr>
                <a:solidFill>
                  <a:srgbClr val="003B4F"/>
                </a:solidFill>
                <a:latin typeface="Courier"/>
              </a:rPr>
              <a:t>(ggplot2)</a:t>
            </a:r>
            <a:br/>
            <a:br/>
            <a:r>
              <a:rPr>
                <a:solidFill>
                  <a:srgbClr val="5E5E5E"/>
                </a:solidFill>
                <a:latin typeface="Courier"/>
              </a:rPr>
              <a:t># Converting the raster object into a dataframe</a:t>
            </a:r>
            <a:br/>
            <a:r>
              <a:rPr>
                <a:solidFill>
                  <a:srgbClr val="003B4F"/>
                </a:solidFill>
                <a:latin typeface="Courier"/>
              </a:rPr>
              <a:t>tmax_data_may_df &lt;- </a:t>
            </a:r>
            <a:r>
              <a:rPr>
                <a:solidFill>
                  <a:srgbClr val="4758AB"/>
                </a:solidFill>
                <a:latin typeface="Courier"/>
              </a:rPr>
              <a:t>as.data.frame</a:t>
            </a:r>
            <a:r>
              <a:rPr>
                <a:solidFill>
                  <a:srgbClr val="003B4F"/>
                </a:solidFill>
                <a:latin typeface="Courier"/>
              </a:rPr>
              <a:t>(tmax_data</a:t>
            </a:r>
            <a:r>
              <a:rPr>
                <a:solidFill>
                  <a:srgbClr val="5E5E5E"/>
                </a:solidFill>
                <a:latin typeface="Courier"/>
              </a:rPr>
              <a:t>$</a:t>
            </a:r>
            <a:r>
              <a:rPr>
                <a:solidFill>
                  <a:srgbClr val="003B4F"/>
                </a:solidFill>
                <a:latin typeface="Courier"/>
              </a:rPr>
              <a:t>wc2</a:t>
            </a:r>
            <a:r>
              <a:rPr>
                <a:solidFill>
                  <a:srgbClr val="AD0000"/>
                </a:solidFill>
                <a:latin typeface="Courier"/>
              </a:rPr>
              <a:t>.1</a:t>
            </a:r>
            <a:r>
              <a:rPr>
                <a:solidFill>
                  <a:srgbClr val="003B4F"/>
                </a:solidFill>
                <a:latin typeface="Courier"/>
              </a:rPr>
              <a:t>_10m_tmax_12, </a:t>
            </a:r>
            <a:r>
              <a:rPr>
                <a:solidFill>
                  <a:srgbClr val="657422"/>
                </a:solidFill>
                <a:latin typeface="Courier"/>
              </a:rPr>
              <a:t>xy =</a:t>
            </a:r>
            <a:r>
              <a:rPr>
                <a:solidFill>
                  <a:srgbClr val="003B4F"/>
                </a:solidFill>
                <a:latin typeface="Courier"/>
              </a:rPr>
              <a:t> </a:t>
            </a:r>
            <a:r>
              <a:rPr>
                <a:solidFill>
                  <a:srgbClr val="8F5902"/>
                </a:solidFill>
                <a:latin typeface="Courier"/>
              </a:rPr>
              <a:t>TRUE</a:t>
            </a:r>
            <a:r>
              <a:rPr>
                <a:solidFill>
                  <a:srgbClr val="003B4F"/>
                </a:solidFill>
                <a:latin typeface="Courier"/>
              </a:rPr>
              <a:t>, </a:t>
            </a:r>
            <a:r>
              <a:rPr>
                <a:solidFill>
                  <a:srgbClr val="657422"/>
                </a:solidFill>
                <a:latin typeface="Courier"/>
              </a:rPr>
              <a:t>na.rm =</a:t>
            </a:r>
            <a:r>
              <a:rPr>
                <a:solidFill>
                  <a:srgbClr val="003B4F"/>
                </a:solidFill>
                <a:latin typeface="Courier"/>
              </a:rPr>
              <a:t> </a:t>
            </a:r>
            <a:r>
              <a:rPr>
                <a:solidFill>
                  <a:srgbClr val="8F5902"/>
                </a:solidFill>
                <a:latin typeface="Courier"/>
              </a:rPr>
              <a:t>TRUE</a:t>
            </a:r>
            <a:r>
              <a:rPr>
                <a:solidFill>
                  <a:srgbClr val="003B4F"/>
                </a:solidFill>
                <a:latin typeface="Courier"/>
              </a:rPr>
              <a:t>)</a:t>
            </a:r>
            <a:br/>
            <a:r>
              <a:rPr>
                <a:solidFill>
                  <a:srgbClr val="4758AB"/>
                </a:solidFill>
                <a:latin typeface="Courier"/>
              </a:rPr>
              <a:t>rownames</a:t>
            </a:r>
            <a:r>
              <a:rPr>
                <a:solidFill>
                  <a:srgbClr val="003B4F"/>
                </a:solidFill>
                <a:latin typeface="Courier"/>
              </a:rPr>
              <a:t>(tmax_data_may_df) &lt;- </a:t>
            </a:r>
            <a:r>
              <a:rPr>
                <a:solidFill>
                  <a:srgbClr val="4758AB"/>
                </a:solidFill>
                <a:latin typeface="Courier"/>
              </a:rPr>
              <a:t>c</a:t>
            </a:r>
            <a:r>
              <a:rPr>
                <a:solidFill>
                  <a:srgbClr val="003B4F"/>
                </a:solidFill>
                <a:latin typeface="Courier"/>
              </a:rPr>
              <a:t>()</a:t>
            </a:r>
            <a:br/>
            <a:br/>
            <a:r>
              <a:rPr>
                <a:solidFill>
                  <a:srgbClr val="4758AB"/>
                </a:solidFill>
                <a:latin typeface="Courier"/>
              </a:rPr>
              <a:t>ggplot</a:t>
            </a:r>
            <a:r>
              <a:rPr>
                <a:solidFill>
                  <a:srgbClr val="003B4F"/>
                </a:solidFill>
                <a:latin typeface="Courier"/>
              </a:rPr>
              <a:t>(</a:t>
            </a:r>
            <a:br/>
            <a:r>
              <a:rPr>
                <a:solidFill>
                  <a:srgbClr val="003B4F"/>
                </a:solidFill>
                <a:latin typeface="Courier"/>
              </a:rPr>
              <a:t>  </a:t>
            </a:r>
            <a:r>
              <a:rPr>
                <a:solidFill>
                  <a:srgbClr val="657422"/>
                </a:solidFill>
                <a:latin typeface="Courier"/>
              </a:rPr>
              <a:t>data =</a:t>
            </a:r>
            <a:r>
              <a:rPr>
                <a:solidFill>
                  <a:srgbClr val="003B4F"/>
                </a:solidFill>
                <a:latin typeface="Courier"/>
              </a:rPr>
              <a:t> tmax_data_may_df,</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x, </a:t>
            </a:r>
            <a:r>
              <a:rPr>
                <a:solidFill>
                  <a:srgbClr val="657422"/>
                </a:solidFill>
                <a:latin typeface="Courier"/>
              </a:rPr>
              <a:t>y =</a:t>
            </a:r>
            <a:r>
              <a:rPr>
                <a:solidFill>
                  <a:srgbClr val="003B4F"/>
                </a:solidFill>
                <a:latin typeface="Courier"/>
              </a:rPr>
              <a:t> y)</a:t>
            </a:r>
            <a:b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geom_raster</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fill =</a:t>
            </a:r>
            <a:r>
              <a:rPr>
                <a:solidFill>
                  <a:srgbClr val="003B4F"/>
                </a:solidFill>
                <a:latin typeface="Courier"/>
              </a:rPr>
              <a:t> wc2</a:t>
            </a:r>
            <a:r>
              <a:rPr>
                <a:solidFill>
                  <a:srgbClr val="AD0000"/>
                </a:solidFill>
                <a:latin typeface="Courier"/>
              </a:rPr>
              <a:t>.1</a:t>
            </a:r>
            <a:r>
              <a:rPr>
                <a:solidFill>
                  <a:srgbClr val="003B4F"/>
                </a:solidFill>
                <a:latin typeface="Courier"/>
              </a:rPr>
              <a:t>_10m_tmax_12))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"Temperaturas máximas en diciembre"</a:t>
            </a:r>
            <a:r>
              <a:rPr>
                <a:solidFill>
                  <a:srgbClr val="003B4F"/>
                </a:solidFill>
                <a:latin typeface="Courier"/>
              </a:rPr>
              <a:t>,</a:t>
            </a:r>
            <a:br/>
            <a:r>
              <a:rPr>
                <a:solidFill>
                  <a:srgbClr val="003B4F"/>
                </a:solidFill>
                <a:latin typeface="Courier"/>
              </a:rPr>
              <a:t>    </a:t>
            </a:r>
            <a:r>
              <a:rPr>
                <a:solidFill>
                  <a:srgbClr val="657422"/>
                </a:solidFill>
                <a:latin typeface="Courier"/>
              </a:rPr>
              <a:t>subtitle =</a:t>
            </a:r>
            <a:r>
              <a:rPr>
                <a:solidFill>
                  <a:srgbClr val="003B4F"/>
                </a:solidFill>
                <a:latin typeface="Courier"/>
              </a:rPr>
              <a:t> </a:t>
            </a:r>
            <a:r>
              <a:rPr>
                <a:solidFill>
                  <a:srgbClr val="20794D"/>
                </a:solidFill>
                <a:latin typeface="Courier"/>
              </a:rPr>
              <a:t>"En 1970-2000"</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xlab</a:t>
            </a:r>
            <a:r>
              <a:rPr>
                <a:solidFill>
                  <a:srgbClr val="003B4F"/>
                </a:solidFill>
                <a:latin typeface="Courier"/>
              </a:rPr>
              <a:t>(</a:t>
            </a:r>
            <a:r>
              <a:rPr>
                <a:solidFill>
                  <a:srgbClr val="20794D"/>
                </a:solidFill>
                <a:latin typeface="Courier"/>
              </a:rPr>
              <a:t>"Longitude"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ylab</a:t>
            </a:r>
            <a:r>
              <a:rPr>
                <a:solidFill>
                  <a:srgbClr val="003B4F"/>
                </a:solidFill>
                <a:latin typeface="Courier"/>
              </a:rPr>
              <a:t>(</a:t>
            </a:r>
            <a:r>
              <a:rPr>
                <a:solidFill>
                  <a:srgbClr val="20794D"/>
                </a:solidFill>
                <a:latin typeface="Courier"/>
              </a:rPr>
              <a:t>"Latitude"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scale_fill_gradientn</a:t>
            </a:r>
            <a:r>
              <a:rPr>
                <a:solidFill>
                  <a:srgbClr val="003B4F"/>
                </a:solidFill>
                <a:latin typeface="Courier"/>
              </a:rPr>
              <a:t>(</a:t>
            </a:r>
            <a:br/>
            <a:r>
              <a:rPr>
                <a:solidFill>
                  <a:srgbClr val="003B4F"/>
                </a:solidFill>
                <a:latin typeface="Courier"/>
              </a:rPr>
              <a:t>    </a:t>
            </a:r>
            <a:r>
              <a:rPr>
                <a:solidFill>
                  <a:srgbClr val="657422"/>
                </a:solidFill>
                <a:latin typeface="Courier"/>
              </a:rPr>
              <a:t>name =</a:t>
            </a:r>
            <a:r>
              <a:rPr>
                <a:solidFill>
                  <a:srgbClr val="003B4F"/>
                </a:solidFill>
                <a:latin typeface="Courier"/>
              </a:rPr>
              <a:t> </a:t>
            </a:r>
            <a:r>
              <a:rPr>
                <a:solidFill>
                  <a:srgbClr val="20794D"/>
                </a:solidFill>
                <a:latin typeface="Courier"/>
              </a:rPr>
              <a:t>"Temperature (°C)"</a:t>
            </a:r>
            <a:r>
              <a:rPr>
                <a:solidFill>
                  <a:srgbClr val="003B4F"/>
                </a:solidFill>
                <a:latin typeface="Courier"/>
              </a:rPr>
              <a:t>,</a:t>
            </a:r>
            <a:br/>
            <a:r>
              <a:rPr>
                <a:solidFill>
                  <a:srgbClr val="003B4F"/>
                </a:solidFill>
                <a:latin typeface="Courier"/>
              </a:rPr>
              <a:t>    </a:t>
            </a:r>
            <a:r>
              <a:rPr>
                <a:solidFill>
                  <a:srgbClr val="657422"/>
                </a:solidFill>
                <a:latin typeface="Courier"/>
              </a:rPr>
              <a:t>colours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"#0094D1"</a:t>
            </a:r>
            <a:r>
              <a:rPr>
                <a:solidFill>
                  <a:srgbClr val="003B4F"/>
                </a:solidFill>
                <a:latin typeface="Courier"/>
              </a:rPr>
              <a:t>, </a:t>
            </a:r>
            <a:r>
              <a:rPr>
                <a:solidFill>
                  <a:srgbClr val="20794D"/>
                </a:solidFill>
                <a:latin typeface="Courier"/>
              </a:rPr>
              <a:t>"#68C1E6"</a:t>
            </a:r>
            <a:r>
              <a:rPr>
                <a:solidFill>
                  <a:srgbClr val="003B4F"/>
                </a:solidFill>
                <a:latin typeface="Courier"/>
              </a:rPr>
              <a:t>, </a:t>
            </a:r>
            <a:r>
              <a:rPr>
                <a:solidFill>
                  <a:srgbClr val="20794D"/>
                </a:solidFill>
                <a:latin typeface="Courier"/>
              </a:rPr>
              <a:t>"#FEED99"</a:t>
            </a:r>
            <a:r>
              <a:rPr>
                <a:solidFill>
                  <a:srgbClr val="003B4F"/>
                </a:solidFill>
                <a:latin typeface="Courier"/>
              </a:rPr>
              <a:t>, </a:t>
            </a:r>
            <a:r>
              <a:rPr>
                <a:solidFill>
                  <a:srgbClr val="20794D"/>
                </a:solidFill>
                <a:latin typeface="Courier"/>
              </a:rPr>
              <a:t>"#AF3301"</a:t>
            </a:r>
            <a:r>
              <a:rPr>
                <a:solidFill>
                  <a:srgbClr val="003B4F"/>
                </a:solidFill>
                <a:latin typeface="Courier"/>
              </a:rPr>
              <a:t>),</a:t>
            </a:r>
            <a:br/>
            <a:r>
              <a:rPr>
                <a:solidFill>
                  <a:srgbClr val="003B4F"/>
                </a:solidFill>
                <a:latin typeface="Courier"/>
              </a:rPr>
              <a:t>    </a:t>
            </a:r>
            <a:r>
              <a:rPr>
                <a:solidFill>
                  <a:srgbClr val="657422"/>
                </a:solidFill>
                <a:latin typeface="Courier"/>
              </a:rPr>
              <a:t>breaks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5E5E5E"/>
                </a:solidFill>
                <a:latin typeface="Courier"/>
              </a:rPr>
              <a:t>-</a:t>
            </a:r>
            <a:r>
              <a:rPr>
                <a:solidFill>
                  <a:srgbClr val="AD0000"/>
                </a:solidFill>
                <a:latin typeface="Courier"/>
              </a:rPr>
              <a:t>20</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AD0000"/>
                </a:solidFill>
                <a:latin typeface="Courier"/>
              </a:rPr>
              <a:t>20</a:t>
            </a:r>
            <a:r>
              <a:rPr>
                <a:solidFill>
                  <a:srgbClr val="003B4F"/>
                </a:solidFill>
                <a:latin typeface="Courier"/>
              </a:rPr>
              <a:t>, </a:t>
            </a:r>
            <a:r>
              <a:rPr>
                <a:solidFill>
                  <a:srgbClr val="AD0000"/>
                </a:solidFill>
                <a:latin typeface="Courier"/>
              </a:rPr>
              <a:t>40</a:t>
            </a:r>
            <a:r>
              <a:rPr>
                <a:solidFill>
                  <a:srgbClr val="003B4F"/>
                </a:solidFill>
                <a:latin typeface="Courier"/>
              </a:rPr>
              <a:t>)</a:t>
            </a:r>
            <a:br/>
            <a:r>
              <a:rPr>
                <a:solidFill>
                  <a:srgbClr val="003B4F"/>
                </a:solidFill>
                <a:latin typeface="Courier"/>
              </a:rPr>
              <a:t>  )</a:t>
            </a:r>
          </a:p>
        </p:txBody>
      </p:sp>
      <p:pic>
        <p:nvPicPr>
          <p:cNvPr descr="codigo_files/figure-pptx/unnamed-chunk-7-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{geodata}</a:t>
            </a:r>
            <a:r>
              <a:rPr/>
              <a:t> (III)</a:t>
            </a:r>
          </a:p>
        </p:txBody>
      </p:sp>
      <p:sp>
        <p:nvSpPr>
          <p:cNvPr id="3" name="Content Placeholder 2"/>
          <p:cNvSpPr>
            <a:spLocks noGrp="1"/>
          </p:cNvSpPr>
          <p:nvPr>
            <p:ph idx="1"/>
          </p:nvPr>
        </p:nvSpPr>
        <p:spPr/>
        <p:txBody>
          <a:bodyPr/>
          <a:lstStyle/>
          <a:p>
            <a:pPr lvl="0" indent="0" marL="0">
              <a:buNone/>
            </a:pPr>
            <a:r>
              <a:rPr/>
              <a:t>También se puede descargar la “Gridded Population of the World” (Una base para densidad poblacional de CIESIN)</a:t>
            </a:r>
          </a:p>
          <a:p>
            <a:pPr lvl="0" indent="0">
              <a:buNone/>
            </a:pPr>
            <a:r>
              <a:rPr>
                <a:solidFill>
                  <a:srgbClr val="003B4F"/>
                </a:solidFill>
                <a:latin typeface="Courier"/>
              </a:rPr>
              <a:t>pop &lt;- </a:t>
            </a:r>
            <a:r>
              <a:rPr>
                <a:solidFill>
                  <a:srgbClr val="4758AB"/>
                </a:solidFill>
                <a:latin typeface="Courier"/>
              </a:rPr>
              <a:t>population</a:t>
            </a:r>
            <a:r>
              <a:rPr>
                <a:solidFill>
                  <a:srgbClr val="003B4F"/>
                </a:solidFill>
                <a:latin typeface="Courier"/>
              </a:rPr>
              <a:t>(</a:t>
            </a:r>
            <a:r>
              <a:rPr>
                <a:solidFill>
                  <a:srgbClr val="AD0000"/>
                </a:solidFill>
                <a:latin typeface="Courier"/>
              </a:rPr>
              <a:t>2020</a:t>
            </a:r>
            <a:r>
              <a:rPr>
                <a:solidFill>
                  <a:srgbClr val="003B4F"/>
                </a:solidFill>
                <a:latin typeface="Courier"/>
              </a:rPr>
              <a:t>, </a:t>
            </a:r>
            <a:r>
              <a:rPr>
                <a:solidFill>
                  <a:srgbClr val="657422"/>
                </a:solidFill>
                <a:latin typeface="Courier"/>
              </a:rPr>
              <a:t>res=</a:t>
            </a:r>
            <a:r>
              <a:rPr>
                <a:solidFill>
                  <a:srgbClr val="AD0000"/>
                </a:solidFill>
                <a:latin typeface="Courier"/>
              </a:rPr>
              <a:t>10</a:t>
            </a:r>
            <a:r>
              <a:rPr>
                <a:solidFill>
                  <a:srgbClr val="003B4F"/>
                </a:solidFill>
                <a:latin typeface="Courier"/>
              </a:rPr>
              <a:t>, </a:t>
            </a:r>
            <a:r>
              <a:rPr>
                <a:solidFill>
                  <a:srgbClr val="657422"/>
                </a:solidFill>
                <a:latin typeface="Courier"/>
              </a:rPr>
              <a:t>path=</a:t>
            </a:r>
            <a:r>
              <a:rPr>
                <a:solidFill>
                  <a:srgbClr val="4758AB"/>
                </a:solidFill>
                <a:latin typeface="Courier"/>
              </a:rPr>
              <a:t>getwd</a:t>
            </a:r>
            <a:r>
              <a:rPr>
                <a:solidFill>
                  <a:srgbClr val="003B4F"/>
                </a:solidFill>
                <a:latin typeface="Courier"/>
              </a:rPr>
              <a:t>())</a:t>
            </a:r>
            <a:br/>
            <a:r>
              <a:rPr>
                <a:solidFill>
                  <a:srgbClr val="003B4F"/>
                </a:solidFill>
                <a:latin typeface="Courier"/>
              </a:rPr>
              <a:t>pop</a:t>
            </a:r>
          </a:p>
          <a:p>
            <a:pPr lvl="0" indent="0">
              <a:buNone/>
            </a:pPr>
            <a:r>
              <a:rPr>
                <a:latin typeface="Courier"/>
              </a:rPr>
              <a:t>class       : SpatRaster 
dimensions  : 1080, 2160, 1  (nrow, ncol, nlyr)
resolution  : 0.1666667, 0.1666667  (x, y)
extent      : -180, 180, -90, 90  (xmin, xmax, ymin, ymax)
coord. ref. : lon/lat WGS 84 (EPSG:4326) 
source      : gpw_v4_population_density_rev11_2020_10m.tif 
name        : population_density 
min value   :               0.00 
max value   :           64552.77 </a:t>
            </a:r>
          </a:p>
          <a:p>
            <a:pPr lvl="0" indent="0" marL="0">
              <a:buNone/>
            </a:pPr>
            <a:r>
              <a:rPr/>
              <a:t>Nos bajo un tiff con la información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codigo</dc:title>
  <dc:creator/>
  <cp:keywords/>
  <dcterms:created xsi:type="dcterms:W3CDTF">2022-12-07T16:41:38Z</dcterms:created>
  <dcterms:modified xsi:type="dcterms:W3CDTF">2022-12-07T16:41:38Z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editor">
    <vt:lpwstr>visual</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labels">
    <vt:lpwstr/>
  </property>
  <property fmtid="{D5CDD505-2E9C-101B-9397-08002B2CF9AE}" pid="8" name="toc-title">
    <vt:lpwstr>Table of contents</vt:lpwstr>
  </property>
</Properties>
</file>