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5"/>
  </p:notesMasterIdLst>
  <p:sldIdLst>
    <p:sldId id="259" r:id="rId2"/>
    <p:sldId id="685" r:id="rId3"/>
    <p:sldId id="741" r:id="rId4"/>
    <p:sldId id="727" r:id="rId5"/>
    <p:sldId id="728" r:id="rId6"/>
    <p:sldId id="729" r:id="rId7"/>
    <p:sldId id="634" r:id="rId8"/>
    <p:sldId id="732" r:id="rId9"/>
    <p:sldId id="636" r:id="rId10"/>
    <p:sldId id="733" r:id="rId11"/>
    <p:sldId id="337" r:id="rId12"/>
    <p:sldId id="338" r:id="rId13"/>
    <p:sldId id="734" r:id="rId14"/>
    <p:sldId id="735" r:id="rId15"/>
    <p:sldId id="736" r:id="rId16"/>
    <p:sldId id="738" r:id="rId17"/>
    <p:sldId id="267" r:id="rId18"/>
    <p:sldId id="742" r:id="rId19"/>
    <p:sldId id="740" r:id="rId20"/>
    <p:sldId id="260" r:id="rId21"/>
    <p:sldId id="739" r:id="rId22"/>
    <p:sldId id="291" r:id="rId23"/>
    <p:sldId id="262" r:id="rId24"/>
    <p:sldId id="263" r:id="rId25"/>
    <p:sldId id="268" r:id="rId26"/>
    <p:sldId id="269" r:id="rId27"/>
    <p:sldId id="271" r:id="rId28"/>
    <p:sldId id="272" r:id="rId29"/>
    <p:sldId id="270" r:id="rId30"/>
    <p:sldId id="265" r:id="rId31"/>
    <p:sldId id="266" r:id="rId32"/>
    <p:sldId id="289" r:id="rId33"/>
    <p:sldId id="292" r:id="rId3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23:35:42.567"/>
    </inkml:context>
    <inkml:brush xml:id="br0">
      <inkml:brushProperty name="width" value="0.05292" units="cm"/>
      <inkml:brushProperty name="height" value="0.05292" units="cm"/>
      <inkml:brushProperty name="color" value="#FFFFFF"/>
    </inkml:brush>
  </inkml:definitions>
  <inkml:trace contextRef="#ctx0" brushRef="#br0">696 18569 8191,'11'20'0,"-1"-1"0,1-3 0,-1-1 0,10 16 0,-7-16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23:36:33.942"/>
    </inkml:context>
    <inkml:brush xml:id="br0">
      <inkml:brushProperty name="width" value="0.05292" units="cm"/>
      <inkml:brushProperty name="height" value="0.05292" units="cm"/>
      <inkml:brushProperty name="color" value="#FFFFFF"/>
    </inkml:brush>
  </inkml:definitions>
  <inkml:trace contextRef="#ctx0" brushRef="#br0">24537 14325 24575,'-1'-13'0,"0"3"0,-2 5 0,0 1 0,-3-3 0,-3 2 0,-1-5 0,-3 2 0,-7-7 0,-13-1 0,14 7 0,1 0 0,-1 1 0,1 0 0,-15-4 0,15 6 0,3 1 0,5 2 0,4 2 0,-13-2 0,-9-2 0,4 1 0,-4-1 0,6 1 0,8 4 0,-21-5 0,19 3 0,-12-1 0,7-1 0,3 2 0,-14 0 0,13 0 0,-8 2 0,2 0 0,9 0 0,-13-2 0,18 2 0,-12-4 0,12 4 0,-25-7 0,17 4 0,-18-3 0,16 2 0,0 1 0,-10 1 0,2-2 0,0 1 0,7 2 0,-11-2 0,7 3 0,5 0 0,0 0 0,0 0 0,-1 0 0,-12 0 0,-3 3 0,3 0 0,7-1 0,-1 1 0,6 1 0,1 0 0,-14 1 0,2 1 0,1 2 0,3-1 0,4-1 0,14-2 0,-6 2 0,12-3 0,3 0 0,-6 3 0,2 4 0,-10 11 0,6-3 0,-6 4 0,5-3 0,1-7 0,-6 17 0,9-19 0,-2 8 0,1 1 0,3-6 0,-1 5 0,1 1 0,2-6 0,-2 13 0,3-8 0,0-1 0,0 1 0,2-8 0,-2 1 0,2 0 0,0-1 0,0 8 0,0-3 0,0-1 0,0 1 0,0-7 0,2 8 0,-2-8 0,2 5 0,2 3 0,3 13 0,1-7 0,2 7 0,1-10 0,-1-1 0,8 13 0,-8-13 0,6 10 0,-4-12 0,3-1 0,2 2 0,1 0 0,0 0 0,0-1 0,-2-4 0,-1-1 0,10 5 0,-11-9 0,7 5 0,4 1 0,1-1 0,0-1 0,-1 0 0,2 0 0,-2-3 0,2 0 0,-3-2 0,9-2 0,-9 0 0,1-1 0,-3-2 0,0-1 0,-2 1 0,1 0 0,4 0 0,2 0 0,-2 0-802,-2-1 1,1 0 801,10 2 0,3 1 0,-4-1 0,-13-2 0,1 1 0,7-1 0,6 1 0,1 0 0,-7 0 0,-6-1 0,-1 0 0,12-2 0,4 0 0,-5 0 0,1 1 0,-11-2 0,1-1 0,-2 1 0,-1 0 0,4-2 0,1 0 0,-1-1 0,-3 0 0,8-6 1603,-5-2-1603,-10 3 0,5-2 0,-13 8 0,1-2 0,2-3 0,-3 0 0,13-18 0,-12 11 0,3-5 0,0-1 0,0-2 0,2-5 0,-6 12 0,-2-1 0,-3-12 0,0 11 0,0 1 0,-3-13 0,-1-2 0,-1 15 0,-2-8 0,1 10 0,-1 1 0,2 2 0,0 2 0,-4-8 0,1 2 0,-8-14 0,6 13 0,-6-8 0,9 19 0,-2-1 0,4 2 0,-2-1 0,-3-4 0,-6-5 0,2 4 0,-2-1 0,-11-8 0,15 11 0,-8-3 0,1 0 0,7 6 0,-18-11 0,19 10 0,-13-5 0,14 9 0,-8-3 0,-3-1 0,1 2 0,-3-1 0,-2 1 0,-5-1 0,6 4 0,-1 0 0,-1 1 0,2 2 0,-6 1 0,10 0 0,0 0 0,-17 0 0,13 0 0,-1 0 0,-3 0 0,1 0 0,0 0 0,-1 0 0,-2 0 0,-3 0 0,2 0 0,-5-2 0,0 1-456,0 1 0,-3 0 0,4-1 456,3 0 0,2-1 0,1 2 0,2 0 0,-2 0 0,-3 0 0,21 0 0,0 0 0,7 0 0,0 0 1368,-2 4-1368,0-2 0,-2 3 0,-2 0 0,-12 7 0,7-3 0,-16 7 0,17-8 0,-8 5 0,4 0 0,3 0 0,-2 1 0,-6 12 0,6-4 0,-4 5 0,9-7 0,7-3 0,-2-4 0,2 2 0,1-7 0,1 2 0,-4 4 0,5-1 0,-3 10 0,4 2 0,0-1 0,0-3 0,2-8 0,0-5 0,2 3 0,-1 0 0,1 1 0,2 5 0,-2-8 0,0 3 0,-1-10 0,-3 5 0,3-3 0,-2-1 0,0 1 0</inkml:trace>
  <inkml:trace contextRef="#ctx0" brushRef="#br0" timeOffset="3117">25073 15058 24575,'-11'0'0,"-3"0"0,0 0 0,-2-2 0,-6-1 0,0 1 0,-11-4 0,-2 0-971,14 4 0,-1 0 971,-3-2 0,-5-1 0,-1 0 0,3 2 0,2 0 0,2 1 0,-2 0 0,-2-1 0,-2-1 0,0 0 0,3 1 0,-10 0 0,0 0 0,1 0 0,-3-1 0,5 1 0,7 0 0,0 0 0,0 1 0,-2 1 0,0 0 0,1 2 0,-1 1 0,2 0 0,2-1 0,-1 1 0,-2 2 0,-6 0 0,1 0 0,5 0 0,1-1 0,1 1-400,-1-1 0,-5 0 0,0 0 1,4 0 399,-2 0 0,0 0 0,3 0 0,-4 0 0,1 1 0,2 0 0,-4 1 0,-1 2 0,6-1 0,-4 1 0,1 1 0,3-1 0,-3 2 0,0 0 0,-2 1 0,-3 1 0,3-2-183,8-2 1,1 0 182,-6 2 0,0 0 0,3-1 0,0 0 0,2-1 0,-1 1 578,-1 0 1,-3 2 0,1 0-579,3-2 0,-1 1 0,1-1 0,-4 2 0,0 0 0,2 0-252,-2 1 1,1-1 251,-2-1 0,2-2 0,1 3 1682,-10-3-1682,3 7 428,7-4-428,6 1 0,2 1 0,-3 2 0,-3 5 563,4-1-563,9-6 0,-7 9 0,11-8 0,-4 6 0,4 4 0,2 1 0,-1-2 0,2 2 0,0 7 0,1-6 0,1 0 0,1 8 0,0-1 0,2-10 0,2 0 0,3 1 0,2 2 0,2 1-482,-1-2 0,2 1 482,0-1 0,1 1 0,0-2 0,1 3 0,0-1 0,3 2 0,1-2-64,-6-3 0,1-3 64,2 0 0,1-2 0,6 8 0,-2-8 0,1 0 0,0-6 0,-1-1 0,0 1 0,2 0 0,7-2 0,5 0 0,-4-2 0,-9-2 0,2 0 0,8 1 0,6 2 0,2-1 0,-3-1 0,-4-1 0,-2-2 0,1 1-565,0 1 0,0 0 0,1 0 1,0-1 564,6 0 0,-1-2 0,2 0-691,-4 1 0,2 0 0,0-1 1,0 0 690,-3-1 0,0-1 0,1 0 0,4 0-410,-5 0 0,3 1 1,2 0-1,2-1 1,0 1-1,-1 0 0,-2-1 1,-4 0 186,6 0 0,-5-1 0,1 0 0,6 0 223,-11 0 0,4 1 0,2-1 0,3 0 0,0-1 0,1 1 0,-1 0 0,-1-1 0,-3 1 0,-4-1 0,-4 1 0,12-2 0,-8-1 0,5 0 0,-5 0 0,5 0 0,4 0 0,1-1 0,0 0 0,-3 0 0,-4 0 0,-7 0-274,6-4 1,-4 0 273,3 0 0,4-2 0,-4 0 0,1-1 0,-5 1 0,2 0 636,4-2 0,-1 1-636,-14 6 2743,16-8-2743,-15 5 3276,-1 0-838,8-4-1339,-9 4-1099,2 0 2,9-4-2,4-1 0,-2 0 0,-4 2 0,-15 2 0,-1 4 0,1-10 0,2-11 0,-7 0 0,-2-2 0,0 4 0,0 0 0,-1-3 0,-1-1 0,-3-4 0,-1 3-423,-3 0 423,-2-6 0,-3 1 0,0 14 0,0 2 0,0 1 0,-12-11 0,2 4 0,6 7 0,0 2 0,-7-3 0,-2-4 423,5 11-423,1 0 0,0 0 0,0 2 0,-5-2 0,-1-1 0,2 3 0,-10-2 0,-2 0 0,5 4 0,-1 2 0,1 1 0,9 3 0,-13 2 0,21 0 0,-6 0 0,4 2 0,6-2 0,-5 3 0,11-2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40025-98DC-E147-A2F8-CF19FDF846E5}" type="datetimeFigureOut">
              <a:rPr lang="es-MX" smtClean="0"/>
              <a:t>14/01/22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63423-2057-0B42-A70D-D31DAE09C0CF}" type="slidenum">
              <a:rPr lang="es-MX" smtClean="0"/>
              <a:t>‹Nº›</a:t>
            </a:fld>
            <a:endParaRPr lang="es-MX"/>
          </a:p>
        </p:txBody>
      </p:sp>
    </p:spTree>
    <p:extLst>
      <p:ext uri="{BB962C8B-B14F-4D97-AF65-F5344CB8AC3E}">
        <p14:creationId xmlns:p14="http://schemas.microsoft.com/office/powerpoint/2010/main" val="130597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Dibujar</a:t>
            </a:r>
            <a:r>
              <a:rPr lang="es-MX" baseline="0" dirty="0"/>
              <a:t> las distancias con respecto a la línea</a:t>
            </a:r>
            <a:endParaRPr lang="es-MX" dirty="0"/>
          </a:p>
        </p:txBody>
      </p:sp>
      <p:sp>
        <p:nvSpPr>
          <p:cNvPr id="4" name="Slide Number Placeholder 3"/>
          <p:cNvSpPr>
            <a:spLocks noGrp="1"/>
          </p:cNvSpPr>
          <p:nvPr>
            <p:ph type="sldNum" sz="quarter" idx="10"/>
          </p:nvPr>
        </p:nvSpPr>
        <p:spPr/>
        <p:txBody>
          <a:bodyPr/>
          <a:lstStyle/>
          <a:p>
            <a:pPr>
              <a:defRPr/>
            </a:pPr>
            <a:fld id="{F7F0C515-9772-4DD0-BC85-69B161ED3035}" type="slidenum">
              <a:rPr lang="es-MX" smtClean="0"/>
              <a:pPr>
                <a:defRPr/>
              </a:pPr>
              <a:t>6</a:t>
            </a:fld>
            <a:endParaRPr lang="es-MX"/>
          </a:p>
        </p:txBody>
      </p:sp>
    </p:spTree>
    <p:extLst>
      <p:ext uri="{BB962C8B-B14F-4D97-AF65-F5344CB8AC3E}">
        <p14:creationId xmlns:p14="http://schemas.microsoft.com/office/powerpoint/2010/main" val="27559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1/14/22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584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1/14/22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2152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1/14/22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799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1/14/22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9641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1/14/22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1965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1/14/22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404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1/14/22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89817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1/14/22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712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1/14/22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5157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1/14/22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2464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1/14/22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014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1/14/22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17627786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90.png"/><Relationship Id="rId2" Type="http://schemas.openxmlformats.org/officeDocument/2006/relationships/image" Target="../media/image23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1.xml"/><Relationship Id="rId5" Type="http://schemas.openxmlformats.org/officeDocument/2006/relationships/image" Target="../media/image19.jpe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70.png"/><Relationship Id="rId3" Type="http://schemas.openxmlformats.org/officeDocument/2006/relationships/image" Target="../media/image24.jpeg"/><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2.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0.png"/><Relationship Id="rId5" Type="http://schemas.openxmlformats.org/officeDocument/2006/relationships/customXml" Target="../ink/ink2.xml"/><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jpeg"/><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emf"/><Relationship Id="rId2" Type="http://schemas.openxmlformats.org/officeDocument/2006/relationships/tags" Target="../tags/tag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30.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3.emf"/><Relationship Id="rId2" Type="http://schemas.openxmlformats.org/officeDocument/2006/relationships/tags" Target="../tags/tag4.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2.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tags" Target="../tags/tag5.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11.bin"/><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emf"/><Relationship Id="rId2" Type="http://schemas.openxmlformats.org/officeDocument/2006/relationships/tags" Target="../tags/tag6.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38.e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1.emf"/><Relationship Id="rId2" Type="http://schemas.openxmlformats.org/officeDocument/2006/relationships/tags" Target="../tags/tag7.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40.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hyperlink" Target="https://statisticalhorizons.com/hosmer-lemeshow" TargetMode="External"/><Relationship Id="rId2" Type="http://schemas.openxmlformats.org/officeDocument/2006/relationships/hyperlink" Target="https://stats.stackexchange.com/questions/20523/difference-between-logit-and-probit-models/30909#30909" TargetMode="External"/><Relationship Id="rId1" Type="http://schemas.openxmlformats.org/officeDocument/2006/relationships/slideLayout" Target="../slideLayouts/slideLayout2.xml"/><Relationship Id="rId4" Type="http://schemas.openxmlformats.org/officeDocument/2006/relationships/hyperlink" Target="http://www.wiley.com/WileyCDA/WileyTitle/productCd-0470582472.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Colorful papers stacked to forming a paper turbine">
            <a:extLst>
              <a:ext uri="{FF2B5EF4-FFF2-40B4-BE49-F238E27FC236}">
                <a16:creationId xmlns:a16="http://schemas.microsoft.com/office/drawing/2014/main" id="{5674C489-697F-4CF8-A744-EBE8A5CDB1C9}"/>
              </a:ext>
            </a:extLst>
          </p:cNvPr>
          <p:cNvPicPr>
            <a:picLocks noChangeAspect="1"/>
          </p:cNvPicPr>
          <p:nvPr/>
        </p:nvPicPr>
        <p:blipFill rotWithShape="1">
          <a:blip r:embed="rId2"/>
          <a:srcRect t="11977" r="-1" b="13003"/>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ame 12">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Subtítulo 2">
            <a:extLst>
              <a:ext uri="{FF2B5EF4-FFF2-40B4-BE49-F238E27FC236}">
                <a16:creationId xmlns:a16="http://schemas.microsoft.com/office/drawing/2014/main" id="{91440131-EFD2-1146-8525-D07F1397905E}"/>
              </a:ext>
            </a:extLst>
          </p:cNvPr>
          <p:cNvSpPr>
            <a:spLocks noGrp="1"/>
          </p:cNvSpPr>
          <p:nvPr>
            <p:ph type="subTitle" idx="1"/>
          </p:nvPr>
        </p:nvSpPr>
        <p:spPr>
          <a:xfrm>
            <a:off x="861428" y="3624760"/>
            <a:ext cx="5565648" cy="1633040"/>
          </a:xfrm>
        </p:spPr>
        <p:txBody>
          <a:bodyPr>
            <a:normAutofit/>
          </a:bodyPr>
          <a:lstStyle/>
          <a:p>
            <a:r>
              <a:rPr lang="es-MX" dirty="0">
                <a:solidFill>
                  <a:srgbClr val="FFFFFF"/>
                </a:solidFill>
              </a:rPr>
              <a:t>Día 5</a:t>
            </a:r>
          </a:p>
          <a:p>
            <a:r>
              <a:rPr lang="es-MX" dirty="0">
                <a:solidFill>
                  <a:srgbClr val="FFFFFF"/>
                </a:solidFill>
              </a:rPr>
              <a:t>Curso intersemestral de invierno</a:t>
            </a:r>
          </a:p>
          <a:p>
            <a:r>
              <a:rPr lang="es-MX" dirty="0">
                <a:solidFill>
                  <a:srgbClr val="FFFFFF"/>
                </a:solidFill>
              </a:rPr>
              <a:t>Dra. Ana Ruth Escoto Castillo</a:t>
            </a:r>
          </a:p>
        </p:txBody>
      </p:sp>
      <p:sp>
        <p:nvSpPr>
          <p:cNvPr id="2" name="Título 1">
            <a:extLst>
              <a:ext uri="{FF2B5EF4-FFF2-40B4-BE49-F238E27FC236}">
                <a16:creationId xmlns:a16="http://schemas.microsoft.com/office/drawing/2014/main" id="{97A32B87-B1A3-E943-ABD3-46FFA82784F0}"/>
              </a:ext>
            </a:extLst>
          </p:cNvPr>
          <p:cNvSpPr>
            <a:spLocks noGrp="1"/>
          </p:cNvSpPr>
          <p:nvPr>
            <p:ph type="ctrTitle"/>
          </p:nvPr>
        </p:nvSpPr>
        <p:spPr>
          <a:xfrm>
            <a:off x="861428" y="799521"/>
            <a:ext cx="5565648" cy="2179601"/>
          </a:xfrm>
        </p:spPr>
        <p:txBody>
          <a:bodyPr>
            <a:normAutofit/>
          </a:bodyPr>
          <a:lstStyle/>
          <a:p>
            <a:pPr>
              <a:lnSpc>
                <a:spcPct val="90000"/>
              </a:lnSpc>
            </a:pPr>
            <a:r>
              <a:rPr lang="es-MX" sz="3700">
                <a:solidFill>
                  <a:srgbClr val="FFFFFF"/>
                </a:solidFill>
              </a:rPr>
              <a:t>Inferencia e introducción a los modelos estadísticos con R</a:t>
            </a:r>
          </a:p>
        </p:txBody>
      </p:sp>
      <p:grpSp>
        <p:nvGrpSpPr>
          <p:cNvPr id="1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3" name="Freeform: Shape 22">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 name="Group 24">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6" name="Freeform: Shape 25">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08299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FB1533C-4CA3-424C-A6B4-410A30040E67}"/>
                  </a:ext>
                </a:extLst>
              </p:cNvPr>
              <p:cNvSpPr>
                <a:spLocks noGrp="1"/>
              </p:cNvSpPr>
              <p:nvPr>
                <p:ph idx="1"/>
              </p:nvPr>
            </p:nvSpPr>
            <p:spPr>
              <a:xfrm>
                <a:off x="1959894" y="2953799"/>
                <a:ext cx="8272211" cy="2758727"/>
              </a:xfrm>
            </p:spPr>
            <p:txBody>
              <a:bodyPr/>
              <a:lstStyle/>
              <a:p>
                <a:r>
                  <a:rPr lang="es-MX" dirty="0"/>
                  <a:t>Hay que escoger la que minimice los errores al cuadrado</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s-MX" sz="3200" i="1" smtClean="0">
                              <a:latin typeface="Cambria Math" panose="02040503050406030204" pitchFamily="18" charset="0"/>
                            </a:rPr>
                          </m:ctrlPr>
                        </m:naryPr>
                        <m:sub/>
                        <m:sup/>
                        <m:e>
                          <m:sSup>
                            <m:sSupPr>
                              <m:ctrlPr>
                                <a:rPr lang="es-MX" sz="3200" i="1">
                                  <a:latin typeface="Cambria Math" panose="02040503050406030204" pitchFamily="18" charset="0"/>
                                </a:rPr>
                              </m:ctrlPr>
                            </m:sSupPr>
                            <m:e>
                              <m:d>
                                <m:dPr>
                                  <m:ctrlPr>
                                    <a:rPr lang="es-MX" sz="3200" i="1">
                                      <a:latin typeface="Cambria Math" panose="02040503050406030204" pitchFamily="18" charset="0"/>
                                    </a:rPr>
                                  </m:ctrlPr>
                                </m:dPr>
                                <m:e>
                                  <m:r>
                                    <a:rPr lang="es-ES" sz="3200" i="1">
                                      <a:latin typeface="Cambria Math" panose="02040503050406030204" pitchFamily="18" charset="0"/>
                                    </a:rPr>
                                    <m:t>𝑦</m:t>
                                  </m:r>
                                  <m:r>
                                    <a:rPr lang="es-ES" sz="3200" i="1">
                                      <a:latin typeface="Cambria Math" panose="02040503050406030204" pitchFamily="18" charset="0"/>
                                    </a:rPr>
                                    <m:t>−</m:t>
                                  </m:r>
                                  <m:acc>
                                    <m:accPr>
                                      <m:chr m:val="̂"/>
                                      <m:ctrlPr>
                                        <a:rPr lang="es-MX" sz="3200" i="1">
                                          <a:latin typeface="Cambria Math" panose="02040503050406030204" pitchFamily="18" charset="0"/>
                                        </a:rPr>
                                      </m:ctrlPr>
                                    </m:accPr>
                                    <m:e>
                                      <m:r>
                                        <a:rPr lang="es-ES" sz="3200" i="1">
                                          <a:latin typeface="Cambria Math" panose="02040503050406030204" pitchFamily="18" charset="0"/>
                                        </a:rPr>
                                        <m:t>𝑦</m:t>
                                      </m:r>
                                    </m:e>
                                  </m:acc>
                                </m:e>
                              </m:d>
                            </m:e>
                            <m:sup>
                              <m:r>
                                <a:rPr lang="es-ES" sz="3200" i="1">
                                  <a:latin typeface="Cambria Math" panose="02040503050406030204" pitchFamily="18" charset="0"/>
                                </a:rPr>
                                <m:t>2</m:t>
                              </m:r>
                            </m:sup>
                          </m:sSup>
                          <m:r>
                            <a:rPr lang="es-ES" sz="3200" b="0" i="1" smtClean="0">
                              <a:latin typeface="Cambria Math" panose="02040503050406030204" pitchFamily="18" charset="0"/>
                            </a:rPr>
                            <m:t>=</m:t>
                          </m:r>
                        </m:e>
                      </m:nary>
                      <m:sSup>
                        <m:sSupPr>
                          <m:ctrlPr>
                            <a:rPr lang="es-MX" sz="3200" i="1" smtClean="0">
                              <a:latin typeface="Cambria Math" panose="02040503050406030204" pitchFamily="18" charset="0"/>
                            </a:rPr>
                          </m:ctrlPr>
                        </m:sSupPr>
                        <m:e>
                          <m:nary>
                            <m:naryPr>
                              <m:chr m:val="∑"/>
                              <m:subHide m:val="on"/>
                              <m:supHide m:val="on"/>
                              <m:ctrlPr>
                                <a:rPr lang="es-ES" sz="3200" i="1">
                                  <a:latin typeface="Cambria Math" panose="02040503050406030204" pitchFamily="18" charset="0"/>
                                </a:rPr>
                              </m:ctrlPr>
                            </m:naryPr>
                            <m:sub/>
                            <m:sup/>
                            <m:e>
                              <m:r>
                                <a:rPr lang="es-ES" sz="3200" i="1">
                                  <a:latin typeface="Cambria Math" panose="02040503050406030204" pitchFamily="18" charset="0"/>
                                </a:rPr>
                                <m:t>(</m:t>
                              </m:r>
                              <m:r>
                                <a:rPr lang="es-ES" sz="3200" i="1">
                                  <a:latin typeface="Cambria Math" panose="02040503050406030204" pitchFamily="18" charset="0"/>
                                </a:rPr>
                                <m:t>𝑦</m:t>
                              </m:r>
                              <m:r>
                                <a:rPr lang="es-ES" sz="3200" i="1">
                                  <a:latin typeface="Cambria Math" panose="02040503050406030204" pitchFamily="18" charset="0"/>
                                </a:rPr>
                                <m:t>−</m:t>
                              </m:r>
                              <m:r>
                                <a:rPr lang="es-ES" sz="3200" i="1">
                                  <a:latin typeface="Cambria Math" panose="02040503050406030204" pitchFamily="18" charset="0"/>
                                </a:rPr>
                                <m:t>𝑎</m:t>
                              </m:r>
                              <m:r>
                                <a:rPr lang="es-ES" sz="3200" b="0" i="1" smtClean="0">
                                  <a:latin typeface="Cambria Math" panose="02040503050406030204" pitchFamily="18" charset="0"/>
                                </a:rPr>
                                <m:t>−</m:t>
                              </m:r>
                              <m:r>
                                <a:rPr lang="es-ES" sz="3200" i="1">
                                  <a:latin typeface="Cambria Math" panose="02040503050406030204" pitchFamily="18" charset="0"/>
                                </a:rPr>
                                <m:t>𝑏𝑥</m:t>
                              </m:r>
                            </m:e>
                          </m:nary>
                          <m:r>
                            <a:rPr lang="es-ES" sz="3200" i="1">
                              <a:latin typeface="Cambria Math" panose="02040503050406030204" pitchFamily="18" charset="0"/>
                            </a:rPr>
                            <m:t>)</m:t>
                          </m:r>
                        </m:e>
                        <m:sup>
                          <m:r>
                            <a:rPr lang="es-ES" sz="3200" b="0" i="1" smtClean="0">
                              <a:latin typeface="Cambria Math" panose="02040503050406030204" pitchFamily="18" charset="0"/>
                            </a:rPr>
                            <m:t>2</m:t>
                          </m:r>
                        </m:sup>
                      </m:sSup>
                    </m:oMath>
                  </m:oMathPara>
                </a14:m>
                <a:endParaRPr lang="es-MX" baseline="30000" dirty="0"/>
              </a:p>
            </p:txBody>
          </p:sp>
        </mc:Choice>
        <mc:Fallback xmlns="">
          <p:sp>
            <p:nvSpPr>
              <p:cNvPr id="3" name="Marcador de contenido 2">
                <a:extLst>
                  <a:ext uri="{FF2B5EF4-FFF2-40B4-BE49-F238E27FC236}">
                    <a16:creationId xmlns:a16="http://schemas.microsoft.com/office/drawing/2014/main" id="{6FB1533C-4CA3-424C-A6B4-410A30040E67}"/>
                  </a:ext>
                </a:extLst>
              </p:cNvPr>
              <p:cNvSpPr>
                <a:spLocks noGrp="1" noRot="1" noChangeAspect="1" noMove="1" noResize="1" noEditPoints="1" noAdjustHandles="1" noChangeArrowheads="1" noChangeShapeType="1" noTextEdit="1"/>
              </p:cNvSpPr>
              <p:nvPr>
                <p:ph idx="1"/>
              </p:nvPr>
            </p:nvSpPr>
            <p:spPr>
              <a:xfrm>
                <a:off x="1959894" y="2953799"/>
                <a:ext cx="8272211" cy="2758727"/>
              </a:xfrm>
              <a:blipFill>
                <a:blip r:embed="rId2"/>
                <a:stretch>
                  <a:fillRect l="-1687" t="-23853" b="-7247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CB3A3699-4998-1040-AC80-D00A05EAC52D}"/>
                  </a:ext>
                </a:extLst>
              </p:cNvPr>
              <p:cNvSpPr txBox="1"/>
              <p:nvPr/>
            </p:nvSpPr>
            <p:spPr>
              <a:xfrm>
                <a:off x="1959896" y="799776"/>
                <a:ext cx="371733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MX" sz="4800" i="1">
                              <a:latin typeface="Cambria Math" panose="02040503050406030204" pitchFamily="18" charset="0"/>
                            </a:rPr>
                          </m:ctrlPr>
                        </m:accPr>
                        <m:e>
                          <m:r>
                            <a:rPr lang="es-ES" sz="4800" i="1">
                              <a:latin typeface="Cambria Math" panose="02040503050406030204" pitchFamily="18" charset="0"/>
                            </a:rPr>
                            <m:t>𝑦</m:t>
                          </m:r>
                        </m:e>
                      </m:acc>
                      <m:r>
                        <a:rPr lang="es-ES" sz="4800" i="1">
                          <a:latin typeface="Cambria Math" panose="02040503050406030204" pitchFamily="18" charset="0"/>
                        </a:rPr>
                        <m:t>=</m:t>
                      </m:r>
                      <m:r>
                        <a:rPr lang="es-ES" sz="4800" i="1">
                          <a:latin typeface="Cambria Math" panose="02040503050406030204" pitchFamily="18" charset="0"/>
                        </a:rPr>
                        <m:t>𝑎</m:t>
                      </m:r>
                      <m:r>
                        <a:rPr lang="es-ES" sz="4800" i="1">
                          <a:latin typeface="Cambria Math" panose="02040503050406030204" pitchFamily="18" charset="0"/>
                        </a:rPr>
                        <m:t>+</m:t>
                      </m:r>
                      <m:r>
                        <a:rPr lang="es-ES" sz="4800" i="1">
                          <a:latin typeface="Cambria Math" panose="02040503050406030204" pitchFamily="18" charset="0"/>
                        </a:rPr>
                        <m:t>𝑏𝑥</m:t>
                      </m:r>
                    </m:oMath>
                  </m:oMathPara>
                </a14:m>
                <a:endParaRPr lang="es-MX" sz="4800" dirty="0"/>
              </a:p>
            </p:txBody>
          </p:sp>
        </mc:Choice>
        <mc:Fallback xmlns="">
          <p:sp>
            <p:nvSpPr>
              <p:cNvPr id="4" name="CuadroTexto 3">
                <a:extLst>
                  <a:ext uri="{FF2B5EF4-FFF2-40B4-BE49-F238E27FC236}">
                    <a16:creationId xmlns:a16="http://schemas.microsoft.com/office/drawing/2014/main" id="{CB3A3699-4998-1040-AC80-D00A05EAC52D}"/>
                  </a:ext>
                </a:extLst>
              </p:cNvPr>
              <p:cNvSpPr txBox="1">
                <a:spLocks noRot="1" noChangeAspect="1" noMove="1" noResize="1" noEditPoints="1" noAdjustHandles="1" noChangeArrowheads="1" noChangeShapeType="1" noTextEdit="1"/>
              </p:cNvSpPr>
              <p:nvPr/>
            </p:nvSpPr>
            <p:spPr>
              <a:xfrm>
                <a:off x="1959896" y="799776"/>
                <a:ext cx="3717335" cy="738664"/>
              </a:xfrm>
              <a:prstGeom prst="rect">
                <a:avLst/>
              </a:prstGeom>
              <a:blipFill>
                <a:blip r:embed="rId3"/>
                <a:stretch>
                  <a:fillRect t="-16949" b="-25424"/>
                </a:stretch>
              </a:blipFill>
            </p:spPr>
            <p:txBody>
              <a:bodyPr/>
              <a:lstStyle/>
              <a:p>
                <a:r>
                  <a:rPr lang="es-MX">
                    <a:noFill/>
                  </a:rPr>
                  <a:t> </a:t>
                </a:r>
              </a:p>
            </p:txBody>
          </p:sp>
        </mc:Fallback>
      </mc:AlternateContent>
    </p:spTree>
    <p:extLst>
      <p:ext uri="{BB962C8B-B14F-4D97-AF65-F5344CB8AC3E}">
        <p14:creationId xmlns:p14="http://schemas.microsoft.com/office/powerpoint/2010/main" val="282665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2" name="Rectangle 2052"/>
          <p:cNvSpPr>
            <a:spLocks noGrp="1" noChangeArrowheads="1"/>
          </p:cNvSpPr>
          <p:nvPr>
            <p:ph type="title"/>
          </p:nvPr>
        </p:nvSpPr>
        <p:spPr/>
        <p:txBody>
          <a:bodyPr/>
          <a:lstStyle/>
          <a:p>
            <a:r>
              <a:rPr lang="en-US" altLang="es-MX" dirty="0"/>
              <a:t>ANOVA</a:t>
            </a:r>
          </a:p>
        </p:txBody>
      </p:sp>
      <p:sp>
        <p:nvSpPr>
          <p:cNvPr id="293890" name="Rectangle 2050"/>
          <p:cNvSpPr>
            <a:spLocks noGrp="1" noChangeArrowheads="1"/>
          </p:cNvSpPr>
          <p:nvPr>
            <p:ph idx="1"/>
          </p:nvPr>
        </p:nvSpPr>
        <p:spPr/>
        <p:txBody>
          <a:bodyPr anchor="t"/>
          <a:lstStyle/>
          <a:p>
            <a:r>
              <a:rPr lang="es-MX" altLang="es-MX" dirty="0"/>
              <a:t>La variación total en el experimento se mide por la suma total de cuadrados:</a:t>
            </a:r>
            <a:endParaRPr lang="en-US" altLang="es-MX" dirty="0"/>
          </a:p>
        </p:txBody>
      </p:sp>
      <p:graphicFrame>
        <p:nvGraphicFramePr>
          <p:cNvPr id="293899" name="Object 2059"/>
          <p:cNvGraphicFramePr>
            <a:graphicFrameLocks noChangeAspect="1"/>
          </p:cNvGraphicFramePr>
          <p:nvPr/>
        </p:nvGraphicFramePr>
        <p:xfrm>
          <a:off x="4804171" y="1508425"/>
          <a:ext cx="2583656" cy="435769"/>
        </p:xfrm>
        <a:graphic>
          <a:graphicData uri="http://schemas.openxmlformats.org/presentationml/2006/ole">
            <mc:AlternateContent xmlns:mc="http://schemas.openxmlformats.org/markup-compatibility/2006">
              <mc:Choice xmlns:v="urn:schemas-microsoft-com:vml" Requires="v">
                <p:oleObj spid="_x0000_s20482" name="Equation" r:id="rId3" imgW="1206360" imgH="203040" progId="Equation.3">
                  <p:embed/>
                </p:oleObj>
              </mc:Choice>
              <mc:Fallback>
                <p:oleObj name="Equation" r:id="rId3" imgW="1206360" imgH="203040" progId="Equation.3">
                  <p:embed/>
                  <p:pic>
                    <p:nvPicPr>
                      <p:cNvPr id="293899" name="Object 20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171" y="1508425"/>
                        <a:ext cx="2583656" cy="435769"/>
                      </a:xfrm>
                      <a:prstGeom prst="rect">
                        <a:avLst/>
                      </a:prstGeom>
                      <a:solidFill>
                        <a:schemeClr val="accent2"/>
                      </a:solidFill>
                      <a:ln w="28575">
                        <a:solidFill>
                          <a:srgbClr val="F4ECC6"/>
                        </a:solidFill>
                        <a:miter lim="800000"/>
                        <a:headEnd/>
                        <a:tailEnd/>
                      </a:ln>
                      <a:effectLst>
                        <a:outerShdw dist="107763" dir="2700000" algn="ctr" rotWithShape="0">
                          <a:srgbClr val="808080"/>
                        </a:outerShdw>
                      </a:effectLst>
                    </p:spPr>
                  </p:pic>
                </p:oleObj>
              </mc:Fallback>
            </mc:AlternateContent>
          </a:graphicData>
        </a:graphic>
      </p:graphicFrame>
      <p:sp>
        <p:nvSpPr>
          <p:cNvPr id="293907" name="Rectangle 2067"/>
          <p:cNvSpPr>
            <a:spLocks noChangeArrowheads="1"/>
          </p:cNvSpPr>
          <p:nvPr/>
        </p:nvSpPr>
        <p:spPr bwMode="auto">
          <a:xfrm>
            <a:off x="2641283" y="3415168"/>
            <a:ext cx="770798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altLang="es-MX" sz="2800" dirty="0"/>
              <a:t>El SS total se divide en dos partes:</a:t>
            </a:r>
          </a:p>
          <a:p>
            <a:pPr marL="342900" indent="-342900">
              <a:spcBef>
                <a:spcPct val="50000"/>
              </a:spcBef>
              <a:buFont typeface="Arial" panose="020B0604020202020204" pitchFamily="34" charset="0"/>
              <a:buChar char="•"/>
            </a:pPr>
            <a:r>
              <a:rPr lang="es-MX" altLang="es-MX" sz="2800" dirty="0"/>
              <a:t>SSR (suma de cuadrados para la regresión): mide la variación explicada usando x en el modelo.</a:t>
            </a:r>
          </a:p>
          <a:p>
            <a:pPr marL="342900" indent="-342900">
              <a:spcBef>
                <a:spcPct val="50000"/>
              </a:spcBef>
              <a:buFont typeface="Arial" panose="020B0604020202020204" pitchFamily="34" charset="0"/>
              <a:buChar char="•"/>
            </a:pPr>
            <a:r>
              <a:rPr lang="es-MX" altLang="es-MX" sz="2800" dirty="0"/>
              <a:t>SSE (suma de cuadrados por error): mide la variación sobrante no explicada por x.</a:t>
            </a:r>
            <a:endParaRPr lang="en-US" altLang="es-MX" sz="2800" dirty="0"/>
          </a:p>
        </p:txBody>
      </p:sp>
      <p:grpSp>
        <p:nvGrpSpPr>
          <p:cNvPr id="293912" name="Group 2072"/>
          <p:cNvGrpSpPr>
            <a:grpSpLocks/>
          </p:cNvGrpSpPr>
          <p:nvPr/>
        </p:nvGrpSpPr>
        <p:grpSpPr bwMode="auto">
          <a:xfrm>
            <a:off x="10089231" y="811909"/>
            <a:ext cx="1082993" cy="914400"/>
            <a:chOff x="4608" y="0"/>
            <a:chExt cx="1137" cy="960"/>
          </a:xfrm>
        </p:grpSpPr>
        <p:sp>
          <p:nvSpPr>
            <p:cNvPr id="293913" name="Rectangle 2073"/>
            <p:cNvSpPr>
              <a:spLocks noChangeArrowheads="1"/>
            </p:cNvSpPr>
            <p:nvPr/>
          </p:nvSpPr>
          <p:spPr bwMode="auto">
            <a:xfrm>
              <a:off x="4608" y="0"/>
              <a:ext cx="960" cy="960"/>
            </a:xfrm>
            <a:prstGeom prst="rect">
              <a:avLst/>
            </a:prstGeom>
            <a:solidFill>
              <a:srgbClr val="F4ECC6"/>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93914" name="Picture 2074" descr="pl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 y="60"/>
              <a:ext cx="864" cy="840"/>
            </a:xfrm>
            <a:prstGeom prst="rect">
              <a:avLst/>
            </a:prstGeom>
            <a:solidFill>
              <a:srgbClr val="F4ECC6"/>
            </a:solidFill>
            <a:ln>
              <a:noFill/>
            </a:ln>
            <a:extLst>
              <a:ext uri="{91240B29-F687-4F45-9708-019B960494DF}">
                <a14:hiddenLine xmlns:a14="http://schemas.microsoft.com/office/drawing/2010/main" w="28575">
                  <a:solidFill>
                    <a:srgbClr val="339966"/>
                  </a:solidFill>
                  <a:miter lim="800000"/>
                  <a:headEnd/>
                  <a:tailEnd/>
                </a14:hiddenLine>
              </a:ext>
            </a:extLst>
          </p:spPr>
        </p:pic>
      </p:grpSp>
      <mc:AlternateContent xmlns:mc="http://schemas.openxmlformats.org/markup-compatibility/2006" xmlns:p14="http://schemas.microsoft.com/office/powerpoint/2010/main">
        <mc:Choice Requires="p14">
          <p:contentPart p14:bwMode="auto" r:id="rId6">
            <p14:nvContentPartPr>
              <p14:cNvPr id="3" name="Entrada de lápiz 2">
                <a:extLst>
                  <a:ext uri="{FF2B5EF4-FFF2-40B4-BE49-F238E27FC236}">
                    <a16:creationId xmlns:a16="http://schemas.microsoft.com/office/drawing/2014/main" id="{CC1B79B6-9494-5443-AACE-FF031A2D7BDB}"/>
                  </a:ext>
                </a:extLst>
              </p14:cNvPr>
              <p14:cNvContentPartPr/>
              <p14:nvPr/>
            </p14:nvContentPartPr>
            <p14:xfrm>
              <a:off x="250560" y="6684840"/>
              <a:ext cx="27360" cy="42120"/>
            </p14:xfrm>
          </p:contentPart>
        </mc:Choice>
        <mc:Fallback xmlns="">
          <p:pic>
            <p:nvPicPr>
              <p:cNvPr id="3" name="Entrada de lápiz 2">
                <a:extLst>
                  <a:ext uri="{FF2B5EF4-FFF2-40B4-BE49-F238E27FC236}">
                    <a16:creationId xmlns:a16="http://schemas.microsoft.com/office/drawing/2014/main" id="{CC1B79B6-9494-5443-AACE-FF031A2D7BDB}"/>
                  </a:ext>
                </a:extLst>
              </p:cNvPr>
              <p:cNvPicPr/>
              <p:nvPr/>
            </p:nvPicPr>
            <p:blipFill>
              <a:blip r:embed="rId7"/>
              <a:stretch>
                <a:fillRect/>
              </a:stretch>
            </p:blipFill>
            <p:spPr>
              <a:xfrm>
                <a:off x="241200" y="6675480"/>
                <a:ext cx="46080" cy="60840"/>
              </a:xfrm>
              <a:prstGeom prst="rect">
                <a:avLst/>
              </a:prstGeom>
            </p:spPr>
          </p:pic>
        </mc:Fallback>
      </mc:AlternateContent>
    </p:spTree>
    <p:extLst>
      <p:ext uri="{BB962C8B-B14F-4D97-AF65-F5344CB8AC3E}">
        <p14:creationId xmlns:p14="http://schemas.microsoft.com/office/powerpoint/2010/main" val="409225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723507" y="1085850"/>
            <a:ext cx="8354291" cy="914400"/>
          </a:xfrm>
          <a:noFill/>
          <a:ln/>
          <a:extLst>
            <a:ext uri="{AF507438-7753-43E0-B8FC-AC1667EBCBE1}">
              <a14:hiddenEffects xmlns:a14="http://schemas.microsoft.com/office/drawing/2010/main">
                <a:effectLst>
                  <a:outerShdw dist="107763" dir="2700000" algn="ctr" rotWithShape="0">
                    <a:srgbClr val="969696">
                      <a:alpha val="50000"/>
                    </a:srgbClr>
                  </a:outerShdw>
                </a:effectLst>
              </a14:hiddenEffects>
            </a:ext>
          </a:extLst>
        </p:spPr>
        <p:txBody>
          <a:bodyPr>
            <a:noAutofit/>
          </a:bodyPr>
          <a:lstStyle/>
          <a:p>
            <a:r>
              <a:rPr lang="en-US" altLang="es-MX" sz="2400" dirty="0"/>
              <a:t>La </a:t>
            </a:r>
            <a:r>
              <a:rPr lang="en-US" altLang="es-MX" sz="2400" dirty="0" err="1"/>
              <a:t>tabla</a:t>
            </a:r>
            <a:r>
              <a:rPr lang="en-US" altLang="es-MX" sz="2400" dirty="0"/>
              <a:t> </a:t>
            </a:r>
            <a:r>
              <a:rPr lang="en-US" altLang="es-MX" sz="2400" dirty="0" err="1"/>
              <a:t>anova</a:t>
            </a:r>
            <a:r>
              <a:rPr lang="en-US" altLang="es-MX" sz="2400" dirty="0"/>
              <a:t> (</a:t>
            </a:r>
            <a:r>
              <a:rPr lang="en-US" altLang="es-MX" sz="2400" dirty="0" err="1"/>
              <a:t>modelo</a:t>
            </a:r>
            <a:r>
              <a:rPr lang="en-US" altLang="es-MX" sz="2400" dirty="0"/>
              <a:t> de </a:t>
            </a:r>
            <a:r>
              <a:rPr lang="en-US" altLang="es-MX" sz="2400" dirty="0" err="1"/>
              <a:t>regresión</a:t>
            </a:r>
            <a:r>
              <a:rPr lang="en-US" altLang="es-MX" sz="2400" dirty="0"/>
              <a:t> simple)</a:t>
            </a:r>
          </a:p>
        </p:txBody>
      </p:sp>
      <p:sp>
        <p:nvSpPr>
          <p:cNvPr id="295939" name="Rectangle 3"/>
          <p:cNvSpPr>
            <a:spLocks noGrp="1" noChangeArrowheads="1"/>
          </p:cNvSpPr>
          <p:nvPr>
            <p:ph idx="1"/>
          </p:nvPr>
        </p:nvSpPr>
        <p:spPr>
          <a:xfrm>
            <a:off x="1987826" y="2000250"/>
            <a:ext cx="8480667" cy="3314700"/>
          </a:xfrm>
        </p:spPr>
        <p:txBody>
          <a:bodyPr anchor="t"/>
          <a:lstStyle/>
          <a:p>
            <a:pPr marL="514350" indent="-514350">
              <a:spcBef>
                <a:spcPct val="0"/>
              </a:spcBef>
              <a:buNone/>
            </a:pPr>
            <a:r>
              <a:rPr lang="en-US" altLang="es-MX" dirty="0"/>
              <a:t>Total </a:t>
            </a:r>
            <a:r>
              <a:rPr lang="en-US" altLang="es-MX" i="1" dirty="0" err="1"/>
              <a:t>df</a:t>
            </a:r>
            <a:r>
              <a:rPr lang="en-US" altLang="es-MX" dirty="0"/>
              <a:t> = 				Mean Squares</a:t>
            </a:r>
          </a:p>
          <a:p>
            <a:pPr marL="514350" indent="-514350">
              <a:spcBef>
                <a:spcPct val="0"/>
              </a:spcBef>
              <a:buNone/>
            </a:pPr>
            <a:r>
              <a:rPr lang="en-US" altLang="es-MX" dirty="0"/>
              <a:t>Regression </a:t>
            </a:r>
            <a:r>
              <a:rPr lang="en-US" altLang="es-MX" i="1" dirty="0" err="1"/>
              <a:t>df</a:t>
            </a:r>
            <a:r>
              <a:rPr lang="en-US" altLang="es-MX" dirty="0"/>
              <a:t> = 		</a:t>
            </a:r>
          </a:p>
          <a:p>
            <a:pPr marL="514350" indent="-514350">
              <a:spcBef>
                <a:spcPct val="0"/>
              </a:spcBef>
              <a:buNone/>
            </a:pPr>
            <a:r>
              <a:rPr lang="en-US" altLang="es-MX" dirty="0"/>
              <a:t>Error </a:t>
            </a:r>
            <a:r>
              <a:rPr lang="en-US" altLang="es-MX" i="1" dirty="0" err="1"/>
              <a:t>df</a:t>
            </a:r>
            <a:r>
              <a:rPr lang="en-US" altLang="es-MX" dirty="0"/>
              <a:t> = </a:t>
            </a:r>
          </a:p>
          <a:p>
            <a:pPr marL="514350" indent="-514350">
              <a:spcBef>
                <a:spcPct val="0"/>
              </a:spcBef>
            </a:pPr>
            <a:endParaRPr lang="en-US" altLang="es-MX" dirty="0"/>
          </a:p>
          <a:p>
            <a:pPr marL="514350" indent="-514350">
              <a:spcBef>
                <a:spcPct val="0"/>
              </a:spcBef>
            </a:pPr>
            <a:endParaRPr lang="en-US" altLang="es-MX" dirty="0"/>
          </a:p>
          <a:p>
            <a:pPr marL="857250" lvl="1" indent="-514350">
              <a:spcBef>
                <a:spcPct val="0"/>
              </a:spcBef>
              <a:buNone/>
            </a:pPr>
            <a:endParaRPr lang="en-US" altLang="es-MX" dirty="0"/>
          </a:p>
        </p:txBody>
      </p:sp>
      <p:sp>
        <p:nvSpPr>
          <p:cNvPr id="295945" name="Text Box 9"/>
          <p:cNvSpPr txBox="1">
            <a:spLocks noChangeArrowheads="1"/>
          </p:cNvSpPr>
          <p:nvPr/>
        </p:nvSpPr>
        <p:spPr bwMode="auto">
          <a:xfrm>
            <a:off x="4071851" y="2123301"/>
            <a:ext cx="742950" cy="369332"/>
          </a:xfrm>
          <a:prstGeom prst="rect">
            <a:avLst/>
          </a:prstGeom>
          <a:solidFill>
            <a:schemeClr val="accent2"/>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a:solidFill>
                  <a:srgbClr val="F4ECC6"/>
                </a:solidFill>
              </a:rPr>
              <a:t> </a:t>
            </a:r>
            <a:r>
              <a:rPr lang="en-US" altLang="es-MX" i="1">
                <a:solidFill>
                  <a:srgbClr val="F4ECC6"/>
                </a:solidFill>
              </a:rPr>
              <a:t>n</a:t>
            </a:r>
            <a:r>
              <a:rPr lang="en-US" altLang="es-MX">
                <a:solidFill>
                  <a:srgbClr val="F4ECC6"/>
                </a:solidFill>
              </a:rPr>
              <a:t> -1</a:t>
            </a:r>
            <a:endParaRPr lang="en-US" altLang="es-MX" i="1">
              <a:solidFill>
                <a:srgbClr val="F4ECC6"/>
              </a:solidFill>
            </a:endParaRPr>
          </a:p>
        </p:txBody>
      </p:sp>
      <p:sp>
        <p:nvSpPr>
          <p:cNvPr id="295946" name="Text Box 10"/>
          <p:cNvSpPr txBox="1">
            <a:spLocks noChangeArrowheads="1"/>
          </p:cNvSpPr>
          <p:nvPr/>
        </p:nvSpPr>
        <p:spPr bwMode="auto">
          <a:xfrm>
            <a:off x="4414751" y="2466202"/>
            <a:ext cx="400050" cy="369332"/>
          </a:xfrm>
          <a:prstGeom prst="rect">
            <a:avLst/>
          </a:prstGeom>
          <a:solidFill>
            <a:schemeClr val="accent2"/>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a:solidFill>
                  <a:srgbClr val="F4ECC6"/>
                </a:solidFill>
              </a:rPr>
              <a:t>1</a:t>
            </a:r>
            <a:endParaRPr lang="en-US" altLang="es-MX" i="1">
              <a:solidFill>
                <a:srgbClr val="F4ECC6"/>
              </a:solidFill>
            </a:endParaRPr>
          </a:p>
        </p:txBody>
      </p:sp>
      <p:sp>
        <p:nvSpPr>
          <p:cNvPr id="295947" name="Text Box 11"/>
          <p:cNvSpPr txBox="1">
            <a:spLocks noChangeArrowheads="1"/>
          </p:cNvSpPr>
          <p:nvPr/>
        </p:nvSpPr>
        <p:spPr bwMode="auto">
          <a:xfrm>
            <a:off x="4071851" y="2837457"/>
            <a:ext cx="1771650" cy="369332"/>
          </a:xfrm>
          <a:prstGeom prst="rect">
            <a:avLst/>
          </a:prstGeom>
          <a:solidFill>
            <a:schemeClr val="accent2"/>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i="1">
                <a:solidFill>
                  <a:srgbClr val="F4ECC6"/>
                </a:solidFill>
              </a:rPr>
              <a:t>n</a:t>
            </a:r>
            <a:r>
              <a:rPr lang="en-US" altLang="es-MX">
                <a:solidFill>
                  <a:srgbClr val="F4ECC6"/>
                </a:solidFill>
              </a:rPr>
              <a:t> –1 – 1 = </a:t>
            </a:r>
            <a:r>
              <a:rPr lang="en-US" altLang="es-MX" i="1">
                <a:solidFill>
                  <a:srgbClr val="F4ECC6"/>
                </a:solidFill>
              </a:rPr>
              <a:t>n - </a:t>
            </a:r>
            <a:r>
              <a:rPr lang="en-US" altLang="es-MX">
                <a:solidFill>
                  <a:srgbClr val="F4ECC6"/>
                </a:solidFill>
              </a:rPr>
              <a:t>2</a:t>
            </a:r>
          </a:p>
        </p:txBody>
      </p:sp>
      <p:sp>
        <p:nvSpPr>
          <p:cNvPr id="295948" name="Text Box 12"/>
          <p:cNvSpPr txBox="1">
            <a:spLocks noChangeArrowheads="1"/>
          </p:cNvSpPr>
          <p:nvPr/>
        </p:nvSpPr>
        <p:spPr bwMode="auto">
          <a:xfrm>
            <a:off x="8215746" y="2000250"/>
            <a:ext cx="2057400" cy="369332"/>
          </a:xfrm>
          <a:prstGeom prst="rect">
            <a:avLst/>
          </a:prstGeom>
          <a:solidFill>
            <a:schemeClr val="accent2"/>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dirty="0">
                <a:solidFill>
                  <a:srgbClr val="F4ECC6"/>
                </a:solidFill>
              </a:rPr>
              <a:t>MSR = SSR/(1)</a:t>
            </a:r>
          </a:p>
        </p:txBody>
      </p:sp>
      <p:sp>
        <p:nvSpPr>
          <p:cNvPr id="295949" name="Text Box 13"/>
          <p:cNvSpPr txBox="1">
            <a:spLocks noChangeArrowheads="1"/>
          </p:cNvSpPr>
          <p:nvPr/>
        </p:nvSpPr>
        <p:spPr bwMode="auto">
          <a:xfrm>
            <a:off x="8254599" y="2688242"/>
            <a:ext cx="2057400" cy="369332"/>
          </a:xfrm>
          <a:prstGeom prst="rect">
            <a:avLst/>
          </a:prstGeom>
          <a:solidFill>
            <a:schemeClr val="accent2"/>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MX" dirty="0">
                <a:solidFill>
                  <a:srgbClr val="F4ECC6"/>
                </a:solidFill>
              </a:rPr>
              <a:t>MSE = SSE/(</a:t>
            </a:r>
            <a:r>
              <a:rPr lang="en-US" altLang="es-MX" i="1" dirty="0">
                <a:solidFill>
                  <a:srgbClr val="F4ECC6"/>
                </a:solidFill>
              </a:rPr>
              <a:t>n-2</a:t>
            </a:r>
            <a:r>
              <a:rPr lang="en-US" altLang="es-MX" dirty="0">
                <a:solidFill>
                  <a:srgbClr val="F4ECC6"/>
                </a:solidFill>
              </a:rPr>
              <a:t>)</a:t>
            </a:r>
          </a:p>
        </p:txBody>
      </p:sp>
      <p:graphicFrame>
        <p:nvGraphicFramePr>
          <p:cNvPr id="296079" name="Group 143"/>
          <p:cNvGraphicFramePr>
            <a:graphicFrameLocks noGrp="1"/>
          </p:cNvGraphicFramePr>
          <p:nvPr/>
        </p:nvGraphicFramePr>
        <p:xfrm>
          <a:off x="3467101" y="3886202"/>
          <a:ext cx="5314951" cy="1213009"/>
        </p:xfrm>
        <a:graphic>
          <a:graphicData uri="http://schemas.openxmlformats.org/drawingml/2006/table">
            <a:tbl>
              <a:tblPr>
                <a:tableStyleId>{3C2FFA5D-87B4-456A-9821-1D502468CF0F}</a:tableStyleId>
              </a:tblPr>
              <a:tblGrid>
                <a:gridCol w="1394920">
                  <a:extLst>
                    <a:ext uri="{9D8B030D-6E8A-4147-A177-3AD203B41FA5}">
                      <a16:colId xmlns:a16="http://schemas.microsoft.com/office/drawing/2014/main" val="2904528753"/>
                    </a:ext>
                  </a:extLst>
                </a:gridCol>
                <a:gridCol w="730551">
                  <a:extLst>
                    <a:ext uri="{9D8B030D-6E8A-4147-A177-3AD203B41FA5}">
                      <a16:colId xmlns:a16="http://schemas.microsoft.com/office/drawing/2014/main" val="3888105477"/>
                    </a:ext>
                  </a:extLst>
                </a:gridCol>
                <a:gridCol w="1064009">
                  <a:extLst>
                    <a:ext uri="{9D8B030D-6E8A-4147-A177-3AD203B41FA5}">
                      <a16:colId xmlns:a16="http://schemas.microsoft.com/office/drawing/2014/main" val="1425707333"/>
                    </a:ext>
                  </a:extLst>
                </a:gridCol>
                <a:gridCol w="1062736">
                  <a:extLst>
                    <a:ext uri="{9D8B030D-6E8A-4147-A177-3AD203B41FA5}">
                      <a16:colId xmlns:a16="http://schemas.microsoft.com/office/drawing/2014/main" val="2225815276"/>
                    </a:ext>
                  </a:extLst>
                </a:gridCol>
                <a:gridCol w="1062735">
                  <a:extLst>
                    <a:ext uri="{9D8B030D-6E8A-4147-A177-3AD203B41FA5}">
                      <a16:colId xmlns:a16="http://schemas.microsoft.com/office/drawing/2014/main" val="3822574436"/>
                    </a:ext>
                  </a:extLst>
                </a:gridCol>
              </a:tblGrid>
              <a:tr h="29718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Source</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df</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SS</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MS</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F</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extLst>
                  <a:ext uri="{0D108BD9-81ED-4DB2-BD59-A6C34878D82A}">
                    <a16:rowId xmlns:a16="http://schemas.microsoft.com/office/drawing/2014/main" val="2382902769"/>
                  </a:ext>
                </a:extLst>
              </a:tr>
              <a:tr h="29718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Regression</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1</a:t>
                      </a:r>
                      <a:endParaRPr kumimoji="0" lang="en-US" altLang="es-MX" sz="1500" b="1" i="1"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SSR</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SSR/(1)</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MSR/MSE</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extLst>
                  <a:ext uri="{0D108BD9-81ED-4DB2-BD59-A6C34878D82A}">
                    <a16:rowId xmlns:a16="http://schemas.microsoft.com/office/drawing/2014/main" val="556835428"/>
                  </a:ext>
                </a:extLst>
              </a:tr>
              <a:tr h="321469">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Error</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n - 2</a:t>
                      </a:r>
                      <a:endParaRPr kumimoji="0" lang="en-US" altLang="es-MX" sz="1500" b="1" i="1"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SSE</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SSE/(n-2)</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extLst>
                  <a:ext uri="{0D108BD9-81ED-4DB2-BD59-A6C34878D82A}">
                    <a16:rowId xmlns:a16="http://schemas.microsoft.com/office/drawing/2014/main" val="719833324"/>
                  </a:ext>
                </a:extLst>
              </a:tr>
              <a:tr h="29718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Total</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n -1</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MX" sz="1500" b="1" u="none" strike="noStrike" cap="none" normalizeH="0" baseline="0">
                          <a:ln>
                            <a:noFill/>
                          </a:ln>
                          <a:solidFill>
                            <a:schemeClr val="bg1"/>
                          </a:solidFill>
                          <a:effectLst/>
                        </a:rPr>
                        <a:t>Total SS</a:t>
                      </a:r>
                      <a:endParaRPr kumimoji="0" lang="en-US"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1500" b="1" i="0" u="none" strike="noStrike" cap="none" normalizeH="0" baseline="0">
                        <a:ln>
                          <a:noFill/>
                        </a:ln>
                        <a:solidFill>
                          <a:schemeClr val="bg1"/>
                        </a:solidFill>
                        <a:effectLst/>
                        <a:latin typeface="Times New Roman" panose="02020603050405020304" pitchFamily="18" charset="0"/>
                      </a:endParaRPr>
                    </a:p>
                  </a:txBody>
                  <a:tcPr marL="68580" marR="68580" marT="34290" marB="34290" horzOverflow="overflow"/>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altLang="es-MX" sz="1500" b="1" i="0" u="none" strike="noStrike" cap="none" normalizeH="0" baseline="0" dirty="0">
                        <a:ln>
                          <a:noFill/>
                        </a:ln>
                        <a:solidFill>
                          <a:schemeClr val="bg1"/>
                        </a:solidFill>
                        <a:effectLst/>
                        <a:latin typeface="Times New Roman" panose="02020603050405020304" pitchFamily="18" charset="0"/>
                      </a:endParaRPr>
                    </a:p>
                  </a:txBody>
                  <a:tcPr marL="68580" marR="68580" marT="34290" marB="34290" horzOverflow="overflow"/>
                </a:tc>
                <a:extLst>
                  <a:ext uri="{0D108BD9-81ED-4DB2-BD59-A6C34878D82A}">
                    <a16:rowId xmlns:a16="http://schemas.microsoft.com/office/drawing/2014/main" val="916790072"/>
                  </a:ext>
                </a:extLst>
              </a:tr>
            </a:tbl>
          </a:graphicData>
        </a:graphic>
      </p:graphicFrame>
    </p:spTree>
    <p:extLst>
      <p:ext uri="{BB962C8B-B14F-4D97-AF65-F5344CB8AC3E}">
        <p14:creationId xmlns:p14="http://schemas.microsoft.com/office/powerpoint/2010/main" val="389415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050"/>
          <p:cNvSpPr>
            <a:spLocks noGrp="1" noChangeArrowheads="1"/>
          </p:cNvSpPr>
          <p:nvPr>
            <p:ph type="title"/>
          </p:nvPr>
        </p:nvSpPr>
        <p:spPr/>
        <p:txBody>
          <a:bodyPr/>
          <a:lstStyle/>
          <a:p>
            <a:r>
              <a:rPr lang="en-US" altLang="es-MX" dirty="0"/>
              <a:t>El test f</a:t>
            </a:r>
          </a:p>
        </p:txBody>
      </p:sp>
      <p:sp>
        <p:nvSpPr>
          <p:cNvPr id="357384" name="Rectangle 2056"/>
          <p:cNvSpPr>
            <a:spLocks noGrp="1" noChangeArrowheads="1"/>
          </p:cNvSpPr>
          <p:nvPr>
            <p:ph idx="1"/>
          </p:nvPr>
        </p:nvSpPr>
        <p:spPr/>
        <p:txBody>
          <a:bodyPr anchor="t">
            <a:normAutofit/>
          </a:bodyPr>
          <a:lstStyle/>
          <a:p>
            <a:r>
              <a:rPr lang="es-MX" altLang="es-MX" dirty="0"/>
              <a:t>Se puede probar la utilidad general del modelo usando una prueba F. Si el modelo es útil, la media de los errores de la regresión será grande en comparación con la variación inexplicable, la media de los cuadrados los errores.</a:t>
            </a:r>
            <a:endParaRPr lang="en-US" altLang="es-MX" dirty="0"/>
          </a:p>
        </p:txBody>
      </p:sp>
      <p:grpSp>
        <p:nvGrpSpPr>
          <p:cNvPr id="357380" name="Group 2052"/>
          <p:cNvGrpSpPr>
            <a:grpSpLocks/>
          </p:cNvGrpSpPr>
          <p:nvPr/>
        </p:nvGrpSpPr>
        <p:grpSpPr bwMode="auto">
          <a:xfrm>
            <a:off x="7753350" y="942975"/>
            <a:ext cx="1600200" cy="1085850"/>
            <a:chOff x="2592" y="1440"/>
            <a:chExt cx="1344" cy="912"/>
          </a:xfrm>
        </p:grpSpPr>
        <p:sp>
          <p:nvSpPr>
            <p:cNvPr id="357381" name="Rectangle 2053"/>
            <p:cNvSpPr>
              <a:spLocks noChangeArrowheads="1"/>
            </p:cNvSpPr>
            <p:nvPr/>
          </p:nvSpPr>
          <p:spPr bwMode="auto">
            <a:xfrm>
              <a:off x="2592" y="1440"/>
              <a:ext cx="1344" cy="912"/>
            </a:xfrm>
            <a:prstGeom prst="rect">
              <a:avLst/>
            </a:prstGeom>
            <a:solidFill>
              <a:srgbClr val="F4ECC6"/>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57382" name="Picture 2054" descr="f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1492"/>
              <a:ext cx="1180" cy="798"/>
            </a:xfrm>
            <a:prstGeom prst="rect">
              <a:avLst/>
            </a:prstGeom>
            <a:solidFill>
              <a:srgbClr val="F4ECC6"/>
            </a:solidFill>
            <a:ln>
              <a:noFill/>
            </a:ln>
            <a:extLst>
              <a:ext uri="{91240B29-F687-4F45-9708-019B960494DF}">
                <a14:hiddenLine xmlns:a14="http://schemas.microsoft.com/office/drawing/2010/main" w="9525">
                  <a:solidFill>
                    <a:schemeClr val="accent2"/>
                  </a:solidFill>
                  <a:miter lim="800000"/>
                  <a:headEnd/>
                  <a:tailEnd/>
                </a14:hiddenLine>
              </a:ext>
            </a:extLst>
          </p:spPr>
        </p:pic>
      </p:grpSp>
      <p:sp>
        <p:nvSpPr>
          <p:cNvPr id="357387" name="Rectangle 2059"/>
          <p:cNvSpPr>
            <a:spLocks noChangeArrowheads="1"/>
          </p:cNvSpPr>
          <p:nvPr/>
        </p:nvSpPr>
        <p:spPr bwMode="auto">
          <a:xfrm>
            <a:off x="3062886" y="3693613"/>
            <a:ext cx="6400800" cy="2057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es-MX"/>
          </a:p>
        </p:txBody>
      </p:sp>
      <p:graphicFrame>
        <p:nvGraphicFramePr>
          <p:cNvPr id="357388" name="Object 2060"/>
          <p:cNvGraphicFramePr>
            <a:graphicFrameLocks noChangeAspect="1"/>
          </p:cNvGraphicFramePr>
          <p:nvPr/>
        </p:nvGraphicFramePr>
        <p:xfrm>
          <a:off x="3124201" y="3829051"/>
          <a:ext cx="5139929" cy="475060"/>
        </p:xfrm>
        <a:graphic>
          <a:graphicData uri="http://schemas.openxmlformats.org/presentationml/2006/ole">
            <mc:AlternateContent xmlns:mc="http://schemas.openxmlformats.org/markup-compatibility/2006">
              <mc:Choice xmlns:v="urn:schemas-microsoft-com:vml" Requires="v">
                <p:oleObj spid="_x0000_s21507" name="Equation" r:id="rId4" imgW="1892160" imgH="177480" progId="Equation.3">
                  <p:embed/>
                </p:oleObj>
              </mc:Choice>
              <mc:Fallback>
                <p:oleObj name="Equation" r:id="rId4" imgW="1892160" imgH="177480" progId="Equation.3">
                  <p:embed/>
                  <p:pic>
                    <p:nvPicPr>
                      <p:cNvPr id="357388" name="Object 20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3829051"/>
                        <a:ext cx="5139929" cy="475060"/>
                      </a:xfrm>
                      <a:prstGeom prst="rect">
                        <a:avLst/>
                      </a:prstGeom>
                      <a:noFill/>
                      <a:ln>
                        <a:noFill/>
                      </a:ln>
                      <a:effectLst/>
                      <a:extLst>
                        <a:ext uri="{909E8E84-426E-40DD-AFC4-6F175D3DCCD1}">
                          <a14:hiddenFill xmlns:a14="http://schemas.microsoft.com/office/drawing/2010/main">
                            <a:solidFill>
                              <a:srgbClr val="CC0066"/>
                            </a:solidFill>
                          </a14:hiddenFill>
                        </a:ext>
                        <a:ext uri="{91240B29-F687-4F45-9708-019B960494DF}">
                          <a14:hiddenLine xmlns:a14="http://schemas.microsoft.com/office/drawing/2010/main" w="28575">
                            <a:solidFill>
                              <a:srgbClr val="F4ECC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57389" name="Object 2061"/>
          <p:cNvGraphicFramePr>
            <a:graphicFrameLocks noChangeAspect="1"/>
          </p:cNvGraphicFramePr>
          <p:nvPr/>
        </p:nvGraphicFramePr>
        <p:xfrm>
          <a:off x="3238501" y="4293871"/>
          <a:ext cx="4050506" cy="1291829"/>
        </p:xfrm>
        <a:graphic>
          <a:graphicData uri="http://schemas.openxmlformats.org/presentationml/2006/ole">
            <mc:AlternateContent xmlns:mc="http://schemas.openxmlformats.org/markup-compatibility/2006">
              <mc:Choice xmlns:v="urn:schemas-microsoft-com:vml" Requires="v">
                <p:oleObj spid="_x0000_s21508" name="Equation" r:id="rId6" imgW="1701720" imgH="495000" progId="Equation.3">
                  <p:embed/>
                </p:oleObj>
              </mc:Choice>
              <mc:Fallback>
                <p:oleObj name="Equation" r:id="rId6" imgW="1701720" imgH="495000" progId="Equation.3">
                  <p:embed/>
                  <p:pic>
                    <p:nvPicPr>
                      <p:cNvPr id="357389" name="Object 20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1" y="4293871"/>
                        <a:ext cx="4050506" cy="1291829"/>
                      </a:xfrm>
                      <a:prstGeom prst="rect">
                        <a:avLst/>
                      </a:prstGeom>
                      <a:noFill/>
                      <a:ln>
                        <a:noFill/>
                      </a:ln>
                      <a:effectLst/>
                      <a:extLst>
                        <a:ext uri="{909E8E84-426E-40DD-AFC4-6F175D3DCCD1}">
                          <a14:hiddenFill xmlns:a14="http://schemas.microsoft.com/office/drawing/2010/main">
                            <a:solidFill>
                              <a:srgbClr val="CC0066"/>
                            </a:solidFill>
                          </a14:hiddenFill>
                        </a:ext>
                        <a:ext uri="{91240B29-F687-4F45-9708-019B960494DF}">
                          <a14:hiddenLine xmlns:a14="http://schemas.microsoft.com/office/drawing/2010/main" w="28575">
                            <a:solidFill>
                              <a:srgbClr val="F4ECC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357390" name="Text Box 2062"/>
          <p:cNvSpPr txBox="1">
            <a:spLocks noChangeArrowheads="1"/>
          </p:cNvSpPr>
          <p:nvPr/>
        </p:nvSpPr>
        <p:spPr bwMode="auto">
          <a:xfrm>
            <a:off x="7867651" y="4431482"/>
            <a:ext cx="2137641" cy="1200329"/>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square">
            <a:spAutoFit/>
          </a:bodyPr>
          <a:lstStyle/>
          <a:p>
            <a:pPr>
              <a:spcBef>
                <a:spcPct val="50000"/>
              </a:spcBef>
            </a:pPr>
            <a:r>
              <a:rPr lang="es-MX" altLang="es-MX" dirty="0"/>
              <a:t>Esta prueba es exactamente equivalente a la prueba t, con t</a:t>
            </a:r>
            <a:r>
              <a:rPr lang="es-MX" altLang="es-MX" baseline="30000" dirty="0"/>
              <a:t>2</a:t>
            </a:r>
            <a:r>
              <a:rPr lang="es-MX" altLang="es-MX" dirty="0"/>
              <a:t> = F.</a:t>
            </a:r>
            <a:endParaRPr lang="en-US" altLang="es-MX"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C7DD2A7-3F49-D843-8EA1-DD068CEC2FAA}"/>
                  </a:ext>
                </a:extLst>
              </p:cNvPr>
              <p:cNvSpPr txBox="1"/>
              <p:nvPr/>
            </p:nvSpPr>
            <p:spPr>
              <a:xfrm>
                <a:off x="1728339" y="4376114"/>
                <a:ext cx="1002775"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𝜎</m:t>
                              </m:r>
                              <m:r>
                                <a:rPr lang="es-ES" i="1" baseline="30000">
                                  <a:latin typeface="Cambria Math" panose="02040503050406030204" pitchFamily="18" charset="0"/>
                                  <a:ea typeface="Cambria Math" panose="02040503050406030204" pitchFamily="18" charset="0"/>
                                </a:rPr>
                                <m:t>2</m:t>
                              </m:r>
                            </m:e>
                            <m:sub>
                              <m:r>
                                <a:rPr lang="es-ES" i="1">
                                  <a:latin typeface="Cambria Math" panose="02040503050406030204" pitchFamily="18" charset="0"/>
                                </a:rPr>
                                <m:t>𝑚𝑜𝑑𝑒𝑙𝑜</m:t>
                              </m:r>
                            </m:sub>
                          </m:sSub>
                        </m:num>
                        <m:den>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𝜎</m:t>
                              </m:r>
                              <m:r>
                                <a:rPr lang="es-ES" i="1" baseline="30000">
                                  <a:latin typeface="Cambria Math" panose="02040503050406030204" pitchFamily="18" charset="0"/>
                                  <a:ea typeface="Cambria Math" panose="02040503050406030204" pitchFamily="18" charset="0"/>
                                </a:rPr>
                                <m:t>2</m:t>
                              </m:r>
                            </m:e>
                            <m:sub>
                              <m:r>
                                <a:rPr lang="es-ES" i="1">
                                  <a:latin typeface="Cambria Math" panose="02040503050406030204" pitchFamily="18" charset="0"/>
                                </a:rPr>
                                <m:t>𝑟𝑒𝑠𝑖𝑑𝑢𝑎𝑙</m:t>
                              </m:r>
                            </m:sub>
                          </m:sSub>
                        </m:den>
                      </m:f>
                    </m:oMath>
                  </m:oMathPara>
                </a14:m>
                <a:endParaRPr lang="es-MX" dirty="0"/>
              </a:p>
            </p:txBody>
          </p:sp>
        </mc:Choice>
        <mc:Fallback xmlns="">
          <p:sp>
            <p:nvSpPr>
              <p:cNvPr id="3" name="CuadroTexto 2">
                <a:extLst>
                  <a:ext uri="{FF2B5EF4-FFF2-40B4-BE49-F238E27FC236}">
                    <a16:creationId xmlns:a16="http://schemas.microsoft.com/office/drawing/2014/main" id="{BC7DD2A7-3F49-D843-8EA1-DD068CEC2FAA}"/>
                  </a:ext>
                </a:extLst>
              </p:cNvPr>
              <p:cNvSpPr txBox="1">
                <a:spLocks noRot="1" noChangeAspect="1" noMove="1" noResize="1" noEditPoints="1" noAdjustHandles="1" noChangeArrowheads="1" noChangeShapeType="1" noTextEdit="1"/>
              </p:cNvSpPr>
              <p:nvPr/>
            </p:nvSpPr>
            <p:spPr>
              <a:xfrm>
                <a:off x="1728339" y="4376114"/>
                <a:ext cx="1002775" cy="519309"/>
              </a:xfrm>
              <a:prstGeom prst="rect">
                <a:avLst/>
              </a:prstGeom>
              <a:blipFill>
                <a:blip r:embed="rId8"/>
                <a:stretch>
                  <a:fillRect l="-2500" t="-9524" b="-11905"/>
                </a:stretch>
              </a:blipFill>
            </p:spPr>
            <p:txBody>
              <a:bodyPr/>
              <a:lstStyle/>
              <a:p>
                <a:r>
                  <a:rPr lang="es-MX">
                    <a:noFill/>
                  </a:rPr>
                  <a:t> </a:t>
                </a:r>
              </a:p>
            </p:txBody>
          </p:sp>
        </mc:Fallback>
      </mc:AlternateContent>
    </p:spTree>
    <p:extLst>
      <p:ext uri="{BB962C8B-B14F-4D97-AF65-F5344CB8AC3E}">
        <p14:creationId xmlns:p14="http://schemas.microsoft.com/office/powerpoint/2010/main" val="73204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s-MX" altLang="es-MX" dirty="0"/>
              <a:t>Medir la fuerza de la relación</a:t>
            </a:r>
            <a:endParaRPr lang="en-US" altLang="es-MX" dirty="0"/>
          </a:p>
        </p:txBody>
      </p:sp>
      <p:sp>
        <p:nvSpPr>
          <p:cNvPr id="358404" name="Rectangle 4"/>
          <p:cNvSpPr>
            <a:spLocks noChangeArrowheads="1"/>
          </p:cNvSpPr>
          <p:nvPr/>
        </p:nvSpPr>
        <p:spPr bwMode="auto">
          <a:xfrm>
            <a:off x="1955920" y="2436668"/>
            <a:ext cx="756908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85800" indent="-685800">
              <a:defRPr sz="2400">
                <a:solidFill>
                  <a:schemeClr val="tx1"/>
                </a:solidFill>
                <a:latin typeface="Times New Roman" panose="02020603050405020304" pitchFamily="18" charset="0"/>
              </a:defRPr>
            </a:lvl1pPr>
            <a:lvl2pPr marL="1143000" indent="-6858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s-MX" altLang="es-MX" sz="2000" dirty="0">
                <a:solidFill>
                  <a:schemeClr val="tx2"/>
                </a:solidFill>
                <a:latin typeface="+mn-lt"/>
              </a:rPr>
              <a:t>Si la variable independiente x es útil para predecir y, querrá saber qué tan bien se ajusta el modelo.</a:t>
            </a:r>
          </a:p>
          <a:p>
            <a:pPr>
              <a:spcBef>
                <a:spcPct val="20000"/>
              </a:spcBef>
              <a:buFontTx/>
              <a:buChar char="•"/>
            </a:pPr>
            <a:r>
              <a:rPr lang="es-MX" altLang="es-MX" sz="2000" dirty="0">
                <a:solidFill>
                  <a:schemeClr val="tx2"/>
                </a:solidFill>
                <a:latin typeface="+mn-lt"/>
              </a:rPr>
              <a:t>La fuerza de la relación entre x e y puede medirse usando:</a:t>
            </a:r>
            <a:endParaRPr lang="en-US" altLang="es-MX" sz="2000" dirty="0">
              <a:solidFill>
                <a:schemeClr val="tx2"/>
              </a:solidFill>
              <a:latin typeface="+mn-lt"/>
            </a:endParaRPr>
          </a:p>
        </p:txBody>
      </p:sp>
      <p:graphicFrame>
        <p:nvGraphicFramePr>
          <p:cNvPr id="358409" name="Object 9"/>
          <p:cNvGraphicFramePr>
            <a:graphicFrameLocks noChangeAspect="1"/>
          </p:cNvGraphicFramePr>
          <p:nvPr/>
        </p:nvGraphicFramePr>
        <p:xfrm>
          <a:off x="3292080" y="3968753"/>
          <a:ext cx="5779294" cy="1894285"/>
        </p:xfrm>
        <a:graphic>
          <a:graphicData uri="http://schemas.openxmlformats.org/presentationml/2006/ole">
            <mc:AlternateContent xmlns:mc="http://schemas.openxmlformats.org/markup-compatibility/2006">
              <mc:Choice xmlns:v="urn:schemas-microsoft-com:vml" Requires="v">
                <p:oleObj spid="_x0000_s22530" name="Equation" r:id="rId3" imgW="2361960" imgH="774360" progId="Equation.3">
                  <p:embed/>
                </p:oleObj>
              </mc:Choice>
              <mc:Fallback>
                <p:oleObj name="Equation" r:id="rId3" imgW="2361960" imgH="774360" progId="Equation.3">
                  <p:embed/>
                  <p:pic>
                    <p:nvPicPr>
                      <p:cNvPr id="35840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080" y="3968753"/>
                        <a:ext cx="5779294" cy="1894285"/>
                      </a:xfrm>
                      <a:prstGeom prst="rect">
                        <a:avLst/>
                      </a:prstGeom>
                      <a:solidFill>
                        <a:srgbClr val="F4ECC6"/>
                      </a:solidFill>
                      <a:ln w="28575">
                        <a:solidFill>
                          <a:schemeClr val="bg1"/>
                        </a:solidFill>
                        <a:miter lim="800000"/>
                        <a:headEnd/>
                        <a:tailEnd/>
                      </a:ln>
                      <a:effectLst>
                        <a:outerShdw dist="107763" dir="2700000" algn="ctr" rotWithShape="0">
                          <a:srgbClr val="808080"/>
                        </a:outerShdw>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Entrada de lápiz 2">
                <a:extLst>
                  <a:ext uri="{FF2B5EF4-FFF2-40B4-BE49-F238E27FC236}">
                    <a16:creationId xmlns:a16="http://schemas.microsoft.com/office/drawing/2014/main" id="{92B4DE72-3479-A049-AF4C-C7EB61E7A143}"/>
                  </a:ext>
                </a:extLst>
              </p14:cNvPr>
              <p14:cNvContentPartPr/>
              <p14:nvPr/>
            </p14:nvContentPartPr>
            <p14:xfrm>
              <a:off x="8064000" y="5071680"/>
              <a:ext cx="1077840" cy="818640"/>
            </p14:xfrm>
          </p:contentPart>
        </mc:Choice>
        <mc:Fallback xmlns="">
          <p:pic>
            <p:nvPicPr>
              <p:cNvPr id="3" name="Entrada de lápiz 2">
                <a:extLst>
                  <a:ext uri="{FF2B5EF4-FFF2-40B4-BE49-F238E27FC236}">
                    <a16:creationId xmlns:a16="http://schemas.microsoft.com/office/drawing/2014/main" id="{92B4DE72-3479-A049-AF4C-C7EB61E7A143}"/>
                  </a:ext>
                </a:extLst>
              </p:cNvPr>
              <p:cNvPicPr/>
              <p:nvPr/>
            </p:nvPicPr>
            <p:blipFill>
              <a:blip r:embed="rId6"/>
              <a:stretch>
                <a:fillRect/>
              </a:stretch>
            </p:blipFill>
            <p:spPr>
              <a:xfrm>
                <a:off x="8054640" y="5062320"/>
                <a:ext cx="1096560" cy="837360"/>
              </a:xfrm>
              <a:prstGeom prst="rect">
                <a:avLst/>
              </a:prstGeom>
            </p:spPr>
          </p:pic>
        </mc:Fallback>
      </mc:AlternateContent>
    </p:spTree>
    <p:extLst>
      <p:ext uri="{BB962C8B-B14F-4D97-AF65-F5344CB8AC3E}">
        <p14:creationId xmlns:p14="http://schemas.microsoft.com/office/powerpoint/2010/main" val="264558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s-MX" dirty="0" err="1"/>
              <a:t>Probando</a:t>
            </a:r>
            <a:r>
              <a:rPr lang="en-US" altLang="es-MX" dirty="0"/>
              <a:t> la </a:t>
            </a:r>
            <a:r>
              <a:rPr lang="en-US" altLang="es-MX" dirty="0" err="1"/>
              <a:t>utilidad</a:t>
            </a:r>
            <a:r>
              <a:rPr lang="en-US" altLang="es-MX" dirty="0"/>
              <a:t> del </a:t>
            </a:r>
            <a:r>
              <a:rPr lang="en-US" altLang="es-MX" dirty="0" err="1"/>
              <a:t>modelo</a:t>
            </a:r>
            <a:endParaRPr lang="en-US" altLang="es-MX" dirty="0"/>
          </a:p>
        </p:txBody>
      </p:sp>
      <p:sp>
        <p:nvSpPr>
          <p:cNvPr id="262166" name="Rectangle 22"/>
          <p:cNvSpPr>
            <a:spLocks noChangeArrowheads="1"/>
          </p:cNvSpPr>
          <p:nvPr/>
        </p:nvSpPr>
        <p:spPr bwMode="auto">
          <a:xfrm>
            <a:off x="2408781" y="2499384"/>
            <a:ext cx="7565106"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85800" indent="-685800">
              <a:defRPr sz="2400">
                <a:solidFill>
                  <a:schemeClr val="tx1"/>
                </a:solidFill>
                <a:latin typeface="Times New Roman" panose="02020603050405020304" pitchFamily="18" charset="0"/>
              </a:defRPr>
            </a:lvl1pPr>
            <a:lvl2pPr marL="1143000" indent="-6858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s-MX" altLang="es-MX" sz="2000" dirty="0">
                <a:solidFill>
                  <a:schemeClr val="accent1"/>
                </a:solidFill>
                <a:latin typeface="+mn-lt"/>
              </a:rPr>
              <a:t>La primera pregunta a hacer es si la variable independiente x sirve  en la predicción de y.</a:t>
            </a:r>
          </a:p>
          <a:p>
            <a:pPr>
              <a:spcBef>
                <a:spcPct val="20000"/>
              </a:spcBef>
              <a:buFontTx/>
              <a:buChar char="•"/>
            </a:pPr>
            <a:r>
              <a:rPr lang="es-MX" altLang="es-MX" sz="2000" dirty="0">
                <a:solidFill>
                  <a:schemeClr val="accent1"/>
                </a:solidFill>
                <a:latin typeface="+mn-lt"/>
              </a:rPr>
              <a:t>Si no lo es, entonces el valor de y no cambia, independientemente del valor de x. Esto implica que la pendiente de la recta, b, es cero.</a:t>
            </a:r>
            <a:endParaRPr lang="en-US" altLang="es-MX" sz="2000" dirty="0">
              <a:solidFill>
                <a:schemeClr val="accent1"/>
              </a:solidFill>
              <a:latin typeface="+mn-lt"/>
            </a:endParaRPr>
          </a:p>
        </p:txBody>
      </p:sp>
      <p:graphicFrame>
        <p:nvGraphicFramePr>
          <p:cNvPr id="262171" name="Object 27"/>
          <p:cNvGraphicFramePr>
            <a:graphicFrameLocks noChangeAspect="1"/>
          </p:cNvGraphicFramePr>
          <p:nvPr/>
        </p:nvGraphicFramePr>
        <p:xfrm>
          <a:off x="4667252" y="4743450"/>
          <a:ext cx="3236119" cy="419100"/>
        </p:xfrm>
        <a:graphic>
          <a:graphicData uri="http://schemas.openxmlformats.org/presentationml/2006/ole">
            <mc:AlternateContent xmlns:mc="http://schemas.openxmlformats.org/markup-compatibility/2006">
              <mc:Choice xmlns:v="urn:schemas-microsoft-com:vml" Requires="v">
                <p:oleObj spid="_x0000_s23554" name="Equation" r:id="rId3" imgW="1371600" imgH="177480" progId="Equation.3">
                  <p:embed/>
                </p:oleObj>
              </mc:Choice>
              <mc:Fallback>
                <p:oleObj name="Equation" r:id="rId3" imgW="1371600" imgH="177480" progId="Equation.3">
                  <p:embed/>
                  <p:pic>
                    <p:nvPicPr>
                      <p:cNvPr id="262171"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2" y="4743450"/>
                        <a:ext cx="3236119" cy="419100"/>
                      </a:xfrm>
                      <a:prstGeom prst="rect">
                        <a:avLst/>
                      </a:prstGeom>
                      <a:solidFill>
                        <a:schemeClr val="accent2"/>
                      </a:solidFill>
                      <a:ln w="28575">
                        <a:solidFill>
                          <a:srgbClr val="F4ECC6"/>
                        </a:solidFill>
                        <a:miter lim="800000"/>
                        <a:headEnd/>
                        <a:tailEnd/>
                      </a:ln>
                      <a:effectLst>
                        <a:outerShdw dist="107763" dir="2700000" algn="ctr" rotWithShape="0">
                          <a:srgbClr val="808080"/>
                        </a:outerShdw>
                      </a:effectLst>
                    </p:spPr>
                  </p:pic>
                </p:oleObj>
              </mc:Fallback>
            </mc:AlternateContent>
          </a:graphicData>
        </a:graphic>
      </p:graphicFrame>
      <p:grpSp>
        <p:nvGrpSpPr>
          <p:cNvPr id="262176" name="Group 32"/>
          <p:cNvGrpSpPr>
            <a:grpSpLocks/>
          </p:cNvGrpSpPr>
          <p:nvPr/>
        </p:nvGrpSpPr>
        <p:grpSpPr bwMode="auto">
          <a:xfrm>
            <a:off x="9180544" y="838759"/>
            <a:ext cx="914400" cy="914400"/>
            <a:chOff x="4608" y="0"/>
            <a:chExt cx="960" cy="960"/>
          </a:xfrm>
        </p:grpSpPr>
        <p:sp>
          <p:nvSpPr>
            <p:cNvPr id="262177" name="Rectangle 33"/>
            <p:cNvSpPr>
              <a:spLocks noChangeArrowheads="1"/>
            </p:cNvSpPr>
            <p:nvPr/>
          </p:nvSpPr>
          <p:spPr bwMode="auto">
            <a:xfrm>
              <a:off x="4608" y="0"/>
              <a:ext cx="960" cy="960"/>
            </a:xfrm>
            <a:prstGeom prst="rect">
              <a:avLst/>
            </a:prstGeom>
            <a:solidFill>
              <a:srgbClr val="F4ECC6"/>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62178" name="Picture 34" descr="pl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6"/>
              <a:ext cx="864" cy="840"/>
            </a:xfrm>
            <a:prstGeom prst="rect">
              <a:avLst/>
            </a:prstGeom>
            <a:solidFill>
              <a:srgbClr val="F4ECC6"/>
            </a:solidFill>
            <a:ln>
              <a:noFill/>
            </a:ln>
            <a:extLst>
              <a:ext uri="{91240B29-F687-4F45-9708-019B960494DF}">
                <a14:hiddenLine xmlns:a14="http://schemas.microsoft.com/office/drawing/2010/main" w="28575">
                  <a:solidFill>
                    <a:srgbClr val="339966"/>
                  </a:solidFill>
                  <a:miter lim="800000"/>
                  <a:headEnd/>
                  <a:tailEnd/>
                </a14:hiddenLine>
              </a:ext>
            </a:extLst>
          </p:spPr>
        </p:pic>
      </p:grpSp>
    </p:spTree>
    <p:extLst>
      <p:ext uri="{BB962C8B-B14F-4D97-AF65-F5344CB8AC3E}">
        <p14:creationId xmlns:p14="http://schemas.microsoft.com/office/powerpoint/2010/main" val="409527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4743C-1C90-C042-8154-3D1E355D8986}"/>
              </a:ext>
            </a:extLst>
          </p:cNvPr>
          <p:cNvSpPr>
            <a:spLocks noGrp="1"/>
          </p:cNvSpPr>
          <p:nvPr>
            <p:ph type="title"/>
          </p:nvPr>
        </p:nvSpPr>
        <p:spPr/>
        <p:txBody>
          <a:bodyPr/>
          <a:lstStyle/>
          <a:p>
            <a:r>
              <a:rPr lang="es-MX" dirty="0"/>
              <a:t>Es decir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33B7FAC-85D1-C14A-868A-23F06936EF6F}"/>
                  </a:ext>
                </a:extLst>
              </p:cNvPr>
              <p:cNvSpPr txBox="1"/>
              <p:nvPr/>
            </p:nvSpPr>
            <p:spPr>
              <a:xfrm>
                <a:off x="1948954" y="2713964"/>
                <a:ext cx="2593571" cy="14300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i="1">
                          <a:latin typeface="Cambria Math" panose="02040503050406030204" pitchFamily="18" charset="0"/>
                        </a:rPr>
                        <m:t>𝑡</m:t>
                      </m:r>
                      <m:r>
                        <a:rPr lang="es-ES" sz="4000" i="1">
                          <a:latin typeface="Cambria Math" panose="02040503050406030204" pitchFamily="18" charset="0"/>
                        </a:rPr>
                        <m:t>=</m:t>
                      </m:r>
                      <m:f>
                        <m:fPr>
                          <m:ctrlPr>
                            <a:rPr lang="es-ES" sz="4000" i="1">
                              <a:latin typeface="Cambria Math" panose="02040503050406030204" pitchFamily="18" charset="0"/>
                            </a:rPr>
                          </m:ctrlPr>
                        </m:fPr>
                        <m:num>
                          <m:acc>
                            <m:accPr>
                              <m:chr m:val="̂"/>
                              <m:ctrlPr>
                                <a:rPr lang="es-ES" sz="4000" i="1">
                                  <a:latin typeface="Cambria Math" panose="02040503050406030204" pitchFamily="18" charset="0"/>
                                </a:rPr>
                              </m:ctrlPr>
                            </m:accPr>
                            <m:e>
                              <m:sSub>
                                <m:sSubPr>
                                  <m:ctrlPr>
                                    <a:rPr lang="es-ES" sz="4000" i="1">
                                      <a:latin typeface="Cambria Math" panose="02040503050406030204" pitchFamily="18" charset="0"/>
                                    </a:rPr>
                                  </m:ctrlPr>
                                </m:sSubPr>
                                <m:e>
                                  <m:r>
                                    <a:rPr lang="es-ES" sz="4000" i="1">
                                      <a:latin typeface="Cambria Math" panose="02040503050406030204" pitchFamily="18" charset="0"/>
                                      <a:ea typeface="Cambria Math" panose="02040503050406030204" pitchFamily="18" charset="0"/>
                                    </a:rPr>
                                    <m:t>𝛽</m:t>
                                  </m:r>
                                </m:e>
                                <m:sub>
                                  <m:r>
                                    <a:rPr lang="es-ES" sz="4000" i="1">
                                      <a:latin typeface="Cambria Math" panose="02040503050406030204" pitchFamily="18" charset="0"/>
                                    </a:rPr>
                                    <m:t>0</m:t>
                                  </m:r>
                                </m:sub>
                              </m:sSub>
                            </m:e>
                          </m:acc>
                          <m:r>
                            <a:rPr lang="es-ES" sz="4000" i="1">
                              <a:latin typeface="Cambria Math" panose="02040503050406030204" pitchFamily="18" charset="0"/>
                            </a:rPr>
                            <m:t>−0</m:t>
                          </m:r>
                        </m:num>
                        <m:den>
                          <m:r>
                            <a:rPr lang="es-ES" sz="4000" i="1">
                              <a:latin typeface="Cambria Math" panose="02040503050406030204" pitchFamily="18" charset="0"/>
                            </a:rPr>
                            <m:t>𝑆𝐸</m:t>
                          </m:r>
                          <m:r>
                            <a:rPr lang="es-ES" sz="4000" i="1">
                              <a:latin typeface="Cambria Math" panose="02040503050406030204" pitchFamily="18" charset="0"/>
                            </a:rPr>
                            <m:t>(</m:t>
                          </m:r>
                          <m:acc>
                            <m:accPr>
                              <m:chr m:val="̂"/>
                              <m:ctrlPr>
                                <a:rPr lang="es-ES" sz="4000" i="1">
                                  <a:latin typeface="Cambria Math" panose="02040503050406030204" pitchFamily="18" charset="0"/>
                                </a:rPr>
                              </m:ctrlPr>
                            </m:accPr>
                            <m:e>
                              <m:sSub>
                                <m:sSubPr>
                                  <m:ctrlPr>
                                    <a:rPr lang="es-ES" sz="4000" i="1">
                                      <a:latin typeface="Cambria Math" panose="02040503050406030204" pitchFamily="18" charset="0"/>
                                    </a:rPr>
                                  </m:ctrlPr>
                                </m:sSubPr>
                                <m:e>
                                  <m:r>
                                    <a:rPr lang="es-ES" sz="4000" i="1">
                                      <a:latin typeface="Cambria Math" panose="02040503050406030204" pitchFamily="18" charset="0"/>
                                      <a:ea typeface="Cambria Math" panose="02040503050406030204" pitchFamily="18" charset="0"/>
                                    </a:rPr>
                                    <m:t>𝛽</m:t>
                                  </m:r>
                                </m:e>
                                <m:sub>
                                  <m:r>
                                    <a:rPr lang="es-ES" sz="4000" i="1">
                                      <a:latin typeface="Cambria Math" panose="02040503050406030204" pitchFamily="18" charset="0"/>
                                    </a:rPr>
                                    <m:t>0</m:t>
                                  </m:r>
                                </m:sub>
                              </m:sSub>
                            </m:e>
                          </m:acc>
                          <m:r>
                            <a:rPr lang="es-ES" sz="4000" i="1">
                              <a:latin typeface="Cambria Math" panose="02040503050406030204" pitchFamily="18" charset="0"/>
                            </a:rPr>
                            <m:t>)</m:t>
                          </m:r>
                        </m:den>
                      </m:f>
                    </m:oMath>
                  </m:oMathPara>
                </a14:m>
                <a:endParaRPr lang="es-MX" sz="4000" dirty="0"/>
              </a:p>
            </p:txBody>
          </p:sp>
        </mc:Choice>
        <mc:Fallback xmlns="">
          <p:sp>
            <p:nvSpPr>
              <p:cNvPr id="3" name="CuadroTexto 2">
                <a:extLst>
                  <a:ext uri="{FF2B5EF4-FFF2-40B4-BE49-F238E27FC236}">
                    <a16:creationId xmlns:a16="http://schemas.microsoft.com/office/drawing/2014/main" id="{B33B7FAC-85D1-C14A-868A-23F06936EF6F}"/>
                  </a:ext>
                </a:extLst>
              </p:cNvPr>
              <p:cNvSpPr txBox="1">
                <a:spLocks noRot="1" noChangeAspect="1" noMove="1" noResize="1" noEditPoints="1" noAdjustHandles="1" noChangeArrowheads="1" noChangeShapeType="1" noTextEdit="1"/>
              </p:cNvSpPr>
              <p:nvPr/>
            </p:nvSpPr>
            <p:spPr>
              <a:xfrm>
                <a:off x="1948954" y="2713964"/>
                <a:ext cx="2593571" cy="1430071"/>
              </a:xfrm>
              <a:prstGeom prst="rect">
                <a:avLst/>
              </a:prstGeom>
              <a:blipFill>
                <a:blip r:embed="rId2"/>
                <a:stretch>
                  <a:fillRect l="-2439" t="-7895" r="-5854" b="-1578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68A2E20-6BC7-AB40-8D59-B2577BE45D80}"/>
                  </a:ext>
                </a:extLst>
              </p:cNvPr>
              <p:cNvSpPr txBox="1"/>
              <p:nvPr/>
            </p:nvSpPr>
            <p:spPr>
              <a:xfrm>
                <a:off x="6868440" y="2713964"/>
                <a:ext cx="2593571" cy="14300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i="1">
                          <a:latin typeface="Cambria Math" panose="02040503050406030204" pitchFamily="18" charset="0"/>
                        </a:rPr>
                        <m:t>𝑡</m:t>
                      </m:r>
                      <m:r>
                        <a:rPr lang="es-ES" sz="4000" i="1">
                          <a:latin typeface="Cambria Math" panose="02040503050406030204" pitchFamily="18" charset="0"/>
                        </a:rPr>
                        <m:t>=</m:t>
                      </m:r>
                      <m:f>
                        <m:fPr>
                          <m:ctrlPr>
                            <a:rPr lang="es-ES" sz="4000" i="1">
                              <a:latin typeface="Cambria Math" panose="02040503050406030204" pitchFamily="18" charset="0"/>
                            </a:rPr>
                          </m:ctrlPr>
                        </m:fPr>
                        <m:num>
                          <m:acc>
                            <m:accPr>
                              <m:chr m:val="̂"/>
                              <m:ctrlPr>
                                <a:rPr lang="es-ES" sz="4000" i="1">
                                  <a:latin typeface="Cambria Math" panose="02040503050406030204" pitchFamily="18" charset="0"/>
                                </a:rPr>
                              </m:ctrlPr>
                            </m:accPr>
                            <m:e>
                              <m:sSub>
                                <m:sSubPr>
                                  <m:ctrlPr>
                                    <a:rPr lang="es-ES" sz="4000" i="1">
                                      <a:latin typeface="Cambria Math" panose="02040503050406030204" pitchFamily="18" charset="0"/>
                                    </a:rPr>
                                  </m:ctrlPr>
                                </m:sSubPr>
                                <m:e>
                                  <m:r>
                                    <a:rPr lang="es-ES" sz="4000" i="1">
                                      <a:latin typeface="Cambria Math" panose="02040503050406030204" pitchFamily="18" charset="0"/>
                                      <a:ea typeface="Cambria Math" panose="02040503050406030204" pitchFamily="18" charset="0"/>
                                    </a:rPr>
                                    <m:t>𝛽</m:t>
                                  </m:r>
                                </m:e>
                                <m:sub>
                                  <m:r>
                                    <a:rPr lang="es-ES" sz="4000" i="1">
                                      <a:latin typeface="Cambria Math" panose="02040503050406030204" pitchFamily="18" charset="0"/>
                                      <a:ea typeface="Cambria Math" panose="02040503050406030204" pitchFamily="18" charset="0"/>
                                    </a:rPr>
                                    <m:t>1</m:t>
                                  </m:r>
                                </m:sub>
                              </m:sSub>
                            </m:e>
                          </m:acc>
                          <m:r>
                            <a:rPr lang="es-ES" sz="4000" i="1">
                              <a:latin typeface="Cambria Math" panose="02040503050406030204" pitchFamily="18" charset="0"/>
                            </a:rPr>
                            <m:t>−0</m:t>
                          </m:r>
                        </m:num>
                        <m:den>
                          <m:r>
                            <a:rPr lang="es-ES" sz="4000" i="1">
                              <a:latin typeface="Cambria Math" panose="02040503050406030204" pitchFamily="18" charset="0"/>
                            </a:rPr>
                            <m:t>𝑆𝐸</m:t>
                          </m:r>
                          <m:r>
                            <a:rPr lang="es-ES" sz="4000" i="1">
                              <a:latin typeface="Cambria Math" panose="02040503050406030204" pitchFamily="18" charset="0"/>
                            </a:rPr>
                            <m:t>(</m:t>
                          </m:r>
                          <m:acc>
                            <m:accPr>
                              <m:chr m:val="̂"/>
                              <m:ctrlPr>
                                <a:rPr lang="es-ES" sz="4000" i="1">
                                  <a:latin typeface="Cambria Math" panose="02040503050406030204" pitchFamily="18" charset="0"/>
                                </a:rPr>
                              </m:ctrlPr>
                            </m:accPr>
                            <m:e>
                              <m:sSub>
                                <m:sSubPr>
                                  <m:ctrlPr>
                                    <a:rPr lang="es-ES" sz="4000" i="1">
                                      <a:latin typeface="Cambria Math" panose="02040503050406030204" pitchFamily="18" charset="0"/>
                                    </a:rPr>
                                  </m:ctrlPr>
                                </m:sSubPr>
                                <m:e>
                                  <m:r>
                                    <a:rPr lang="es-ES" sz="4000" i="1">
                                      <a:latin typeface="Cambria Math" panose="02040503050406030204" pitchFamily="18" charset="0"/>
                                      <a:ea typeface="Cambria Math" panose="02040503050406030204" pitchFamily="18" charset="0"/>
                                    </a:rPr>
                                    <m:t>𝛽</m:t>
                                  </m:r>
                                </m:e>
                                <m:sub>
                                  <m:r>
                                    <a:rPr lang="es-ES" sz="4000" i="1">
                                      <a:latin typeface="Cambria Math" panose="02040503050406030204" pitchFamily="18" charset="0"/>
                                      <a:ea typeface="Cambria Math" panose="02040503050406030204" pitchFamily="18" charset="0"/>
                                    </a:rPr>
                                    <m:t>1</m:t>
                                  </m:r>
                                </m:sub>
                              </m:sSub>
                            </m:e>
                          </m:acc>
                          <m:r>
                            <a:rPr lang="es-ES" sz="4000" i="1">
                              <a:latin typeface="Cambria Math" panose="02040503050406030204" pitchFamily="18" charset="0"/>
                            </a:rPr>
                            <m:t>)</m:t>
                          </m:r>
                        </m:den>
                      </m:f>
                    </m:oMath>
                  </m:oMathPara>
                </a14:m>
                <a:endParaRPr lang="es-MX" sz="4000" dirty="0"/>
              </a:p>
            </p:txBody>
          </p:sp>
        </mc:Choice>
        <mc:Fallback xmlns="">
          <p:sp>
            <p:nvSpPr>
              <p:cNvPr id="5" name="CuadroTexto 4">
                <a:extLst>
                  <a:ext uri="{FF2B5EF4-FFF2-40B4-BE49-F238E27FC236}">
                    <a16:creationId xmlns:a16="http://schemas.microsoft.com/office/drawing/2014/main" id="{D68A2E20-6BC7-AB40-8D59-B2577BE45D80}"/>
                  </a:ext>
                </a:extLst>
              </p:cNvPr>
              <p:cNvSpPr txBox="1">
                <a:spLocks noRot="1" noChangeAspect="1" noMove="1" noResize="1" noEditPoints="1" noAdjustHandles="1" noChangeArrowheads="1" noChangeShapeType="1" noTextEdit="1"/>
              </p:cNvSpPr>
              <p:nvPr/>
            </p:nvSpPr>
            <p:spPr>
              <a:xfrm>
                <a:off x="6868440" y="2713964"/>
                <a:ext cx="2593571" cy="1430071"/>
              </a:xfrm>
              <a:prstGeom prst="rect">
                <a:avLst/>
              </a:prstGeom>
              <a:blipFill>
                <a:blip r:embed="rId3"/>
                <a:stretch>
                  <a:fillRect l="-1951" t="-7895" r="-5366" b="-15789"/>
                </a:stretch>
              </a:blipFill>
            </p:spPr>
            <p:txBody>
              <a:bodyPr/>
              <a:lstStyle/>
              <a:p>
                <a:r>
                  <a:rPr lang="es-MX">
                    <a:noFill/>
                  </a:rPr>
                  <a:t> </a:t>
                </a:r>
              </a:p>
            </p:txBody>
          </p:sp>
        </mc:Fallback>
      </mc:AlternateContent>
    </p:spTree>
    <p:extLst>
      <p:ext uri="{BB962C8B-B14F-4D97-AF65-F5344CB8AC3E}">
        <p14:creationId xmlns:p14="http://schemas.microsoft.com/office/powerpoint/2010/main" val="121675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número de diapositiva 5">
            <a:extLst>
              <a:ext uri="{FF2B5EF4-FFF2-40B4-BE49-F238E27FC236}">
                <a16:creationId xmlns:a16="http://schemas.microsoft.com/office/drawing/2014/main" id="{448D85D8-DCC0-464A-86B5-1985DC4EC0D4}"/>
              </a:ext>
            </a:extLst>
          </p:cNvPr>
          <p:cNvSpPr>
            <a:spLocks noGrp="1"/>
          </p:cNvSpPr>
          <p:nvPr>
            <p:ph type="sldNum" sz="quarter" idx="12"/>
          </p:nvPr>
        </p:nvSpPr>
        <p:spPr/>
        <p:txBody>
          <a:bodyPr/>
          <a:lstStyle/>
          <a:p>
            <a:fld id="{31DE6FB1-E783-7D49-BD30-5CA414A8EB39}" type="slidenum">
              <a:rPr lang="en-GB" altLang="es-MX"/>
              <a:pPr/>
              <a:t>17</a:t>
            </a:fld>
            <a:endParaRPr lang="en-GB" altLang="es-MX"/>
          </a:p>
        </p:txBody>
      </p:sp>
      <p:sp>
        <p:nvSpPr>
          <p:cNvPr id="14338" name="Rectangle 2">
            <a:extLst>
              <a:ext uri="{FF2B5EF4-FFF2-40B4-BE49-F238E27FC236}">
                <a16:creationId xmlns:a16="http://schemas.microsoft.com/office/drawing/2014/main" id="{E7A43163-87DC-7E46-B73D-03A72F961184}"/>
              </a:ext>
            </a:extLst>
          </p:cNvPr>
          <p:cNvSpPr>
            <a:spLocks noGrp="1" noChangeArrowheads="1"/>
          </p:cNvSpPr>
          <p:nvPr>
            <p:ph type="title"/>
          </p:nvPr>
        </p:nvSpPr>
        <p:spPr/>
        <p:txBody>
          <a:bodyPr/>
          <a:lstStyle/>
          <a:p>
            <a:r>
              <a:rPr lang="en-GB" altLang="es-MX" dirty="0" err="1"/>
              <a:t>Supuestos</a:t>
            </a:r>
            <a:r>
              <a:rPr lang="en-GB" altLang="es-MX" dirty="0"/>
              <a:t> </a:t>
            </a:r>
            <a:r>
              <a:rPr lang="en-GB" altLang="es-MX" dirty="0" err="1"/>
              <a:t>sobre</a:t>
            </a:r>
            <a:r>
              <a:rPr lang="en-GB" altLang="es-MX" dirty="0"/>
              <a:t> la </a:t>
            </a:r>
            <a:r>
              <a:rPr lang="en-GB" altLang="es-MX" dirty="0" err="1"/>
              <a:t>regresi</a:t>
            </a:r>
            <a:r>
              <a:rPr lang="es-ES" altLang="es-MX" dirty="0" err="1"/>
              <a:t>ón</a:t>
            </a:r>
            <a:endParaRPr lang="en-GB" altLang="es-MX" dirty="0"/>
          </a:p>
        </p:txBody>
      </p:sp>
      <p:sp>
        <p:nvSpPr>
          <p:cNvPr id="14339" name="Rectangle 3">
            <a:extLst>
              <a:ext uri="{FF2B5EF4-FFF2-40B4-BE49-F238E27FC236}">
                <a16:creationId xmlns:a16="http://schemas.microsoft.com/office/drawing/2014/main" id="{21A9ADCD-5E99-184E-BC5E-12606A42E7EB}"/>
              </a:ext>
            </a:extLst>
          </p:cNvPr>
          <p:cNvSpPr>
            <a:spLocks noGrp="1" noChangeArrowheads="1"/>
          </p:cNvSpPr>
          <p:nvPr>
            <p:ph type="body" idx="1"/>
          </p:nvPr>
        </p:nvSpPr>
        <p:spPr/>
        <p:txBody>
          <a:bodyPr>
            <a:normAutofit/>
          </a:bodyPr>
          <a:lstStyle/>
          <a:p>
            <a:pPr lvl="1">
              <a:lnSpc>
                <a:spcPct val="90000"/>
              </a:lnSpc>
            </a:pPr>
            <a:r>
              <a:rPr lang="en-GB" altLang="es-MX" sz="2400" dirty="0" err="1"/>
              <a:t>Todas</a:t>
            </a:r>
            <a:r>
              <a:rPr lang="en-GB" altLang="es-MX" sz="2400" dirty="0"/>
              <a:t> las variables se </a:t>
            </a:r>
            <a:r>
              <a:rPr lang="en-GB" altLang="es-MX" sz="2400" dirty="0" err="1"/>
              <a:t>miden</a:t>
            </a:r>
            <a:r>
              <a:rPr lang="en-GB" altLang="es-MX" sz="2400" dirty="0"/>
              <a:t> sin </a:t>
            </a:r>
            <a:r>
              <a:rPr lang="en-GB" altLang="es-MX" sz="2400" dirty="0" err="1"/>
              <a:t>errores</a:t>
            </a:r>
            <a:endParaRPr lang="en-GB" altLang="es-MX" sz="2400" dirty="0"/>
          </a:p>
          <a:p>
            <a:pPr lvl="1">
              <a:lnSpc>
                <a:spcPct val="90000"/>
              </a:lnSpc>
            </a:pPr>
            <a:r>
              <a:rPr lang="en-GB" altLang="es-MX" sz="2400" dirty="0" err="1"/>
              <a:t>Todos</a:t>
            </a:r>
            <a:r>
              <a:rPr lang="en-GB" altLang="es-MX" sz="2400" dirty="0"/>
              <a:t> </a:t>
            </a:r>
            <a:r>
              <a:rPr lang="en-GB" altLang="es-MX" sz="2400" dirty="0" err="1"/>
              <a:t>los</a:t>
            </a:r>
            <a:r>
              <a:rPr lang="en-GB" altLang="es-MX" sz="2400" dirty="0"/>
              <a:t> </a:t>
            </a:r>
            <a:r>
              <a:rPr lang="en-GB" altLang="es-MX" sz="2400" dirty="0" err="1"/>
              <a:t>predictores</a:t>
            </a:r>
            <a:r>
              <a:rPr lang="en-GB" altLang="es-MX" sz="2400" dirty="0"/>
              <a:t> </a:t>
            </a:r>
            <a:r>
              <a:rPr lang="en-GB" altLang="es-MX" sz="2400" dirty="0" err="1"/>
              <a:t>relevantes</a:t>
            </a:r>
            <a:r>
              <a:rPr lang="en-GB" altLang="es-MX" sz="2400" dirty="0"/>
              <a:t> de la variable </a:t>
            </a:r>
            <a:r>
              <a:rPr lang="en-GB" altLang="es-MX" sz="2400" dirty="0" err="1"/>
              <a:t>independiente</a:t>
            </a:r>
            <a:r>
              <a:rPr lang="en-GB" altLang="es-MX" sz="2400" dirty="0"/>
              <a:t> se </a:t>
            </a:r>
            <a:r>
              <a:rPr lang="en-GB" altLang="es-MX" sz="2400" dirty="0" err="1"/>
              <a:t>incluyen</a:t>
            </a:r>
            <a:r>
              <a:rPr lang="en-GB" altLang="es-MX" sz="2400" dirty="0"/>
              <a:t> </a:t>
            </a:r>
            <a:r>
              <a:rPr lang="en-GB" altLang="es-MX" sz="2400" dirty="0" err="1"/>
              <a:t>en</a:t>
            </a:r>
            <a:r>
              <a:rPr lang="en-GB" altLang="es-MX" sz="2400" dirty="0"/>
              <a:t> el </a:t>
            </a:r>
            <a:r>
              <a:rPr lang="en-GB" altLang="es-MX" sz="2400" dirty="0" err="1"/>
              <a:t>análisis</a:t>
            </a:r>
            <a:endParaRPr lang="en-GB" altLang="es-MX" sz="2400" dirty="0"/>
          </a:p>
          <a:p>
            <a:pPr lvl="1">
              <a:lnSpc>
                <a:spcPct val="90000"/>
              </a:lnSpc>
            </a:pPr>
            <a:r>
              <a:rPr lang="en-GB" altLang="es-MX" sz="2400" dirty="0"/>
              <a:t>El </a:t>
            </a:r>
            <a:r>
              <a:rPr lang="en-GB" altLang="es-MX" sz="2400" dirty="0" err="1"/>
              <a:t>valor</a:t>
            </a:r>
            <a:r>
              <a:rPr lang="en-GB" altLang="es-MX" sz="2400" dirty="0"/>
              <a:t> </a:t>
            </a:r>
            <a:r>
              <a:rPr lang="en-GB" altLang="es-MX" sz="2400" dirty="0" err="1"/>
              <a:t>esperado</a:t>
            </a:r>
            <a:r>
              <a:rPr lang="en-GB" altLang="es-MX" sz="2400" dirty="0"/>
              <a:t> del error </a:t>
            </a:r>
            <a:r>
              <a:rPr lang="en-GB" altLang="es-MX" sz="2400" dirty="0" err="1"/>
              <a:t>es</a:t>
            </a:r>
            <a:r>
              <a:rPr lang="en-GB" altLang="es-MX" sz="2400" dirty="0"/>
              <a:t> cero</a:t>
            </a:r>
          </a:p>
          <a:p>
            <a:pPr lvl="1">
              <a:lnSpc>
                <a:spcPct val="90000"/>
              </a:lnSpc>
            </a:pPr>
            <a:r>
              <a:rPr lang="en-GB" altLang="es-MX" sz="2400" dirty="0" err="1"/>
              <a:t>Homocedasticidad</a:t>
            </a:r>
            <a:r>
              <a:rPr lang="en-GB" altLang="es-MX" sz="2400" dirty="0"/>
              <a:t> del error</a:t>
            </a:r>
          </a:p>
          <a:p>
            <a:pPr lvl="1">
              <a:lnSpc>
                <a:spcPct val="90000"/>
              </a:lnSpc>
            </a:pPr>
            <a:r>
              <a:rPr lang="en-GB" altLang="es-MX" sz="2400" dirty="0"/>
              <a:t>Sin </a:t>
            </a:r>
            <a:r>
              <a:rPr lang="en-GB" altLang="es-MX" sz="2400" dirty="0" err="1"/>
              <a:t>autocorrelación</a:t>
            </a:r>
            <a:r>
              <a:rPr lang="en-GB" altLang="es-MX" sz="2400" dirty="0"/>
              <a:t> (sin </a:t>
            </a:r>
            <a:r>
              <a:rPr lang="en-GB" altLang="es-MX" sz="2400" dirty="0" err="1"/>
              <a:t>relación</a:t>
            </a:r>
            <a:r>
              <a:rPr lang="en-GB" altLang="es-MX" sz="2400" dirty="0"/>
              <a:t> entre </a:t>
            </a:r>
            <a:r>
              <a:rPr lang="en-GB" altLang="es-MX" sz="2400" dirty="0" err="1"/>
              <a:t>los</a:t>
            </a:r>
            <a:r>
              <a:rPr lang="en-GB" altLang="es-MX" sz="2400" dirty="0"/>
              <a:t> </a:t>
            </a:r>
            <a:r>
              <a:rPr lang="en-GB" altLang="es-MX" sz="2400" dirty="0" err="1"/>
              <a:t>términos</a:t>
            </a:r>
            <a:r>
              <a:rPr lang="en-GB" altLang="es-MX" sz="2400" dirty="0"/>
              <a:t> de error para </a:t>
            </a:r>
            <a:r>
              <a:rPr lang="en-GB" altLang="es-MX" sz="2400" dirty="0" err="1"/>
              <a:t>diferentes</a:t>
            </a:r>
            <a:r>
              <a:rPr lang="en-GB" altLang="es-MX" sz="2400" dirty="0"/>
              <a:t> </a:t>
            </a:r>
            <a:r>
              <a:rPr lang="en-GB" altLang="es-MX" sz="2400" dirty="0" err="1"/>
              <a:t>casos</a:t>
            </a:r>
            <a:r>
              <a:rPr lang="en-GB" altLang="es-MX" sz="2400" dirty="0"/>
              <a:t>)</a:t>
            </a:r>
          </a:p>
          <a:p>
            <a:pPr marL="323992" lvl="1" indent="0">
              <a:buNone/>
            </a:pPr>
            <a:endParaRPr lang="en-GB" altLang="es-MX" sz="2400" dirty="0"/>
          </a:p>
        </p:txBody>
      </p:sp>
      <p:sp>
        <p:nvSpPr>
          <p:cNvPr id="2" name="CuadroTexto 1">
            <a:extLst>
              <a:ext uri="{FF2B5EF4-FFF2-40B4-BE49-F238E27FC236}">
                <a16:creationId xmlns:a16="http://schemas.microsoft.com/office/drawing/2014/main" id="{8DA17B43-9DC8-E54E-8555-71B2DFF3D384}"/>
              </a:ext>
            </a:extLst>
          </p:cNvPr>
          <p:cNvSpPr txBox="1"/>
          <p:nvPr/>
        </p:nvSpPr>
        <p:spPr>
          <a:xfrm>
            <a:off x="623393" y="5448993"/>
            <a:ext cx="11168635" cy="461665"/>
          </a:xfrm>
          <a:prstGeom prst="rect">
            <a:avLst/>
          </a:prstGeom>
          <a:noFill/>
        </p:spPr>
        <p:txBody>
          <a:bodyPr wrap="none" rtlCol="0">
            <a:spAutoFit/>
          </a:bodyPr>
          <a:lstStyle/>
          <a:p>
            <a:r>
              <a:rPr lang="es-MX" sz="2400" dirty="0"/>
              <a:t>Verificarlos, implica utilizar con otras pruebas de hipótesis o de manera gráfica</a:t>
            </a:r>
          </a:p>
        </p:txBody>
      </p:sp>
    </p:spTree>
    <p:extLst>
      <p:ext uri="{BB962C8B-B14F-4D97-AF65-F5344CB8AC3E}">
        <p14:creationId xmlns:p14="http://schemas.microsoft.com/office/powerpoint/2010/main" val="21083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16425-9468-F742-B7B9-1D6014A8F89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8BAB2E6-5D42-B748-8DCF-9610F332C699}"/>
              </a:ext>
            </a:extLst>
          </p:cNvPr>
          <p:cNvSpPr>
            <a:spLocks noGrp="1"/>
          </p:cNvSpPr>
          <p:nvPr>
            <p:ph idx="1"/>
          </p:nvPr>
        </p:nvSpPr>
        <p:spPr/>
        <p:txBody>
          <a:bodyPr/>
          <a:lstStyle/>
          <a:p>
            <a:endParaRPr lang="es-MX"/>
          </a:p>
        </p:txBody>
      </p:sp>
      <p:pic>
        <p:nvPicPr>
          <p:cNvPr id="29698" name="Picture 2" descr="Ver las imágenes de origen">
            <a:extLst>
              <a:ext uri="{FF2B5EF4-FFF2-40B4-BE49-F238E27FC236}">
                <a16:creationId xmlns:a16="http://schemas.microsoft.com/office/drawing/2014/main" id="{F221B0BD-CC56-864A-B2AC-AB583A184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06" y="664260"/>
            <a:ext cx="9815643" cy="552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6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ítulo 3">
            <a:extLst>
              <a:ext uri="{FF2B5EF4-FFF2-40B4-BE49-F238E27FC236}">
                <a16:creationId xmlns:a16="http://schemas.microsoft.com/office/drawing/2014/main" id="{0373F554-7E3F-414E-B15C-61A78158FEB1}"/>
              </a:ext>
            </a:extLst>
          </p:cNvPr>
          <p:cNvSpPr>
            <a:spLocks noGrp="1"/>
          </p:cNvSpPr>
          <p:nvPr>
            <p:ph type="title"/>
          </p:nvPr>
        </p:nvSpPr>
        <p:spPr>
          <a:xfrm>
            <a:off x="530352" y="1122363"/>
            <a:ext cx="9262141" cy="1978346"/>
          </a:xfrm>
        </p:spPr>
        <p:txBody>
          <a:bodyPr vert="horz" lIns="91440" tIns="45720" rIns="91440" bIns="45720" rtlCol="0" anchor="b">
            <a:normAutofit/>
          </a:bodyPr>
          <a:lstStyle/>
          <a:p>
            <a:r>
              <a:rPr lang="en-US" sz="4000"/>
              <a:t>Regresión logística</a:t>
            </a:r>
          </a:p>
        </p:txBody>
      </p:sp>
      <p:sp>
        <p:nvSpPr>
          <p:cNvPr id="5" name="Marcador de texto 4">
            <a:extLst>
              <a:ext uri="{FF2B5EF4-FFF2-40B4-BE49-F238E27FC236}">
                <a16:creationId xmlns:a16="http://schemas.microsoft.com/office/drawing/2014/main" id="{C72D49C9-EBBF-2B46-ACFA-962B3D1CED18}"/>
              </a:ext>
            </a:extLst>
          </p:cNvPr>
          <p:cNvSpPr>
            <a:spLocks noGrp="1"/>
          </p:cNvSpPr>
          <p:nvPr>
            <p:ph type="body" idx="1"/>
          </p:nvPr>
        </p:nvSpPr>
        <p:spPr>
          <a:xfrm>
            <a:off x="530352" y="3509963"/>
            <a:ext cx="9262141" cy="1747837"/>
          </a:xfrm>
        </p:spPr>
        <p:txBody>
          <a:bodyPr vert="horz" lIns="91440" tIns="45720" rIns="91440" bIns="45720" rtlCol="0">
            <a:normAutofit/>
          </a:bodyPr>
          <a:lstStyle/>
          <a:p>
            <a:endParaRPr lang="en-US"/>
          </a:p>
        </p:txBody>
      </p:sp>
      <p:sp>
        <p:nvSpPr>
          <p:cNvPr id="33" name="Freeform: Shape 32">
            <a:extLst>
              <a:ext uri="{FF2B5EF4-FFF2-40B4-BE49-F238E27FC236}">
                <a16:creationId xmlns:a16="http://schemas.microsoft.com/office/drawing/2014/main" id="{A88EE6DC-B9C9-4217-8261-26F7DF29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27160" y="-1"/>
            <a:ext cx="1864840" cy="6858001"/>
          </a:xfrm>
          <a:custGeom>
            <a:avLst/>
            <a:gdLst>
              <a:gd name="connsiteX0" fmla="*/ 0 w 888736"/>
              <a:gd name="connsiteY0" fmla="*/ 0 h 2458832"/>
              <a:gd name="connsiteX1" fmla="*/ 177394 w 888736"/>
              <a:gd name="connsiteY1" fmla="*/ 125361 h 2458832"/>
              <a:gd name="connsiteX2" fmla="*/ 881856 w 888736"/>
              <a:gd name="connsiteY2" fmla="*/ 1189003 h 2458832"/>
              <a:gd name="connsiteX3" fmla="*/ 691256 w 888736"/>
              <a:gd name="connsiteY3" fmla="*/ 1628147 h 2458832"/>
              <a:gd name="connsiteX4" fmla="*/ 118397 w 888736"/>
              <a:gd name="connsiteY4" fmla="*/ 2331723 h 2458832"/>
              <a:gd name="connsiteX5" fmla="*/ 0 w 888736"/>
              <a:gd name="connsiteY5" fmla="*/ 2458832 h 245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736" h="2458832">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846134" flipH="1">
            <a:off x="10213795" y="2188642"/>
            <a:ext cx="886141" cy="802496"/>
            <a:chOff x="10948005" y="3272152"/>
            <a:chExt cx="868640" cy="786648"/>
          </a:xfrm>
          <a:solidFill>
            <a:schemeClr val="accent6">
              <a:lumMod val="60000"/>
              <a:lumOff val="40000"/>
            </a:schemeClr>
          </a:solidFill>
        </p:grpSpPr>
        <p:sp>
          <p:nvSpPr>
            <p:cNvPr id="86" name="Freeform: Shape 35">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Freeform: Shape 36">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4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1959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7C623-3F17-FE4A-BAFB-7147665527F0}"/>
              </a:ext>
            </a:extLst>
          </p:cNvPr>
          <p:cNvSpPr>
            <a:spLocks noGrp="1"/>
          </p:cNvSpPr>
          <p:nvPr>
            <p:ph type="title"/>
          </p:nvPr>
        </p:nvSpPr>
        <p:spPr/>
        <p:txBody>
          <a:bodyPr/>
          <a:lstStyle/>
          <a:p>
            <a:r>
              <a:rPr lang="es-MX" dirty="0"/>
              <a:t>Repaso de los paquetes</a:t>
            </a:r>
            <a:br>
              <a:rPr lang="es-MX" dirty="0"/>
            </a:br>
            <a:endParaRPr lang="es-MX" dirty="0"/>
          </a:p>
        </p:txBody>
      </p:sp>
      <p:pic>
        <p:nvPicPr>
          <p:cNvPr id="5" name="Marcador de contenido 4">
            <a:extLst>
              <a:ext uri="{FF2B5EF4-FFF2-40B4-BE49-F238E27FC236}">
                <a16:creationId xmlns:a16="http://schemas.microsoft.com/office/drawing/2014/main" id="{BB5DF715-0158-ED42-9EC2-541A1A1E12F2}"/>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841300" y="2244910"/>
            <a:ext cx="2794001" cy="4170755"/>
          </a:xfrm>
        </p:spPr>
      </p:pic>
      <p:pic>
        <p:nvPicPr>
          <p:cNvPr id="1028" name="Picture 4" descr="Import and Export SPSS, Stata and SAS Files • haven">
            <a:extLst>
              <a:ext uri="{FF2B5EF4-FFF2-40B4-BE49-F238E27FC236}">
                <a16:creationId xmlns:a16="http://schemas.microsoft.com/office/drawing/2014/main" id="{F4027746-DFAD-5342-923F-9DCB7C36BB8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9491" y="2269475"/>
            <a:ext cx="1053650" cy="12240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0524EA7-3C8B-5148-94FD-21904BE15060}"/>
              </a:ext>
            </a:extLst>
          </p:cNvPr>
          <p:cNvSpPr txBox="1"/>
          <p:nvPr/>
        </p:nvSpPr>
        <p:spPr>
          <a:xfrm>
            <a:off x="2602232" y="6433726"/>
            <a:ext cx="2343807" cy="369332"/>
          </a:xfrm>
          <a:prstGeom prst="rect">
            <a:avLst/>
          </a:prstGeom>
          <a:noFill/>
        </p:spPr>
        <p:txBody>
          <a:bodyPr wrap="square" rtlCol="0">
            <a:spAutoFit/>
          </a:bodyPr>
          <a:lstStyle/>
          <a:p>
            <a:r>
              <a:rPr lang="es-MX" dirty="0"/>
              <a:t>Tidyverse</a:t>
            </a:r>
          </a:p>
        </p:txBody>
      </p:sp>
      <p:sp>
        <p:nvSpPr>
          <p:cNvPr id="7" name="Elipse 6">
            <a:extLst>
              <a:ext uri="{FF2B5EF4-FFF2-40B4-BE49-F238E27FC236}">
                <a16:creationId xmlns:a16="http://schemas.microsoft.com/office/drawing/2014/main" id="{C7BE7B3A-2A53-6347-BD00-4E67A40207EB}"/>
              </a:ext>
            </a:extLst>
          </p:cNvPr>
          <p:cNvSpPr/>
          <p:nvPr/>
        </p:nvSpPr>
        <p:spPr>
          <a:xfrm>
            <a:off x="1383032" y="2375364"/>
            <a:ext cx="1219200" cy="128226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Read xls and xlsx files — read_excel • readxl">
            <a:extLst>
              <a:ext uri="{FF2B5EF4-FFF2-40B4-BE49-F238E27FC236}">
                <a16:creationId xmlns:a16="http://schemas.microsoft.com/office/drawing/2014/main" id="{B59D7E8E-B44F-1D44-8146-35E29492C6F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7299" y="3212981"/>
            <a:ext cx="1060800"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99A503F-BD2A-714A-9A46-68A5CBB2E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772" y="2157261"/>
            <a:ext cx="1056691" cy="12240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FE3B1DF-2D32-C44A-BCEE-D3177BD4C0AB}"/>
              </a:ext>
            </a:extLst>
          </p:cNvPr>
          <p:cNvSpPr txBox="1"/>
          <p:nvPr/>
        </p:nvSpPr>
        <p:spPr>
          <a:xfrm>
            <a:off x="2731285" y="2457297"/>
            <a:ext cx="1755228" cy="1200329"/>
          </a:xfrm>
          <a:prstGeom prst="rect">
            <a:avLst/>
          </a:prstGeom>
          <a:noFill/>
        </p:spPr>
        <p:txBody>
          <a:bodyPr wrap="square" rtlCol="0">
            <a:spAutoFit/>
          </a:bodyPr>
          <a:lstStyle/>
          <a:p>
            <a:r>
              <a:rPr lang="es-MX" dirty="0">
                <a:solidFill>
                  <a:schemeClr val="accent1">
                    <a:lumMod val="75000"/>
                  </a:schemeClr>
                </a:solidFill>
              </a:rPr>
              <a:t>select()</a:t>
            </a:r>
          </a:p>
          <a:p>
            <a:r>
              <a:rPr lang="es-MX" dirty="0">
                <a:solidFill>
                  <a:schemeClr val="accent1">
                    <a:lumMod val="75000"/>
                  </a:schemeClr>
                </a:solidFill>
              </a:rPr>
              <a:t>filter()</a:t>
            </a:r>
          </a:p>
          <a:p>
            <a:r>
              <a:rPr lang="es-MX" dirty="0">
                <a:solidFill>
                  <a:schemeClr val="accent1">
                    <a:lumMod val="75000"/>
                  </a:schemeClr>
                </a:solidFill>
              </a:rPr>
              <a:t>summarise()</a:t>
            </a:r>
          </a:p>
          <a:p>
            <a:endParaRPr lang="es-MX" dirty="0">
              <a:solidFill>
                <a:schemeClr val="accent1">
                  <a:lumMod val="75000"/>
                </a:schemeClr>
              </a:solidFill>
            </a:endParaRPr>
          </a:p>
        </p:txBody>
      </p:sp>
      <p:pic>
        <p:nvPicPr>
          <p:cNvPr id="1034" name="Picture 10" descr="A Forward-Pipe Operator for R • magrittr">
            <a:extLst>
              <a:ext uri="{FF2B5EF4-FFF2-40B4-BE49-F238E27FC236}">
                <a16:creationId xmlns:a16="http://schemas.microsoft.com/office/drawing/2014/main" id="{DA35E107-AD2A-A44E-A3CA-6C2D9C64B3B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686" y="5484832"/>
            <a:ext cx="1015906" cy="1172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C1BDAA8-B64B-3B46-B5E8-163213DC26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2116" y="3106287"/>
            <a:ext cx="1056693" cy="1224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A35D0493-C8BA-584C-973D-301592F479CB}"/>
              </a:ext>
            </a:extLst>
          </p:cNvPr>
          <p:cNvSpPr txBox="1"/>
          <p:nvPr/>
        </p:nvSpPr>
        <p:spPr>
          <a:xfrm>
            <a:off x="3049030" y="3269047"/>
            <a:ext cx="6098058" cy="369332"/>
          </a:xfrm>
          <a:prstGeom prst="rect">
            <a:avLst/>
          </a:prstGeom>
          <a:noFill/>
        </p:spPr>
        <p:txBody>
          <a:bodyPr wrap="square">
            <a:spAutoFit/>
          </a:bodyPr>
          <a:lstStyle/>
          <a:p>
            <a:endParaRPr lang="es-MX" dirty="0"/>
          </a:p>
        </p:txBody>
      </p:sp>
      <p:pic>
        <p:nvPicPr>
          <p:cNvPr id="1038" name="Picture 14" descr="Great Looking Tables: gt (v0.2) - RStudio">
            <a:extLst>
              <a:ext uri="{FF2B5EF4-FFF2-40B4-BE49-F238E27FC236}">
                <a16:creationId xmlns:a16="http://schemas.microsoft.com/office/drawing/2014/main" id="{E821014D-9AF9-E844-A107-B8F0D38E158E}"/>
              </a:ext>
            </a:extLst>
          </p:cNvPr>
          <p:cNvPicPr>
            <a:picLocks noChangeAspect="1" noChangeArrowheads="1"/>
          </p:cNvPicPr>
          <p:nvPr/>
        </p:nvPicPr>
        <p:blipFill rotWithShape="1">
          <a:blip r:embed="rId8">
            <a:clrChange>
              <a:clrFrom>
                <a:srgbClr val="F8F5E2"/>
              </a:clrFrom>
              <a:clrTo>
                <a:srgbClr val="F8F5E2">
                  <a:alpha val="0"/>
                </a:srgbClr>
              </a:clrTo>
            </a:clrChange>
            <a:extLst>
              <a:ext uri="{28A0092B-C50C-407E-A947-70E740481C1C}">
                <a14:useLocalDpi xmlns:a14="http://schemas.microsoft.com/office/drawing/2010/main" val="0"/>
              </a:ext>
            </a:extLst>
          </a:blip>
          <a:srcRect l="28916" r="27468"/>
          <a:stretch/>
        </p:blipFill>
        <p:spPr bwMode="auto">
          <a:xfrm>
            <a:off x="5487699" y="4810932"/>
            <a:ext cx="1102587" cy="1260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23DA77BC-8E50-B944-ACF8-E7F19C1B8D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2561" y="473700"/>
            <a:ext cx="1826106" cy="243263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GitHub - tidymodels/broom: Convert statistical analysis objects from R into  tidy format">
            <a:extLst>
              <a:ext uri="{FF2B5EF4-FFF2-40B4-BE49-F238E27FC236}">
                <a16:creationId xmlns:a16="http://schemas.microsoft.com/office/drawing/2014/main" id="{B3ED59CD-4C9F-EE47-A32F-2E0F84AF49D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501" y="2062393"/>
            <a:ext cx="2733214" cy="1366607"/>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DescTools Package in R | Tutorial &amp;amp; Programming Examples">
            <a:extLst>
              <a:ext uri="{FF2B5EF4-FFF2-40B4-BE49-F238E27FC236}">
                <a16:creationId xmlns:a16="http://schemas.microsoft.com/office/drawing/2014/main" id="{39AAB87C-4DAA-9645-8D4C-67A63278FD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04973" y="2401432"/>
            <a:ext cx="1166648" cy="116664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car hex sticker">
            <a:extLst>
              <a:ext uri="{FF2B5EF4-FFF2-40B4-BE49-F238E27FC236}">
                <a16:creationId xmlns:a16="http://schemas.microsoft.com/office/drawing/2014/main" id="{96BE944C-1976-BF42-B737-4C9DC6D321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7497" y="1128512"/>
            <a:ext cx="1055294" cy="122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8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48E989B-7B9A-684C-83A1-7999929413E2}"/>
              </a:ext>
            </a:extLst>
          </p:cNvPr>
          <p:cNvSpPr>
            <a:spLocks noGrp="1" noChangeArrowheads="1"/>
          </p:cNvSpPr>
          <p:nvPr>
            <p:ph type="title"/>
          </p:nvPr>
        </p:nvSpPr>
        <p:spPr/>
        <p:txBody>
          <a:bodyPr/>
          <a:lstStyle/>
          <a:p>
            <a:pPr>
              <a:defRPr/>
            </a:pPr>
            <a:r>
              <a:rPr lang="en-US" altLang="es-MX" dirty="0"/>
              <a:t>¿Por </a:t>
            </a:r>
            <a:r>
              <a:rPr lang="en-US" altLang="es-MX" dirty="0" err="1"/>
              <a:t>qué</a:t>
            </a:r>
            <a:r>
              <a:rPr lang="en-US" altLang="es-MX" dirty="0"/>
              <a:t> </a:t>
            </a:r>
            <a:r>
              <a:rPr lang="en-US" altLang="es-MX" dirty="0" err="1"/>
              <a:t>usar</a:t>
            </a:r>
            <a:r>
              <a:rPr lang="en-US" altLang="es-MX" dirty="0"/>
              <a:t> la </a:t>
            </a:r>
            <a:r>
              <a:rPr lang="en-US" altLang="es-MX" dirty="0" err="1"/>
              <a:t>regresión</a:t>
            </a:r>
            <a:r>
              <a:rPr lang="en-US" altLang="es-MX" dirty="0"/>
              <a:t> </a:t>
            </a:r>
            <a:r>
              <a:rPr lang="en-US" altLang="es-MX" dirty="0" err="1"/>
              <a:t>Logística</a:t>
            </a:r>
            <a:endParaRPr lang="en-US" altLang="es-MX" dirty="0"/>
          </a:p>
        </p:txBody>
      </p:sp>
      <p:sp>
        <p:nvSpPr>
          <p:cNvPr id="18434" name="Rectangle 3">
            <a:extLst>
              <a:ext uri="{FF2B5EF4-FFF2-40B4-BE49-F238E27FC236}">
                <a16:creationId xmlns:a16="http://schemas.microsoft.com/office/drawing/2014/main" id="{DD85D067-35E6-AE45-BC68-F7FF8A055FFD}"/>
              </a:ext>
            </a:extLst>
          </p:cNvPr>
          <p:cNvSpPr>
            <a:spLocks noGrp="1" noChangeArrowheads="1"/>
          </p:cNvSpPr>
          <p:nvPr>
            <p:ph idx="1"/>
          </p:nvPr>
        </p:nvSpPr>
        <p:spPr/>
        <p:txBody>
          <a:bodyPr/>
          <a:lstStyle/>
          <a:p>
            <a:pPr eaLnBrk="1" hangingPunct="1"/>
            <a:r>
              <a:rPr lang="en-US" altLang="es-MX"/>
              <a:t>Hay muchos temas de investigación importantes para los cuales la variable dependiente es "limitada".</a:t>
            </a:r>
          </a:p>
          <a:p>
            <a:pPr eaLnBrk="1" hangingPunct="1"/>
            <a:r>
              <a:rPr lang="en-US" altLang="es-MX"/>
              <a:t>Por ejemplo: el voto, la morbilidad o la mortalidad, y los datos de participación no son continuos o distribuidos normalmente.</a:t>
            </a:r>
          </a:p>
          <a:p>
            <a:pPr eaLnBrk="1" hangingPunct="1"/>
            <a:r>
              <a:rPr lang="en-US" altLang="es-MX"/>
              <a:t>La regresión logística binaria es un tipo de análisis de regresión donde la variable dependiente es una variable ficticia: codificado 0 (no votó) o 1 (votó)</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A19F037-0165-D145-84AD-1A92654675F3}"/>
              </a:ext>
            </a:extLst>
          </p:cNvPr>
          <p:cNvSpPr>
            <a:spLocks noGrp="1"/>
          </p:cNvSpPr>
          <p:nvPr>
            <p:ph type="title"/>
          </p:nvPr>
        </p:nvSpPr>
        <p:spPr/>
        <p:txBody>
          <a:bodyPr/>
          <a:lstStyle/>
          <a:p>
            <a:pPr>
              <a:defRPr/>
            </a:pPr>
            <a:r>
              <a:rPr lang="es-MX" dirty="0"/>
              <a:t>Si corriéramos un modelo lineal MCO</a:t>
            </a:r>
          </a:p>
        </p:txBody>
      </p:sp>
      <p:sp>
        <p:nvSpPr>
          <p:cNvPr id="6147" name="Rectangle 3">
            <a:extLst>
              <a:ext uri="{FF2B5EF4-FFF2-40B4-BE49-F238E27FC236}">
                <a16:creationId xmlns:a16="http://schemas.microsoft.com/office/drawing/2014/main" id="{150E46BB-45D4-C74D-BB3B-9F1E2B9EAA63}"/>
              </a:ext>
            </a:extLst>
          </p:cNvPr>
          <p:cNvSpPr>
            <a:spLocks noGrp="1" noChangeArrowheads="1"/>
          </p:cNvSpPr>
          <p:nvPr>
            <p:ph idx="1"/>
          </p:nvPr>
        </p:nvSpPr>
        <p:spPr/>
        <p:txBody>
          <a:bodyPr rtlCol="0">
            <a:normAutofit/>
          </a:bodyPr>
          <a:lstStyle/>
          <a:p>
            <a:pPr>
              <a:defRPr/>
            </a:pPr>
            <a:r>
              <a:rPr lang="en-US" altLang="es-MX" dirty="0" err="1"/>
              <a:t>En</a:t>
            </a:r>
            <a:r>
              <a:rPr lang="en-US" altLang="es-MX" dirty="0"/>
              <a:t> la regression </a:t>
            </a:r>
            <a:r>
              <a:rPr lang="en-US" altLang="es-MX" dirty="0" err="1"/>
              <a:t>por</a:t>
            </a:r>
            <a:r>
              <a:rPr lang="en-US" altLang="es-MX" dirty="0"/>
              <a:t> OLS </a:t>
            </a:r>
            <a:r>
              <a:rPr lang="en-US" altLang="es-MX" dirty="0" err="1"/>
              <a:t>tendríamos</a:t>
            </a:r>
            <a:r>
              <a:rPr lang="en-US" altLang="es-MX" dirty="0"/>
              <a:t>: </a:t>
            </a:r>
          </a:p>
          <a:p>
            <a:pPr marL="306000" indent="-306000">
              <a:buFont typeface="Wingdings 2" charset="2"/>
              <a:buChar char=""/>
              <a:defRPr/>
            </a:pPr>
            <a:r>
              <a:rPr lang="en-US" altLang="es-MX" dirty="0"/>
              <a:t>	Y = </a:t>
            </a:r>
            <a:r>
              <a:rPr lang="en-US" altLang="es-MX" dirty="0">
                <a:sym typeface="Symbol" pitchFamily="2" charset="2"/>
              </a:rPr>
              <a:t></a:t>
            </a:r>
            <a:r>
              <a:rPr lang="en-US" altLang="es-MX" dirty="0"/>
              <a:t> + </a:t>
            </a:r>
            <a:r>
              <a:rPr lang="en-US" altLang="es-MX" dirty="0">
                <a:sym typeface="Symbol" pitchFamily="2" charset="2"/>
              </a:rPr>
              <a:t></a:t>
            </a:r>
            <a:r>
              <a:rPr lang="en-US" altLang="es-MX" dirty="0"/>
              <a:t>X + e ; </a:t>
            </a:r>
            <a:r>
              <a:rPr lang="en-US" altLang="es-MX" dirty="0" err="1"/>
              <a:t>donde</a:t>
            </a:r>
            <a:r>
              <a:rPr lang="en-US" altLang="es-MX" dirty="0"/>
              <a:t> Y = (0, 1)</a:t>
            </a:r>
          </a:p>
          <a:p>
            <a:pPr>
              <a:defRPr/>
            </a:pPr>
            <a:r>
              <a:rPr lang="en-US" altLang="es-MX" dirty="0"/>
              <a:t>Los </a:t>
            </a:r>
            <a:r>
              <a:rPr lang="en-US" altLang="es-MX" dirty="0" err="1"/>
              <a:t>términos</a:t>
            </a:r>
            <a:r>
              <a:rPr lang="en-US" altLang="es-MX" dirty="0"/>
              <a:t> de error son </a:t>
            </a:r>
            <a:r>
              <a:rPr lang="en-US" altLang="es-MX" dirty="0" err="1"/>
              <a:t>heteroscedásticos</a:t>
            </a:r>
            <a:r>
              <a:rPr lang="en-US" altLang="es-MX" dirty="0"/>
              <a:t>.</a:t>
            </a:r>
          </a:p>
          <a:p>
            <a:pPr>
              <a:defRPr/>
            </a:pPr>
            <a:r>
              <a:rPr lang="en-US" altLang="es-MX" dirty="0"/>
              <a:t>e no se </a:t>
            </a:r>
            <a:r>
              <a:rPr lang="en-US" altLang="es-MX" dirty="0" err="1"/>
              <a:t>distribuye</a:t>
            </a:r>
            <a:r>
              <a:rPr lang="en-US" altLang="es-MX" dirty="0"/>
              <a:t> </a:t>
            </a:r>
            <a:r>
              <a:rPr lang="en-US" altLang="es-MX" dirty="0" err="1"/>
              <a:t>normalmente</a:t>
            </a:r>
            <a:r>
              <a:rPr lang="en-US" altLang="es-MX" dirty="0"/>
              <a:t> e </a:t>
            </a:r>
            <a:r>
              <a:rPr lang="en-US" altLang="es-MX" dirty="0" err="1"/>
              <a:t>porque</a:t>
            </a:r>
            <a:r>
              <a:rPr lang="en-US" altLang="es-MX" dirty="0"/>
              <a:t> Y </a:t>
            </a:r>
            <a:r>
              <a:rPr lang="en-US" altLang="es-MX" dirty="0" err="1"/>
              <a:t>toma</a:t>
            </a:r>
            <a:r>
              <a:rPr lang="en-US" altLang="es-MX" dirty="0"/>
              <a:t> solo dos </a:t>
            </a:r>
            <a:r>
              <a:rPr lang="en-US" altLang="es-MX" dirty="0" err="1"/>
              <a:t>valores</a:t>
            </a:r>
            <a:endParaRPr lang="en-US" altLang="es-MX" dirty="0"/>
          </a:p>
          <a:p>
            <a:pPr>
              <a:defRPr/>
            </a:pPr>
            <a:r>
              <a:rPr lang="en-US" altLang="es-MX" dirty="0"/>
              <a:t>Las </a:t>
            </a:r>
            <a:r>
              <a:rPr lang="en-US" altLang="es-MX" dirty="0" err="1"/>
              <a:t>probabilidades</a:t>
            </a:r>
            <a:r>
              <a:rPr lang="en-US" altLang="es-MX" dirty="0"/>
              <a:t> </a:t>
            </a:r>
            <a:r>
              <a:rPr lang="en-US" altLang="es-MX" dirty="0" err="1"/>
              <a:t>predichas</a:t>
            </a:r>
            <a:r>
              <a:rPr lang="en-US" altLang="es-MX" dirty="0"/>
              <a:t> </a:t>
            </a:r>
            <a:r>
              <a:rPr lang="en-US" altLang="es-MX" dirty="0" err="1"/>
              <a:t>pueden</a:t>
            </a:r>
            <a:r>
              <a:rPr lang="en-US" altLang="es-MX" dirty="0"/>
              <a:t> </a:t>
            </a:r>
            <a:r>
              <a:rPr lang="en-US" altLang="es-MX" dirty="0" err="1"/>
              <a:t>ser</a:t>
            </a:r>
            <a:r>
              <a:rPr lang="en-US" altLang="es-MX" dirty="0"/>
              <a:t> </a:t>
            </a:r>
            <a:r>
              <a:rPr lang="en-US" altLang="es-MX" dirty="0" err="1"/>
              <a:t>mayores</a:t>
            </a:r>
            <a:r>
              <a:rPr lang="en-US" altLang="es-MX" dirty="0"/>
              <a:t> que 1 o </a:t>
            </a:r>
            <a:r>
              <a:rPr lang="en-US" altLang="es-MX" dirty="0" err="1"/>
              <a:t>menores</a:t>
            </a:r>
            <a:r>
              <a:rPr lang="en-US" altLang="es-MX" dirty="0"/>
              <a:t> que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E100C-B77F-9B4E-A08A-A0BD782E2133}"/>
              </a:ext>
            </a:extLst>
          </p:cNvPr>
          <p:cNvSpPr>
            <a:spLocks noGrp="1"/>
          </p:cNvSpPr>
          <p:nvPr>
            <p:ph type="title"/>
          </p:nvPr>
        </p:nvSpPr>
        <p:spPr/>
        <p:txBody>
          <a:bodyPr/>
          <a:lstStyle/>
          <a:p>
            <a:pPr>
              <a:defRPr/>
            </a:pPr>
            <a:r>
              <a:rPr lang="es-MX" dirty="0"/>
              <a:t>Modelos lineales generalizados</a:t>
            </a:r>
          </a:p>
        </p:txBody>
      </p:sp>
      <p:sp>
        <p:nvSpPr>
          <p:cNvPr id="20482" name="Marcador de contenido 2">
            <a:extLst>
              <a:ext uri="{FF2B5EF4-FFF2-40B4-BE49-F238E27FC236}">
                <a16:creationId xmlns:a16="http://schemas.microsoft.com/office/drawing/2014/main" id="{30059541-C1AF-E544-AD6A-8E2DBA18CBD9}"/>
              </a:ext>
            </a:extLst>
          </p:cNvPr>
          <p:cNvSpPr>
            <a:spLocks noGrp="1" noChangeArrowheads="1"/>
          </p:cNvSpPr>
          <p:nvPr>
            <p:ph idx="1"/>
          </p:nvPr>
        </p:nvSpPr>
        <p:spPr/>
        <p:txBody>
          <a:bodyPr/>
          <a:lstStyle/>
          <a:p>
            <a:pPr eaLnBrk="1" hangingPunct="1"/>
            <a:r>
              <a:rPr lang="es-MX" altLang="es-MX"/>
              <a:t>En Estadística el modelo lineal generalizado (GLM) es una generalización flexible de la regresión lineal ordinaria que permite variables de respuesta que tienen modelos de distribución de errores distintos a una distribución normal. </a:t>
            </a:r>
          </a:p>
          <a:p>
            <a:pPr eaLnBrk="1" hangingPunct="1"/>
            <a:r>
              <a:rPr lang="es-MX" altLang="es-MX"/>
              <a:t>El GLM generaliza la regresión lineal al permitir que el modelo lineal se relacione con la variable de respuesta a través </a:t>
            </a:r>
            <a:r>
              <a:rPr lang="es-MX" altLang="es-MX" b="1"/>
              <a:t>de una función de enlace </a:t>
            </a:r>
            <a:r>
              <a:rPr lang="es-MX" altLang="es-MX"/>
              <a:t>y al permitir que la magnitud de la varianza de cada medición sea una función de su valor predicho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358FC41-B999-8346-BF90-972320074573}"/>
              </a:ext>
            </a:extLst>
          </p:cNvPr>
          <p:cNvSpPr>
            <a:spLocks noGrp="1" noChangeArrowheads="1"/>
          </p:cNvSpPr>
          <p:nvPr>
            <p:ph type="title"/>
          </p:nvPr>
        </p:nvSpPr>
        <p:spPr/>
        <p:txBody>
          <a:bodyPr/>
          <a:lstStyle/>
          <a:p>
            <a:pPr>
              <a:defRPr/>
            </a:pPr>
            <a:r>
              <a:rPr lang="en-US" altLang="es-MX"/>
              <a:t>Modelos lineales generalizados</a:t>
            </a:r>
            <a:endParaRPr lang="en-US" altLang="es-MX" dirty="0"/>
          </a:p>
        </p:txBody>
      </p:sp>
      <p:sp>
        <p:nvSpPr>
          <p:cNvPr id="21506" name="Rectangle 3">
            <a:extLst>
              <a:ext uri="{FF2B5EF4-FFF2-40B4-BE49-F238E27FC236}">
                <a16:creationId xmlns:a16="http://schemas.microsoft.com/office/drawing/2014/main" id="{102FF374-B462-5441-90A5-630587EC45BD}"/>
              </a:ext>
            </a:extLst>
          </p:cNvPr>
          <p:cNvSpPr>
            <a:spLocks noGrp="1" noChangeArrowheads="1"/>
          </p:cNvSpPr>
          <p:nvPr>
            <p:ph idx="1"/>
          </p:nvPr>
        </p:nvSpPr>
        <p:spPr/>
        <p:txBody>
          <a:bodyPr>
            <a:normAutofit lnSpcReduction="10000"/>
          </a:bodyPr>
          <a:lstStyle/>
          <a:p>
            <a:pPr eaLnBrk="1" hangingPunct="1"/>
            <a:r>
              <a:rPr lang="en-US" altLang="es-MX"/>
              <a:t>Familia de modelos de regresión.</a:t>
            </a:r>
          </a:p>
          <a:p>
            <a:pPr lvl="1" eaLnBrk="1" hangingPunct="1"/>
            <a:r>
              <a:rPr lang="en-US" altLang="es-MX"/>
              <a:t>Tipo de modelo de respuesta</a:t>
            </a:r>
          </a:p>
          <a:p>
            <a:pPr lvl="1" eaLnBrk="1" hangingPunct="1"/>
            <a:endParaRPr lang="en-US" altLang="es-MX"/>
          </a:p>
          <a:p>
            <a:pPr lvl="1" eaLnBrk="1" hangingPunct="1"/>
            <a:endParaRPr lang="en-US" altLang="es-MX"/>
          </a:p>
          <a:p>
            <a:pPr lvl="1" eaLnBrk="1" hangingPunct="1"/>
            <a:endParaRPr lang="en-US" altLang="es-MX"/>
          </a:p>
          <a:p>
            <a:pPr lvl="1" eaLnBrk="1" hangingPunct="1"/>
            <a:endParaRPr lang="en-US" altLang="es-MX"/>
          </a:p>
          <a:p>
            <a:pPr eaLnBrk="1" hangingPunct="1"/>
            <a:r>
              <a:rPr lang="en-US" altLang="es-MX"/>
              <a:t>Usos</a:t>
            </a:r>
          </a:p>
          <a:p>
            <a:pPr eaLnBrk="1" hangingPunct="1"/>
            <a:r>
              <a:rPr lang="en-US" altLang="es-MX"/>
              <a:t>Control para factores de confusión potenciales.</a:t>
            </a:r>
          </a:p>
          <a:p>
            <a:pPr eaLnBrk="1" hangingPunct="1"/>
            <a:r>
              <a:rPr lang="en-US" altLang="es-MX"/>
              <a:t>Construcción de modelos, predicción de riesgos.</a:t>
            </a:r>
          </a:p>
        </p:txBody>
      </p:sp>
      <p:pic>
        <p:nvPicPr>
          <p:cNvPr id="21507" name="Imagen 4">
            <a:extLst>
              <a:ext uri="{FF2B5EF4-FFF2-40B4-BE49-F238E27FC236}">
                <a16:creationId xmlns:a16="http://schemas.microsoft.com/office/drawing/2014/main" id="{527A536A-3448-B546-8F9A-4E8582E0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743200"/>
            <a:ext cx="4567238"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492CC6-7BA8-584F-A1D7-D1ACDC5FBFCA}"/>
              </a:ext>
            </a:extLst>
          </p:cNvPr>
          <p:cNvSpPr>
            <a:spLocks noGrp="1" noChangeArrowheads="1"/>
          </p:cNvSpPr>
          <p:nvPr>
            <p:ph type="title"/>
          </p:nvPr>
        </p:nvSpPr>
        <p:spPr/>
        <p:txBody>
          <a:bodyPr/>
          <a:lstStyle/>
          <a:p>
            <a:pPr>
              <a:defRPr/>
            </a:pPr>
            <a:r>
              <a:rPr lang="en-US" altLang="es-MX"/>
              <a:t>Logistic Regression</a:t>
            </a:r>
            <a:endParaRPr lang="en-US" altLang="es-MX" dirty="0"/>
          </a:p>
        </p:txBody>
      </p:sp>
      <p:sp>
        <p:nvSpPr>
          <p:cNvPr id="22530" name="Rectangle 3">
            <a:extLst>
              <a:ext uri="{FF2B5EF4-FFF2-40B4-BE49-F238E27FC236}">
                <a16:creationId xmlns:a16="http://schemas.microsoft.com/office/drawing/2014/main" id="{CD15B492-A497-2545-93DE-FA7342DA4803}"/>
              </a:ext>
            </a:extLst>
          </p:cNvPr>
          <p:cNvSpPr>
            <a:spLocks noGrp="1" noChangeArrowheads="1"/>
          </p:cNvSpPr>
          <p:nvPr>
            <p:ph idx="1"/>
          </p:nvPr>
        </p:nvSpPr>
        <p:spPr/>
        <p:txBody>
          <a:bodyPr/>
          <a:lstStyle/>
          <a:p>
            <a:pPr eaLnBrk="1" hangingPunct="1"/>
            <a:r>
              <a:rPr lang="en-GB" altLang="es-MX"/>
              <a:t>Relación de modelos entre conjunto de variables Xi.</a:t>
            </a:r>
          </a:p>
          <a:p>
            <a:pPr lvl="1" eaLnBrk="1" hangingPunct="1"/>
            <a:r>
              <a:rPr lang="en-GB" altLang="es-MX"/>
              <a:t>dicotómico (sí / no, fumador / no fumador, ...)</a:t>
            </a:r>
          </a:p>
          <a:p>
            <a:pPr lvl="1" eaLnBrk="1" hangingPunct="1"/>
            <a:r>
              <a:rPr lang="en-GB" altLang="es-MX"/>
              <a:t>categóricos (clase social, raza, ...)</a:t>
            </a:r>
          </a:p>
          <a:p>
            <a:pPr lvl="1" eaLnBrk="1" hangingPunct="1"/>
            <a:r>
              <a:rPr lang="en-GB" altLang="es-MX"/>
              <a:t>continuas (edad, peso, ingreso)</a:t>
            </a:r>
          </a:p>
          <a:p>
            <a:pPr eaLnBrk="1" hangingPunct="1"/>
            <a:r>
              <a:rPr lang="en-GB" altLang="es-MX"/>
              <a:t>y</a:t>
            </a:r>
          </a:p>
          <a:p>
            <a:pPr lvl="1" eaLnBrk="1" hangingPunct="1"/>
            <a:r>
              <a:rPr lang="en-GB" altLang="es-MX"/>
              <a:t>Respuesta categórica dicotómica variable Y</a:t>
            </a:r>
          </a:p>
          <a:p>
            <a:pPr lvl="1" eaLnBrk="1" hangingPunct="1"/>
            <a:r>
              <a:rPr lang="en-GB" altLang="es-MX"/>
              <a:t>    p.ej. Éxito / Fracaso, </a:t>
            </a:r>
            <a:endParaRPr lang="en-US" altLang="es-MX"/>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47B2C7C-9483-9A4C-92FF-DC0957AB85C3}"/>
              </a:ext>
            </a:extLst>
          </p:cNvPr>
          <p:cNvSpPr>
            <a:spLocks noGrp="1" noChangeArrowheads="1"/>
          </p:cNvSpPr>
          <p:nvPr>
            <p:ph type="title"/>
          </p:nvPr>
        </p:nvSpPr>
        <p:spPr/>
        <p:txBody>
          <a:bodyPr/>
          <a:lstStyle/>
          <a:p>
            <a:pPr>
              <a:defRPr/>
            </a:pPr>
            <a:r>
              <a:rPr lang="en-US" altLang="es-MX" dirty="0" err="1"/>
              <a:t>Función</a:t>
            </a:r>
            <a:r>
              <a:rPr lang="en-US" altLang="es-MX" dirty="0"/>
              <a:t> </a:t>
            </a:r>
            <a:r>
              <a:rPr lang="en-US" altLang="es-MX" dirty="0" err="1"/>
              <a:t>logística</a:t>
            </a:r>
            <a:endParaRPr lang="en-US" altLang="es-MX" dirty="0"/>
          </a:p>
        </p:txBody>
      </p:sp>
      <p:graphicFrame>
        <p:nvGraphicFramePr>
          <p:cNvPr id="23554" name="Object 8">
            <a:extLst>
              <a:ext uri="{FF2B5EF4-FFF2-40B4-BE49-F238E27FC236}">
                <a16:creationId xmlns:a16="http://schemas.microsoft.com/office/drawing/2014/main" id="{420665AE-3083-BD46-86D6-8E65CB7B3773}"/>
              </a:ext>
            </a:extLst>
          </p:cNvPr>
          <p:cNvGraphicFramePr>
            <a:graphicFrameLocks noGrp="1" noChangeAspect="1"/>
          </p:cNvGraphicFramePr>
          <p:nvPr>
            <p:ph idx="1"/>
          </p:nvPr>
        </p:nvGraphicFramePr>
        <p:xfrm>
          <a:off x="3581401" y="5835650"/>
          <a:ext cx="4524375" cy="1022350"/>
        </p:xfrm>
        <a:graphic>
          <a:graphicData uri="http://schemas.openxmlformats.org/presentationml/2006/ole">
            <mc:AlternateContent xmlns:mc="http://schemas.openxmlformats.org/markup-compatibility/2006">
              <mc:Choice xmlns:v="urn:schemas-microsoft-com:vml" Requires="v">
                <p:oleObj spid="_x0000_s24579" name="Equation" r:id="rId4" imgW="42710100" imgH="9652000" progId="Equation.3">
                  <p:embed/>
                </p:oleObj>
              </mc:Choice>
              <mc:Fallback>
                <p:oleObj name="Equation" r:id="rId4" imgW="42710100" imgH="9652000" progId="Equation.3">
                  <p:embed/>
                  <p:pic>
                    <p:nvPicPr>
                      <p:cNvPr id="23554" name="Object 8">
                        <a:extLst>
                          <a:ext uri="{FF2B5EF4-FFF2-40B4-BE49-F238E27FC236}">
                            <a16:creationId xmlns:a16="http://schemas.microsoft.com/office/drawing/2014/main" id="{420665AE-3083-BD46-86D6-8E65CB7B377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1" y="5835650"/>
                        <a:ext cx="45243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4">
            <a:extLst>
              <a:ext uri="{FF2B5EF4-FFF2-40B4-BE49-F238E27FC236}">
                <a16:creationId xmlns:a16="http://schemas.microsoft.com/office/drawing/2014/main" id="{D84449F5-C558-9545-9E05-356FAF82C1BE}"/>
              </a:ext>
            </a:extLst>
          </p:cNvPr>
          <p:cNvGraphicFramePr>
            <a:graphicFrameLocks/>
          </p:cNvGraphicFramePr>
          <p:nvPr/>
        </p:nvGraphicFramePr>
        <p:xfrm>
          <a:off x="2895600" y="2133600"/>
          <a:ext cx="6705600" cy="3657600"/>
        </p:xfrm>
        <a:graphic>
          <a:graphicData uri="http://schemas.openxmlformats.org/presentationml/2006/ole">
            <mc:AlternateContent xmlns:mc="http://schemas.openxmlformats.org/markup-compatibility/2006">
              <mc:Choice xmlns:v="urn:schemas-microsoft-com:vml" Requires="v">
                <p:oleObj spid="_x0000_s24580" name="Chart" r:id="rId6" imgW="7175500" imgH="4445000" progId="MSGraph.Chart.8">
                  <p:embed followColorScheme="full"/>
                </p:oleObj>
              </mc:Choice>
              <mc:Fallback>
                <p:oleObj name="Chart" r:id="rId6" imgW="7175500" imgH="4445000" progId="MSGraph.Chart.8">
                  <p:embed followColorScheme="full"/>
                  <p:pic>
                    <p:nvPicPr>
                      <p:cNvPr id="23555" name="Object 4">
                        <a:extLst>
                          <a:ext uri="{FF2B5EF4-FFF2-40B4-BE49-F238E27FC236}">
                            <a16:creationId xmlns:a16="http://schemas.microsoft.com/office/drawing/2014/main" id="{D84449F5-C558-9545-9E05-356FAF82C1B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133600"/>
                        <a:ext cx="67056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6" name="Text Box 6">
            <a:extLst>
              <a:ext uri="{FF2B5EF4-FFF2-40B4-BE49-F238E27FC236}">
                <a16:creationId xmlns:a16="http://schemas.microsoft.com/office/drawing/2014/main" id="{AD3935EA-7C4B-7444-927C-C06FB6C54B77}"/>
              </a:ext>
            </a:extLst>
          </p:cNvPr>
          <p:cNvSpPr txBox="1">
            <a:spLocks noChangeArrowheads="1"/>
          </p:cNvSpPr>
          <p:nvPr/>
        </p:nvSpPr>
        <p:spPr bwMode="auto">
          <a:xfrm>
            <a:off x="6224588" y="5334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s-MX" sz="2400" b="1"/>
              <a:t>X</a:t>
            </a:r>
          </a:p>
        </p:txBody>
      </p:sp>
      <p:sp>
        <p:nvSpPr>
          <p:cNvPr id="23557" name="Text Box 7">
            <a:extLst>
              <a:ext uri="{FF2B5EF4-FFF2-40B4-BE49-F238E27FC236}">
                <a16:creationId xmlns:a16="http://schemas.microsoft.com/office/drawing/2014/main" id="{2E5DF39B-4A85-BD4B-9734-C49422F39D39}"/>
              </a:ext>
            </a:extLst>
          </p:cNvPr>
          <p:cNvSpPr txBox="1">
            <a:spLocks noChangeArrowheads="1"/>
          </p:cNvSpPr>
          <p:nvPr/>
        </p:nvSpPr>
        <p:spPr bwMode="auto">
          <a:xfrm rot="16200000">
            <a:off x="1310481" y="3337719"/>
            <a:ext cx="286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s-MX" sz="2400" b="1"/>
              <a:t>P(“Éxito”|X)</a:t>
            </a: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A5D4B0-2969-B24C-A5AC-A2B037FC0989}"/>
              </a:ext>
            </a:extLst>
          </p:cNvPr>
          <p:cNvSpPr>
            <a:spLocks noGrp="1" noChangeArrowheads="1"/>
          </p:cNvSpPr>
          <p:nvPr>
            <p:ph type="title"/>
          </p:nvPr>
        </p:nvSpPr>
        <p:spPr/>
        <p:txBody>
          <a:bodyPr/>
          <a:lstStyle/>
          <a:p>
            <a:pPr>
              <a:defRPr/>
            </a:pPr>
            <a:r>
              <a:rPr lang="en-US" altLang="es-MX" dirty="0"/>
              <a:t>El </a:t>
            </a:r>
            <a:r>
              <a:rPr lang="en-US" altLang="es-MX" dirty="0" err="1"/>
              <a:t>logito</a:t>
            </a:r>
            <a:endParaRPr lang="en-US" altLang="es-MX" dirty="0"/>
          </a:p>
        </p:txBody>
      </p:sp>
      <p:sp>
        <p:nvSpPr>
          <p:cNvPr id="24578" name="Rectangle 3">
            <a:extLst>
              <a:ext uri="{FF2B5EF4-FFF2-40B4-BE49-F238E27FC236}">
                <a16:creationId xmlns:a16="http://schemas.microsoft.com/office/drawing/2014/main" id="{33EAEC3A-A8AD-9847-AA3F-A357AFF50C37}"/>
              </a:ext>
            </a:extLst>
          </p:cNvPr>
          <p:cNvSpPr>
            <a:spLocks noGrp="1" noChangeArrowheads="1"/>
          </p:cNvSpPr>
          <p:nvPr>
            <p:ph idx="1"/>
          </p:nvPr>
        </p:nvSpPr>
        <p:spPr/>
        <p:txBody>
          <a:bodyPr anchor="t"/>
          <a:lstStyle/>
          <a:p>
            <a:pPr eaLnBrk="1" hangingPunct="1"/>
            <a:r>
              <a:rPr lang="en-US" altLang="es-MX"/>
              <a:t>Nuestra probabilidad de éxito se modela así</a:t>
            </a:r>
          </a:p>
          <a:p>
            <a:pPr eaLnBrk="1" hangingPunct="1"/>
            <a:endParaRPr lang="en-US" altLang="es-MX"/>
          </a:p>
          <a:p>
            <a:pPr eaLnBrk="1" hangingPunct="1"/>
            <a:endParaRPr lang="en-US" altLang="es-MX"/>
          </a:p>
          <a:p>
            <a:pPr eaLnBrk="1" hangingPunct="1"/>
            <a:r>
              <a:rPr lang="en-US" altLang="es-MX"/>
              <a:t>Que es equivalente a</a:t>
            </a:r>
          </a:p>
          <a:p>
            <a:pPr eaLnBrk="1" hangingPunct="1"/>
            <a:endParaRPr lang="en-US" altLang="es-MX"/>
          </a:p>
          <a:p>
            <a:pPr eaLnBrk="1" hangingPunct="1"/>
            <a:endParaRPr lang="en-US" altLang="es-MX"/>
          </a:p>
        </p:txBody>
      </p:sp>
      <p:graphicFrame>
        <p:nvGraphicFramePr>
          <p:cNvPr id="24579" name="Object 4">
            <a:extLst>
              <a:ext uri="{FF2B5EF4-FFF2-40B4-BE49-F238E27FC236}">
                <a16:creationId xmlns:a16="http://schemas.microsoft.com/office/drawing/2014/main" id="{9777F744-7365-D949-B5EB-F2AC43BDC133}"/>
              </a:ext>
            </a:extLst>
          </p:cNvPr>
          <p:cNvGraphicFramePr>
            <a:graphicFrameLocks noChangeAspect="1"/>
          </p:cNvGraphicFramePr>
          <p:nvPr/>
        </p:nvGraphicFramePr>
        <p:xfrm>
          <a:off x="5715000" y="2681288"/>
          <a:ext cx="3657600" cy="1104900"/>
        </p:xfrm>
        <a:graphic>
          <a:graphicData uri="http://schemas.openxmlformats.org/presentationml/2006/ole">
            <mc:AlternateContent xmlns:mc="http://schemas.openxmlformats.org/markup-compatibility/2006">
              <mc:Choice xmlns:v="urn:schemas-microsoft-com:vml" Requires="v">
                <p:oleObj spid="_x0000_s25603" name="Equation" r:id="rId4" imgW="31597600" imgH="9652000" progId="Equation.3">
                  <p:embed/>
                </p:oleObj>
              </mc:Choice>
              <mc:Fallback>
                <p:oleObj name="Equation" r:id="rId4" imgW="31597600" imgH="9652000" progId="Equation.3">
                  <p:embed/>
                  <p:pic>
                    <p:nvPicPr>
                      <p:cNvPr id="24579" name="Object 4">
                        <a:extLst>
                          <a:ext uri="{FF2B5EF4-FFF2-40B4-BE49-F238E27FC236}">
                            <a16:creationId xmlns:a16="http://schemas.microsoft.com/office/drawing/2014/main" id="{9777F744-7365-D949-B5EB-F2AC43BDC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681288"/>
                        <a:ext cx="36576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6">
            <a:extLst>
              <a:ext uri="{FF2B5EF4-FFF2-40B4-BE49-F238E27FC236}">
                <a16:creationId xmlns:a16="http://schemas.microsoft.com/office/drawing/2014/main" id="{843DFD50-84B9-F747-AF27-C8DEAC6E34A2}"/>
              </a:ext>
            </a:extLst>
          </p:cNvPr>
          <p:cNvGraphicFramePr>
            <a:graphicFrameLocks noChangeAspect="1"/>
          </p:cNvGraphicFramePr>
          <p:nvPr/>
        </p:nvGraphicFramePr>
        <p:xfrm>
          <a:off x="4224338" y="4370388"/>
          <a:ext cx="4648200" cy="1033462"/>
        </p:xfrm>
        <a:graphic>
          <a:graphicData uri="http://schemas.openxmlformats.org/presentationml/2006/ole">
            <mc:AlternateContent xmlns:mc="http://schemas.openxmlformats.org/markup-compatibility/2006">
              <mc:Choice xmlns:v="urn:schemas-microsoft-com:vml" Requires="v">
                <p:oleObj spid="_x0000_s25604" name="Equation" r:id="rId6" imgW="41541700" imgH="10528300" progId="Equation.3">
                  <p:embed/>
                </p:oleObj>
              </mc:Choice>
              <mc:Fallback>
                <p:oleObj name="Equation" r:id="rId6" imgW="41541700" imgH="10528300" progId="Equation.3">
                  <p:embed/>
                  <p:pic>
                    <p:nvPicPr>
                      <p:cNvPr id="24580" name="Object 6">
                        <a:extLst>
                          <a:ext uri="{FF2B5EF4-FFF2-40B4-BE49-F238E27FC236}">
                            <a16:creationId xmlns:a16="http://schemas.microsoft.com/office/drawing/2014/main" id="{843DFD50-84B9-F747-AF27-C8DEAC6E34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38" y="4370388"/>
                        <a:ext cx="4648200"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AutoShape 8">
            <a:extLst>
              <a:ext uri="{FF2B5EF4-FFF2-40B4-BE49-F238E27FC236}">
                <a16:creationId xmlns:a16="http://schemas.microsoft.com/office/drawing/2014/main" id="{FC57F916-FCCA-644F-AAC3-7B66BE9612F2}"/>
              </a:ext>
            </a:extLst>
          </p:cNvPr>
          <p:cNvSpPr>
            <a:spLocks/>
          </p:cNvSpPr>
          <p:nvPr/>
        </p:nvSpPr>
        <p:spPr bwMode="auto">
          <a:xfrm rot="16200000">
            <a:off x="5456238" y="4378325"/>
            <a:ext cx="533400" cy="2667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MX" altLang="es-MX"/>
          </a:p>
        </p:txBody>
      </p:sp>
      <p:sp>
        <p:nvSpPr>
          <p:cNvPr id="24582" name="Text Box 9">
            <a:extLst>
              <a:ext uri="{FF2B5EF4-FFF2-40B4-BE49-F238E27FC236}">
                <a16:creationId xmlns:a16="http://schemas.microsoft.com/office/drawing/2014/main" id="{0F1C10F5-8234-F645-A3FE-6D9BD1F82ED2}"/>
              </a:ext>
            </a:extLst>
          </p:cNvPr>
          <p:cNvSpPr txBox="1">
            <a:spLocks noChangeArrowheads="1"/>
          </p:cNvSpPr>
          <p:nvPr/>
        </p:nvSpPr>
        <p:spPr bwMode="auto">
          <a:xfrm>
            <a:off x="3975101" y="6064251"/>
            <a:ext cx="51466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s-MX" sz="2400" i="1"/>
              <a:t>Esto es el logito: el logaritmo de los momios</a:t>
            </a: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C61AB6A-663C-5E4B-B750-CF4069A6D851}"/>
              </a:ext>
            </a:extLst>
          </p:cNvPr>
          <p:cNvSpPr>
            <a:spLocks noGrp="1" noChangeArrowheads="1"/>
          </p:cNvSpPr>
          <p:nvPr>
            <p:ph type="title"/>
          </p:nvPr>
        </p:nvSpPr>
        <p:spPr/>
        <p:txBody>
          <a:bodyPr/>
          <a:lstStyle/>
          <a:p>
            <a:pPr>
              <a:defRPr/>
            </a:pPr>
            <a:r>
              <a:rPr lang="en-US" altLang="es-MX" sz="2400" dirty="0"/>
              <a:t>Un predictor </a:t>
            </a:r>
            <a:r>
              <a:rPr lang="en-US" altLang="es-MX" sz="2400" dirty="0" err="1"/>
              <a:t>dicotómico</a:t>
            </a:r>
            <a:r>
              <a:rPr lang="en-US" altLang="es-MX" sz="2400" dirty="0"/>
              <a:t>: la </a:t>
            </a:r>
            <a:r>
              <a:rPr lang="en-US" altLang="es-MX" sz="2400" dirty="0" err="1"/>
              <a:t>razón</a:t>
            </a:r>
            <a:r>
              <a:rPr lang="en-US" altLang="es-MX" sz="2400" dirty="0"/>
              <a:t> de </a:t>
            </a:r>
            <a:r>
              <a:rPr lang="en-US" altLang="es-MX" sz="2400" dirty="0" err="1"/>
              <a:t>momios</a:t>
            </a:r>
            <a:endParaRPr lang="en-US" altLang="es-MX" sz="2400" dirty="0"/>
          </a:p>
        </p:txBody>
      </p:sp>
      <p:pic>
        <p:nvPicPr>
          <p:cNvPr id="25606" name="Marcador de contenido 9">
            <a:extLst>
              <a:ext uri="{FF2B5EF4-FFF2-40B4-BE49-F238E27FC236}">
                <a16:creationId xmlns:a16="http://schemas.microsoft.com/office/drawing/2014/main" id="{5E485505-679F-A54E-8EAE-CEA65E228BE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219576" y="1930400"/>
            <a:ext cx="5191125" cy="1747838"/>
          </a:xfrm>
        </p:spPr>
      </p:pic>
      <p:sp>
        <p:nvSpPr>
          <p:cNvPr id="25602" name="Rectangle 3">
            <a:extLst>
              <a:ext uri="{FF2B5EF4-FFF2-40B4-BE49-F238E27FC236}">
                <a16:creationId xmlns:a16="http://schemas.microsoft.com/office/drawing/2014/main" id="{BE0118E1-4E92-A146-8244-1B238E7BEFF6}"/>
              </a:ext>
            </a:extLst>
          </p:cNvPr>
          <p:cNvSpPr>
            <a:spLocks noGrp="1" noChangeArrowheads="1"/>
          </p:cNvSpPr>
          <p:nvPr>
            <p:ph type="body" sz="half" idx="4294967295"/>
          </p:nvPr>
        </p:nvSpPr>
        <p:spPr>
          <a:xfrm>
            <a:off x="1524001" y="1600201"/>
            <a:ext cx="8570913" cy="4530725"/>
          </a:xfrm>
        </p:spPr>
        <p:txBody>
          <a:bodyPr/>
          <a:lstStyle/>
          <a:p>
            <a:pPr eaLnBrk="1" hangingPunct="1"/>
            <a:r>
              <a:rPr lang="en-US" altLang="es-MX"/>
              <a:t>   Con una variable explicativa dicotómica(X) que representa (1 =Pobreza)</a:t>
            </a:r>
          </a:p>
        </p:txBody>
      </p:sp>
      <p:graphicFrame>
        <p:nvGraphicFramePr>
          <p:cNvPr id="25603" name="Object 6">
            <a:extLst>
              <a:ext uri="{FF2B5EF4-FFF2-40B4-BE49-F238E27FC236}">
                <a16:creationId xmlns:a16="http://schemas.microsoft.com/office/drawing/2014/main" id="{7625997D-F239-BB4F-B8F1-5DA6DF36D688}"/>
              </a:ext>
            </a:extLst>
          </p:cNvPr>
          <p:cNvGraphicFramePr>
            <a:graphicFrameLocks noChangeAspect="1"/>
          </p:cNvGraphicFramePr>
          <p:nvPr/>
        </p:nvGraphicFramePr>
        <p:xfrm>
          <a:off x="1662113" y="4548189"/>
          <a:ext cx="1905000" cy="744537"/>
        </p:xfrm>
        <a:graphic>
          <a:graphicData uri="http://schemas.openxmlformats.org/presentationml/2006/ole">
            <mc:AlternateContent xmlns:mc="http://schemas.openxmlformats.org/markup-compatibility/2006">
              <mc:Choice xmlns:v="urn:schemas-microsoft-com:vml" Requires="v">
                <p:oleObj spid="_x0000_s26626" name="Equation" r:id="rId5" imgW="21361400" imgH="9067800" progId="Equation.3">
                  <p:embed/>
                </p:oleObj>
              </mc:Choice>
              <mc:Fallback>
                <p:oleObj name="Equation" r:id="rId5" imgW="21361400" imgH="9067800" progId="Equation.3">
                  <p:embed/>
                  <p:pic>
                    <p:nvPicPr>
                      <p:cNvPr id="25603" name="Object 6">
                        <a:extLst>
                          <a:ext uri="{FF2B5EF4-FFF2-40B4-BE49-F238E27FC236}">
                            <a16:creationId xmlns:a16="http://schemas.microsoft.com/office/drawing/2014/main" id="{7625997D-F239-BB4F-B8F1-5DA6DF36D6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113" y="4548189"/>
                        <a:ext cx="19050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AutoShape 10">
            <a:extLst>
              <a:ext uri="{FF2B5EF4-FFF2-40B4-BE49-F238E27FC236}">
                <a16:creationId xmlns:a16="http://schemas.microsoft.com/office/drawing/2014/main" id="{E8C8C393-E3BB-1940-B96D-CA1009DB8AF8}"/>
              </a:ext>
            </a:extLst>
          </p:cNvPr>
          <p:cNvSpPr>
            <a:spLocks/>
          </p:cNvSpPr>
          <p:nvPr/>
        </p:nvSpPr>
        <p:spPr bwMode="auto">
          <a:xfrm>
            <a:off x="3567113" y="4110038"/>
            <a:ext cx="381000" cy="1371600"/>
          </a:xfrm>
          <a:prstGeom prst="leftBrace">
            <a:avLst>
              <a:gd name="adj1" fmla="val 30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MX" altLang="es-MX"/>
          </a:p>
        </p:txBody>
      </p:sp>
      <p:sp>
        <p:nvSpPr>
          <p:cNvPr id="18439" name="Text Box 11">
            <a:extLst>
              <a:ext uri="{FF2B5EF4-FFF2-40B4-BE49-F238E27FC236}">
                <a16:creationId xmlns:a16="http://schemas.microsoft.com/office/drawing/2014/main" id="{5EA57CA6-BE01-5F42-B7D5-C899FE2B60E3}"/>
              </a:ext>
            </a:extLst>
          </p:cNvPr>
          <p:cNvSpPr txBox="1">
            <a:spLocks noChangeArrowheads="1"/>
          </p:cNvSpPr>
          <p:nvPr/>
        </p:nvSpPr>
        <p:spPr bwMode="auto">
          <a:xfrm>
            <a:off x="2105026" y="6056313"/>
            <a:ext cx="5389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s-MX" sz="2000" b="1" dirty="0">
                <a:latin typeface="+mj-lt"/>
              </a:rPr>
              <a:t>Por </a:t>
            </a:r>
            <a:r>
              <a:rPr lang="en-US" altLang="es-MX" sz="2000" b="1" dirty="0" err="1">
                <a:latin typeface="+mj-lt"/>
              </a:rPr>
              <a:t>tanto</a:t>
            </a:r>
            <a:r>
              <a:rPr lang="en-US" altLang="es-MX" sz="2000" b="1" dirty="0">
                <a:latin typeface="+mj-lt"/>
              </a:rPr>
              <a:t> la </a:t>
            </a:r>
            <a:r>
              <a:rPr lang="en-US" altLang="es-MX" sz="2000" b="1" dirty="0" err="1">
                <a:latin typeface="+mj-lt"/>
              </a:rPr>
              <a:t>razón</a:t>
            </a:r>
            <a:r>
              <a:rPr lang="en-US" altLang="es-MX" sz="2000" b="1" dirty="0">
                <a:latin typeface="+mj-lt"/>
              </a:rPr>
              <a:t> de </a:t>
            </a:r>
            <a:r>
              <a:rPr lang="en-US" altLang="es-MX" sz="2000" b="1" dirty="0" err="1">
                <a:latin typeface="+mj-lt"/>
              </a:rPr>
              <a:t>momios</a:t>
            </a:r>
            <a:r>
              <a:rPr lang="en-US" altLang="es-MX" sz="2000" b="1" dirty="0">
                <a:latin typeface="+mj-lt"/>
              </a:rPr>
              <a:t> </a:t>
            </a:r>
            <a:r>
              <a:rPr lang="en-US" altLang="es-MX" sz="2000" b="1" dirty="0" err="1">
                <a:latin typeface="+mj-lt"/>
              </a:rPr>
              <a:t>sería</a:t>
            </a:r>
            <a:r>
              <a:rPr lang="en-US" altLang="es-MX" sz="2000" b="1" dirty="0">
                <a:latin typeface="+mj-lt"/>
              </a:rPr>
              <a:t> </a:t>
            </a:r>
          </a:p>
        </p:txBody>
      </p:sp>
      <p:pic>
        <p:nvPicPr>
          <p:cNvPr id="25607" name="Imagen 12">
            <a:extLst>
              <a:ext uri="{FF2B5EF4-FFF2-40B4-BE49-F238E27FC236}">
                <a16:creationId xmlns:a16="http://schemas.microsoft.com/office/drawing/2014/main" id="{A0B4EA25-A0BD-3940-A63B-DE3CFC6C5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00" y="4400550"/>
            <a:ext cx="24257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CuadroTexto 13">
            <a:extLst>
              <a:ext uri="{FF2B5EF4-FFF2-40B4-BE49-F238E27FC236}">
                <a16:creationId xmlns:a16="http://schemas.microsoft.com/office/drawing/2014/main" id="{0CDA6013-89E8-944B-9809-294304701C27}"/>
              </a:ext>
            </a:extLst>
          </p:cNvPr>
          <p:cNvSpPr txBox="1">
            <a:spLocks noChangeArrowheads="1"/>
          </p:cNvSpPr>
          <p:nvPr/>
        </p:nvSpPr>
        <p:spPr bwMode="auto">
          <a:xfrm>
            <a:off x="4522789" y="4516439"/>
            <a:ext cx="2236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a:t>En caso de pobreza</a:t>
            </a:r>
          </a:p>
        </p:txBody>
      </p:sp>
      <p:sp>
        <p:nvSpPr>
          <p:cNvPr id="25609" name="CuadroTexto 22">
            <a:extLst>
              <a:ext uri="{FF2B5EF4-FFF2-40B4-BE49-F238E27FC236}">
                <a16:creationId xmlns:a16="http://schemas.microsoft.com/office/drawing/2014/main" id="{D99E3051-BBC3-2C49-8C2C-F51E5ABABF5B}"/>
              </a:ext>
            </a:extLst>
          </p:cNvPr>
          <p:cNvSpPr txBox="1">
            <a:spLocks noChangeArrowheads="1"/>
          </p:cNvSpPr>
          <p:nvPr/>
        </p:nvSpPr>
        <p:spPr bwMode="auto">
          <a:xfrm>
            <a:off x="4495801" y="5192714"/>
            <a:ext cx="2557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a:t>En caso de no pobreza</a:t>
            </a:r>
          </a:p>
        </p:txBody>
      </p:sp>
      <p:pic>
        <p:nvPicPr>
          <p:cNvPr id="25610" name="Imagen 15">
            <a:extLst>
              <a:ext uri="{FF2B5EF4-FFF2-40B4-BE49-F238E27FC236}">
                <a16:creationId xmlns:a16="http://schemas.microsoft.com/office/drawing/2014/main" id="{0101AB93-DB9A-A243-A91E-E55FFC0922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6764" y="5665789"/>
            <a:ext cx="2162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CuadroTexto 1">
            <a:extLst>
              <a:ext uri="{FF2B5EF4-FFF2-40B4-BE49-F238E27FC236}">
                <a16:creationId xmlns:a16="http://schemas.microsoft.com/office/drawing/2014/main" id="{847084FA-BEEA-454D-B57D-08DD95499509}"/>
              </a:ext>
            </a:extLst>
          </p:cNvPr>
          <p:cNvSpPr txBox="1">
            <a:spLocks noChangeArrowheads="1"/>
          </p:cNvSpPr>
          <p:nvPr/>
        </p:nvSpPr>
        <p:spPr bwMode="auto">
          <a:xfrm>
            <a:off x="8810626" y="5708650"/>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a:t>1.1 aumentó .10</a:t>
            </a:r>
          </a:p>
        </p:txBody>
      </p:sp>
      <p:sp>
        <p:nvSpPr>
          <p:cNvPr id="25612" name="CuadroTexto 12">
            <a:extLst>
              <a:ext uri="{FF2B5EF4-FFF2-40B4-BE49-F238E27FC236}">
                <a16:creationId xmlns:a16="http://schemas.microsoft.com/office/drawing/2014/main" id="{0F5B60D9-17E8-414C-90FF-2EDC46F848B6}"/>
              </a:ext>
            </a:extLst>
          </p:cNvPr>
          <p:cNvSpPr txBox="1">
            <a:spLocks noChangeArrowheads="1"/>
          </p:cNvSpPr>
          <p:nvPr/>
        </p:nvSpPr>
        <p:spPr bwMode="auto">
          <a:xfrm>
            <a:off x="8761414" y="6403975"/>
            <a:ext cx="186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MX" altLang="es-MX"/>
              <a:t>0.9 disminyó .10</a:t>
            </a: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CE7F37B-90CE-3848-824C-98BAAFD1775A}"/>
              </a:ext>
            </a:extLst>
          </p:cNvPr>
          <p:cNvSpPr>
            <a:spLocks noGrp="1" noChangeArrowheads="1"/>
          </p:cNvSpPr>
          <p:nvPr>
            <p:ph type="title"/>
          </p:nvPr>
        </p:nvSpPr>
        <p:spPr/>
        <p:txBody>
          <a:bodyPr/>
          <a:lstStyle/>
          <a:p>
            <a:pPr>
              <a:defRPr/>
            </a:pPr>
            <a:r>
              <a:rPr lang="en-US" altLang="es-MX" dirty="0" err="1"/>
              <a:t>Entonces</a:t>
            </a:r>
            <a:r>
              <a:rPr lang="en-US" altLang="es-MX" dirty="0"/>
              <a:t>… </a:t>
            </a:r>
            <a:r>
              <a:rPr lang="en-US" altLang="es-MX" dirty="0" err="1"/>
              <a:t>Tenemos</a:t>
            </a:r>
            <a:endParaRPr lang="en-US" altLang="es-MX" dirty="0"/>
          </a:p>
        </p:txBody>
      </p:sp>
      <p:sp>
        <p:nvSpPr>
          <p:cNvPr id="26626" name="Rectangle 3">
            <a:extLst>
              <a:ext uri="{FF2B5EF4-FFF2-40B4-BE49-F238E27FC236}">
                <a16:creationId xmlns:a16="http://schemas.microsoft.com/office/drawing/2014/main" id="{C0C707BE-6743-F54E-96B9-6B59D9C587F0}"/>
              </a:ext>
            </a:extLst>
          </p:cNvPr>
          <p:cNvSpPr>
            <a:spLocks noGrp="1" noChangeArrowheads="1"/>
          </p:cNvSpPr>
          <p:nvPr>
            <p:ph idx="1"/>
          </p:nvPr>
        </p:nvSpPr>
        <p:spPr/>
        <p:txBody>
          <a:bodyPr anchor="t"/>
          <a:lstStyle/>
          <a:p>
            <a:pPr eaLnBrk="1" hangingPunct="1"/>
            <a:r>
              <a:rPr lang="en-US" altLang="es-MX"/>
              <a:t>Por lo tanto, para el odds ratio asociado a la presencia de riesgo tenemos</a:t>
            </a:r>
          </a:p>
          <a:p>
            <a:pPr eaLnBrk="1" hangingPunct="1"/>
            <a:endParaRPr lang="en-US" altLang="es-MX"/>
          </a:p>
          <a:p>
            <a:pPr eaLnBrk="1" hangingPunct="1"/>
            <a:r>
              <a:rPr lang="en-US" altLang="es-MX"/>
              <a:t>Tomando el logaritmo natural que tenemos.</a:t>
            </a:r>
          </a:p>
          <a:p>
            <a:pPr eaLnBrk="1" hangingPunct="1"/>
            <a:endParaRPr lang="en-US" altLang="es-MX"/>
          </a:p>
          <a:p>
            <a:pPr eaLnBrk="1" hangingPunct="1"/>
            <a:endParaRPr lang="en-US" altLang="es-MX"/>
          </a:p>
          <a:p>
            <a:pPr eaLnBrk="1" hangingPunct="1"/>
            <a:r>
              <a:rPr lang="en-US" altLang="es-MX"/>
              <a:t>    por lo tanto, el coeficiente de regresión estimado asociado con un predictor dicotómico codificado 0-1 es el registro natural de la OR asociado con la presencia de riesgo.</a:t>
            </a:r>
          </a:p>
        </p:txBody>
      </p:sp>
      <p:graphicFrame>
        <p:nvGraphicFramePr>
          <p:cNvPr id="26627" name="Object 4">
            <a:extLst>
              <a:ext uri="{FF2B5EF4-FFF2-40B4-BE49-F238E27FC236}">
                <a16:creationId xmlns:a16="http://schemas.microsoft.com/office/drawing/2014/main" id="{9E158137-0A1E-A644-8595-A88155E12062}"/>
              </a:ext>
            </a:extLst>
          </p:cNvPr>
          <p:cNvGraphicFramePr>
            <a:graphicFrameLocks noChangeAspect="1"/>
          </p:cNvGraphicFramePr>
          <p:nvPr/>
        </p:nvGraphicFramePr>
        <p:xfrm>
          <a:off x="4800600" y="2570163"/>
          <a:ext cx="1600200" cy="546100"/>
        </p:xfrm>
        <a:graphic>
          <a:graphicData uri="http://schemas.openxmlformats.org/presentationml/2006/ole">
            <mc:AlternateContent xmlns:mc="http://schemas.openxmlformats.org/markup-compatibility/2006">
              <mc:Choice xmlns:v="urn:schemas-microsoft-com:vml" Requires="v">
                <p:oleObj spid="_x0000_s27651" name="Equation" r:id="rId4" imgW="13462000" imgH="4686300" progId="Equation.3">
                  <p:embed/>
                </p:oleObj>
              </mc:Choice>
              <mc:Fallback>
                <p:oleObj name="Equation" r:id="rId4" imgW="13462000" imgH="4686300" progId="Equation.3">
                  <p:embed/>
                  <p:pic>
                    <p:nvPicPr>
                      <p:cNvPr id="26627" name="Object 4">
                        <a:extLst>
                          <a:ext uri="{FF2B5EF4-FFF2-40B4-BE49-F238E27FC236}">
                            <a16:creationId xmlns:a16="http://schemas.microsoft.com/office/drawing/2014/main" id="{9E158137-0A1E-A644-8595-A88155E12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570163"/>
                        <a:ext cx="1600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6">
            <a:extLst>
              <a:ext uri="{FF2B5EF4-FFF2-40B4-BE49-F238E27FC236}">
                <a16:creationId xmlns:a16="http://schemas.microsoft.com/office/drawing/2014/main" id="{C999E188-7226-4449-86B4-7FB99D29158E}"/>
              </a:ext>
            </a:extLst>
          </p:cNvPr>
          <p:cNvGraphicFramePr>
            <a:graphicFrameLocks noChangeAspect="1"/>
          </p:cNvGraphicFramePr>
          <p:nvPr/>
        </p:nvGraphicFramePr>
        <p:xfrm>
          <a:off x="4495800" y="3429000"/>
          <a:ext cx="2590800" cy="692150"/>
        </p:xfrm>
        <a:graphic>
          <a:graphicData uri="http://schemas.openxmlformats.org/presentationml/2006/ole">
            <mc:AlternateContent xmlns:mc="http://schemas.openxmlformats.org/markup-compatibility/2006">
              <mc:Choice xmlns:v="urn:schemas-microsoft-com:vml" Requires="v">
                <p:oleObj spid="_x0000_s27652" name="Equation" r:id="rId6" imgW="17551400" imgH="4978400" progId="Equation.3">
                  <p:embed/>
                </p:oleObj>
              </mc:Choice>
              <mc:Fallback>
                <p:oleObj name="Equation" r:id="rId6" imgW="17551400" imgH="4978400" progId="Equation.3">
                  <p:embed/>
                  <p:pic>
                    <p:nvPicPr>
                      <p:cNvPr id="26628" name="Object 6">
                        <a:extLst>
                          <a:ext uri="{FF2B5EF4-FFF2-40B4-BE49-F238E27FC236}">
                            <a16:creationId xmlns:a16="http://schemas.microsoft.com/office/drawing/2014/main" id="{C999E188-7226-4449-86B4-7FB99D2915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429000"/>
                        <a:ext cx="25908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219E2EE-CB4A-1C4B-85AA-54655F576768}"/>
              </a:ext>
            </a:extLst>
          </p:cNvPr>
          <p:cNvSpPr>
            <a:spLocks noGrp="1"/>
          </p:cNvSpPr>
          <p:nvPr>
            <p:ph type="title"/>
          </p:nvPr>
        </p:nvSpPr>
        <p:spPr/>
        <p:txBody>
          <a:bodyPr/>
          <a:lstStyle/>
          <a:p>
            <a:pPr>
              <a:defRPr/>
            </a:pPr>
            <a:endParaRPr lang="es-MX"/>
          </a:p>
        </p:txBody>
      </p:sp>
      <p:sp>
        <p:nvSpPr>
          <p:cNvPr id="27649" name="Rectangle 3">
            <a:extLst>
              <a:ext uri="{FF2B5EF4-FFF2-40B4-BE49-F238E27FC236}">
                <a16:creationId xmlns:a16="http://schemas.microsoft.com/office/drawing/2014/main" id="{29ECA26A-E831-F94C-9FEF-E5933F152A7C}"/>
              </a:ext>
            </a:extLst>
          </p:cNvPr>
          <p:cNvSpPr>
            <a:spLocks noGrp="1" noChangeArrowheads="1"/>
          </p:cNvSpPr>
          <p:nvPr>
            <p:ph idx="1"/>
          </p:nvPr>
        </p:nvSpPr>
        <p:spPr/>
        <p:txBody>
          <a:bodyPr anchor="t"/>
          <a:lstStyle/>
          <a:p>
            <a:pPr eaLnBrk="1" hangingPunct="1">
              <a:buFont typeface="Wingdings 2" pitchFamily="2" charset="2"/>
              <a:buNone/>
            </a:pPr>
            <a:r>
              <a:rPr lang="en-US" altLang="es-MX"/>
              <a:t>El modelo logístico puede ser escrito.</a:t>
            </a:r>
          </a:p>
          <a:p>
            <a:pPr eaLnBrk="1" hangingPunct="1">
              <a:buFont typeface="Wingdings 2" pitchFamily="2" charset="2"/>
              <a:buNone/>
            </a:pPr>
            <a:endParaRPr lang="en-US" altLang="es-MX"/>
          </a:p>
          <a:p>
            <a:pPr eaLnBrk="1" hangingPunct="1">
              <a:buFont typeface="Wingdings 2" pitchFamily="2" charset="2"/>
              <a:buNone/>
            </a:pPr>
            <a:endParaRPr lang="en-US" altLang="es-MX"/>
          </a:p>
          <a:p>
            <a:pPr eaLnBrk="1" hangingPunct="1">
              <a:buFont typeface="Wingdings 2" pitchFamily="2" charset="2"/>
              <a:buNone/>
            </a:pPr>
            <a:r>
              <a:rPr lang="en-US" altLang="es-MX"/>
              <a:t>Esto implica que las probabilidades de éxito pueden expresarse como</a:t>
            </a:r>
          </a:p>
        </p:txBody>
      </p:sp>
      <p:graphicFrame>
        <p:nvGraphicFramePr>
          <p:cNvPr id="27650" name="Object 4">
            <a:extLst>
              <a:ext uri="{FF2B5EF4-FFF2-40B4-BE49-F238E27FC236}">
                <a16:creationId xmlns:a16="http://schemas.microsoft.com/office/drawing/2014/main" id="{135318F5-C488-6E4A-AD1F-A24811A8DD7B}"/>
              </a:ext>
            </a:extLst>
          </p:cNvPr>
          <p:cNvGraphicFramePr>
            <a:graphicFrameLocks noChangeAspect="1"/>
          </p:cNvGraphicFramePr>
          <p:nvPr/>
        </p:nvGraphicFramePr>
        <p:xfrm>
          <a:off x="2590800" y="2476500"/>
          <a:ext cx="6019800" cy="1028700"/>
        </p:xfrm>
        <a:graphic>
          <a:graphicData uri="http://schemas.openxmlformats.org/presentationml/2006/ole">
            <mc:AlternateContent xmlns:mc="http://schemas.openxmlformats.org/markup-compatibility/2006">
              <mc:Choice xmlns:v="urn:schemas-microsoft-com:vml" Requires="v">
                <p:oleObj spid="_x0000_s28675" name="Equation" r:id="rId4" imgW="58801000" imgH="10528300" progId="Equation.3">
                  <p:embed/>
                </p:oleObj>
              </mc:Choice>
              <mc:Fallback>
                <p:oleObj name="Equation" r:id="rId4" imgW="58801000" imgH="10528300" progId="Equation.3">
                  <p:embed/>
                  <p:pic>
                    <p:nvPicPr>
                      <p:cNvPr id="27650" name="Object 4">
                        <a:extLst>
                          <a:ext uri="{FF2B5EF4-FFF2-40B4-BE49-F238E27FC236}">
                            <a16:creationId xmlns:a16="http://schemas.microsoft.com/office/drawing/2014/main" id="{135318F5-C488-6E4A-AD1F-A24811A8DD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476500"/>
                        <a:ext cx="60198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6">
            <a:extLst>
              <a:ext uri="{FF2B5EF4-FFF2-40B4-BE49-F238E27FC236}">
                <a16:creationId xmlns:a16="http://schemas.microsoft.com/office/drawing/2014/main" id="{88D5981B-A6FA-6C49-BC4A-FCF3B526D434}"/>
              </a:ext>
            </a:extLst>
          </p:cNvPr>
          <p:cNvGraphicFramePr>
            <a:graphicFrameLocks noChangeAspect="1"/>
          </p:cNvGraphicFramePr>
          <p:nvPr/>
        </p:nvGraphicFramePr>
        <p:xfrm>
          <a:off x="5600700" y="4129088"/>
          <a:ext cx="2743200" cy="1047750"/>
        </p:xfrm>
        <a:graphic>
          <a:graphicData uri="http://schemas.openxmlformats.org/presentationml/2006/ole">
            <mc:AlternateContent xmlns:mc="http://schemas.openxmlformats.org/markup-compatibility/2006">
              <mc:Choice xmlns:v="urn:schemas-microsoft-com:vml" Requires="v">
                <p:oleObj spid="_x0000_s28676" name="Equation" r:id="rId6" imgW="21361400" imgH="9067800" progId="Equation.3">
                  <p:embed/>
                </p:oleObj>
              </mc:Choice>
              <mc:Fallback>
                <p:oleObj name="Equation" r:id="rId6" imgW="21361400" imgH="9067800" progId="Equation.3">
                  <p:embed/>
                  <p:pic>
                    <p:nvPicPr>
                      <p:cNvPr id="27651" name="Object 6">
                        <a:extLst>
                          <a:ext uri="{FF2B5EF4-FFF2-40B4-BE49-F238E27FC236}">
                            <a16:creationId xmlns:a16="http://schemas.microsoft.com/office/drawing/2014/main" id="{88D5981B-A6FA-6C49-BC4A-FCF3B526D4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0700" y="4129088"/>
                        <a:ext cx="27432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Text Box 8">
            <a:extLst>
              <a:ext uri="{FF2B5EF4-FFF2-40B4-BE49-F238E27FC236}">
                <a16:creationId xmlns:a16="http://schemas.microsoft.com/office/drawing/2014/main" id="{214F68CD-9E48-0C4C-B353-3339F5EF4275}"/>
              </a:ext>
            </a:extLst>
          </p:cNvPr>
          <p:cNvSpPr txBox="1">
            <a:spLocks noChangeArrowheads="1"/>
          </p:cNvSpPr>
          <p:nvPr/>
        </p:nvSpPr>
        <p:spPr bwMode="auto">
          <a:xfrm>
            <a:off x="1714501" y="5287964"/>
            <a:ext cx="87725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s-MX" sz="3200"/>
              <a:t>Esta relación es la clave para interpretar los coeficientes en un modelo de regresión logística.</a:t>
            </a: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AEC85-ABE6-E84E-B758-C45D421349C4}"/>
              </a:ext>
            </a:extLst>
          </p:cNvPr>
          <p:cNvSpPr>
            <a:spLocks noGrp="1"/>
          </p:cNvSpPr>
          <p:nvPr>
            <p:ph type="title"/>
          </p:nvPr>
        </p:nvSpPr>
        <p:spPr/>
        <p:txBody>
          <a:bodyPr/>
          <a:lstStyle/>
          <a:p>
            <a:r>
              <a:rPr lang="es-MX" dirty="0"/>
              <a:t>Factor de expansión</a:t>
            </a:r>
          </a:p>
        </p:txBody>
      </p:sp>
      <p:sp>
        <p:nvSpPr>
          <p:cNvPr id="3" name="Marcador de contenido 2">
            <a:extLst>
              <a:ext uri="{FF2B5EF4-FFF2-40B4-BE49-F238E27FC236}">
                <a16:creationId xmlns:a16="http://schemas.microsoft.com/office/drawing/2014/main" id="{4B765092-EACE-3449-89CA-567E7C43606C}"/>
              </a:ext>
            </a:extLst>
          </p:cNvPr>
          <p:cNvSpPr>
            <a:spLocks noGrp="1"/>
          </p:cNvSpPr>
          <p:nvPr>
            <p:ph idx="1"/>
          </p:nvPr>
        </p:nvSpPr>
        <p:spPr/>
        <p:txBody>
          <a:bodyPr>
            <a:normAutofit fontScale="92500" lnSpcReduction="20000"/>
          </a:bodyPr>
          <a:lstStyle/>
          <a:p>
            <a:r>
              <a:rPr lang="es-MX" dirty="0"/>
              <a:t>El </a:t>
            </a:r>
            <a:r>
              <a:rPr lang="es-MX" b="1" dirty="0"/>
              <a:t>factor de expansión</a:t>
            </a:r>
            <a:r>
              <a:rPr lang="es-MX" dirty="0"/>
              <a:t> es un </a:t>
            </a:r>
            <a:r>
              <a:rPr lang="es-MX" b="1" dirty="0">
                <a:solidFill>
                  <a:schemeClr val="accent6"/>
                </a:solidFill>
              </a:rPr>
              <a:t>ponderador</a:t>
            </a:r>
            <a:r>
              <a:rPr lang="es-MX" dirty="0"/>
              <a:t> que se aplica a cada unidad de estudio en la muestra para obtener una estimación poblacional, y se interpreta como la cantidad de unidades en la población que representa cada unidad en la muestra, ya se vivienda, hogar o persona</a:t>
            </a:r>
          </a:p>
          <a:p>
            <a:endParaRPr lang="es-MX" dirty="0"/>
          </a:p>
          <a:p>
            <a:r>
              <a:rPr lang="es-MX" dirty="0"/>
              <a:t>Los factores de expansión se describen como el inverso de la probabilidad de selección de la muestra</a:t>
            </a:r>
          </a:p>
          <a:p>
            <a:endParaRPr lang="es-MX" dirty="0"/>
          </a:p>
          <a:p>
            <a:r>
              <a:rPr lang="es-MX" dirty="0"/>
              <a:t>factor=5</a:t>
            </a:r>
          </a:p>
          <a:p>
            <a:r>
              <a:rPr lang="es-MX" dirty="0"/>
              <a:t>Probabilidad= 1/5</a:t>
            </a:r>
          </a:p>
          <a:p>
            <a:endParaRPr lang="es-MX" dirty="0"/>
          </a:p>
        </p:txBody>
      </p:sp>
    </p:spTree>
    <p:extLst>
      <p:ext uri="{BB962C8B-B14F-4D97-AF65-F5344CB8AC3E}">
        <p14:creationId xmlns:p14="http://schemas.microsoft.com/office/powerpoint/2010/main" val="2576953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B5606F3-34A3-A840-8FAF-B8B81FB70B5C}"/>
              </a:ext>
            </a:extLst>
          </p:cNvPr>
          <p:cNvSpPr>
            <a:spLocks noGrp="1" noChangeArrowheads="1"/>
          </p:cNvSpPr>
          <p:nvPr>
            <p:ph type="title"/>
          </p:nvPr>
        </p:nvSpPr>
        <p:spPr/>
        <p:txBody>
          <a:bodyPr/>
          <a:lstStyle/>
          <a:p>
            <a:pPr>
              <a:defRPr/>
            </a:pPr>
            <a:r>
              <a:rPr lang="en-US" altLang="es-MX" dirty="0" err="1"/>
              <a:t>Supuestos</a:t>
            </a:r>
            <a:endParaRPr lang="en-US" altLang="es-MX" dirty="0"/>
          </a:p>
        </p:txBody>
      </p:sp>
      <p:sp>
        <p:nvSpPr>
          <p:cNvPr id="28674" name="Rectangle 3">
            <a:extLst>
              <a:ext uri="{FF2B5EF4-FFF2-40B4-BE49-F238E27FC236}">
                <a16:creationId xmlns:a16="http://schemas.microsoft.com/office/drawing/2014/main" id="{33C9F2D4-F084-1E4C-8634-C89456AA45FF}"/>
              </a:ext>
            </a:extLst>
          </p:cNvPr>
          <p:cNvSpPr>
            <a:spLocks noGrp="1" noChangeArrowheads="1"/>
          </p:cNvSpPr>
          <p:nvPr>
            <p:ph idx="1"/>
          </p:nvPr>
        </p:nvSpPr>
        <p:spPr/>
        <p:txBody>
          <a:bodyPr/>
          <a:lstStyle/>
          <a:p>
            <a:pPr lvl="1" eaLnBrk="1" hangingPunct="1"/>
            <a:r>
              <a:rPr lang="en-US" altLang="es-MX" sz="2000"/>
              <a:t>La única limitación "real" en la regresión logística es que el resultado debe ser discreto.</a:t>
            </a:r>
          </a:p>
          <a:p>
            <a:pPr lvl="1" eaLnBrk="1" hangingPunct="1"/>
            <a:r>
              <a:rPr lang="en-US" altLang="es-MX" sz="2000"/>
              <a:t>Relación de casos a variables: el uso de variables discretas requiere que haya suficientes respuestas en cada categoría dada</a:t>
            </a:r>
          </a:p>
          <a:p>
            <a:pPr lvl="1" eaLnBrk="1" hangingPunct="1"/>
            <a:r>
              <a:rPr lang="en-US" altLang="es-MX" sz="2000"/>
              <a:t>Si hay demasiadas celdas sin respuesta, las estimaciones de los parámetros y los errores estándar probablemente explotarán</a:t>
            </a:r>
          </a:p>
          <a:p>
            <a:pPr lvl="1" eaLnBrk="1" hangingPunct="1"/>
            <a:r>
              <a:rPr lang="en-US" altLang="es-MX" sz="2000"/>
              <a:t>También puede hacer que los grupos sean perfectamente separables (por ejemplo, multicolineales) lo que hará imposible la estimación de máxima probabilidad.</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7E9B507-BF09-B54B-9CF1-2B821A8584EC}"/>
              </a:ext>
            </a:extLst>
          </p:cNvPr>
          <p:cNvSpPr>
            <a:spLocks noGrp="1" noChangeArrowheads="1"/>
          </p:cNvSpPr>
          <p:nvPr>
            <p:ph type="title"/>
          </p:nvPr>
        </p:nvSpPr>
        <p:spPr/>
        <p:txBody>
          <a:bodyPr/>
          <a:lstStyle/>
          <a:p>
            <a:pPr>
              <a:defRPr/>
            </a:pPr>
            <a:r>
              <a:rPr lang="en-US" altLang="es-MX" dirty="0" err="1"/>
              <a:t>Supuestos</a:t>
            </a:r>
            <a:endParaRPr lang="en-US" altLang="es-MX" dirty="0"/>
          </a:p>
        </p:txBody>
      </p:sp>
      <p:sp>
        <p:nvSpPr>
          <p:cNvPr id="15363" name="Rectangle 3">
            <a:extLst>
              <a:ext uri="{FF2B5EF4-FFF2-40B4-BE49-F238E27FC236}">
                <a16:creationId xmlns:a16="http://schemas.microsoft.com/office/drawing/2014/main" id="{A3D97522-329C-1947-A3D3-2B378B06DC13}"/>
              </a:ext>
            </a:extLst>
          </p:cNvPr>
          <p:cNvSpPr>
            <a:spLocks noGrp="1" noChangeArrowheads="1"/>
          </p:cNvSpPr>
          <p:nvPr>
            <p:ph idx="1"/>
          </p:nvPr>
        </p:nvSpPr>
        <p:spPr/>
        <p:txBody>
          <a:bodyPr rtlCol="0">
            <a:normAutofit/>
          </a:bodyPr>
          <a:lstStyle/>
          <a:p>
            <a:pPr marL="609600" indent="-609600">
              <a:buFont typeface="Wingdings 2" charset="2"/>
              <a:buChar char=""/>
              <a:defRPr/>
            </a:pPr>
            <a:r>
              <a:rPr lang="en-US" altLang="es-MX" dirty="0" err="1"/>
              <a:t>Linealidad</a:t>
            </a:r>
            <a:r>
              <a:rPr lang="en-US" altLang="es-MX" dirty="0"/>
              <a:t> </a:t>
            </a:r>
            <a:r>
              <a:rPr lang="en-US" altLang="es-MX" dirty="0" err="1"/>
              <a:t>en</a:t>
            </a:r>
            <a:r>
              <a:rPr lang="en-US" altLang="es-MX" dirty="0"/>
              <a:t> el logit: la </a:t>
            </a:r>
            <a:r>
              <a:rPr lang="en-US" altLang="es-MX" dirty="0" err="1"/>
              <a:t>ecuación</a:t>
            </a:r>
            <a:r>
              <a:rPr lang="en-US" altLang="es-MX" dirty="0"/>
              <a:t> de </a:t>
            </a:r>
            <a:r>
              <a:rPr lang="en-US" altLang="es-MX" dirty="0" err="1"/>
              <a:t>regresión</a:t>
            </a:r>
            <a:r>
              <a:rPr lang="en-US" altLang="es-MX" dirty="0"/>
              <a:t> </a:t>
            </a:r>
            <a:r>
              <a:rPr lang="en-US" altLang="es-MX" dirty="0" err="1"/>
              <a:t>debe</a:t>
            </a:r>
            <a:r>
              <a:rPr lang="en-US" altLang="es-MX" dirty="0"/>
              <a:t> </a:t>
            </a:r>
            <a:r>
              <a:rPr lang="en-US" altLang="es-MX" dirty="0" err="1"/>
              <a:t>tener</a:t>
            </a:r>
            <a:r>
              <a:rPr lang="en-US" altLang="es-MX" dirty="0"/>
              <a:t> </a:t>
            </a:r>
            <a:r>
              <a:rPr lang="en-US" altLang="es-MX" dirty="0" err="1"/>
              <a:t>una</a:t>
            </a:r>
            <a:r>
              <a:rPr lang="en-US" altLang="es-MX" dirty="0"/>
              <a:t> </a:t>
            </a:r>
            <a:r>
              <a:rPr lang="en-US" altLang="es-MX" dirty="0" err="1"/>
              <a:t>relación</a:t>
            </a:r>
            <a:r>
              <a:rPr lang="en-US" altLang="es-MX" dirty="0"/>
              <a:t> lineal con la forma logit de la VD. No se </a:t>
            </a:r>
            <a:r>
              <a:rPr lang="en-US" altLang="es-MX" dirty="0" err="1"/>
              <a:t>supone</a:t>
            </a:r>
            <a:r>
              <a:rPr lang="en-US" altLang="es-MX" dirty="0"/>
              <a:t> que </a:t>
            </a:r>
            <a:r>
              <a:rPr lang="en-US" altLang="es-MX" dirty="0" err="1"/>
              <a:t>los</a:t>
            </a:r>
            <a:r>
              <a:rPr lang="en-US" altLang="es-MX" dirty="0"/>
              <a:t> </a:t>
            </a:r>
            <a:r>
              <a:rPr lang="en-US" altLang="es-MX" dirty="0" err="1"/>
              <a:t>predictores</a:t>
            </a:r>
            <a:r>
              <a:rPr lang="en-US" altLang="es-MX" dirty="0"/>
              <a:t> </a:t>
            </a:r>
            <a:r>
              <a:rPr lang="en-US" altLang="es-MX" dirty="0" err="1"/>
              <a:t>estén</a:t>
            </a:r>
            <a:r>
              <a:rPr lang="en-US" altLang="es-MX" dirty="0"/>
              <a:t> </a:t>
            </a:r>
            <a:r>
              <a:rPr lang="en-US" altLang="es-MX" dirty="0" err="1"/>
              <a:t>relacionados</a:t>
            </a:r>
            <a:r>
              <a:rPr lang="en-US" altLang="es-MX" dirty="0"/>
              <a:t> </a:t>
            </a:r>
            <a:r>
              <a:rPr lang="en-US" altLang="es-MX" dirty="0" err="1"/>
              <a:t>linealmente</a:t>
            </a:r>
            <a:r>
              <a:rPr lang="en-US" altLang="es-MX" dirty="0"/>
              <a:t> entre </a:t>
            </a:r>
            <a:r>
              <a:rPr lang="en-US" altLang="es-MX" dirty="0" err="1"/>
              <a:t>sí</a:t>
            </a:r>
            <a:r>
              <a:rPr lang="en-US" altLang="es-MX" dirty="0"/>
              <a:t>..</a:t>
            </a:r>
          </a:p>
          <a:p>
            <a:pPr marL="306000" indent="-306000">
              <a:buFont typeface="Wingdings 2" charset="2"/>
              <a:buChar char=""/>
              <a:defRPr/>
            </a:pPr>
            <a:r>
              <a:rPr lang="es-MX" dirty="0"/>
              <a:t>Ausencia de multicolinealidad.</a:t>
            </a:r>
          </a:p>
          <a:p>
            <a:pPr marL="306000" indent="-306000">
              <a:buFont typeface="Wingdings 2" charset="2"/>
              <a:buChar char=""/>
              <a:defRPr/>
            </a:pPr>
            <a:r>
              <a:rPr lang="es-MX" dirty="0"/>
              <a:t>No hay valores atípicos</a:t>
            </a:r>
          </a:p>
          <a:p>
            <a:pPr marL="306000" indent="-306000">
              <a:buFont typeface="Wingdings 2" charset="2"/>
              <a:buChar char=""/>
              <a:defRPr/>
            </a:pPr>
            <a:r>
              <a:rPr lang="es-MX" dirty="0"/>
              <a:t>Independencia de errores </a:t>
            </a:r>
          </a:p>
          <a:p>
            <a:pPr marL="630000" lvl="1" indent="-306000">
              <a:buFont typeface="Wingdings 2" charset="2"/>
              <a:buChar char=""/>
              <a:defRPr/>
            </a:pPr>
            <a:r>
              <a:rPr lang="es-MX" dirty="0"/>
              <a:t>Si se  asume un diseño entre sujetos.</a:t>
            </a:r>
          </a:p>
          <a:p>
            <a:pPr marL="630000" lvl="1" indent="-306000">
              <a:buFont typeface="Wingdings 2" charset="2"/>
              <a:buChar char=""/>
              <a:defRPr/>
            </a:pPr>
            <a:r>
              <a:rPr lang="es-MX" dirty="0"/>
              <a:t>Hay otras formas si el diseño está dentro de los sujetos.</a:t>
            </a:r>
          </a:p>
          <a:p>
            <a:pPr marL="609600" indent="-609600">
              <a:buFont typeface="Wingdings 2" charset="2"/>
              <a:buChar char=""/>
              <a:defRPr/>
            </a:pPr>
            <a:endParaRPr lang="en-US" altLang="es-MX"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AD0E6CB-F3AE-9D4B-B543-84618D3E1EE9}"/>
              </a:ext>
            </a:extLst>
          </p:cNvPr>
          <p:cNvSpPr>
            <a:spLocks noGrp="1" noChangeArrowheads="1"/>
          </p:cNvSpPr>
          <p:nvPr>
            <p:ph type="title"/>
          </p:nvPr>
        </p:nvSpPr>
        <p:spPr/>
        <p:txBody>
          <a:bodyPr/>
          <a:lstStyle/>
          <a:p>
            <a:pPr>
              <a:defRPr/>
            </a:pPr>
            <a:r>
              <a:rPr lang="en-US" altLang="es-MX" dirty="0" err="1"/>
              <a:t>En</a:t>
            </a:r>
            <a:r>
              <a:rPr lang="en-US" altLang="es-MX" dirty="0"/>
              <a:t> </a:t>
            </a:r>
            <a:r>
              <a:rPr lang="en-US" altLang="es-MX" dirty="0" err="1"/>
              <a:t>pocas</a:t>
            </a:r>
            <a:r>
              <a:rPr lang="en-US" altLang="es-MX" dirty="0"/>
              <a:t> palabras</a:t>
            </a:r>
          </a:p>
        </p:txBody>
      </p:sp>
      <p:sp>
        <p:nvSpPr>
          <p:cNvPr id="74755" name="Rectangle 3">
            <a:extLst>
              <a:ext uri="{FF2B5EF4-FFF2-40B4-BE49-F238E27FC236}">
                <a16:creationId xmlns:a16="http://schemas.microsoft.com/office/drawing/2014/main" id="{0BDB88A0-2517-FC4D-8819-98271918DA64}"/>
              </a:ext>
            </a:extLst>
          </p:cNvPr>
          <p:cNvSpPr>
            <a:spLocks noGrp="1" noChangeArrowheads="1"/>
          </p:cNvSpPr>
          <p:nvPr>
            <p:ph idx="1"/>
          </p:nvPr>
        </p:nvSpPr>
        <p:spPr/>
        <p:txBody>
          <a:bodyPr rtlCol="0">
            <a:normAutofit/>
          </a:bodyPr>
          <a:lstStyle/>
          <a:p>
            <a:pPr marL="306000" indent="-306000">
              <a:buFont typeface="Wingdings 2" charset="2"/>
              <a:buChar char=""/>
              <a:defRPr/>
            </a:pPr>
            <a:r>
              <a:rPr lang="en-US" altLang="es-MX" dirty="0" err="1"/>
              <a:t>En</a:t>
            </a:r>
            <a:r>
              <a:rPr lang="en-US" altLang="es-MX" dirty="0"/>
              <a:t> </a:t>
            </a:r>
            <a:r>
              <a:rPr lang="en-US" altLang="es-MX" dirty="0" err="1"/>
              <a:t>regresión</a:t>
            </a:r>
            <a:r>
              <a:rPr lang="en-US" altLang="es-MX" dirty="0"/>
              <a:t> </a:t>
            </a:r>
            <a:r>
              <a:rPr lang="en-US" altLang="es-MX" dirty="0" err="1"/>
              <a:t>logística</a:t>
            </a:r>
            <a:r>
              <a:rPr lang="en-US" altLang="es-MX" dirty="0"/>
              <a:t>, la </a:t>
            </a:r>
            <a:r>
              <a:rPr lang="en-US" altLang="es-MX" dirty="0" err="1"/>
              <a:t>respuesta</a:t>
            </a:r>
            <a:r>
              <a:rPr lang="en-US" altLang="es-MX" dirty="0"/>
              <a:t> (Y) </a:t>
            </a:r>
            <a:r>
              <a:rPr lang="en-US" altLang="es-MX" dirty="0" err="1"/>
              <a:t>es</a:t>
            </a:r>
            <a:r>
              <a:rPr lang="en-US" altLang="es-MX" dirty="0"/>
              <a:t> </a:t>
            </a:r>
            <a:r>
              <a:rPr lang="en-US" altLang="es-MX" dirty="0" err="1"/>
              <a:t>una</a:t>
            </a:r>
            <a:r>
              <a:rPr lang="en-US" altLang="es-MX" dirty="0"/>
              <a:t> variable </a:t>
            </a:r>
            <a:r>
              <a:rPr lang="en-US" altLang="es-MX" dirty="0" err="1"/>
              <a:t>categórica</a:t>
            </a:r>
            <a:r>
              <a:rPr lang="en-US" altLang="es-MX" dirty="0"/>
              <a:t> </a:t>
            </a:r>
            <a:r>
              <a:rPr lang="en-US" altLang="es-MX" dirty="0" err="1"/>
              <a:t>dicotómica</a:t>
            </a:r>
            <a:r>
              <a:rPr lang="en-US" altLang="es-MX" dirty="0"/>
              <a:t>.</a:t>
            </a:r>
          </a:p>
          <a:p>
            <a:pPr marL="306000" indent="-306000">
              <a:buFont typeface="Wingdings 2" charset="2"/>
              <a:buChar char=""/>
              <a:defRPr/>
            </a:pPr>
            <a:r>
              <a:rPr lang="en-US" altLang="es-MX" dirty="0"/>
              <a:t>Las </a:t>
            </a:r>
            <a:r>
              <a:rPr lang="en-US" altLang="es-MX" dirty="0" err="1"/>
              <a:t>estimaciones</a:t>
            </a:r>
            <a:r>
              <a:rPr lang="en-US" altLang="es-MX" dirty="0"/>
              <a:t> de </a:t>
            </a:r>
            <a:r>
              <a:rPr lang="en-US" altLang="es-MX" dirty="0" err="1"/>
              <a:t>los</a:t>
            </a:r>
            <a:r>
              <a:rPr lang="en-US" altLang="es-MX" dirty="0"/>
              <a:t> </a:t>
            </a:r>
            <a:r>
              <a:rPr lang="en-US" altLang="es-MX" dirty="0" err="1"/>
              <a:t>parámetros</a:t>
            </a:r>
            <a:r>
              <a:rPr lang="en-US" altLang="es-MX" dirty="0"/>
              <a:t> </a:t>
            </a:r>
            <a:r>
              <a:rPr lang="en-US" altLang="es-MX" dirty="0" err="1"/>
              <a:t>dan</a:t>
            </a:r>
            <a:r>
              <a:rPr lang="en-US" altLang="es-MX" dirty="0"/>
              <a:t> la </a:t>
            </a:r>
            <a:r>
              <a:rPr lang="en-US" altLang="es-MX" dirty="0" err="1"/>
              <a:t>razón</a:t>
            </a:r>
            <a:r>
              <a:rPr lang="en-US" altLang="es-MX" dirty="0"/>
              <a:t> de </a:t>
            </a:r>
            <a:r>
              <a:rPr lang="en-US" altLang="es-MX" dirty="0" err="1"/>
              <a:t>probabilidades</a:t>
            </a:r>
            <a:r>
              <a:rPr lang="en-US" altLang="es-MX" dirty="0"/>
              <a:t> </a:t>
            </a:r>
            <a:r>
              <a:rPr lang="en-US" altLang="es-MX" dirty="0" err="1"/>
              <a:t>asociadas</a:t>
            </a:r>
            <a:r>
              <a:rPr lang="en-US" altLang="es-MX" dirty="0"/>
              <a:t> a las variables </a:t>
            </a:r>
            <a:r>
              <a:rPr lang="en-US" altLang="es-MX" dirty="0" err="1"/>
              <a:t>en</a:t>
            </a:r>
            <a:r>
              <a:rPr lang="en-US" altLang="es-MX" dirty="0"/>
              <a:t> el </a:t>
            </a:r>
            <a:r>
              <a:rPr lang="en-US" altLang="es-MX" dirty="0" err="1"/>
              <a:t>modelo</a:t>
            </a:r>
            <a:r>
              <a:rPr lang="en-US" altLang="es-MX" dirty="0"/>
              <a:t>.</a:t>
            </a:r>
          </a:p>
          <a:p>
            <a:pPr marL="306000" indent="-306000">
              <a:buFont typeface="Wingdings 2" charset="2"/>
              <a:buChar char=""/>
              <a:defRPr/>
            </a:pPr>
            <a:r>
              <a:rPr lang="en-US" altLang="es-MX" dirty="0" err="1"/>
              <a:t>Estos</a:t>
            </a:r>
            <a:r>
              <a:rPr lang="en-US" altLang="es-MX" dirty="0"/>
              <a:t> odds ratios se </a:t>
            </a:r>
            <a:r>
              <a:rPr lang="en-US" altLang="es-MX" dirty="0" err="1"/>
              <a:t>ajustan</a:t>
            </a:r>
            <a:r>
              <a:rPr lang="en-US" altLang="es-MX" dirty="0"/>
              <a:t> para las </a:t>
            </a:r>
            <a:r>
              <a:rPr lang="en-US" altLang="es-MX" dirty="0" err="1"/>
              <a:t>otras</a:t>
            </a:r>
            <a:r>
              <a:rPr lang="en-US" altLang="es-MX" dirty="0"/>
              <a:t> variables </a:t>
            </a:r>
            <a:r>
              <a:rPr lang="en-US" altLang="es-MX" dirty="0" err="1"/>
              <a:t>en</a:t>
            </a:r>
            <a:r>
              <a:rPr lang="en-US" altLang="es-MX" dirty="0"/>
              <a:t> el </a:t>
            </a:r>
            <a:r>
              <a:rPr lang="en-US" altLang="es-MX" dirty="0" err="1"/>
              <a:t>modelo</a:t>
            </a:r>
            <a:r>
              <a:rPr lang="en-US" altLang="es-MX" dirty="0"/>
              <a:t>.</a:t>
            </a:r>
          </a:p>
          <a:p>
            <a:pPr marL="306000" indent="-306000">
              <a:buFont typeface="Wingdings 2" charset="2"/>
              <a:buChar char=""/>
              <a:defRPr/>
            </a:pPr>
            <a:r>
              <a:rPr lang="en-US" altLang="es-MX" dirty="0" err="1"/>
              <a:t>También</a:t>
            </a:r>
            <a:r>
              <a:rPr lang="en-US" altLang="es-MX" dirty="0"/>
              <a:t> se </a:t>
            </a:r>
            <a:r>
              <a:rPr lang="en-US" altLang="es-MX" dirty="0" err="1"/>
              <a:t>puede</a:t>
            </a:r>
            <a:r>
              <a:rPr lang="en-US" altLang="es-MX" dirty="0"/>
              <a:t> </a:t>
            </a:r>
            <a:r>
              <a:rPr lang="en-US" altLang="es-MX" dirty="0" err="1"/>
              <a:t>calcular</a:t>
            </a:r>
            <a:r>
              <a:rPr lang="en-US" altLang="es-MX" dirty="0"/>
              <a:t> P (Y | X) </a:t>
            </a:r>
            <a:r>
              <a:rPr lang="en-US" altLang="es-MX" dirty="0" err="1"/>
              <a:t>si</a:t>
            </a:r>
            <a:r>
              <a:rPr lang="en-US" altLang="es-MX" dirty="0"/>
              <a:t> </a:t>
            </a:r>
            <a:r>
              <a:rPr lang="en-US" altLang="es-MX" dirty="0" err="1"/>
              <a:t>eso</a:t>
            </a:r>
            <a:r>
              <a:rPr lang="en-US" altLang="es-MX" dirty="0"/>
              <a:t> </a:t>
            </a:r>
            <a:r>
              <a:rPr lang="en-US" altLang="es-MX" dirty="0" err="1"/>
              <a:t>es</a:t>
            </a:r>
            <a:r>
              <a:rPr lang="en-US" altLang="es-MX" dirty="0"/>
              <a:t> de </a:t>
            </a:r>
            <a:r>
              <a:rPr lang="en-US" altLang="es-MX" dirty="0" err="1"/>
              <a:t>interés</a:t>
            </a:r>
            <a:r>
              <a:rPr lang="en-US" altLang="es-MX" dirty="0"/>
              <a:t>, </a:t>
            </a:r>
            <a:r>
              <a:rPr lang="en-US" altLang="es-MX" dirty="0" err="1"/>
              <a:t>por</a:t>
            </a:r>
            <a:r>
              <a:rPr lang="en-US" altLang="es-MX" dirty="0"/>
              <a:t> </a:t>
            </a:r>
            <a:r>
              <a:rPr lang="en-US" altLang="es-MX" dirty="0" err="1"/>
              <a:t>ejemplo</a:t>
            </a:r>
            <a:r>
              <a:rPr lang="en-US" altLang="es-MX" dirty="0"/>
              <a:t>. Dado la </a:t>
            </a:r>
            <a:r>
              <a:rPr lang="en-US" altLang="es-MX" dirty="0" err="1"/>
              <a:t>condición</a:t>
            </a:r>
            <a:r>
              <a:rPr lang="en-US" altLang="es-MX" dirty="0"/>
              <a:t> de </a:t>
            </a:r>
            <a:r>
              <a:rPr lang="en-US" altLang="es-MX" dirty="0" err="1"/>
              <a:t>pobreza</a:t>
            </a:r>
            <a:r>
              <a:rPr lang="en-US" altLang="es-MX" dirty="0"/>
              <a:t> y </a:t>
            </a:r>
            <a:r>
              <a:rPr lang="en-US" altLang="es-MX" dirty="0" err="1"/>
              <a:t>otro</a:t>
            </a:r>
            <a:r>
              <a:rPr lang="en-US" altLang="es-MX" dirty="0"/>
              <a:t> resto de </a:t>
            </a:r>
            <a:r>
              <a:rPr lang="en-US" altLang="es-MX" dirty="0" err="1"/>
              <a:t>vars</a:t>
            </a:r>
            <a:r>
              <a:rPr lang="en-US" altLang="es-MX" dirty="0"/>
              <a:t>, ¿</a:t>
            </a:r>
            <a:r>
              <a:rPr lang="en-US" altLang="es-MX" dirty="0" err="1"/>
              <a:t>cuál</a:t>
            </a:r>
            <a:r>
              <a:rPr lang="en-US" altLang="es-MX" dirty="0"/>
              <a:t> </a:t>
            </a:r>
            <a:r>
              <a:rPr lang="en-US" altLang="es-MX" dirty="0" err="1"/>
              <a:t>es</a:t>
            </a:r>
            <a:r>
              <a:rPr lang="en-US" altLang="es-MX" dirty="0"/>
              <a:t> la </a:t>
            </a:r>
            <a:r>
              <a:rPr lang="en-US" altLang="es-MX" dirty="0" err="1"/>
              <a:t>probabilidad</a:t>
            </a:r>
            <a:r>
              <a:rPr lang="en-US" altLang="es-MX" dirty="0"/>
              <a:t> </a:t>
            </a:r>
            <a:r>
              <a:rPr lang="en-US" altLang="es-MX" dirty="0" err="1"/>
              <a:t>estimada</a:t>
            </a:r>
            <a:r>
              <a:rPr lang="en-US" altLang="es-MX" dirty="0"/>
              <a:t> de </a:t>
            </a:r>
            <a:r>
              <a:rPr lang="en-US" altLang="es-MX" dirty="0" err="1"/>
              <a:t>tener</a:t>
            </a:r>
            <a:r>
              <a:rPr lang="en-US" altLang="es-MX" dirty="0"/>
              <a:t> que se vote </a:t>
            </a:r>
            <a:r>
              <a:rPr lang="en-US" altLang="es-MX" dirty="0" err="1"/>
              <a:t>por</a:t>
            </a:r>
            <a:r>
              <a:rPr lang="en-US" altLang="es-MX" dirty="0"/>
              <a:t> </a:t>
            </a:r>
            <a:r>
              <a:rPr lang="en-US" altLang="es-MX" dirty="0" err="1"/>
              <a:t>cierto</a:t>
            </a:r>
            <a:r>
              <a:rPr lang="en-US" altLang="es-MX" dirty="0"/>
              <a:t> </a:t>
            </a:r>
            <a:r>
              <a:rPr lang="en-US" altLang="es-MX" dirty="0" err="1"/>
              <a:t>candidato</a:t>
            </a:r>
            <a:r>
              <a:rPr lang="en-US" altLang="es-MX" dirty="0"/>
              <a:t>?</a:t>
            </a:r>
          </a:p>
          <a:p>
            <a:pPr>
              <a:defRPr/>
            </a:pPr>
            <a:endParaRPr lang="en-US" altLang="es-MX"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1E5F-88E8-5D45-ACAF-009FE6520D6B}"/>
              </a:ext>
            </a:extLst>
          </p:cNvPr>
          <p:cNvSpPr>
            <a:spLocks noGrp="1"/>
          </p:cNvSpPr>
          <p:nvPr>
            <p:ph type="title"/>
          </p:nvPr>
        </p:nvSpPr>
        <p:spPr/>
        <p:txBody>
          <a:bodyPr/>
          <a:lstStyle/>
          <a:p>
            <a:pPr>
              <a:defRPr/>
            </a:pPr>
            <a:r>
              <a:rPr lang="es-MX" dirty="0"/>
              <a:t>para profundizar</a:t>
            </a:r>
          </a:p>
        </p:txBody>
      </p:sp>
      <p:sp>
        <p:nvSpPr>
          <p:cNvPr id="3" name="Marcador de contenido 2">
            <a:extLst>
              <a:ext uri="{FF2B5EF4-FFF2-40B4-BE49-F238E27FC236}">
                <a16:creationId xmlns:a16="http://schemas.microsoft.com/office/drawing/2014/main" id="{F59E1F49-F333-F84C-A6CB-0B60615708FA}"/>
              </a:ext>
            </a:extLst>
          </p:cNvPr>
          <p:cNvSpPr>
            <a:spLocks noGrp="1"/>
          </p:cNvSpPr>
          <p:nvPr>
            <p:ph idx="1"/>
          </p:nvPr>
        </p:nvSpPr>
        <p:spPr/>
        <p:txBody>
          <a:bodyPr rtlCol="0">
            <a:normAutofit/>
          </a:bodyPr>
          <a:lstStyle/>
          <a:p>
            <a:pPr marL="306000" indent="-306000">
              <a:buFont typeface="Wingdings 2" charset="2"/>
              <a:buChar char=""/>
              <a:defRPr/>
            </a:pPr>
            <a:r>
              <a:rPr lang="es-MX" dirty="0">
                <a:hlinkClick r:id="rId2"/>
              </a:rPr>
              <a:t>https://stats.stackexchange.com/questions/86351/interpretation-of-rs-output-for-binomial-regression</a:t>
            </a:r>
          </a:p>
          <a:p>
            <a:pPr marL="306000" indent="-306000">
              <a:buFont typeface="Wingdings 2" charset="2"/>
              <a:buChar char=""/>
              <a:defRPr/>
            </a:pPr>
            <a:r>
              <a:rPr lang="es-MX" dirty="0">
                <a:hlinkClick r:id="rId2"/>
              </a:rPr>
              <a:t>https://stats.stackexchange.com/questions/20523/difference-between-logit-and-probit-models/30909#30909</a:t>
            </a:r>
            <a:r>
              <a:rPr lang="es-MX" dirty="0"/>
              <a:t> </a:t>
            </a:r>
          </a:p>
          <a:p>
            <a:pPr marL="306000" indent="-306000">
              <a:buFont typeface="Wingdings 2" charset="2"/>
              <a:buChar char=""/>
              <a:defRPr/>
            </a:pPr>
            <a:r>
              <a:rPr lang="es-MX" dirty="0">
                <a:hlinkClick r:id="rId3"/>
              </a:rPr>
              <a:t>https://statisticalhorizons.com/hosmer-lemeshow</a:t>
            </a:r>
            <a:r>
              <a:rPr lang="es-MX" dirty="0"/>
              <a:t> </a:t>
            </a:r>
          </a:p>
          <a:p>
            <a:pPr marL="306000" indent="-306000">
              <a:buFont typeface="Wingdings 2" charset="2"/>
              <a:buChar char=""/>
              <a:defRPr/>
            </a:pPr>
            <a:r>
              <a:rPr lang="es-MX" dirty="0"/>
              <a:t>Agresti, A. (2002), </a:t>
            </a:r>
            <a:r>
              <a:rPr lang="es-MX" i="1" dirty="0"/>
              <a:t>Categorical data analysis</a:t>
            </a:r>
            <a:r>
              <a:rPr lang="es-MX" dirty="0"/>
              <a:t>, New York, Wiley-Interscience.</a:t>
            </a:r>
          </a:p>
          <a:p>
            <a:pPr marL="306000" indent="-306000">
              <a:buFont typeface="Wingdings 2" charset="2"/>
              <a:buChar char=""/>
              <a:defRPr/>
            </a:pPr>
            <a:r>
              <a:rPr lang="es-MX" dirty="0"/>
              <a:t>Hosmer, D. W., Jr., S. A. Lemeshow, and R. X. Sturdivant. 2013. </a:t>
            </a:r>
            <a:r>
              <a:rPr lang="es-MX" dirty="0">
                <a:hlinkClick r:id="rId4"/>
              </a:rPr>
              <a:t>Applied Logistic Regression</a:t>
            </a:r>
            <a:r>
              <a:rPr lang="es-MX" dirty="0"/>
              <a:t>. 3rd ed. Hoboken, NJ: Wiley.</a:t>
            </a:r>
          </a:p>
          <a:p>
            <a:pPr>
              <a:defRPr/>
            </a:pPr>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MX" sz="2813" dirty="0"/>
              <a:t>La línea de mínimos cuadrados ordinarios</a:t>
            </a:r>
          </a:p>
        </p:txBody>
      </p:sp>
      <p:sp>
        <p:nvSpPr>
          <p:cNvPr id="3" name="Content Placeholder 2"/>
          <p:cNvSpPr>
            <a:spLocks noGrp="1"/>
          </p:cNvSpPr>
          <p:nvPr>
            <p:ph idx="1"/>
          </p:nvPr>
        </p:nvSpPr>
        <p:spPr/>
        <p:txBody>
          <a:bodyPr rtlCol="0">
            <a:normAutofit/>
          </a:bodyPr>
          <a:lstStyle/>
          <a:p>
            <a:pPr marL="51435" indent="-51435">
              <a:defRPr/>
            </a:pPr>
            <a:r>
              <a:rPr lang="es-MX" sz="2400" dirty="0"/>
              <a:t>La idea de mínimos cuadrados. Para cada observación, hallar la distancia vertical de cada punto de la gráfica de dispersión de una línea de regresión. La línea de regresión de mínimos cuadrados hace que la suma de los cuadrados de estas distancias tan pequeñas como sea posible.</a:t>
            </a:r>
          </a:p>
        </p:txBody>
      </p:sp>
    </p:spTree>
    <p:extLst>
      <p:ext uri="{BB962C8B-B14F-4D97-AF65-F5344CB8AC3E}">
        <p14:creationId xmlns:p14="http://schemas.microsoft.com/office/powerpoint/2010/main" val="189693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9D6B3-E753-A845-8D01-477686BCF767}"/>
              </a:ext>
            </a:extLst>
          </p:cNvPr>
          <p:cNvSpPr>
            <a:spLocks noGrp="1"/>
          </p:cNvSpPr>
          <p:nvPr>
            <p:ph type="title"/>
          </p:nvPr>
        </p:nvSpPr>
        <p:spPr/>
        <p:txBody>
          <a:bodyPr/>
          <a:lstStyle/>
          <a:p>
            <a:r>
              <a:rPr lang="es-MX" dirty="0"/>
              <a:t>Términos (woolridge)</a:t>
            </a:r>
          </a:p>
        </p:txBody>
      </p:sp>
      <p:pic>
        <p:nvPicPr>
          <p:cNvPr id="5" name="Marcador de contenido 4">
            <a:extLst>
              <a:ext uri="{FF2B5EF4-FFF2-40B4-BE49-F238E27FC236}">
                <a16:creationId xmlns:a16="http://schemas.microsoft.com/office/drawing/2014/main" id="{051693C0-140C-C740-8B31-AC624C3ED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535" y="2205686"/>
            <a:ext cx="5071495" cy="3918251"/>
          </a:xfrm>
        </p:spPr>
      </p:pic>
    </p:spTree>
    <p:extLst>
      <p:ext uri="{BB962C8B-B14F-4D97-AF65-F5344CB8AC3E}">
        <p14:creationId xmlns:p14="http://schemas.microsoft.com/office/powerpoint/2010/main" val="155645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41"/>
          <p:cNvSpPr>
            <a:spLocks noGrp="1" noChangeArrowheads="1"/>
          </p:cNvSpPr>
          <p:nvPr>
            <p:ph idx="4294967295"/>
          </p:nvPr>
        </p:nvSpPr>
        <p:spPr>
          <a:xfrm>
            <a:off x="1541264" y="727075"/>
            <a:ext cx="5829300" cy="800100"/>
          </a:xfrm>
        </p:spPr>
        <p:txBody>
          <a:bodyPr>
            <a:normAutofit fontScale="85000" lnSpcReduction="10000"/>
          </a:bodyPr>
          <a:lstStyle/>
          <a:p>
            <a:pPr eaLnBrk="1" hangingPunct="1"/>
            <a:r>
              <a:rPr lang="es-MX" altLang="es-MX" sz="2400" dirty="0"/>
              <a:t>Para encontrar la pendiente y la intersección y de la mejor línea de ajuste, se usa la fórmula:</a:t>
            </a:r>
            <a:endParaRPr lang="en-US" altLang="es-MX" sz="2400" dirty="0"/>
          </a:p>
        </p:txBody>
      </p:sp>
      <p:grpSp>
        <p:nvGrpSpPr>
          <p:cNvPr id="32772" name="Group 35"/>
          <p:cNvGrpSpPr>
            <a:grpSpLocks/>
          </p:cNvGrpSpPr>
          <p:nvPr/>
        </p:nvGrpSpPr>
        <p:grpSpPr bwMode="auto">
          <a:xfrm>
            <a:off x="5924550" y="2514600"/>
            <a:ext cx="3257550" cy="2514600"/>
            <a:chOff x="1776" y="2160"/>
            <a:chExt cx="2400" cy="1728"/>
          </a:xfrm>
          <a:solidFill>
            <a:schemeClr val="bg1"/>
          </a:solidFill>
        </p:grpSpPr>
        <p:sp>
          <p:nvSpPr>
            <p:cNvPr id="32782" name="Rectangle 36"/>
            <p:cNvSpPr>
              <a:spLocks noChangeArrowheads="1"/>
            </p:cNvSpPr>
            <p:nvPr/>
          </p:nvSpPr>
          <p:spPr bwMode="auto">
            <a:xfrm>
              <a:off x="1776" y="2160"/>
              <a:ext cx="2400" cy="1728"/>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ltLang="es-MX" sz="1800"/>
            </a:p>
          </p:txBody>
        </p:sp>
        <p:pic>
          <p:nvPicPr>
            <p:cNvPr id="32783" name="Picture 37" descr="hou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2256"/>
              <a:ext cx="2228" cy="15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32773" name="Line 42"/>
          <p:cNvSpPr>
            <a:spLocks noChangeShapeType="1"/>
          </p:cNvSpPr>
          <p:nvPr/>
        </p:nvSpPr>
        <p:spPr bwMode="auto">
          <a:xfrm flipV="1">
            <a:off x="6610350" y="2800350"/>
            <a:ext cx="2343150" cy="14859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aphicFrame>
        <p:nvGraphicFramePr>
          <p:cNvPr id="32774" name="Object 46"/>
          <p:cNvGraphicFramePr>
            <a:graphicFrameLocks noChangeAspect="1"/>
          </p:cNvGraphicFramePr>
          <p:nvPr>
            <p:extLst>
              <p:ext uri="{D42A27DB-BD31-4B8C-83A1-F6EECF244321}">
                <p14:modId xmlns:p14="http://schemas.microsoft.com/office/powerpoint/2010/main" val="3205554511"/>
              </p:ext>
            </p:extLst>
          </p:nvPr>
        </p:nvGraphicFramePr>
        <p:xfrm>
          <a:off x="3536156" y="2605087"/>
          <a:ext cx="1839516" cy="1910954"/>
        </p:xfrm>
        <a:graphic>
          <a:graphicData uri="http://schemas.openxmlformats.org/presentationml/2006/ole">
            <mc:AlternateContent xmlns:mc="http://schemas.openxmlformats.org/markup-compatibility/2006">
              <mc:Choice xmlns:v="urn:schemas-microsoft-com:vml" Requires="v">
                <p:oleObj spid="_x0000_s19458" name="Ecuación" r:id="rId5" imgW="660240" imgH="685800" progId="Equation.3">
                  <p:embed/>
                </p:oleObj>
              </mc:Choice>
              <mc:Fallback>
                <p:oleObj name="Ecuación" r:id="rId5" imgW="660240" imgH="685800" progId="Equation.3">
                  <p:embed/>
                  <p:pic>
                    <p:nvPicPr>
                      <p:cNvPr id="32774" name="Object 46"/>
                      <p:cNvPicPr>
                        <a:picLocks noChangeAspect="1" noChangeArrowheads="1"/>
                      </p:cNvPicPr>
                      <p:nvPr/>
                    </p:nvPicPr>
                    <p:blipFill>
                      <a:blip r:embed="rId6"/>
                      <a:srcRect/>
                      <a:stretch>
                        <a:fillRect/>
                      </a:stretch>
                    </p:blipFill>
                    <p:spPr bwMode="auto">
                      <a:xfrm>
                        <a:off x="3536156" y="2605087"/>
                        <a:ext cx="1839516" cy="1910954"/>
                      </a:xfrm>
                      <a:prstGeom prst="rect">
                        <a:avLst/>
                      </a:prstGeom>
                      <a:solidFill>
                        <a:schemeClr val="bg1"/>
                      </a:solidFill>
                      <a:ln w="28575">
                        <a:solidFill>
                          <a:schemeClr val="accent2"/>
                        </a:solidFill>
                        <a:miter lim="800000"/>
                        <a:headEnd/>
                        <a:tailEnd/>
                      </a:ln>
                      <a:effectLst>
                        <a:outerShdw dist="107763" dir="2700000" algn="ctr" rotWithShape="0">
                          <a:srgbClr val="808080"/>
                        </a:outerShdw>
                      </a:effectLst>
                    </p:spPr>
                  </p:pic>
                </p:oleObj>
              </mc:Fallback>
            </mc:AlternateContent>
          </a:graphicData>
        </a:graphic>
      </p:graphicFrame>
      <p:grpSp>
        <p:nvGrpSpPr>
          <p:cNvPr id="32775" name="Group 54"/>
          <p:cNvGrpSpPr>
            <a:grpSpLocks/>
          </p:cNvGrpSpPr>
          <p:nvPr/>
        </p:nvGrpSpPr>
        <p:grpSpPr bwMode="auto">
          <a:xfrm>
            <a:off x="3181350" y="4743450"/>
            <a:ext cx="4800600" cy="971550"/>
            <a:chOff x="480" y="3216"/>
            <a:chExt cx="4032" cy="816"/>
          </a:xfrm>
        </p:grpSpPr>
        <p:sp>
          <p:nvSpPr>
            <p:cNvPr id="32780" name="Rectangle 49"/>
            <p:cNvSpPr>
              <a:spLocks noChangeArrowheads="1"/>
            </p:cNvSpPr>
            <p:nvPr/>
          </p:nvSpPr>
          <p:spPr bwMode="auto">
            <a:xfrm>
              <a:off x="2652" y="3600"/>
              <a:ext cx="1134" cy="432"/>
            </a:xfrm>
            <a:prstGeom prst="rect">
              <a:avLst/>
            </a:prstGeom>
            <a:solidFill>
              <a:schemeClr val="bg1"/>
            </a:solidFill>
            <a:ln w="28575">
              <a:solidFill>
                <a:schemeClr val="accent2"/>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ltLang="es-MX" sz="1800"/>
            </a:p>
          </p:txBody>
        </p:sp>
        <p:sp>
          <p:nvSpPr>
            <p:cNvPr id="32781" name="Rectangle 48"/>
            <p:cNvSpPr>
              <a:spLocks noChangeArrowheads="1"/>
            </p:cNvSpPr>
            <p:nvPr/>
          </p:nvSpPr>
          <p:spPr bwMode="auto">
            <a:xfrm>
              <a:off x="480" y="3216"/>
              <a:ext cx="403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altLang="es-MX" dirty="0">
                  <a:solidFill>
                    <a:srgbClr val="339933"/>
                  </a:solidFill>
                </a:rPr>
                <a:t>La </a:t>
              </a:r>
              <a:r>
                <a:rPr lang="en-US" altLang="es-MX" dirty="0" err="1">
                  <a:solidFill>
                    <a:srgbClr val="339933"/>
                  </a:solidFill>
                </a:rPr>
                <a:t>línea</a:t>
              </a:r>
              <a:r>
                <a:rPr lang="en-US" altLang="es-MX" dirty="0">
                  <a:solidFill>
                    <a:srgbClr val="339933"/>
                  </a:solidFill>
                </a:rPr>
                <a:t> de </a:t>
              </a:r>
              <a:r>
                <a:rPr lang="en-US" altLang="es-MX" dirty="0" err="1">
                  <a:solidFill>
                    <a:srgbClr val="339933"/>
                  </a:solidFill>
                </a:rPr>
                <a:t>mínimos</a:t>
              </a:r>
              <a:endParaRPr lang="en-US" altLang="es-MX" dirty="0">
                <a:solidFill>
                  <a:srgbClr val="339933"/>
                </a:solidFill>
              </a:endParaRPr>
            </a:p>
            <a:p>
              <a:pPr eaLnBrk="1" hangingPunct="1">
                <a:spcBef>
                  <a:spcPct val="20000"/>
                </a:spcBef>
                <a:buFontTx/>
                <a:buChar char="•"/>
              </a:pPr>
              <a:r>
                <a:rPr lang="en-US" altLang="es-MX" dirty="0">
                  <a:solidFill>
                    <a:srgbClr val="339933"/>
                  </a:solidFill>
                </a:rPr>
                <a:t> </a:t>
              </a:r>
              <a:r>
                <a:rPr lang="en-US" altLang="es-MX" dirty="0" err="1">
                  <a:solidFill>
                    <a:srgbClr val="339933"/>
                  </a:solidFill>
                </a:rPr>
                <a:t>cuadrados</a:t>
              </a:r>
              <a:r>
                <a:rPr lang="en-US" altLang="es-MX" dirty="0">
                  <a:solidFill>
                    <a:srgbClr val="339933"/>
                  </a:solidFill>
                </a:rPr>
                <a:t> </a:t>
              </a:r>
              <a:r>
                <a:rPr lang="en-US" altLang="es-MX" dirty="0" err="1">
                  <a:solidFill>
                    <a:srgbClr val="339933"/>
                  </a:solidFill>
                </a:rPr>
                <a:t>es</a:t>
              </a:r>
              <a:r>
                <a:rPr lang="en-US" altLang="es-MX" dirty="0">
                  <a:solidFill>
                    <a:srgbClr val="339933"/>
                  </a:solidFill>
                </a:rPr>
                <a:t>        </a:t>
              </a:r>
              <a:r>
                <a:rPr lang="en-US" altLang="es-MX" i="1" dirty="0">
                  <a:solidFill>
                    <a:srgbClr val="339933"/>
                  </a:solidFill>
                </a:rPr>
                <a:t>y</a:t>
              </a:r>
              <a:r>
                <a:rPr lang="en-US" altLang="es-MX" dirty="0">
                  <a:solidFill>
                    <a:srgbClr val="339933"/>
                  </a:solidFill>
                </a:rPr>
                <a:t> = </a:t>
              </a:r>
              <a:r>
                <a:rPr lang="en-US" altLang="es-MX" i="1" dirty="0">
                  <a:solidFill>
                    <a:srgbClr val="339933"/>
                  </a:solidFill>
                </a:rPr>
                <a:t>a</a:t>
              </a:r>
              <a:r>
                <a:rPr lang="en-US" altLang="es-MX" dirty="0">
                  <a:solidFill>
                    <a:srgbClr val="339933"/>
                  </a:solidFill>
                </a:rPr>
                <a:t> + </a:t>
              </a:r>
              <a:r>
                <a:rPr lang="en-US" altLang="es-MX" i="1" dirty="0" err="1">
                  <a:solidFill>
                    <a:srgbClr val="339933"/>
                  </a:solidFill>
                </a:rPr>
                <a:t>bx</a:t>
              </a:r>
              <a:endParaRPr lang="en-US" altLang="es-MX" dirty="0">
                <a:solidFill>
                  <a:srgbClr val="339933"/>
                </a:solidFill>
              </a:endParaRPr>
            </a:p>
          </p:txBody>
        </p:sp>
      </p:grpSp>
      <p:sp>
        <p:nvSpPr>
          <p:cNvPr id="32776" name="Freeform 51"/>
          <p:cNvSpPr>
            <a:spLocks/>
          </p:cNvSpPr>
          <p:nvPr/>
        </p:nvSpPr>
        <p:spPr bwMode="auto">
          <a:xfrm>
            <a:off x="5648326" y="3829050"/>
            <a:ext cx="1590675" cy="1257300"/>
          </a:xfrm>
          <a:custGeom>
            <a:avLst/>
            <a:gdLst>
              <a:gd name="T0" fmla="*/ 484379307 w 904"/>
              <a:gd name="T1" fmla="*/ 2147483646 h 976"/>
              <a:gd name="T2" fmla="*/ 748586201 w 904"/>
              <a:gd name="T3" fmla="*/ 472037139 h 976"/>
              <a:gd name="T4" fmla="*/ 2147483646 w 904"/>
              <a:gd name="T5" fmla="*/ 47203714 h 976"/>
              <a:gd name="T6" fmla="*/ 0 60000 65536"/>
              <a:gd name="T7" fmla="*/ 0 60000 65536"/>
              <a:gd name="T8" fmla="*/ 0 60000 65536"/>
            </a:gdLst>
            <a:ahLst/>
            <a:cxnLst>
              <a:cxn ang="T6">
                <a:pos x="T0" y="T1"/>
              </a:cxn>
              <a:cxn ang="T7">
                <a:pos x="T2" y="T3"/>
              </a:cxn>
              <a:cxn ang="T8">
                <a:pos x="T4" y="T5"/>
              </a:cxn>
            </a:cxnLst>
            <a:rect l="0" t="0" r="r" b="b"/>
            <a:pathLst>
              <a:path w="904" h="976">
                <a:moveTo>
                  <a:pt x="88" y="976"/>
                </a:moveTo>
                <a:cubicBezTo>
                  <a:pt x="44" y="648"/>
                  <a:pt x="0" y="320"/>
                  <a:pt x="136" y="160"/>
                </a:cubicBezTo>
                <a:cubicBezTo>
                  <a:pt x="272" y="0"/>
                  <a:pt x="736" y="40"/>
                  <a:pt x="904" y="16"/>
                </a:cubicBezTo>
              </a:path>
            </a:pathLst>
          </a:custGeom>
          <a:noFill/>
          <a:ln w="3810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pic>
        <p:nvPicPr>
          <p:cNvPr id="13" name="Imagen 12">
            <a:extLst>
              <a:ext uri="{FF2B5EF4-FFF2-40B4-BE49-F238E27FC236}">
                <a16:creationId xmlns:a16="http://schemas.microsoft.com/office/drawing/2014/main" id="{C5DDEF0D-7603-854B-BE07-4CCFB40985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4140" y="5947651"/>
            <a:ext cx="2736056" cy="717035"/>
          </a:xfrm>
          <a:prstGeom prst="rect">
            <a:avLst/>
          </a:prstGeom>
        </p:spPr>
      </p:pic>
    </p:spTree>
    <p:extLst>
      <p:ext uri="{BB962C8B-B14F-4D97-AF65-F5344CB8AC3E}">
        <p14:creationId xmlns:p14="http://schemas.microsoft.com/office/powerpoint/2010/main" val="210603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4441A-34C8-D04A-91EA-F52E81180442}"/>
              </a:ext>
            </a:extLst>
          </p:cNvPr>
          <p:cNvSpPr>
            <a:spLocks noGrp="1"/>
          </p:cNvSpPr>
          <p:nvPr>
            <p:ph type="title"/>
          </p:nvPr>
        </p:nvSpPr>
        <p:spPr>
          <a:xfrm>
            <a:off x="253784" y="1506125"/>
            <a:ext cx="3850220" cy="3034657"/>
          </a:xfrm>
        </p:spPr>
        <p:txBody>
          <a:bodyPr vert="horz" wrap="square" lIns="0" tIns="0" rIns="0" bIns="0" rtlCol="0" anchor="b" anchorCtr="0">
            <a:normAutofit/>
          </a:bodyPr>
          <a:lstStyle/>
          <a:p>
            <a:pPr>
              <a:lnSpc>
                <a:spcPct val="100000"/>
              </a:lnSpc>
            </a:pPr>
            <a:r>
              <a:rPr lang="en-US" dirty="0"/>
              <a:t>Residual</a:t>
            </a:r>
            <a:br>
              <a:rPr lang="en-US" dirty="0"/>
            </a:br>
            <a:r>
              <a:rPr lang="en-US" sz="4400" i="1" dirty="0"/>
              <a:t>Unobservable</a:t>
            </a:r>
            <a:br>
              <a:rPr lang="en-US" dirty="0"/>
            </a:br>
            <a:r>
              <a:rPr lang="en-US" dirty="0"/>
              <a:t>error</a:t>
            </a:r>
          </a:p>
        </p:txBody>
      </p:sp>
      <p:pic>
        <p:nvPicPr>
          <p:cNvPr id="5" name="Marcador de contenido 4">
            <a:extLst>
              <a:ext uri="{FF2B5EF4-FFF2-40B4-BE49-F238E27FC236}">
                <a16:creationId xmlns:a16="http://schemas.microsoft.com/office/drawing/2014/main" id="{7E1FACA3-B285-574B-975F-58E70E9F0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776" y="583466"/>
            <a:ext cx="7345363" cy="569265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09936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1799359" y="959081"/>
            <a:ext cx="5314950" cy="914400"/>
          </a:xfrm>
          <a:noFill/>
          <a:ln/>
          <a:extLst>
            <a:ext uri="{AF507438-7753-43E0-B8FC-AC1667EBCBE1}">
              <a14:hiddenEffects xmlns:a14="http://schemas.microsoft.com/office/drawing/2010/main">
                <a:effectLst>
                  <a:outerShdw dist="107763" dir="2700000" algn="ctr" rotWithShape="0">
                    <a:srgbClr val="969696">
                      <a:alpha val="50000"/>
                    </a:srgbClr>
                  </a:outerShdw>
                </a:effectLst>
              </a14:hiddenEffects>
            </a:ext>
          </a:extLst>
        </p:spPr>
        <p:txBody>
          <a:bodyPr>
            <a:normAutofit/>
          </a:bodyPr>
          <a:lstStyle/>
          <a:p>
            <a:r>
              <a:rPr lang="en-US" sz="2700" dirty="0"/>
              <a:t>El error </a:t>
            </a:r>
            <a:r>
              <a:rPr lang="en-US" sz="2700" dirty="0" err="1"/>
              <a:t>aleatorio</a:t>
            </a:r>
            <a:endParaRPr lang="en-US" sz="2700" i="1" dirty="0"/>
          </a:p>
        </p:txBody>
      </p:sp>
      <p:sp>
        <p:nvSpPr>
          <p:cNvPr id="291844" name="Rectangle 4"/>
          <p:cNvSpPr>
            <a:spLocks noGrp="1" noChangeArrowheads="1"/>
          </p:cNvSpPr>
          <p:nvPr>
            <p:ph idx="1"/>
          </p:nvPr>
        </p:nvSpPr>
        <p:spPr>
          <a:xfrm>
            <a:off x="1976005" y="2322368"/>
            <a:ext cx="6172200" cy="3338282"/>
          </a:xfrm>
        </p:spPr>
        <p:txBody>
          <a:bodyPr anchor="t">
            <a:normAutofit/>
          </a:bodyPr>
          <a:lstStyle/>
          <a:p>
            <a:pPr>
              <a:spcBef>
                <a:spcPct val="0"/>
              </a:spcBef>
            </a:pPr>
            <a:r>
              <a:rPr lang="en-US" sz="2100" dirty="0"/>
              <a:t>La </a:t>
            </a:r>
            <a:r>
              <a:rPr lang="en-US" sz="2100" dirty="0" err="1"/>
              <a:t>línea</a:t>
            </a:r>
            <a:r>
              <a:rPr lang="en-US" sz="2100" dirty="0"/>
              <a:t> de medias que </a:t>
            </a:r>
            <a:r>
              <a:rPr lang="en-US" sz="2100" dirty="0" err="1"/>
              <a:t>viene</a:t>
            </a:r>
            <a:r>
              <a:rPr lang="en-US" sz="2100" dirty="0"/>
              <a:t> de ,</a:t>
            </a:r>
            <a:r>
              <a:rPr lang="en-US" sz="2100" b="1" i="1" dirty="0">
                <a:solidFill>
                  <a:schemeClr val="tx1"/>
                </a:solidFill>
                <a:effectLst>
                  <a:outerShdw blurRad="38100" dist="38100" dir="2700000" algn="tl">
                    <a:srgbClr val="C0C0C0"/>
                  </a:outerShdw>
                </a:effectLst>
              </a:rPr>
              <a:t>E(y) = </a:t>
            </a:r>
            <a:r>
              <a:rPr lang="en-US" sz="2100" b="1" dirty="0">
                <a:effectLst>
                  <a:outerShdw blurRad="38100" dist="38100" dir="2700000" algn="tl">
                    <a:srgbClr val="C0C0C0"/>
                  </a:outerShdw>
                </a:effectLst>
                <a:latin typeface="Symbol" panose="05050102010706020507" pitchFamily="18" charset="2"/>
              </a:rPr>
              <a:t>b</a:t>
            </a:r>
            <a:r>
              <a:rPr lang="en-US" sz="2100" b="1" baseline="-25000" dirty="0">
                <a:effectLst>
                  <a:outerShdw blurRad="38100" dist="38100" dir="2700000" algn="tl">
                    <a:srgbClr val="C0C0C0"/>
                  </a:outerShdw>
                </a:effectLst>
                <a:latin typeface="Symbol" panose="05050102010706020507" pitchFamily="18" charset="2"/>
              </a:rPr>
              <a:t>0</a:t>
            </a:r>
            <a:r>
              <a:rPr lang="en-US" sz="2100" b="1" dirty="0">
                <a:effectLst>
                  <a:outerShdw blurRad="38100" dist="38100" dir="2700000" algn="tl">
                    <a:srgbClr val="C0C0C0"/>
                  </a:outerShdw>
                </a:effectLst>
                <a:latin typeface="Symbol" panose="05050102010706020507" pitchFamily="18" charset="2"/>
              </a:rPr>
              <a:t> </a:t>
            </a:r>
            <a:r>
              <a:rPr lang="en-US" sz="2100" b="1" dirty="0">
                <a:solidFill>
                  <a:schemeClr val="tx1"/>
                </a:solidFill>
                <a:effectLst>
                  <a:outerShdw blurRad="38100" dist="38100" dir="2700000" algn="tl">
                    <a:srgbClr val="C0C0C0"/>
                  </a:outerShdw>
                </a:effectLst>
                <a:latin typeface="Symbol" panose="05050102010706020507" pitchFamily="18" charset="2"/>
              </a:rPr>
              <a:t>+ b</a:t>
            </a:r>
            <a:r>
              <a:rPr lang="en-US" sz="2100" b="1" baseline="-25000" dirty="0">
                <a:solidFill>
                  <a:schemeClr val="tx1"/>
                </a:solidFill>
                <a:effectLst>
                  <a:outerShdw blurRad="38100" dist="38100" dir="2700000" algn="tl">
                    <a:srgbClr val="C0C0C0"/>
                  </a:outerShdw>
                </a:effectLst>
                <a:latin typeface="Symbol" panose="05050102010706020507" pitchFamily="18" charset="2"/>
              </a:rPr>
              <a:t>1</a:t>
            </a:r>
            <a:r>
              <a:rPr lang="en-US" sz="2100" b="1" i="1" dirty="0">
                <a:solidFill>
                  <a:schemeClr val="tx1"/>
                </a:solidFill>
                <a:effectLst>
                  <a:outerShdw blurRad="38100" dist="38100" dir="2700000" algn="tl">
                    <a:srgbClr val="C0C0C0"/>
                  </a:outerShdw>
                </a:effectLst>
              </a:rPr>
              <a:t>x</a:t>
            </a:r>
            <a:r>
              <a:rPr lang="en-US" sz="2100" i="1" dirty="0">
                <a:solidFill>
                  <a:schemeClr val="tx1"/>
                </a:solidFill>
                <a:effectLst>
                  <a:outerShdw blurRad="38100" dist="38100" dir="2700000" algn="tl">
                    <a:srgbClr val="C0C0C0"/>
                  </a:outerShdw>
                </a:effectLst>
              </a:rPr>
              <a:t> </a:t>
            </a:r>
            <a:r>
              <a:rPr lang="en-US" sz="2100" i="1" dirty="0">
                <a:solidFill>
                  <a:srgbClr val="333333"/>
                </a:solidFill>
                <a:effectLst>
                  <a:outerShdw blurRad="38100" dist="38100" dir="2700000" algn="tl">
                    <a:srgbClr val="C0C0C0"/>
                  </a:outerShdw>
                </a:effectLst>
              </a:rPr>
              <a:t>,</a:t>
            </a:r>
            <a:r>
              <a:rPr lang="en-US" sz="2100" dirty="0"/>
              <a:t> describes el valor </a:t>
            </a:r>
            <a:r>
              <a:rPr lang="en-US" sz="2100" dirty="0" err="1"/>
              <a:t>promedio</a:t>
            </a:r>
            <a:r>
              <a:rPr lang="en-US" sz="2100" dirty="0"/>
              <a:t> de </a:t>
            </a:r>
            <a:r>
              <a:rPr lang="en-US" sz="2100" dirty="0" err="1"/>
              <a:t>cualquier</a:t>
            </a:r>
            <a:r>
              <a:rPr lang="en-US" sz="2100" dirty="0"/>
              <a:t> valor para </a:t>
            </a:r>
            <a:r>
              <a:rPr lang="en-US" sz="2100" i="1" dirty="0"/>
              <a:t>y</a:t>
            </a:r>
            <a:r>
              <a:rPr lang="en-US" sz="2100" dirty="0"/>
              <a:t> y para </a:t>
            </a:r>
            <a:r>
              <a:rPr lang="en-US" sz="2100" dirty="0" err="1"/>
              <a:t>cualquier</a:t>
            </a:r>
            <a:r>
              <a:rPr lang="en-US" sz="2100" dirty="0"/>
              <a:t> valor </a:t>
            </a:r>
            <a:r>
              <a:rPr lang="en-US" sz="2100" dirty="0" err="1"/>
              <a:t>fijo</a:t>
            </a:r>
            <a:r>
              <a:rPr lang="en-US" sz="2100" dirty="0"/>
              <a:t> de </a:t>
            </a:r>
            <a:r>
              <a:rPr lang="en-US" sz="2100" i="1" dirty="0"/>
              <a:t>x. </a:t>
            </a:r>
          </a:p>
          <a:p>
            <a:pPr>
              <a:spcBef>
                <a:spcPct val="0"/>
              </a:spcBef>
            </a:pPr>
            <a:r>
              <a:rPr lang="en-US" sz="2100" dirty="0"/>
              <a:t>La </a:t>
            </a:r>
            <a:r>
              <a:rPr lang="en-US" sz="2100" dirty="0" err="1"/>
              <a:t>población</a:t>
            </a:r>
            <a:r>
              <a:rPr lang="en-US" sz="2100" dirty="0"/>
              <a:t> de </a:t>
            </a:r>
            <a:r>
              <a:rPr lang="en-US" sz="2100" dirty="0" err="1"/>
              <a:t>mediciones</a:t>
            </a:r>
            <a:r>
              <a:rPr lang="en-US" sz="2100" dirty="0"/>
              <a:t> se genera </a:t>
            </a:r>
            <a:r>
              <a:rPr lang="en-US" sz="2100" dirty="0" err="1"/>
              <a:t>cuando</a:t>
            </a:r>
            <a:r>
              <a:rPr lang="en-US" sz="2100" dirty="0"/>
              <a:t> "y" se </a:t>
            </a:r>
            <a:r>
              <a:rPr lang="en-US" sz="2100" dirty="0" err="1"/>
              <a:t>desvía</a:t>
            </a:r>
            <a:r>
              <a:rPr lang="en-US" sz="2100" dirty="0"/>
              <a:t> de la </a:t>
            </a:r>
            <a:r>
              <a:rPr lang="en-US" sz="2100" dirty="0" err="1"/>
              <a:t>línea</a:t>
            </a:r>
            <a:r>
              <a:rPr lang="en-US" sz="2100" dirty="0"/>
              <a:t> de </a:t>
            </a:r>
            <a:r>
              <a:rPr lang="en-US" sz="2100" dirty="0" err="1"/>
              <a:t>población</a:t>
            </a:r>
            <a:r>
              <a:rPr lang="en-US" sz="2100" dirty="0"/>
              <a:t> </a:t>
            </a:r>
            <a:r>
              <a:rPr lang="en-US" sz="2100" dirty="0" err="1"/>
              <a:t>por</a:t>
            </a:r>
            <a:r>
              <a:rPr lang="en-US" sz="2100" dirty="0"/>
              <a:t> "</a:t>
            </a:r>
            <a:r>
              <a:rPr lang="en-US" sz="2100" dirty="0">
                <a:latin typeface="Symbol" pitchFamily="2" charset="2"/>
              </a:rPr>
              <a:t>e</a:t>
            </a:r>
            <a:r>
              <a:rPr lang="en-US" sz="2100" dirty="0"/>
              <a:t>". </a:t>
            </a:r>
            <a:r>
              <a:rPr lang="en-US" sz="2100" dirty="0" err="1"/>
              <a:t>Estimamos</a:t>
            </a:r>
            <a:r>
              <a:rPr lang="en-US" sz="2100" dirty="0"/>
              <a:t> "</a:t>
            </a:r>
            <a:r>
              <a:rPr lang="en-US" sz="2100" b="1" dirty="0">
                <a:effectLst>
                  <a:outerShdw blurRad="38100" dist="38100" dir="2700000" algn="tl">
                    <a:srgbClr val="C0C0C0"/>
                  </a:outerShdw>
                </a:effectLst>
                <a:latin typeface="Symbol" panose="05050102010706020507" pitchFamily="18" charset="2"/>
              </a:rPr>
              <a:t> b</a:t>
            </a:r>
            <a:r>
              <a:rPr lang="en-US" sz="2100" b="1" baseline="-25000" dirty="0">
                <a:effectLst>
                  <a:outerShdw blurRad="38100" dist="38100" dir="2700000" algn="tl">
                    <a:srgbClr val="C0C0C0"/>
                  </a:outerShdw>
                </a:effectLst>
                <a:latin typeface="Symbol" panose="05050102010706020507" pitchFamily="18" charset="2"/>
              </a:rPr>
              <a:t>0 </a:t>
            </a:r>
            <a:r>
              <a:rPr lang="en-US" sz="2100" dirty="0"/>
              <a:t>" y "</a:t>
            </a:r>
            <a:r>
              <a:rPr lang="en-US" sz="2100" b="1" dirty="0">
                <a:effectLst>
                  <a:outerShdw blurRad="38100" dist="38100" dir="2700000" algn="tl">
                    <a:srgbClr val="C0C0C0"/>
                  </a:outerShdw>
                </a:effectLst>
                <a:latin typeface="Symbol" panose="05050102010706020507" pitchFamily="18" charset="2"/>
              </a:rPr>
              <a:t> b</a:t>
            </a:r>
            <a:r>
              <a:rPr lang="en-US" sz="2100" b="1" baseline="-25000" dirty="0">
                <a:effectLst>
                  <a:outerShdw blurRad="38100" dist="38100" dir="2700000" algn="tl">
                    <a:srgbClr val="C0C0C0"/>
                  </a:outerShdw>
                </a:effectLst>
                <a:latin typeface="Symbol" panose="05050102010706020507" pitchFamily="18" charset="2"/>
              </a:rPr>
              <a:t>1 </a:t>
            </a:r>
            <a:r>
              <a:rPr lang="en-US" sz="2100" dirty="0"/>
              <a:t>" </a:t>
            </a:r>
            <a:r>
              <a:rPr lang="en-US" sz="2100" dirty="0" err="1"/>
              <a:t>usando</a:t>
            </a:r>
            <a:r>
              <a:rPr lang="en-US" sz="2100" dirty="0"/>
              <a:t> </a:t>
            </a:r>
            <a:r>
              <a:rPr lang="en-US" sz="2100" dirty="0" err="1"/>
              <a:t>información</a:t>
            </a:r>
            <a:r>
              <a:rPr lang="en-US" sz="2100" dirty="0"/>
              <a:t> </a:t>
            </a:r>
            <a:r>
              <a:rPr lang="en-US" sz="2100" dirty="0" err="1"/>
              <a:t>muestral</a:t>
            </a:r>
            <a:r>
              <a:rPr lang="en-US" sz="2100" dirty="0"/>
              <a:t>.</a:t>
            </a:r>
          </a:p>
        </p:txBody>
      </p:sp>
      <p:grpSp>
        <p:nvGrpSpPr>
          <p:cNvPr id="291862" name="Group 22"/>
          <p:cNvGrpSpPr>
            <a:grpSpLocks/>
          </p:cNvGrpSpPr>
          <p:nvPr/>
        </p:nvGrpSpPr>
        <p:grpSpPr bwMode="auto">
          <a:xfrm>
            <a:off x="8791921" y="4142585"/>
            <a:ext cx="2848148" cy="1914323"/>
            <a:chOff x="2352" y="1920"/>
            <a:chExt cx="2880" cy="2160"/>
          </a:xfrm>
        </p:grpSpPr>
        <p:sp>
          <p:nvSpPr>
            <p:cNvPr id="291850" name="Rectangle 10"/>
            <p:cNvSpPr>
              <a:spLocks noChangeArrowheads="1"/>
            </p:cNvSpPr>
            <p:nvPr/>
          </p:nvSpPr>
          <p:spPr bwMode="auto">
            <a:xfrm>
              <a:off x="2352" y="1920"/>
              <a:ext cx="2880" cy="2160"/>
            </a:xfrm>
            <a:prstGeom prst="rect">
              <a:avLst/>
            </a:prstGeom>
            <a:solidFill>
              <a:srgbClr val="F4ECC6"/>
            </a:solidFill>
            <a:ln w="28575">
              <a:solidFill>
                <a:schemeClr val="accent2"/>
              </a:solidFill>
              <a:miter lim="800000"/>
              <a:headEnd/>
              <a:tailEnd/>
            </a:ln>
            <a:effectLst>
              <a:outerShdw dist="107763" dir="2700000" algn="ctr" rotWithShape="0">
                <a:schemeClr val="bg2"/>
              </a:outerShdw>
            </a:effectLst>
          </p:spPr>
          <p:txBody>
            <a:bodyPr wrap="none" anchor="ctr"/>
            <a:lstStyle/>
            <a:p>
              <a:endParaRPr lang="es-MX"/>
            </a:p>
          </p:txBody>
        </p:sp>
        <p:pic>
          <p:nvPicPr>
            <p:cNvPr id="291861" name="Picture 21" descr="12-3"/>
            <p:cNvPicPr>
              <a:picLocks noChangeAspect="1" noChangeArrowheads="1"/>
            </p:cNvPicPr>
            <p:nvPr/>
          </p:nvPicPr>
          <p:blipFill>
            <a:blip r:embed="rId2" cstate="print">
              <a:extLst>
                <a:ext uri="{28A0092B-C50C-407E-A947-70E740481C1C}">
                  <a14:useLocalDpi xmlns:a14="http://schemas.microsoft.com/office/drawing/2010/main" val="0"/>
                </a:ext>
              </a:extLst>
            </a:blip>
            <a:srcRect l="30293"/>
            <a:stretch>
              <a:fillRect/>
            </a:stretch>
          </p:blipFill>
          <p:spPr bwMode="auto">
            <a:xfrm>
              <a:off x="2472" y="2004"/>
              <a:ext cx="2656" cy="1998"/>
            </a:xfrm>
            <a:prstGeom prst="rect">
              <a:avLst/>
            </a:prstGeom>
            <a:solidFill>
              <a:srgbClr val="F4ECC6"/>
            </a:solidFill>
            <a:ln>
              <a:noFill/>
            </a:ln>
            <a:extLst>
              <a:ext uri="{91240B29-F687-4F45-9708-019B960494DF}">
                <a14:hiddenLine xmlns:a14="http://schemas.microsoft.com/office/drawing/2010/main" w="9525">
                  <a:solidFill>
                    <a:schemeClr val="accent2"/>
                  </a:solidFill>
                  <a:miter lim="800000"/>
                  <a:headEnd/>
                  <a:tailEnd/>
                </a14:hiddenLine>
              </a:ext>
            </a:extLst>
          </p:spPr>
        </p:pic>
      </p:grpSp>
      <p:grpSp>
        <p:nvGrpSpPr>
          <p:cNvPr id="291867" name="Group 27"/>
          <p:cNvGrpSpPr>
            <a:grpSpLocks/>
          </p:cNvGrpSpPr>
          <p:nvPr/>
        </p:nvGrpSpPr>
        <p:grpSpPr bwMode="auto">
          <a:xfrm>
            <a:off x="8439150" y="1028700"/>
            <a:ext cx="914400" cy="914400"/>
            <a:chOff x="4608" y="0"/>
            <a:chExt cx="960" cy="960"/>
          </a:xfrm>
        </p:grpSpPr>
        <p:sp>
          <p:nvSpPr>
            <p:cNvPr id="291868" name="Rectangle 28"/>
            <p:cNvSpPr>
              <a:spLocks noChangeArrowheads="1"/>
            </p:cNvSpPr>
            <p:nvPr/>
          </p:nvSpPr>
          <p:spPr bwMode="auto">
            <a:xfrm>
              <a:off x="4608" y="0"/>
              <a:ext cx="960" cy="960"/>
            </a:xfrm>
            <a:prstGeom prst="rect">
              <a:avLst/>
            </a:prstGeom>
            <a:solidFill>
              <a:srgbClr val="F4ECC6"/>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91869" name="Picture 29" descr="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36"/>
              <a:ext cx="864" cy="840"/>
            </a:xfrm>
            <a:prstGeom prst="rect">
              <a:avLst/>
            </a:prstGeom>
            <a:solidFill>
              <a:srgbClr val="F4ECC6"/>
            </a:solidFill>
            <a:ln>
              <a:noFill/>
            </a:ln>
            <a:extLst>
              <a:ext uri="{91240B29-F687-4F45-9708-019B960494DF}">
                <a14:hiddenLine xmlns:a14="http://schemas.microsoft.com/office/drawing/2010/main" w="28575">
                  <a:solidFill>
                    <a:srgbClr val="339966"/>
                  </a:solidFill>
                  <a:miter lim="800000"/>
                  <a:headEnd/>
                  <a:tailEnd/>
                </a14:hiddenLine>
              </a:ext>
            </a:extLst>
          </p:spPr>
        </p:pic>
      </p:grpSp>
    </p:spTree>
    <p:extLst>
      <p:ext uri="{BB962C8B-B14F-4D97-AF65-F5344CB8AC3E}">
        <p14:creationId xmlns:p14="http://schemas.microsoft.com/office/powerpoint/2010/main" val="1321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200A7-33BE-4447-B9D8-6B7A359FCDCF}"/>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err="1"/>
              <a:t>Modelamos</a:t>
            </a:r>
            <a:r>
              <a:rPr lang="en-US" dirty="0"/>
              <a:t> el valor </a:t>
            </a:r>
            <a:r>
              <a:rPr lang="en-US" dirty="0" err="1"/>
              <a:t>esperado</a:t>
            </a:r>
            <a:endParaRPr lang="en-US" dirty="0"/>
          </a:p>
        </p:txBody>
      </p:sp>
      <p:pic>
        <p:nvPicPr>
          <p:cNvPr id="5" name="Marcador de contenido 4">
            <a:extLst>
              <a:ext uri="{FF2B5EF4-FFF2-40B4-BE49-F238E27FC236}">
                <a16:creationId xmlns:a16="http://schemas.microsoft.com/office/drawing/2014/main" id="{CDE2DEE2-5E07-FC44-BB39-85DDD13FA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430" y="549275"/>
            <a:ext cx="6738054"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015878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7,1890748972,D:\Data\Deppa Documents\STAT 701\Power Points\Deppa Powerpoints\Logistic\Logistic Regression.ppc"/>
</p:tagLst>
</file>

<file path=ppt/tags/tag2.xml><?xml version="1.0" encoding="utf-8"?>
<p:tagLst xmlns:a="http://schemas.openxmlformats.org/drawingml/2006/main" xmlns:r="http://schemas.openxmlformats.org/officeDocument/2006/relationships" xmlns:p="http://schemas.openxmlformats.org/presentationml/2006/main">
  <p:tag name="PPSNARRATION" val="8,1890748972,D:\Data\Deppa Documents\STAT 701\Power Points\Deppa Powerpoints\Logistic\Logistic Regression.ppc"/>
</p:tagLst>
</file>

<file path=ppt/tags/tag3.xml><?xml version="1.0" encoding="utf-8"?>
<p:tagLst xmlns:a="http://schemas.openxmlformats.org/drawingml/2006/main" xmlns:r="http://schemas.openxmlformats.org/officeDocument/2006/relationships" xmlns:p="http://schemas.openxmlformats.org/presentationml/2006/main">
  <p:tag name="PPSNARRATION" val="13,1890748972,D:\Data\Deppa Documents\STAT 701\Power Points\Deppa Powerpoints\Logistic\Logistic Regression.ppc"/>
</p:tagLst>
</file>

<file path=ppt/tags/tag4.xml><?xml version="1.0" encoding="utf-8"?>
<p:tagLst xmlns:a="http://schemas.openxmlformats.org/drawingml/2006/main" xmlns:r="http://schemas.openxmlformats.org/officeDocument/2006/relationships" xmlns:p="http://schemas.openxmlformats.org/presentationml/2006/main">
  <p:tag name="PPSNARRATION" val="14,1890748972,D:\Data\Deppa Documents\STAT 701\Power Points\Deppa Powerpoints\Logistic\Logistic Regression.ppc"/>
</p:tagLst>
</file>

<file path=ppt/tags/tag5.xml><?xml version="1.0" encoding="utf-8"?>
<p:tagLst xmlns:a="http://schemas.openxmlformats.org/drawingml/2006/main" xmlns:r="http://schemas.openxmlformats.org/officeDocument/2006/relationships" xmlns:p="http://schemas.openxmlformats.org/presentationml/2006/main">
  <p:tag name="PPSNARRATION" val="15,1890748972,D:\Data\Deppa Documents\STAT 701\Power Points\Deppa Powerpoints\Logistic\Logistic Regression.ppc"/>
</p:tagLst>
</file>

<file path=ppt/tags/tag6.xml><?xml version="1.0" encoding="utf-8"?>
<p:tagLst xmlns:a="http://schemas.openxmlformats.org/drawingml/2006/main" xmlns:r="http://schemas.openxmlformats.org/officeDocument/2006/relationships" xmlns:p="http://schemas.openxmlformats.org/presentationml/2006/main">
  <p:tag name="PPSNARRATION" val="16,1890748972,D:\Data\Deppa Documents\STAT 701\Power Points\Deppa Powerpoints\Logistic\Logistic Regression.ppc"/>
</p:tagLst>
</file>

<file path=ppt/tags/tag7.xml><?xml version="1.0" encoding="utf-8"?>
<p:tagLst xmlns:a="http://schemas.openxmlformats.org/drawingml/2006/main" xmlns:r="http://schemas.openxmlformats.org/officeDocument/2006/relationships" xmlns:p="http://schemas.openxmlformats.org/presentationml/2006/main">
  <p:tag name="PPSNARRATION" val="17,1890748972,D:\Data\Deppa Documents\STAT 701\Power Points\Deppa Powerpoints\Logistic\Logistic Regression.ppc"/>
</p:tagLst>
</file>

<file path=ppt/tags/tag8.xml><?xml version="1.0" encoding="utf-8"?>
<p:tagLst xmlns:a="http://schemas.openxmlformats.org/drawingml/2006/main" xmlns:r="http://schemas.openxmlformats.org/officeDocument/2006/relationships" xmlns:p="http://schemas.openxmlformats.org/presentationml/2006/main">
  <p:tag name="PPSNARRATION" val="34,1890748972,D:\Data\Deppa Documents\STAT 701\Power Points\Deppa Powerpoints\Logistic\Logistic Regression.ppc"/>
</p:tagLst>
</file>

<file path=ppt/theme/theme1.xml><?xml version="1.0" encoding="utf-8"?>
<a:theme xmlns:a="http://schemas.openxmlformats.org/drawingml/2006/main" name="RocaVTI">
  <a:themeElements>
    <a:clrScheme name="AnalogousFromDarkSeedLeftStep">
      <a:dk1>
        <a:srgbClr val="000000"/>
      </a:dk1>
      <a:lt1>
        <a:srgbClr val="FFFFFF"/>
      </a:lt1>
      <a:dk2>
        <a:srgbClr val="412824"/>
      </a:dk2>
      <a:lt2>
        <a:srgbClr val="E7E2E8"/>
      </a:lt2>
      <a:accent1>
        <a:srgbClr val="44B720"/>
      </a:accent1>
      <a:accent2>
        <a:srgbClr val="79AF13"/>
      </a:accent2>
      <a:accent3>
        <a:srgbClr val="ACA21F"/>
      </a:accent3>
      <a:accent4>
        <a:srgbClr val="D57817"/>
      </a:accent4>
      <a:accent5>
        <a:srgbClr val="E73B29"/>
      </a:accent5>
      <a:accent6>
        <a:srgbClr val="D51754"/>
      </a:accent6>
      <a:hlink>
        <a:srgbClr val="BF613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3298</TotalTime>
  <Words>1491</Words>
  <Application>Microsoft Macintosh PowerPoint</Application>
  <PresentationFormat>Panorámica</PresentationFormat>
  <Paragraphs>169</Paragraphs>
  <Slides>33</Slides>
  <Notes>1</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33</vt:i4>
      </vt:variant>
    </vt:vector>
  </HeadingPairs>
  <TitlesOfParts>
    <vt:vector size="46" baseType="lpstr">
      <vt:lpstr>Arial</vt:lpstr>
      <vt:lpstr>Avenir Next LT Pro</vt:lpstr>
      <vt:lpstr>Avenir Next LT Pro Light</vt:lpstr>
      <vt:lpstr>Calibri</vt:lpstr>
      <vt:lpstr>Cambria Math</vt:lpstr>
      <vt:lpstr>Georgia Pro Semibold</vt:lpstr>
      <vt:lpstr>Symbol</vt:lpstr>
      <vt:lpstr>Times New Roman</vt:lpstr>
      <vt:lpstr>Wingdings 2</vt:lpstr>
      <vt:lpstr>RocaVTI</vt:lpstr>
      <vt:lpstr>Ecuación</vt:lpstr>
      <vt:lpstr>Equation</vt:lpstr>
      <vt:lpstr>Chart</vt:lpstr>
      <vt:lpstr>Inferencia e introducción a los modelos estadísticos con R</vt:lpstr>
      <vt:lpstr>Repaso de los paquetes </vt:lpstr>
      <vt:lpstr>Factor de expansión</vt:lpstr>
      <vt:lpstr>La línea de mínimos cuadrados ordinarios</vt:lpstr>
      <vt:lpstr>Términos (woolridge)</vt:lpstr>
      <vt:lpstr>Presentación de PowerPoint</vt:lpstr>
      <vt:lpstr>Residual Unobservable error</vt:lpstr>
      <vt:lpstr>El error aleatorio</vt:lpstr>
      <vt:lpstr>Modelamos el valor esperado</vt:lpstr>
      <vt:lpstr>Presentación de PowerPoint</vt:lpstr>
      <vt:lpstr>ANOVA</vt:lpstr>
      <vt:lpstr>La tabla anova (modelo de regresión simple)</vt:lpstr>
      <vt:lpstr>El test f</vt:lpstr>
      <vt:lpstr>Medir la fuerza de la relación</vt:lpstr>
      <vt:lpstr>Probando la utilidad del modelo</vt:lpstr>
      <vt:lpstr>Es decir ….</vt:lpstr>
      <vt:lpstr>Supuestos sobre la regresión</vt:lpstr>
      <vt:lpstr>Presentación de PowerPoint</vt:lpstr>
      <vt:lpstr>Regresión logística</vt:lpstr>
      <vt:lpstr>¿Por qué usar la regresión Logística</vt:lpstr>
      <vt:lpstr>Si corriéramos un modelo lineal MCO</vt:lpstr>
      <vt:lpstr>Modelos lineales generalizados</vt:lpstr>
      <vt:lpstr>Modelos lineales generalizados</vt:lpstr>
      <vt:lpstr>Logistic Regression</vt:lpstr>
      <vt:lpstr>Función logística</vt:lpstr>
      <vt:lpstr>El logito</vt:lpstr>
      <vt:lpstr>Un predictor dicotómico: la razón de momios</vt:lpstr>
      <vt:lpstr>Entonces… Tenemos</vt:lpstr>
      <vt:lpstr>Presentación de PowerPoint</vt:lpstr>
      <vt:lpstr>Supuestos</vt:lpstr>
      <vt:lpstr>Supuestos</vt:lpstr>
      <vt:lpstr>En pocas palabras</vt:lpstr>
      <vt:lpstr>para profundizar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Inferencia e introducción a los modelos estadísticos con R</dc:title>
  <dc:creator>ANA RUTH ESCOTO CASTILLO</dc:creator>
  <cp:lastModifiedBy>ANA RUTH ESCOTO CASTILLO</cp:lastModifiedBy>
  <cp:revision>8</cp:revision>
  <dcterms:created xsi:type="dcterms:W3CDTF">2022-01-10T23:11:49Z</dcterms:created>
  <dcterms:modified xsi:type="dcterms:W3CDTF">2022-01-14T20:13:08Z</dcterms:modified>
</cp:coreProperties>
</file>