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59" r:id="rId8"/>
    <p:sldId id="260" r:id="rId9"/>
    <p:sldId id="262" r:id="rId10"/>
    <p:sldId id="261"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595" autoAdjust="0"/>
  </p:normalViewPr>
  <p:slideViewPr>
    <p:cSldViewPr snapToGrid="0">
      <p:cViewPr varScale="1">
        <p:scale>
          <a:sx n="88" d="100"/>
          <a:sy n="88" d="100"/>
        </p:scale>
        <p:origin x="451" y="86"/>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6/25/2023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6/25/2023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6/25/2023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6/25/2023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6/25/2023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6/25/2023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6/25/2023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6/25/2023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6/25/2023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6/25/2023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6/25/2023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6/25/2023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6/25/2023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278675" y="615049"/>
            <a:ext cx="5181486" cy="2242441"/>
          </a:xfrm>
        </p:spPr>
        <p:txBody>
          <a:bodyPr anchor="ctr">
            <a:noAutofit/>
          </a:bodyPr>
          <a:lstStyle/>
          <a:p>
            <a:pPr algn="ctr"/>
            <a:r>
              <a:rPr lang="hi-IN" sz="9600" b="0" i="0" dirty="0">
                <a:solidFill>
                  <a:srgbClr val="4D5156"/>
                </a:solidFill>
                <a:effectLst/>
                <a:latin typeface="Google Sans"/>
              </a:rPr>
              <a:t>बस की यात्रा</a:t>
            </a:r>
            <a:endParaRPr lang="en-US" sz="9600" dirty="0"/>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105989" y="3428999"/>
            <a:ext cx="4745083" cy="964620"/>
          </a:xfrm>
        </p:spPr>
        <p:txBody>
          <a:bodyPr/>
          <a:lstStyle/>
          <a:p>
            <a:r>
              <a:rPr lang="en-US" sz="3200" dirty="0"/>
              <a:t>Group = 4</a:t>
            </a:r>
          </a:p>
          <a:p>
            <a:r>
              <a:rPr lang="en-US" sz="3200" dirty="0"/>
              <a:t>Roll numbers = 26-31</a:t>
            </a:r>
          </a:p>
          <a:p>
            <a:endParaRPr lang="en-US" sz="3200" dirty="0"/>
          </a:p>
        </p:txBody>
      </p:sp>
      <p:pic>
        <p:nvPicPr>
          <p:cNvPr id="8" name="Picture Placeholder 7">
            <a:extLst>
              <a:ext uri="{FF2B5EF4-FFF2-40B4-BE49-F238E27FC236}">
                <a16:creationId xmlns:a16="http://schemas.microsoft.com/office/drawing/2014/main" id="{2FD1DE20-CE3C-615D-D0DE-01E1DA4C98D6}"/>
              </a:ext>
            </a:extLst>
          </p:cNvPr>
          <p:cNvPicPr>
            <a:picLocks noGrp="1" noChangeAspect="1"/>
          </p:cNvPicPr>
          <p:nvPr>
            <p:ph type="pic" sz="quarter" idx="11"/>
          </p:nvPr>
        </p:nvPicPr>
        <p:blipFill rotWithShape="1">
          <a:blip r:embed="rId3"/>
          <a:srcRect l="6179" t="-1731" r="41141" b="1355"/>
          <a:stretch/>
        </p:blipFill>
        <p:spPr>
          <a:xfrm>
            <a:off x="5942738" y="555171"/>
            <a:ext cx="5970587" cy="5747657"/>
          </a:xfr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60939B-F76E-FA45-DBC3-4A71337B0C89}"/>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5" name="Title 4">
            <a:extLst>
              <a:ext uri="{FF2B5EF4-FFF2-40B4-BE49-F238E27FC236}">
                <a16:creationId xmlns:a16="http://schemas.microsoft.com/office/drawing/2014/main" id="{2B9EF40C-AE76-6F12-1F04-DD13666E08AB}"/>
              </a:ext>
            </a:extLst>
          </p:cNvPr>
          <p:cNvSpPr>
            <a:spLocks noGrp="1"/>
          </p:cNvSpPr>
          <p:nvPr>
            <p:ph type="title"/>
          </p:nvPr>
        </p:nvSpPr>
        <p:spPr>
          <a:xfrm>
            <a:off x="6096000" y="0"/>
            <a:ext cx="6096000" cy="6857999"/>
          </a:xfrm>
        </p:spPr>
        <p:txBody>
          <a:bodyPr anchor="ctr">
            <a:noAutofit/>
          </a:bodyPr>
          <a:lstStyle/>
          <a:p>
            <a:pPr algn="ctr"/>
            <a:r>
              <a:rPr lang="hi-IN" sz="8000" dirty="0"/>
              <a:t>कठिन शब्दों के अर्थ</a:t>
            </a:r>
            <a:endParaRPr lang="en-IN" sz="8000" dirty="0"/>
          </a:p>
        </p:txBody>
      </p:sp>
      <p:sp>
        <p:nvSpPr>
          <p:cNvPr id="8" name="TextBox 7">
            <a:extLst>
              <a:ext uri="{FF2B5EF4-FFF2-40B4-BE49-F238E27FC236}">
                <a16:creationId xmlns:a16="http://schemas.microsoft.com/office/drawing/2014/main" id="{5E2C6534-B3E7-5B86-8B99-6E1E75AB7730}"/>
              </a:ext>
            </a:extLst>
          </p:cNvPr>
          <p:cNvSpPr txBox="1"/>
          <p:nvPr/>
        </p:nvSpPr>
        <p:spPr>
          <a:xfrm>
            <a:off x="32656" y="0"/>
            <a:ext cx="6858001" cy="6863417"/>
          </a:xfrm>
          <a:prstGeom prst="rect">
            <a:avLst/>
          </a:prstGeom>
          <a:noFill/>
        </p:spPr>
        <p:txBody>
          <a:bodyPr wrap="square">
            <a:spAutoFit/>
          </a:bodyPr>
          <a:lstStyle/>
          <a:p>
            <a:pPr marL="342900" indent="-342900">
              <a:buFont typeface="+mj-lt"/>
              <a:buAutoNum type="arabicPeriod"/>
            </a:pPr>
            <a:r>
              <a:rPr lang="hi-IN" sz="4400" b="1" dirty="0"/>
              <a:t>श्रद्धाभाव</a:t>
            </a:r>
            <a:r>
              <a:rPr lang="en-US" sz="4400" b="1" dirty="0"/>
              <a:t> – Faith</a:t>
            </a:r>
          </a:p>
          <a:p>
            <a:pPr marL="342900" indent="-342900">
              <a:buFont typeface="+mj-lt"/>
              <a:buAutoNum type="arabicPeriod"/>
            </a:pPr>
            <a:r>
              <a:rPr lang="hi-IN" sz="4400" b="1" dirty="0"/>
              <a:t>उत्सर्ग</a:t>
            </a:r>
            <a:r>
              <a:rPr lang="en-US" sz="4400" b="1" dirty="0"/>
              <a:t> – detaching</a:t>
            </a:r>
          </a:p>
          <a:p>
            <a:pPr marL="342900" indent="-342900">
              <a:buFont typeface="+mj-lt"/>
              <a:buAutoNum type="arabicPeriod"/>
            </a:pPr>
            <a:r>
              <a:rPr lang="hi-IN" sz="4400" b="1" dirty="0"/>
              <a:t>दुर्लभ </a:t>
            </a:r>
            <a:r>
              <a:rPr lang="en-US" sz="4400" b="1" dirty="0"/>
              <a:t>– </a:t>
            </a:r>
            <a:r>
              <a:rPr lang="en-IN" sz="4400" b="1" dirty="0"/>
              <a:t>scarce</a:t>
            </a:r>
          </a:p>
          <a:p>
            <a:pPr marL="342900" indent="-342900">
              <a:buFont typeface="+mj-lt"/>
              <a:buAutoNum type="arabicPeriod"/>
            </a:pPr>
            <a:r>
              <a:rPr lang="hi-IN" sz="4400" b="1" dirty="0"/>
              <a:t>क्रांतिकारी</a:t>
            </a:r>
            <a:r>
              <a:rPr lang="en-US" sz="4400" b="1" dirty="0"/>
              <a:t> – r</a:t>
            </a:r>
            <a:r>
              <a:rPr lang="en-IN" sz="4400" b="1" dirty="0"/>
              <a:t>evolutionary</a:t>
            </a:r>
          </a:p>
          <a:p>
            <a:pPr marL="342900" indent="-342900">
              <a:buFont typeface="+mj-lt"/>
              <a:buAutoNum type="arabicPeriod"/>
            </a:pPr>
            <a:r>
              <a:rPr lang="hi-IN" sz="4400" b="1" dirty="0"/>
              <a:t>आंदोलन</a:t>
            </a:r>
            <a:r>
              <a:rPr lang="en-IN" sz="4400" b="1" dirty="0"/>
              <a:t> – protest</a:t>
            </a:r>
          </a:p>
          <a:p>
            <a:pPr marL="342900" indent="-342900">
              <a:buFont typeface="+mj-lt"/>
              <a:buAutoNum type="arabicPeriod"/>
            </a:pPr>
            <a:r>
              <a:rPr lang="hi-IN" sz="4400" b="1" dirty="0"/>
              <a:t>घिसा</a:t>
            </a:r>
            <a:r>
              <a:rPr lang="en-US" sz="4400" b="1" dirty="0"/>
              <a:t> – worn out</a:t>
            </a:r>
          </a:p>
          <a:p>
            <a:pPr marL="342900" indent="-342900">
              <a:buFont typeface="+mj-lt"/>
              <a:buAutoNum type="arabicPeriod"/>
            </a:pPr>
            <a:r>
              <a:rPr lang="hi-IN" sz="4400" b="1" dirty="0"/>
              <a:t>उम्मीद</a:t>
            </a:r>
            <a:r>
              <a:rPr lang="en-US" sz="4400" b="1" dirty="0"/>
              <a:t> - hope</a:t>
            </a:r>
            <a:endParaRPr lang="en-IN" sz="4400" b="1" dirty="0"/>
          </a:p>
          <a:p>
            <a:pPr marL="342900" indent="-342900">
              <a:buFont typeface="+mj-lt"/>
              <a:buAutoNum type="arabicPeriod"/>
            </a:pPr>
            <a:r>
              <a:rPr lang="hi-IN" sz="4400" b="1" dirty="0"/>
              <a:t>मंज़िल</a:t>
            </a:r>
            <a:r>
              <a:rPr lang="en-US" sz="4400" b="1" dirty="0"/>
              <a:t> – destination</a:t>
            </a:r>
          </a:p>
          <a:p>
            <a:pPr marL="342900" indent="-342900">
              <a:buFont typeface="+mj-lt"/>
              <a:buAutoNum type="arabicPeriod"/>
            </a:pPr>
            <a:r>
              <a:rPr lang="hi-IN" sz="4400" b="1" dirty="0"/>
              <a:t>बेताबी</a:t>
            </a:r>
            <a:r>
              <a:rPr lang="en-US" sz="4400" b="1" dirty="0"/>
              <a:t> - anxiety</a:t>
            </a:r>
            <a:endParaRPr lang="en-IN" sz="4400" b="1" dirty="0"/>
          </a:p>
        </p:txBody>
      </p:sp>
    </p:spTree>
    <p:extLst>
      <p:ext uri="{BB962C8B-B14F-4D97-AF65-F5344CB8AC3E}">
        <p14:creationId xmlns:p14="http://schemas.microsoft.com/office/powerpoint/2010/main" val="111173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60939B-F76E-FA45-DBC3-4A71337B0C89}"/>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5" name="Title 4">
            <a:extLst>
              <a:ext uri="{FF2B5EF4-FFF2-40B4-BE49-F238E27FC236}">
                <a16:creationId xmlns:a16="http://schemas.microsoft.com/office/drawing/2014/main" id="{2B9EF40C-AE76-6F12-1F04-DD13666E08AB}"/>
              </a:ext>
            </a:extLst>
          </p:cNvPr>
          <p:cNvSpPr>
            <a:spLocks noGrp="1"/>
          </p:cNvSpPr>
          <p:nvPr>
            <p:ph type="title"/>
          </p:nvPr>
        </p:nvSpPr>
        <p:spPr>
          <a:xfrm>
            <a:off x="6096000" y="0"/>
            <a:ext cx="6096000" cy="6857999"/>
          </a:xfrm>
        </p:spPr>
        <p:txBody>
          <a:bodyPr anchor="ctr">
            <a:noAutofit/>
          </a:bodyPr>
          <a:lstStyle/>
          <a:p>
            <a:pPr algn="ctr"/>
            <a:r>
              <a:rPr lang="hi-IN" sz="8000" dirty="0"/>
              <a:t>कठिन शब्दों के अर्थ</a:t>
            </a:r>
            <a:endParaRPr lang="en-IN" sz="8000" dirty="0"/>
          </a:p>
        </p:txBody>
      </p:sp>
      <p:sp>
        <p:nvSpPr>
          <p:cNvPr id="8" name="TextBox 7">
            <a:extLst>
              <a:ext uri="{FF2B5EF4-FFF2-40B4-BE49-F238E27FC236}">
                <a16:creationId xmlns:a16="http://schemas.microsoft.com/office/drawing/2014/main" id="{5E2C6534-B3E7-5B86-8B99-6E1E75AB7730}"/>
              </a:ext>
            </a:extLst>
          </p:cNvPr>
          <p:cNvSpPr txBox="1"/>
          <p:nvPr/>
        </p:nvSpPr>
        <p:spPr>
          <a:xfrm>
            <a:off x="32656" y="0"/>
            <a:ext cx="6858001" cy="2123658"/>
          </a:xfrm>
          <a:prstGeom prst="rect">
            <a:avLst/>
          </a:prstGeom>
          <a:noFill/>
        </p:spPr>
        <p:txBody>
          <a:bodyPr wrap="square">
            <a:spAutoFit/>
          </a:bodyPr>
          <a:lstStyle/>
          <a:p>
            <a:pPr marL="342900" indent="-342900">
              <a:buFont typeface="+mj-lt"/>
              <a:buAutoNum type="arabicPeriod"/>
            </a:pPr>
            <a:r>
              <a:rPr lang="hi-IN" sz="4400" b="1" dirty="0"/>
              <a:t>तनाव </a:t>
            </a:r>
            <a:r>
              <a:rPr lang="en-US" sz="4400" b="1" dirty="0"/>
              <a:t>– </a:t>
            </a:r>
            <a:r>
              <a:rPr lang="en-IN" sz="4400" b="1" dirty="0"/>
              <a:t>tension</a:t>
            </a:r>
          </a:p>
          <a:p>
            <a:pPr marL="342900" indent="-342900">
              <a:buFont typeface="+mj-lt"/>
              <a:buAutoNum type="arabicPeriod"/>
            </a:pPr>
            <a:r>
              <a:rPr lang="hi-IN" sz="4400" b="1" dirty="0"/>
              <a:t>इत्मीनान</a:t>
            </a:r>
            <a:r>
              <a:rPr lang="en-US" sz="4400" b="1" dirty="0"/>
              <a:t> </a:t>
            </a:r>
            <a:r>
              <a:rPr lang="en-IN" sz="4400" b="1" dirty="0"/>
              <a:t>- Leisurely</a:t>
            </a:r>
          </a:p>
          <a:p>
            <a:pPr marL="342900" indent="-342900">
              <a:buFont typeface="+mj-lt"/>
              <a:buAutoNum type="arabicPeriod"/>
            </a:pPr>
            <a:endParaRPr lang="en-IN" sz="4400" b="1" dirty="0"/>
          </a:p>
        </p:txBody>
      </p:sp>
    </p:spTree>
    <p:extLst>
      <p:ext uri="{BB962C8B-B14F-4D97-AF65-F5344CB8AC3E}">
        <p14:creationId xmlns:p14="http://schemas.microsoft.com/office/powerpoint/2010/main" val="388504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6616964F-9EB8-5A36-EC75-CFC0B46D5D27}"/>
              </a:ext>
            </a:extLst>
          </p:cNvPr>
          <p:cNvPicPr>
            <a:picLocks noGrp="1" noChangeAspect="1"/>
          </p:cNvPicPr>
          <p:nvPr>
            <p:ph type="pic" sz="quarter" idx="11"/>
          </p:nvPr>
        </p:nvPicPr>
        <p:blipFill rotWithShape="1">
          <a:blip r:embed="rId2"/>
          <a:srcRect t="17851" b="32619"/>
          <a:stretch/>
        </p:blipFill>
        <p:spPr>
          <a:xfrm>
            <a:off x="6210300" y="3178175"/>
            <a:ext cx="4953000" cy="3679825"/>
          </a:xfrm>
        </p:spPr>
      </p:pic>
      <p:pic>
        <p:nvPicPr>
          <p:cNvPr id="11" name="Picture Placeholder 10">
            <a:extLst>
              <a:ext uri="{FF2B5EF4-FFF2-40B4-BE49-F238E27FC236}">
                <a16:creationId xmlns:a16="http://schemas.microsoft.com/office/drawing/2014/main" id="{D17D0304-E7BA-EC3A-6269-9EAD88824E54}"/>
              </a:ext>
            </a:extLst>
          </p:cNvPr>
          <p:cNvPicPr>
            <a:picLocks noGrp="1" noChangeAspect="1"/>
          </p:cNvPicPr>
          <p:nvPr>
            <p:ph type="pic" sz="quarter" idx="10"/>
          </p:nvPr>
        </p:nvPicPr>
        <p:blipFill>
          <a:blip r:embed="rId3"/>
          <a:srcRect t="30823" b="30823"/>
          <a:stretch>
            <a:fillRect/>
          </a:stretch>
        </p:blipFill>
        <p:spPr>
          <a:xfrm>
            <a:off x="6210300" y="0"/>
            <a:ext cx="4953000" cy="2849562"/>
          </a:xfrm>
        </p:spPr>
      </p:pic>
      <p:sp>
        <p:nvSpPr>
          <p:cNvPr id="8" name="Slide Number Placeholder 7">
            <a:extLst>
              <a:ext uri="{FF2B5EF4-FFF2-40B4-BE49-F238E27FC236}">
                <a16:creationId xmlns:a16="http://schemas.microsoft.com/office/drawing/2014/main" id="{FDC9CE33-8B95-090F-2004-BD5D76C776E4}"/>
              </a:ext>
            </a:extLst>
          </p:cNvPr>
          <p:cNvSpPr>
            <a:spLocks noGrp="1"/>
          </p:cNvSpPr>
          <p:nvPr>
            <p:ph type="sldNum" sz="quarter" idx="4"/>
          </p:nvPr>
        </p:nvSpPr>
        <p:spPr/>
        <p:txBody>
          <a:bodyPr/>
          <a:lstStyle/>
          <a:p>
            <a:fld id="{294A09A9-5501-47C1-A89A-A340965A2BE2}" type="slidenum">
              <a:rPr lang="en-US" smtClean="0"/>
              <a:pPr/>
              <a:t>2</a:t>
            </a:fld>
            <a:endParaRPr lang="en-US" dirty="0"/>
          </a:p>
        </p:txBody>
      </p:sp>
      <p:sp>
        <p:nvSpPr>
          <p:cNvPr id="9" name="Title 8">
            <a:extLst>
              <a:ext uri="{FF2B5EF4-FFF2-40B4-BE49-F238E27FC236}">
                <a16:creationId xmlns:a16="http://schemas.microsoft.com/office/drawing/2014/main" id="{6DBF0850-3CAB-C0B2-A2D1-29869A94292E}"/>
              </a:ext>
            </a:extLst>
          </p:cNvPr>
          <p:cNvSpPr>
            <a:spLocks noGrp="1"/>
          </p:cNvSpPr>
          <p:nvPr>
            <p:ph type="title"/>
          </p:nvPr>
        </p:nvSpPr>
        <p:spPr>
          <a:xfrm>
            <a:off x="133351" y="2758692"/>
            <a:ext cx="6076950" cy="1340615"/>
          </a:xfrm>
        </p:spPr>
        <p:txBody>
          <a:bodyPr/>
          <a:lstStyle/>
          <a:p>
            <a:r>
              <a:rPr lang="hi-IN" dirty="0"/>
              <a:t>हिस्सेदार साहब ने इंजन खोला और कुछ सुधारा। बस आगे चली। उसकी चाल और कम हो गई थी।</a:t>
            </a:r>
            <a:br>
              <a:rPr lang="en-US" dirty="0"/>
            </a:br>
            <a:br>
              <a:rPr lang="hi-IN" dirty="0"/>
            </a:br>
            <a:r>
              <a:rPr lang="hi-IN" dirty="0"/>
              <a:t>धीरे-धीरे वृद्धा की आँखों की ज्योति जाने लगी। </a:t>
            </a:r>
            <a:endParaRPr lang="en-IN" dirty="0"/>
          </a:p>
        </p:txBody>
      </p:sp>
    </p:spTree>
    <p:extLst>
      <p:ext uri="{BB962C8B-B14F-4D97-AF65-F5344CB8AC3E}">
        <p14:creationId xmlns:p14="http://schemas.microsoft.com/office/powerpoint/2010/main" val="258356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FAA1ECF-D024-4FC2-715E-82E14E29E8ED}"/>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9" name="Title 8">
            <a:extLst>
              <a:ext uri="{FF2B5EF4-FFF2-40B4-BE49-F238E27FC236}">
                <a16:creationId xmlns:a16="http://schemas.microsoft.com/office/drawing/2014/main" id="{9809CC43-4216-4E26-108B-1082D5FB3FA6}"/>
              </a:ext>
            </a:extLst>
          </p:cNvPr>
          <p:cNvSpPr>
            <a:spLocks noGrp="1"/>
          </p:cNvSpPr>
          <p:nvPr>
            <p:ph type="title"/>
          </p:nvPr>
        </p:nvSpPr>
        <p:spPr>
          <a:xfrm>
            <a:off x="0" y="2872993"/>
            <a:ext cx="6210300" cy="1340615"/>
          </a:xfrm>
        </p:spPr>
        <p:txBody>
          <a:bodyPr/>
          <a:lstStyle/>
          <a:p>
            <a:r>
              <a:rPr lang="hi-IN" dirty="0"/>
              <a:t>चाँदनी में रास्ता टटोलकर वह रेंग रही थी। आगे या पीछे से कोई गाड़ी आती दिखती तो वह एकदम किनारे खड़ी हो जाती और कहती - “ निकल जाओ, बेटी! अपनी तो वह उम्र ही नहीं रही । "</a:t>
            </a:r>
            <a:endParaRPr lang="en-IN" dirty="0"/>
          </a:p>
        </p:txBody>
      </p:sp>
      <p:pic>
        <p:nvPicPr>
          <p:cNvPr id="17" name="Picture 2" descr="an old woman crawling in moonlight and smiling as a clipart">
            <a:extLst>
              <a:ext uri="{FF2B5EF4-FFF2-40B4-BE49-F238E27FC236}">
                <a16:creationId xmlns:a16="http://schemas.microsoft.com/office/drawing/2014/main" id="{6756B811-91B1-6A26-677C-BB4EB3128F36}"/>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21234" b="21234"/>
          <a:stretch>
            <a:fillRect/>
          </a:stretch>
        </p:blipFill>
        <p:spPr bwMode="auto">
          <a:xfrm>
            <a:off x="6838950" y="1675630"/>
            <a:ext cx="4953000" cy="284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22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FAA1ECF-D024-4FC2-715E-82E14E29E8ED}"/>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9" name="Title 8">
            <a:extLst>
              <a:ext uri="{FF2B5EF4-FFF2-40B4-BE49-F238E27FC236}">
                <a16:creationId xmlns:a16="http://schemas.microsoft.com/office/drawing/2014/main" id="{9809CC43-4216-4E26-108B-1082D5FB3FA6}"/>
              </a:ext>
            </a:extLst>
          </p:cNvPr>
          <p:cNvSpPr>
            <a:spLocks noGrp="1"/>
          </p:cNvSpPr>
          <p:nvPr>
            <p:ph type="title"/>
          </p:nvPr>
        </p:nvSpPr>
        <p:spPr>
          <a:xfrm>
            <a:off x="0" y="2778876"/>
            <a:ext cx="6210300" cy="1340615"/>
          </a:xfrm>
        </p:spPr>
        <p:txBody>
          <a:bodyPr/>
          <a:lstStyle/>
          <a:p>
            <a:r>
              <a:rPr lang="hi-IN" dirty="0"/>
              <a:t>एक पुलिया के ऊपर पहुँचे ही थे कि एक टायर फिस्स करके बैठ गया । वह बहुत ज़ोर से हिलकर थम गई। अगर स्पीड में होती तो उछलकर नाले में गिर जाती । मैंने उस कंपनी के हिस्सेदार की तरफ़ पहली बार श्रद्धाभाव से देखा। </a:t>
            </a:r>
            <a:endParaRPr lang="en-IN" dirty="0"/>
          </a:p>
        </p:txBody>
      </p:sp>
      <p:pic>
        <p:nvPicPr>
          <p:cNvPr id="2050" name="Picture 2">
            <a:extLst>
              <a:ext uri="{FF2B5EF4-FFF2-40B4-BE49-F238E27FC236}">
                <a16:creationId xmlns:a16="http://schemas.microsoft.com/office/drawing/2014/main" id="{96AA40DD-BC58-75B6-F1AF-6A03E096EA09}"/>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21234" b="21234"/>
          <a:stretch>
            <a:fillRect/>
          </a:stretch>
        </p:blipFill>
        <p:spPr bwMode="auto">
          <a:xfrm>
            <a:off x="6515100" y="1727881"/>
            <a:ext cx="4953000" cy="284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999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AC8815-CDDC-41B6-76AF-E4F3578C9F12}"/>
              </a:ext>
            </a:extLst>
          </p:cNvPr>
          <p:cNvPicPr>
            <a:picLocks noGrp="1" noChangeAspect="1"/>
          </p:cNvPicPr>
          <p:nvPr>
            <p:ph type="pic" sz="quarter" idx="11"/>
          </p:nvPr>
        </p:nvPicPr>
        <p:blipFill rotWithShape="1">
          <a:blip r:embed="rId2"/>
          <a:srcRect l="-11814" t="11734" r="-11843" b="40839"/>
          <a:stretch/>
        </p:blipFill>
        <p:spPr>
          <a:xfrm>
            <a:off x="7412672" y="1046244"/>
            <a:ext cx="4953000" cy="2849563"/>
          </a:xfrm>
        </p:spPr>
      </p:pic>
      <p:sp>
        <p:nvSpPr>
          <p:cNvPr id="8" name="Slide Number Placeholder 7">
            <a:extLst>
              <a:ext uri="{FF2B5EF4-FFF2-40B4-BE49-F238E27FC236}">
                <a16:creationId xmlns:a16="http://schemas.microsoft.com/office/drawing/2014/main" id="{7FAA1ECF-D024-4FC2-715E-82E14E29E8ED}"/>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9" name="Title 8">
            <a:extLst>
              <a:ext uri="{FF2B5EF4-FFF2-40B4-BE49-F238E27FC236}">
                <a16:creationId xmlns:a16="http://schemas.microsoft.com/office/drawing/2014/main" id="{9809CC43-4216-4E26-108B-1082D5FB3FA6}"/>
              </a:ext>
            </a:extLst>
          </p:cNvPr>
          <p:cNvSpPr>
            <a:spLocks noGrp="1"/>
          </p:cNvSpPr>
          <p:nvPr>
            <p:ph type="title"/>
          </p:nvPr>
        </p:nvSpPr>
        <p:spPr>
          <a:xfrm>
            <a:off x="-2" y="2990621"/>
            <a:ext cx="7195661" cy="1340615"/>
          </a:xfrm>
        </p:spPr>
        <p:txBody>
          <a:bodyPr/>
          <a:lstStyle/>
          <a:p>
            <a:r>
              <a:rPr lang="hi-IN" sz="4300" dirty="0"/>
              <a:t>वह टायरों की हालत जानते हैं फिर भी जान हथेली पर लेकर इसी बस से सफ़र कर रहे हैं। उत्सर्ग की ऐसी भावना दुर्लभ है। सोचा, इस आदमी के साहस और बलिदान भावना का सही उपयोग नहीं हो रहा है। इसे तो किसी क्रांतिकारी आंदोलन का नेता होना चाहिए।</a:t>
            </a:r>
            <a:r>
              <a:rPr lang="en-US" sz="4300" dirty="0"/>
              <a:t> </a:t>
            </a:r>
            <a:r>
              <a:rPr lang="hi-IN" sz="4300" dirty="0"/>
              <a:t>दूसरा घिसा टायर लगाकर बस फिर चली।  </a:t>
            </a:r>
            <a:endParaRPr lang="en-IN" sz="4300" dirty="0"/>
          </a:p>
        </p:txBody>
      </p:sp>
      <p:sp>
        <p:nvSpPr>
          <p:cNvPr id="6" name="Thought Bubble: Cloud 5">
            <a:extLst>
              <a:ext uri="{FF2B5EF4-FFF2-40B4-BE49-F238E27FC236}">
                <a16:creationId xmlns:a16="http://schemas.microsoft.com/office/drawing/2014/main" id="{CABAC4C8-0F05-3935-469E-A5B34BDFB140}"/>
              </a:ext>
            </a:extLst>
          </p:cNvPr>
          <p:cNvSpPr/>
          <p:nvPr/>
        </p:nvSpPr>
        <p:spPr>
          <a:xfrm>
            <a:off x="6918074" y="-256680"/>
            <a:ext cx="3491390" cy="2405471"/>
          </a:xfrm>
          <a:prstGeom prst="cloudCallout">
            <a:avLst>
              <a:gd name="adj1" fmla="val 42023"/>
              <a:gd name="adj2" fmla="val 5707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i-IN" dirty="0"/>
              <a:t>वह महान आदमी आ रहा है जिसने एक टायर के लिए प्राण दे दिए। मर गया, पर टायर नहीं बदला।</a:t>
            </a:r>
            <a:endParaRPr lang="en-IN" dirty="0"/>
          </a:p>
        </p:txBody>
      </p:sp>
      <p:pic>
        <p:nvPicPr>
          <p:cNvPr id="11" name="Picture 10">
            <a:extLst>
              <a:ext uri="{FF2B5EF4-FFF2-40B4-BE49-F238E27FC236}">
                <a16:creationId xmlns:a16="http://schemas.microsoft.com/office/drawing/2014/main" id="{F8647417-5AC1-ECB8-C6F7-47071C07C0AD}"/>
              </a:ext>
            </a:extLst>
          </p:cNvPr>
          <p:cNvPicPr>
            <a:picLocks noChangeAspect="1"/>
          </p:cNvPicPr>
          <p:nvPr/>
        </p:nvPicPr>
        <p:blipFill>
          <a:blip r:embed="rId3"/>
          <a:stretch>
            <a:fillRect/>
          </a:stretch>
        </p:blipFill>
        <p:spPr>
          <a:xfrm>
            <a:off x="7412671" y="3986621"/>
            <a:ext cx="4065225" cy="2765298"/>
          </a:xfrm>
          <a:prstGeom prst="rect">
            <a:avLst/>
          </a:prstGeom>
        </p:spPr>
      </p:pic>
    </p:spTree>
    <p:extLst>
      <p:ext uri="{BB962C8B-B14F-4D97-AF65-F5344CB8AC3E}">
        <p14:creationId xmlns:p14="http://schemas.microsoft.com/office/powerpoint/2010/main" val="130238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ABCD9ADC-5B4B-6926-6285-D205AECA6CFE}"/>
              </a:ext>
            </a:extLst>
          </p:cNvPr>
          <p:cNvPicPr>
            <a:picLocks noGrp="1" noChangeAspect="1"/>
          </p:cNvPicPr>
          <p:nvPr>
            <p:ph type="pic" sz="quarter" idx="10"/>
          </p:nvPr>
        </p:nvPicPr>
        <p:blipFill>
          <a:blip r:embed="rId2"/>
          <a:srcRect t="30823" b="30823"/>
          <a:stretch>
            <a:fillRect/>
          </a:stretch>
        </p:blipFill>
        <p:spPr>
          <a:xfrm>
            <a:off x="3693377" y="1719171"/>
            <a:ext cx="7577363" cy="4359412"/>
          </a:xfrm>
        </p:spPr>
      </p:pic>
      <p:sp>
        <p:nvSpPr>
          <p:cNvPr id="8" name="Slide Number Placeholder 7">
            <a:extLst>
              <a:ext uri="{FF2B5EF4-FFF2-40B4-BE49-F238E27FC236}">
                <a16:creationId xmlns:a16="http://schemas.microsoft.com/office/drawing/2014/main" id="{7FAA1ECF-D024-4FC2-715E-82E14E29E8ED}"/>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9" name="Title 8">
            <a:extLst>
              <a:ext uri="{FF2B5EF4-FFF2-40B4-BE49-F238E27FC236}">
                <a16:creationId xmlns:a16="http://schemas.microsoft.com/office/drawing/2014/main" id="{9809CC43-4216-4E26-108B-1082D5FB3FA6}"/>
              </a:ext>
            </a:extLst>
          </p:cNvPr>
          <p:cNvSpPr>
            <a:spLocks noGrp="1"/>
          </p:cNvSpPr>
          <p:nvPr>
            <p:ph type="title"/>
          </p:nvPr>
        </p:nvSpPr>
        <p:spPr>
          <a:xfrm>
            <a:off x="0" y="465136"/>
            <a:ext cx="6096000" cy="1340615"/>
          </a:xfrm>
        </p:spPr>
        <p:txBody>
          <a:bodyPr/>
          <a:lstStyle/>
          <a:p>
            <a:r>
              <a:rPr lang="hi-IN" dirty="0"/>
              <a:t>दूसरा घिसा टायर लगाकर बस फिर चली। </a:t>
            </a:r>
            <a:endParaRPr lang="en-IN" dirty="0"/>
          </a:p>
        </p:txBody>
      </p:sp>
    </p:spTree>
    <p:extLst>
      <p:ext uri="{BB962C8B-B14F-4D97-AF65-F5344CB8AC3E}">
        <p14:creationId xmlns:p14="http://schemas.microsoft.com/office/powerpoint/2010/main" val="26809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FAA1ECF-D024-4FC2-715E-82E14E29E8ED}"/>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9" name="Title 8">
            <a:extLst>
              <a:ext uri="{FF2B5EF4-FFF2-40B4-BE49-F238E27FC236}">
                <a16:creationId xmlns:a16="http://schemas.microsoft.com/office/drawing/2014/main" id="{9809CC43-4216-4E26-108B-1082D5FB3FA6}"/>
              </a:ext>
            </a:extLst>
          </p:cNvPr>
          <p:cNvSpPr>
            <a:spLocks noGrp="1"/>
          </p:cNvSpPr>
          <p:nvPr>
            <p:ph type="title"/>
          </p:nvPr>
        </p:nvSpPr>
        <p:spPr>
          <a:xfrm>
            <a:off x="0" y="2778876"/>
            <a:ext cx="6210300" cy="1340615"/>
          </a:xfrm>
        </p:spPr>
        <p:txBody>
          <a:bodyPr/>
          <a:lstStyle/>
          <a:p>
            <a:r>
              <a:rPr lang="hi-IN" sz="4300" dirty="0"/>
              <a:t>अब हमने वक्त पर पन्ना पहुँचने की उम्मीद छोड़ दी थी। पन्ना कभी भी पहुँचने की उम्मीद छोड़ दी थी। पन्ना क्या, कहीं भी, कभी भी पहुँचने की उम्मीद छोड़ दी थी। लगता था, ज़िंदगी इसी बस में गुजारनी है और इससे सीधे उस लोक को प्रयाण कर जाना है।</a:t>
            </a:r>
            <a:endParaRPr lang="en-IN" sz="4300" dirty="0"/>
          </a:p>
        </p:txBody>
      </p:sp>
      <p:pic>
        <p:nvPicPr>
          <p:cNvPr id="3074" name="Picture 2" descr="26 Head Body Language Gestures to Get You A-Head of the Game">
            <a:extLst>
              <a:ext uri="{FF2B5EF4-FFF2-40B4-BE49-F238E27FC236}">
                <a16:creationId xmlns:a16="http://schemas.microsoft.com/office/drawing/2014/main" id="{06311049-DBB4-C1B6-F795-A0F9023F27B8}"/>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4875" r="4875"/>
          <a:stretch>
            <a:fillRect/>
          </a:stretch>
        </p:blipFill>
        <p:spPr bwMode="auto">
          <a:xfrm>
            <a:off x="6251121" y="1649503"/>
            <a:ext cx="4953000" cy="284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156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A16EC4B-327A-C51A-08F5-841C5EDC5714}"/>
              </a:ext>
            </a:extLst>
          </p:cNvPr>
          <p:cNvPicPr>
            <a:picLocks noGrp="1" noChangeAspect="1"/>
          </p:cNvPicPr>
          <p:nvPr>
            <p:ph type="pic" sz="quarter" idx="11"/>
          </p:nvPr>
        </p:nvPicPr>
        <p:blipFill>
          <a:blip r:embed="rId2"/>
          <a:srcRect t="30823" b="30823"/>
          <a:stretch>
            <a:fillRect/>
          </a:stretch>
        </p:blipFill>
        <p:spPr/>
      </p:pic>
      <p:sp>
        <p:nvSpPr>
          <p:cNvPr id="8" name="Slide Number Placeholder 7">
            <a:extLst>
              <a:ext uri="{FF2B5EF4-FFF2-40B4-BE49-F238E27FC236}">
                <a16:creationId xmlns:a16="http://schemas.microsoft.com/office/drawing/2014/main" id="{7FAA1ECF-D024-4FC2-715E-82E14E29E8ED}"/>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9" name="Title 8">
            <a:extLst>
              <a:ext uri="{FF2B5EF4-FFF2-40B4-BE49-F238E27FC236}">
                <a16:creationId xmlns:a16="http://schemas.microsoft.com/office/drawing/2014/main" id="{9809CC43-4216-4E26-108B-1082D5FB3FA6}"/>
              </a:ext>
            </a:extLst>
          </p:cNvPr>
          <p:cNvSpPr>
            <a:spLocks noGrp="1"/>
          </p:cNvSpPr>
          <p:nvPr>
            <p:ph type="title"/>
          </p:nvPr>
        </p:nvSpPr>
        <p:spPr>
          <a:xfrm>
            <a:off x="0" y="465136"/>
            <a:ext cx="6096000" cy="4812258"/>
          </a:xfrm>
        </p:spPr>
        <p:txBody>
          <a:bodyPr/>
          <a:lstStyle/>
          <a:p>
            <a:r>
              <a:rPr lang="hi-IN" dirty="0"/>
              <a:t>इस पृथ्वी पर उसकी कोई मंज़िल नहीं है। हमारी बेताबी, तनाव खत्म हो गए। हम बड़े इत्मीनान से घर की तरह बैठ गए। चिंता जाती रही।</a:t>
            </a:r>
            <a:br>
              <a:rPr lang="hi-IN" dirty="0"/>
            </a:br>
            <a:r>
              <a:rPr lang="hi-IN" dirty="0"/>
              <a:t>हँसी-मज़ाक चालू हो गया।</a:t>
            </a:r>
            <a:endParaRPr lang="en-IN" dirty="0"/>
          </a:p>
        </p:txBody>
      </p:sp>
      <p:pic>
        <p:nvPicPr>
          <p:cNvPr id="4098" name="Picture 2" descr="a bus going out of earth clipart">
            <a:extLst>
              <a:ext uri="{FF2B5EF4-FFF2-40B4-BE49-F238E27FC236}">
                <a16:creationId xmlns:a16="http://schemas.microsoft.com/office/drawing/2014/main" id="{0386BF4B-1BCE-5936-407B-DEA3FB3FC427}"/>
              </a:ext>
            </a:extLst>
          </p:cNvPr>
          <p:cNvPicPr>
            <a:picLocks noGrp="1" noChangeAspect="1" noChangeArrowheads="1"/>
          </p:cNvPicPr>
          <p:nvPr>
            <p:ph type="pic" sz="quarter" idx="10"/>
          </p:nvPr>
        </p:nvPicPr>
        <p:blipFill rotWithShape="1">
          <a:blip r:embed="rId3">
            <a:extLst>
              <a:ext uri="{28A0092B-C50C-407E-A947-70E740481C1C}">
                <a14:useLocalDpi xmlns:a14="http://schemas.microsoft.com/office/drawing/2010/main" val="0"/>
              </a:ext>
            </a:extLst>
          </a:blip>
          <a:srcRect r="-48593"/>
          <a:stretch/>
        </p:blipFill>
        <p:spPr bwMode="auto">
          <a:xfrm>
            <a:off x="6767648" y="93948"/>
            <a:ext cx="5981700" cy="3449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644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60939B-F76E-FA45-DBC3-4A71337B0C89}"/>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5" name="Title 4">
            <a:extLst>
              <a:ext uri="{FF2B5EF4-FFF2-40B4-BE49-F238E27FC236}">
                <a16:creationId xmlns:a16="http://schemas.microsoft.com/office/drawing/2014/main" id="{2B9EF40C-AE76-6F12-1F04-DD13666E08AB}"/>
              </a:ext>
            </a:extLst>
          </p:cNvPr>
          <p:cNvSpPr>
            <a:spLocks noGrp="1"/>
          </p:cNvSpPr>
          <p:nvPr>
            <p:ph type="title"/>
          </p:nvPr>
        </p:nvSpPr>
        <p:spPr>
          <a:xfrm>
            <a:off x="6096000" y="0"/>
            <a:ext cx="6096000" cy="6857999"/>
          </a:xfrm>
        </p:spPr>
        <p:txBody>
          <a:bodyPr anchor="ctr">
            <a:noAutofit/>
          </a:bodyPr>
          <a:lstStyle/>
          <a:p>
            <a:pPr algn="ctr"/>
            <a:r>
              <a:rPr lang="hi-IN" sz="8000" dirty="0"/>
              <a:t>कठिन शब्दों के अर्थ</a:t>
            </a:r>
            <a:endParaRPr lang="en-IN" sz="8000" dirty="0"/>
          </a:p>
        </p:txBody>
      </p:sp>
      <p:sp>
        <p:nvSpPr>
          <p:cNvPr id="8" name="TextBox 7">
            <a:extLst>
              <a:ext uri="{FF2B5EF4-FFF2-40B4-BE49-F238E27FC236}">
                <a16:creationId xmlns:a16="http://schemas.microsoft.com/office/drawing/2014/main" id="{5E2C6534-B3E7-5B86-8B99-6E1E75AB7730}"/>
              </a:ext>
            </a:extLst>
          </p:cNvPr>
          <p:cNvSpPr txBox="1"/>
          <p:nvPr/>
        </p:nvSpPr>
        <p:spPr>
          <a:xfrm>
            <a:off x="32657" y="0"/>
            <a:ext cx="6425292" cy="7540526"/>
          </a:xfrm>
          <a:prstGeom prst="rect">
            <a:avLst/>
          </a:prstGeom>
          <a:noFill/>
        </p:spPr>
        <p:txBody>
          <a:bodyPr wrap="square">
            <a:spAutoFit/>
          </a:bodyPr>
          <a:lstStyle/>
          <a:p>
            <a:pPr marL="342900" indent="-342900">
              <a:buFont typeface="+mj-lt"/>
              <a:buAutoNum type="arabicPeriod"/>
            </a:pPr>
            <a:r>
              <a:rPr lang="hi-IN" sz="4400" b="1" dirty="0"/>
              <a:t>हिस्सेदार</a:t>
            </a:r>
            <a:r>
              <a:rPr lang="en-US" sz="4400" b="1" dirty="0"/>
              <a:t> – </a:t>
            </a:r>
            <a:r>
              <a:rPr lang="en-IN" sz="4400" b="1" dirty="0"/>
              <a:t>sharer (here partner of the bus company)</a:t>
            </a:r>
          </a:p>
          <a:p>
            <a:pPr marL="342900" indent="-342900">
              <a:buFont typeface="+mj-lt"/>
              <a:buAutoNum type="arabicPeriod"/>
            </a:pPr>
            <a:r>
              <a:rPr lang="hi-IN" sz="4400" b="1" dirty="0"/>
              <a:t>सुधारा</a:t>
            </a:r>
            <a:r>
              <a:rPr lang="en-US" sz="4400" b="1" dirty="0"/>
              <a:t> </a:t>
            </a:r>
            <a:r>
              <a:rPr lang="en-IN" sz="4400" b="1" dirty="0"/>
              <a:t>- Repaired</a:t>
            </a:r>
          </a:p>
          <a:p>
            <a:pPr marL="342900" indent="-342900">
              <a:buFont typeface="+mj-lt"/>
              <a:buAutoNum type="arabicPeriod"/>
            </a:pPr>
            <a:r>
              <a:rPr lang="hi-IN" sz="4400" b="1" dirty="0"/>
              <a:t>वृद्धा </a:t>
            </a:r>
            <a:r>
              <a:rPr lang="en-US" sz="4400" b="1" dirty="0"/>
              <a:t>- </a:t>
            </a:r>
            <a:r>
              <a:rPr lang="en-IN" sz="4400" b="1" dirty="0"/>
              <a:t>old woman</a:t>
            </a:r>
          </a:p>
          <a:p>
            <a:pPr marL="342900" indent="-342900">
              <a:buFont typeface="+mj-lt"/>
              <a:buAutoNum type="arabicPeriod"/>
            </a:pPr>
            <a:r>
              <a:rPr lang="hi-IN" sz="4400" b="1" dirty="0"/>
              <a:t>टटोलकर</a:t>
            </a:r>
            <a:r>
              <a:rPr lang="en-US" sz="4400" b="1" dirty="0"/>
              <a:t> – carefully</a:t>
            </a:r>
          </a:p>
          <a:p>
            <a:pPr marL="342900" indent="-342900">
              <a:buFont typeface="+mj-lt"/>
              <a:buAutoNum type="arabicPeriod"/>
            </a:pPr>
            <a:r>
              <a:rPr lang="hi-IN" sz="4400" b="1" dirty="0"/>
              <a:t>रेंग</a:t>
            </a:r>
            <a:r>
              <a:rPr lang="en-US" sz="4400" b="1" dirty="0"/>
              <a:t> – crawl</a:t>
            </a:r>
          </a:p>
          <a:p>
            <a:pPr marL="342900" indent="-342900">
              <a:buFont typeface="+mj-lt"/>
              <a:buAutoNum type="arabicPeriod"/>
            </a:pPr>
            <a:r>
              <a:rPr lang="hi-IN" sz="4400" b="1" dirty="0"/>
              <a:t>पुलिया</a:t>
            </a:r>
            <a:r>
              <a:rPr lang="en-US" sz="4400" b="1" dirty="0"/>
              <a:t> - Drain</a:t>
            </a:r>
          </a:p>
          <a:p>
            <a:pPr marL="342900" indent="-342900">
              <a:buFont typeface="+mj-lt"/>
              <a:buAutoNum type="arabicPeriod"/>
            </a:pPr>
            <a:r>
              <a:rPr lang="hi-IN" sz="4400" dirty="0"/>
              <a:t>फिस्स</a:t>
            </a:r>
            <a:r>
              <a:rPr lang="en-US" sz="4400" dirty="0"/>
              <a:t> - here, punctured</a:t>
            </a:r>
            <a:endParaRPr lang="en-US" sz="4400" b="1" dirty="0"/>
          </a:p>
          <a:p>
            <a:pPr marL="342900" indent="-342900">
              <a:buFont typeface="+mj-lt"/>
              <a:buAutoNum type="arabicPeriod"/>
            </a:pPr>
            <a:endParaRPr lang="en-IN" sz="4400" b="1" dirty="0"/>
          </a:p>
        </p:txBody>
      </p:sp>
    </p:spTree>
    <p:extLst>
      <p:ext uri="{BB962C8B-B14F-4D97-AF65-F5344CB8AC3E}">
        <p14:creationId xmlns:p14="http://schemas.microsoft.com/office/powerpoint/2010/main" val="2268522636"/>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322</TotalTime>
  <Words>413</Words>
  <Application>Microsoft Office PowerPoint</Application>
  <PresentationFormat>Widescreen</PresentationFormat>
  <Paragraphs>44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Biome Light</vt:lpstr>
      <vt:lpstr>Calibri</vt:lpstr>
      <vt:lpstr>Google Sans</vt:lpstr>
      <vt:lpstr>Office Theme</vt:lpstr>
      <vt:lpstr>बस की यात्रा</vt:lpstr>
      <vt:lpstr>हिस्सेदार साहब ने इंजन खोला और कुछ सुधारा। बस आगे चली। उसकी चाल और कम हो गई थी।  धीरे-धीरे वृद्धा की आँखों की ज्योति जाने लगी। </vt:lpstr>
      <vt:lpstr>चाँदनी में रास्ता टटोलकर वह रेंग रही थी। आगे या पीछे से कोई गाड़ी आती दिखती तो वह एकदम किनारे खड़ी हो जाती और कहती - “ निकल जाओ, बेटी! अपनी तो वह उम्र ही नहीं रही । "</vt:lpstr>
      <vt:lpstr>एक पुलिया के ऊपर पहुँचे ही थे कि एक टायर फिस्स करके बैठ गया । वह बहुत ज़ोर से हिलकर थम गई। अगर स्पीड में होती तो उछलकर नाले में गिर जाती । मैंने उस कंपनी के हिस्सेदार की तरफ़ पहली बार श्रद्धाभाव से देखा। </vt:lpstr>
      <vt:lpstr>वह टायरों की हालत जानते हैं फिर भी जान हथेली पर लेकर इसी बस से सफ़र कर रहे हैं। उत्सर्ग की ऐसी भावना दुर्लभ है। सोचा, इस आदमी के साहस और बलिदान भावना का सही उपयोग नहीं हो रहा है। इसे तो किसी क्रांतिकारी आंदोलन का नेता होना चाहिए। दूसरा घिसा टायर लगाकर बस फिर चली।  </vt:lpstr>
      <vt:lpstr>दूसरा घिसा टायर लगाकर बस फिर चली। </vt:lpstr>
      <vt:lpstr>अब हमने वक्त पर पन्ना पहुँचने की उम्मीद छोड़ दी थी। पन्ना कभी भी पहुँचने की उम्मीद छोड़ दी थी। पन्ना क्या, कहीं भी, कभी भी पहुँचने की उम्मीद छोड़ दी थी। लगता था, ज़िंदगी इसी बस में गुजारनी है और इससे सीधे उस लोक को प्रयाण कर जाना है।</vt:lpstr>
      <vt:lpstr>इस पृथ्वी पर उसकी कोई मंज़िल नहीं है। हमारी बेताबी, तनाव खत्म हो गए। हम बड़े इत्मीनान से घर की तरह बैठ गए। चिंता जाती रही। हँसी-मज़ाक चालू हो गया।</vt:lpstr>
      <vt:lpstr>कठिन शब्दों के अर्थ</vt:lpstr>
      <vt:lpstr>कठिन शब्दों के अर्थ</vt:lpstr>
      <vt:lpstr>कठिन शब्दों के अर्थ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बस की यात्रा</dc:title>
  <dc:creator>Sreekanth Vempati</dc:creator>
  <cp:lastModifiedBy>Sreekanth Vempati</cp:lastModifiedBy>
  <cp:revision>2</cp:revision>
  <dcterms:created xsi:type="dcterms:W3CDTF">2023-06-25T10:10:16Z</dcterms:created>
  <dcterms:modified xsi:type="dcterms:W3CDTF">2023-06-25T15:35:39Z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