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AFF1B8B-3E4F-469E-B324-D3BB4DEF8460}"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1034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78243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2650075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7279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988496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9AD1BC-B81A-4DA6-BC5D-394E72B53F3F}"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1695103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9AD1BC-B81A-4DA6-BC5D-394E72B53F3F}"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209249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735726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69547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44010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81059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84852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32101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9AD1BC-B81A-4DA6-BC5D-394E72B53F3F}"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169546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9AD1BC-B81A-4DA6-BC5D-394E72B53F3F}"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119176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AD1BC-B81A-4DA6-BC5D-394E72B53F3F}"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106354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32456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179160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D49AD1BC-B81A-4DA6-BC5D-394E72B53F3F}" type="datetimeFigureOut">
              <a:rPr lang="en-IN" smtClean="0"/>
              <a:t>27-08-2023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AFF1B8B-3E4F-469E-B324-D3BB4DEF8460}" type="slidenum">
              <a:rPr lang="en-IN" smtClean="0"/>
              <a:t>‹#›</a:t>
            </a:fld>
            <a:endParaRPr lang="en-IN"/>
          </a:p>
        </p:txBody>
      </p:sp>
    </p:spTree>
    <p:extLst>
      <p:ext uri="{BB962C8B-B14F-4D97-AF65-F5344CB8AC3E}">
        <p14:creationId xmlns:p14="http://schemas.microsoft.com/office/powerpoint/2010/main" val="257935355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6D4C-5960-9B9B-F8C5-0E563A77DF7D}"/>
              </a:ext>
            </a:extLst>
          </p:cNvPr>
          <p:cNvSpPr>
            <a:spLocks noGrp="1"/>
          </p:cNvSpPr>
          <p:nvPr>
            <p:ph type="ctrTitle"/>
          </p:nvPr>
        </p:nvSpPr>
        <p:spPr>
          <a:xfrm>
            <a:off x="701879" y="-1149292"/>
            <a:ext cx="9144000" cy="6857999"/>
          </a:xfrm>
          <a:scene3d>
            <a:camera prst="isometricOffAxis1Right"/>
            <a:lightRig rig="threePt" dir="t"/>
          </a:scene3d>
        </p:spPr>
        <p:txBody>
          <a:bodyPr anchor="ctr">
            <a:normAutofit/>
          </a:bodyPr>
          <a:lstStyle/>
          <a:p>
            <a:r>
              <a:rPr lang="hi-IN" sz="13800" b="1" i="0" dirty="0">
                <a:solidFill>
                  <a:srgbClr val="333333"/>
                </a:solidFill>
                <a:effectLst/>
                <a:latin typeface="Sitka Heading" panose="02000505000000020004" pitchFamily="2" charset="0"/>
              </a:rPr>
              <a:t>क्या निराश हुआ जाए</a:t>
            </a:r>
            <a:endParaRPr lang="en-IN" sz="13800" dirty="0"/>
          </a:p>
        </p:txBody>
      </p:sp>
    </p:spTree>
    <p:extLst>
      <p:ext uri="{BB962C8B-B14F-4D97-AF65-F5344CB8AC3E}">
        <p14:creationId xmlns:p14="http://schemas.microsoft.com/office/powerpoint/2010/main" val="323887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related image detail. Dhanyawad PNG Transparent Images Free Download | Vector Files | Pngtree">
            <a:extLst>
              <a:ext uri="{FF2B5EF4-FFF2-40B4-BE49-F238E27FC236}">
                <a16:creationId xmlns:a16="http://schemas.microsoft.com/office/drawing/2014/main" id="{779DF965-9912-5FA8-2C53-4D42BCFAF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538" y="260758"/>
            <a:ext cx="5164909" cy="516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59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6DC1F-A5AE-EA86-ABC0-757BAC17EE4F}"/>
              </a:ext>
            </a:extLst>
          </p:cNvPr>
          <p:cNvSpPr>
            <a:spLocks noGrp="1"/>
          </p:cNvSpPr>
          <p:nvPr>
            <p:ph idx="1"/>
          </p:nvPr>
        </p:nvSpPr>
        <p:spPr>
          <a:xfrm>
            <a:off x="0" y="167779"/>
            <a:ext cx="7625593" cy="5834543"/>
          </a:xfrm>
        </p:spPr>
        <p:txBody>
          <a:bodyPr>
            <a:normAutofit/>
          </a:bodyPr>
          <a:lstStyle/>
          <a:p>
            <a:pPr marL="0" indent="0">
              <a:lnSpc>
                <a:spcPct val="110000"/>
              </a:lnSpc>
              <a:buNone/>
            </a:pPr>
            <a:r>
              <a:rPr lang="hi-IN" dirty="0"/>
              <a:t>मैं भी बहुत भयभीत था पर ड्राइवर को किसी तरह मार-पीट से बचाया। डेढ़-दो घंटे बीत गए। मेरे बच्चे भोजन और पानी के लिए व्याकुल थे। मेरी और पत्नी की हालत बुरी थी। लोगों ने ड्राइवर को मारा तो नहीं पर उसे बस से उतारकर एक जगह घेरकर रखा। कोई भी दुर्घटना होती है तो पहले ड्रावर को समाप्त कर देना उन्हें उचित जान पड़ा। मेरे गिड़गिड़ाने का कोई विशेष असर नहीं पड़ा। इसी समय क्या देखता हूँ कि एक खाली बस चली आ रही है और उस पर हमारा बस कंडक्टर भी बैठा हुआ है। उसने आते ही कहा, “ अड्डे से नई बस लाया हूँ, इस बस पर बैठिए । वह बस चलाने लायक नहीं है । " फिर मेरे पास एक लोटे में पानी और थोड़ा दूध लेकर आया और बोला, “पंडित जी ! बच्चों का रोना मुझसे देखा नहीं गया। वहीं दूध मिल गया, थोड़ा लेता आया । " यात्रियों में फिर</a:t>
            </a:r>
            <a:r>
              <a:rPr lang="en-US" dirty="0"/>
              <a:t> </a:t>
            </a:r>
            <a:r>
              <a:rPr lang="hi-IN" dirty="0"/>
              <a:t>जान आई। सबने उसे धन्यवाद दिया। ड्राइवर से माफ़ी माँगी और बारह बजे से पहले ही सब लोग बस अड्डे पहुँच गए।</a:t>
            </a:r>
            <a:endParaRPr lang="en-IN" dirty="0"/>
          </a:p>
        </p:txBody>
      </p:sp>
      <p:pic>
        <p:nvPicPr>
          <p:cNvPr id="1026" name="Picture 2">
            <a:extLst>
              <a:ext uri="{FF2B5EF4-FFF2-40B4-BE49-F238E27FC236}">
                <a16:creationId xmlns:a16="http://schemas.microsoft.com/office/drawing/2014/main" id="{569DD798-82EB-6624-93F8-D68DD0DEB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2939" y="227201"/>
            <a:ext cx="2754385" cy="27543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 bus coming">
            <a:extLst>
              <a:ext uri="{FF2B5EF4-FFF2-40B4-BE49-F238E27FC236}">
                <a16:creationId xmlns:a16="http://schemas.microsoft.com/office/drawing/2014/main" id="{B16FE87F-1572-053D-1A15-388538DD9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675" y="3504501"/>
            <a:ext cx="3648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10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B50F7-9F41-1B23-6CF5-48B844AF15B9}"/>
              </a:ext>
            </a:extLst>
          </p:cNvPr>
          <p:cNvSpPr>
            <a:spLocks noGrp="1"/>
          </p:cNvSpPr>
          <p:nvPr>
            <p:ph idx="1"/>
          </p:nvPr>
        </p:nvSpPr>
        <p:spPr>
          <a:xfrm>
            <a:off x="142613" y="-444617"/>
            <a:ext cx="8305101" cy="6681831"/>
          </a:xfrm>
        </p:spPr>
        <p:txBody>
          <a:bodyPr>
            <a:normAutofit/>
          </a:bodyPr>
          <a:lstStyle/>
          <a:p>
            <a:pPr marL="0" indent="0">
              <a:lnSpc>
                <a:spcPct val="110000"/>
              </a:lnSpc>
              <a:buNone/>
            </a:pPr>
            <a:r>
              <a:rPr lang="hi-IN" sz="1900" dirty="0"/>
              <a:t>कैसे कहूँ कि मनुष्यता एकदम समाप्त हो गई ! कैसे कहूँ कि लोगों में दया - माया रह ही नहीं गई ! जीवन में जाने कितनी ऐसी घटनाएँ हुई हैं जिन्हें मैं भूल नहीं सकता।</a:t>
            </a:r>
          </a:p>
          <a:p>
            <a:pPr marL="0" indent="0">
              <a:lnSpc>
                <a:spcPct val="110000"/>
              </a:lnSpc>
              <a:buNone/>
            </a:pPr>
            <a:r>
              <a:rPr lang="hi-IN" sz="1900" dirty="0"/>
              <a:t>ठगा भी गया हूँ, धोखा भी खाया है, परंतु बहुत कम स्थलों पर विश्वासघात नाम की चीज़ मिलती है। केवल उन्हीं बातों का हिसाब रखो, जिनमें धोखा खाया है तो जीवन कष्टकर हो जाएगा, परंतु ऐसी घटनाएँ भी बहुत कम नहीं हैं जब लोगों ने अकारण सहायता की है, निराश मन को ढाँढ़स दिया है और हिम्मत बँधाई है। कविवर रवींद्रनाथ ठाकुर ने अपने प्रार्थना गीत में भगवान से प्रार्थना की थी कि संसार में केवल नुकसान ही उठाना पड़े, धोखा ही खाना पड़े तो ऐसे अवसरों पर भी हे प्रभो! मुझे ऐसी शक्ति दो कि मैं तुम्हारे ऊपर संदेह न करूँ।</a:t>
            </a:r>
          </a:p>
          <a:p>
            <a:pPr marL="0" indent="0">
              <a:lnSpc>
                <a:spcPct val="110000"/>
              </a:lnSpc>
              <a:buNone/>
            </a:pPr>
            <a:r>
              <a:rPr lang="hi-IN" sz="1900" dirty="0"/>
              <a:t>मनुष्य की बनाई विधियाँ गलत नतीजे तक पहुँच रही हैं तो इन्हें बदलना होगा। वस्तुतः आए दिन इन्हें बदला ही जा रहा है, लेकिन अब भी आशा की ज्योति बुझी नहीं है। महान भारतवर्ष को पाने की संभावना बनी हुई है, बनी रहेगी।</a:t>
            </a:r>
          </a:p>
          <a:p>
            <a:pPr marL="0" indent="0">
              <a:lnSpc>
                <a:spcPct val="110000"/>
              </a:lnSpc>
              <a:buNone/>
            </a:pPr>
            <a:r>
              <a:rPr lang="hi-IN" sz="1900" dirty="0"/>
              <a:t>मेरे मन ! निराश होने की जरूरत नहीं है।</a:t>
            </a:r>
            <a:endParaRPr lang="en-IN" sz="1900" dirty="0"/>
          </a:p>
        </p:txBody>
      </p:sp>
      <p:pic>
        <p:nvPicPr>
          <p:cNvPr id="2050" name="Picture 2" descr="Image result for rabindranath tagore">
            <a:extLst>
              <a:ext uri="{FF2B5EF4-FFF2-40B4-BE49-F238E27FC236}">
                <a16:creationId xmlns:a16="http://schemas.microsoft.com/office/drawing/2014/main" id="{52B6D41F-05BF-82EA-F23B-0F306A204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4665" y="176168"/>
            <a:ext cx="24955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43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5BC73-30EA-3E4C-60A7-F4135B61D76B}"/>
              </a:ext>
            </a:extLst>
          </p:cNvPr>
          <p:cNvSpPr>
            <a:spLocks noGrp="1"/>
          </p:cNvSpPr>
          <p:nvPr>
            <p:ph type="title"/>
          </p:nvPr>
        </p:nvSpPr>
        <p:spPr>
          <a:xfrm>
            <a:off x="838200" y="209726"/>
            <a:ext cx="10515600" cy="1590020"/>
          </a:xfrm>
        </p:spPr>
        <p:txBody>
          <a:bodyPr>
            <a:normAutofit fontScale="90000"/>
          </a:bodyPr>
          <a:lstStyle/>
          <a:p>
            <a:r>
              <a:rPr lang="hi-IN" sz="12500" b="1" dirty="0"/>
              <a:t>कठिन शब्द</a:t>
            </a:r>
            <a:r>
              <a:rPr lang="en-US" sz="12500" b="1" dirty="0"/>
              <a:t>: -</a:t>
            </a:r>
            <a:endParaRPr lang="en-IN" sz="12500" b="1" dirty="0"/>
          </a:p>
        </p:txBody>
      </p:sp>
      <p:sp>
        <p:nvSpPr>
          <p:cNvPr id="3" name="Content Placeholder 2">
            <a:extLst>
              <a:ext uri="{FF2B5EF4-FFF2-40B4-BE49-F238E27FC236}">
                <a16:creationId xmlns:a16="http://schemas.microsoft.com/office/drawing/2014/main" id="{A1553941-7392-F007-BB84-6D1CEF8EB6A8}"/>
              </a:ext>
            </a:extLst>
          </p:cNvPr>
          <p:cNvSpPr>
            <a:spLocks noGrp="1"/>
          </p:cNvSpPr>
          <p:nvPr>
            <p:ph idx="1"/>
          </p:nvPr>
        </p:nvSpPr>
        <p:spPr>
          <a:xfrm>
            <a:off x="838200" y="1753914"/>
            <a:ext cx="10515600" cy="4351338"/>
          </a:xfrm>
        </p:spPr>
        <p:txBody>
          <a:bodyPr>
            <a:normAutofit/>
          </a:bodyPr>
          <a:lstStyle/>
          <a:p>
            <a:r>
              <a:rPr lang="hi-IN" sz="4000" i="0" dirty="0">
                <a:effectLst/>
                <a:latin typeface="Söhne"/>
              </a:rPr>
              <a:t>विधियाँ </a:t>
            </a:r>
            <a:r>
              <a:rPr lang="en-IN" sz="4000" i="0" dirty="0">
                <a:effectLst/>
                <a:latin typeface="Söhne"/>
              </a:rPr>
              <a:t>– </a:t>
            </a:r>
            <a:r>
              <a:rPr lang="hi-IN" sz="4000" i="0" dirty="0">
                <a:effectLst/>
                <a:latin typeface="Söhne"/>
              </a:rPr>
              <a:t>तरीके</a:t>
            </a:r>
            <a:endParaRPr lang="en-US" sz="4000" i="0" dirty="0">
              <a:effectLst/>
              <a:latin typeface="Söhne"/>
            </a:endParaRPr>
          </a:p>
          <a:p>
            <a:r>
              <a:rPr lang="hi-IN" sz="4000" i="0" dirty="0">
                <a:effectLst/>
                <a:latin typeface="Söhne"/>
              </a:rPr>
              <a:t>ठगा </a:t>
            </a:r>
            <a:r>
              <a:rPr lang="en-IN" sz="4000" i="0" dirty="0">
                <a:effectLst/>
                <a:latin typeface="Söhne"/>
              </a:rPr>
              <a:t>– </a:t>
            </a:r>
            <a:r>
              <a:rPr lang="hi-IN" sz="4000" i="0" dirty="0">
                <a:effectLst/>
                <a:latin typeface="Söhne"/>
              </a:rPr>
              <a:t>धोखा</a:t>
            </a:r>
            <a:endParaRPr lang="en-US" sz="4000" i="0" dirty="0">
              <a:effectLst/>
              <a:latin typeface="Söhne"/>
            </a:endParaRPr>
          </a:p>
          <a:p>
            <a:r>
              <a:rPr lang="hi-IN" sz="4000" i="0" dirty="0">
                <a:effectLst/>
                <a:latin typeface="Söhne"/>
              </a:rPr>
              <a:t>विश्वासघात </a:t>
            </a:r>
            <a:r>
              <a:rPr lang="en-IN" sz="4000" i="0" dirty="0">
                <a:effectLst/>
                <a:latin typeface="Söhne"/>
              </a:rPr>
              <a:t>– </a:t>
            </a:r>
            <a:r>
              <a:rPr lang="hi-IN" sz="4000" i="0" dirty="0">
                <a:effectLst/>
                <a:latin typeface="Söhne"/>
              </a:rPr>
              <a:t>धोखा</a:t>
            </a:r>
            <a:endParaRPr lang="en-US" sz="4000" i="0" dirty="0">
              <a:effectLst/>
              <a:latin typeface="Söhne"/>
            </a:endParaRPr>
          </a:p>
          <a:p>
            <a:r>
              <a:rPr lang="hi-IN" sz="4000" i="0" dirty="0">
                <a:effectLst/>
                <a:latin typeface="Söhne"/>
              </a:rPr>
              <a:t>संभावना </a:t>
            </a:r>
            <a:r>
              <a:rPr lang="en-IN" sz="4000" i="0" dirty="0">
                <a:effectLst/>
                <a:latin typeface="Söhne"/>
              </a:rPr>
              <a:t>– </a:t>
            </a:r>
            <a:r>
              <a:rPr lang="hi-IN" sz="4000" i="0" dirty="0">
                <a:effectLst/>
                <a:latin typeface="Söhne"/>
              </a:rPr>
              <a:t>अवसर</a:t>
            </a:r>
            <a:endParaRPr lang="en-US" sz="4000" i="0" dirty="0">
              <a:effectLst/>
              <a:latin typeface="Söhne"/>
            </a:endParaRPr>
          </a:p>
          <a:p>
            <a:r>
              <a:rPr lang="hi-IN" sz="4000" i="0" dirty="0">
                <a:effectLst/>
                <a:latin typeface="Söhne"/>
              </a:rPr>
              <a:t>व्याकुल </a:t>
            </a:r>
            <a:r>
              <a:rPr lang="en-US" sz="4000" i="0" dirty="0">
                <a:effectLst/>
                <a:latin typeface="Söhne"/>
              </a:rPr>
              <a:t>- 	</a:t>
            </a:r>
            <a:r>
              <a:rPr lang="hi-IN" sz="4000" i="0" dirty="0">
                <a:effectLst/>
                <a:latin typeface="Söhne"/>
              </a:rPr>
              <a:t>चिंतित</a:t>
            </a:r>
            <a:endParaRPr lang="en-US" sz="4000" i="0" dirty="0">
              <a:effectLst/>
              <a:latin typeface="Söhne"/>
            </a:endParaRPr>
          </a:p>
          <a:p>
            <a:endParaRPr lang="en-IN" sz="4000" dirty="0"/>
          </a:p>
        </p:txBody>
      </p:sp>
    </p:spTree>
    <p:extLst>
      <p:ext uri="{BB962C8B-B14F-4D97-AF65-F5344CB8AC3E}">
        <p14:creationId xmlns:p14="http://schemas.microsoft.com/office/powerpoint/2010/main" val="28346908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5</TotalTime>
  <Words>425</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Impact</vt:lpstr>
      <vt:lpstr>Sitka Heading</vt:lpstr>
      <vt:lpstr>Söhne</vt:lpstr>
      <vt:lpstr>Main Event</vt:lpstr>
      <vt:lpstr>क्या निराश हुआ जाए</vt:lpstr>
      <vt:lpstr>PowerPoint Presentation</vt:lpstr>
      <vt:lpstr>PowerPoint Presentation</vt:lpstr>
      <vt:lpstr>PowerPoint Presentation</vt:lpstr>
      <vt:lpstr>कठिन शब्द: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क्या निराश हुआ जाए</dc:title>
  <dc:creator>Sreekanth Vempati</dc:creator>
  <cp:lastModifiedBy>Sreekanth Vempati</cp:lastModifiedBy>
  <cp:revision>1</cp:revision>
  <dcterms:created xsi:type="dcterms:W3CDTF">2023-08-27T14:09:24Z</dcterms:created>
  <dcterms:modified xsi:type="dcterms:W3CDTF">2023-08-27T14:14:28Z</dcterms:modified>
</cp:coreProperties>
</file>