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Raleway"/>
      <p:regular r:id="rId64"/>
      <p:bold r:id="rId65"/>
      <p:italic r:id="rId66"/>
      <p:boldItalic r:id="rId67"/>
    </p:embeddedFont>
    <p:embeddedFont>
      <p:font typeface="Lat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6DBB68-3777-4454-8109-2A5A831F811C}">
  <a:tblStyle styleId="{BE6DBB68-3777-4454-8109-2A5A831F8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aleway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aleway-italic.fntdata"/><Relationship Id="rId21" Type="http://schemas.openxmlformats.org/officeDocument/2006/relationships/slide" Target="slides/slide15.xml"/><Relationship Id="rId65" Type="http://schemas.openxmlformats.org/officeDocument/2006/relationships/font" Target="fonts/Raleway-bold.fntdata"/><Relationship Id="rId24" Type="http://schemas.openxmlformats.org/officeDocument/2006/relationships/slide" Target="slides/slide18.xml"/><Relationship Id="rId68" Type="http://schemas.openxmlformats.org/officeDocument/2006/relationships/font" Target="fonts/Lato-regular.fntdata"/><Relationship Id="rId23" Type="http://schemas.openxmlformats.org/officeDocument/2006/relationships/slide" Target="slides/slide17.xml"/><Relationship Id="rId67" Type="http://schemas.openxmlformats.org/officeDocument/2006/relationships/font" Target="fonts/Raleway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55a6b0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55a6b0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55a6b0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55a6b0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55a6b0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55a6b0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55a6b0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55a6b0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55a77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55a77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55a6b0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55a6b0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55a6b0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55a6b0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855a6b0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855a6b0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55a775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55a775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55a775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55a775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55a6b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55a6b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be06a2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9be06a2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9be06a2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9be06a2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be06a2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be06a2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9be06a2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9be06a2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be06a2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9be06a2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be06a2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be06a2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9be06a20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9be06a20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9be06a2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9be06a2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9be06a2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9be06a2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9be06a2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9be06a2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55a6b0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55a6b0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9be06a2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9be06a2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9be06a2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9be06a2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9be06a20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9be06a20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9be06a2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9be06a2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9be0d9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9be0d9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88e98a5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88e98a5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88e98a5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88e98a5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9be0d9d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9be0d9d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88e98a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88e98a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88e98a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88e98a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55a6b0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55a6b0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88e98a5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88e98a5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88e98a5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88e98a5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88e98a5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88e98a5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88e98a5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88e98a5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88e98a5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88e98a5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88e98a5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88e98a5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88e98a5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88e98a5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88e98a5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88e98a5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88e98a5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88e98a5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88e98a51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88e98a51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855a6b0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855a6b0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88e98a5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88e98a5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88e98a51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88e98a51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88e98a5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88e98a5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88e98a5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88e98a5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9f581e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9f581e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9f581e6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9f581e6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9f581e6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9f581e6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9f581e6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9f581e6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55a6b0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55a6b0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55a6b0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55a6b0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55a6b0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55a6b0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55a6b0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55a6b0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hyperlink" Target="https://doc.rust-lang.org/std/index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for Solana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r>
              <a:rPr lang="en"/>
              <a:t> Crash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print variables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825" y="4519150"/>
            <a:ext cx="80664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 are passing using curly brackets. 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3150775"/>
            <a:ext cx="4082726" cy="120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075" y="2019100"/>
            <a:ext cx="3594625" cy="16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825" y="2019100"/>
            <a:ext cx="4082724" cy="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Con’t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0" y="1982650"/>
            <a:ext cx="4214900" cy="29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500" y="1982650"/>
            <a:ext cx="3564450" cy="11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&amp; Slices</a:t>
            </a:r>
            <a:r>
              <a:rPr lang="en"/>
              <a:t> - Anatomy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array_variable_name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type; </a:t>
            </a:r>
            <a:r>
              <a:rPr b="1" lang="en" sz="1400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array_size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lang="en" sz="1400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“array”,”values”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slice_variable_name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arr_var_name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400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arr_idx_from .. arr_idx_to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914025" y="4140250"/>
            <a:ext cx="3444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n" sz="1400"/>
              <a:t> = Debug mode</a:t>
            </a:r>
            <a:endParaRPr sz="14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50" y="1979650"/>
            <a:ext cx="3948875" cy="2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024" y="1979650"/>
            <a:ext cx="3444725" cy="2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2006250"/>
            <a:ext cx="4392801" cy="2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625" y="2006250"/>
            <a:ext cx="2974225" cy="18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5443625" y="4082350"/>
            <a:ext cx="3444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/>
              <a:t> = </a:t>
            </a:r>
            <a:r>
              <a:rPr lang="en" sz="1400"/>
              <a:t>Borrowing</a:t>
            </a:r>
            <a:r>
              <a:rPr lang="en" sz="1400"/>
              <a:t> data (Referencing)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50" y="2038250"/>
            <a:ext cx="5352901" cy="1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225" y="3658734"/>
            <a:ext cx="5352900" cy="121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Anatomy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visibility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fn </a:t>
            </a:r>
            <a:r>
              <a:rPr b="1" lang="en" sz="12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function_name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variable_type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return_value_type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logic</a:t>
            </a:r>
            <a:endParaRPr b="1"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3859550"/>
            <a:ext cx="7790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>
                <a:solidFill>
                  <a:srgbClr val="FF0000"/>
                </a:solidFill>
              </a:rPr>
              <a:t>*</a:t>
            </a:r>
            <a:r>
              <a:rPr lang="en" sz="1400"/>
              <a:t> All functions are private by default in rust unless stated otherwise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" y="2048275"/>
            <a:ext cx="3680649" cy="2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500" y="2048275"/>
            <a:ext cx="3804150" cy="125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25" y="2123025"/>
            <a:ext cx="2651000" cy="27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909750" y="3211259"/>
            <a:ext cx="308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Here, showing a nested if statement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75" y="2007225"/>
            <a:ext cx="2448900" cy="28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825" y="2007225"/>
            <a:ext cx="1600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Rustup</a:t>
            </a:r>
            <a:r>
              <a:rPr lang="en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curl --proto '=https' --tlsv1.2 -sSf https://sh.rustup.rs | sh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OR Brew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brew install rustup-init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* </a:t>
            </a:r>
            <a:r>
              <a:rPr lang="en" sz="1400"/>
              <a:t>Recommended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 loop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00" y="2064150"/>
            <a:ext cx="28003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loop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2093100"/>
            <a:ext cx="31432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228" name="Google Shape;228;p34"/>
          <p:cNvSpPr txBox="1"/>
          <p:nvPr>
            <p:ph idx="4294967295" type="body"/>
          </p:nvPr>
        </p:nvSpPr>
        <p:spPr>
          <a:xfrm>
            <a:off x="786900" y="1853850"/>
            <a:ext cx="378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400"/>
              <a:t> is very similar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400"/>
              <a:t> statement</a:t>
            </a:r>
            <a:endParaRPr sz="1400"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00" y="2389049"/>
            <a:ext cx="3427678" cy="2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>
            <p:ph idx="4294967295" type="body"/>
          </p:nvPr>
        </p:nvSpPr>
        <p:spPr>
          <a:xfrm>
            <a:off x="4709250" y="2389050"/>
            <a:ext cx="39042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3..=4</a:t>
            </a:r>
            <a:r>
              <a:rPr lang="en" sz="1200"/>
              <a:t> - Here, 4 is included in the condition with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/>
              <a:t>means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commonly used types of strings in rust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/>
              <a:t> - owned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&amp;str</a:t>
            </a:r>
            <a:r>
              <a:rPr lang="en" sz="1300"/>
              <a:t> - borrowed String slice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Strings are automatically borrowed in Rust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Must use an </a:t>
            </a:r>
            <a:r>
              <a:rPr lang="en" sz="1500" u="sng"/>
              <a:t>owned String</a:t>
            </a:r>
            <a:r>
              <a:rPr lang="en" sz="1500"/>
              <a:t> to store in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&amp;str</a:t>
            </a:r>
            <a:r>
              <a:rPr lang="en" sz="1500"/>
              <a:t> when passing to a function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00" y="1996600"/>
            <a:ext cx="5444650" cy="28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1986950"/>
            <a:ext cx="3734450" cy="285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000" y="1986950"/>
            <a:ext cx="2416675" cy="1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75" y="2015900"/>
            <a:ext cx="3371550" cy="27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675" y="2015900"/>
            <a:ext cx="3571068" cy="2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29450" y="1952425"/>
            <a:ext cx="41535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Allows to implement functionality on specific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200"/>
              <a:t> or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&amp;self</a:t>
            </a:r>
            <a:r>
              <a:rPr lang="en" sz="1200"/>
              <a:t> is similar to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/>
              <a:t> in javascript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self.variable</a:t>
            </a:r>
            <a:r>
              <a:rPr lang="en" sz="1200"/>
              <a:t> is similar to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-&gt;variable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75" y="3530125"/>
            <a:ext cx="2076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375" y="945375"/>
            <a:ext cx="3553201" cy="39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 - Con’t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729450" y="1962075"/>
            <a:ext cx="41535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 </a:t>
            </a:r>
            <a:r>
              <a:rPr lang="en" sz="1200"/>
              <a:t>(Capital S) is </a:t>
            </a:r>
            <a:r>
              <a:rPr lang="en" sz="1200"/>
              <a:t>referring</a:t>
            </a:r>
            <a:r>
              <a:rPr lang="en" sz="1200"/>
              <a:t> to struct/enum name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Ship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::f4 </a:t>
            </a:r>
            <a:r>
              <a:rPr lang="en" sz="1200"/>
              <a:t>is calling the function inside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n" sz="1200"/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400" y="729575"/>
            <a:ext cx="3205825" cy="41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625" y="3162525"/>
            <a:ext cx="2327650" cy="1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Setup (Visual Studio Code)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Plugins to Install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Rust-analyzer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Rust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* </a:t>
            </a:r>
            <a:r>
              <a:rPr lang="en" sz="1200"/>
              <a:t>Don’t install Rust and Rust-analyzer together. It’s having conflict. Rust-analyzer is better than Rust plugin.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 is the OOP solution for Rust (very similar approach)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Traits define similar functionality for different types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 functions are regular functions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Can accept arguments and return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 should start with a capital letter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impl Trait</a:t>
            </a:r>
            <a:r>
              <a:rPr lang="en" sz="1500"/>
              <a:t> as a function argument to pass data via trait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605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676" y="152400"/>
            <a:ext cx="4335375" cy="19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to store multiple pieces of information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Must be the same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for lists of information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add, remove the entries dynamically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00" y="2025550"/>
            <a:ext cx="4247375" cy="2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650" y="2025550"/>
            <a:ext cx="28575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2006250"/>
            <a:ext cx="3524301" cy="27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2006250"/>
            <a:ext cx="2327675" cy="14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 txBox="1"/>
          <p:nvPr/>
        </p:nvSpPr>
        <p:spPr>
          <a:xfrm>
            <a:off x="4718900" y="3752875"/>
            <a:ext cx="39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https://doc.rust-lang.org/std/index.html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729450" y="2078875"/>
            <a:ext cx="76887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500"/>
              <a:t> represents either some data or nothing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500"/>
              <a:t> (variable_name) = Data is available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500"/>
              <a:t> = No data is available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when needing to work with optional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Option&lt;type&gt;</a:t>
            </a:r>
            <a:r>
              <a:rPr lang="en" sz="1500"/>
              <a:t> to declare an optional type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274025"/>
            <a:ext cx="3257600" cy="4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900" y="274025"/>
            <a:ext cx="2476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729450" y="1977272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actually needs for Solana :) 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functionalities can automatically implemented in enums and structs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need to do manual borrowing/ referencing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 will figure out what has to be done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559700"/>
            <a:ext cx="4030876" cy="434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26" y="559700"/>
            <a:ext cx="14763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Without Derive Macro in Position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Terminal, type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cargo init hello-world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inside to the hello-world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cargo 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50" y="3165225"/>
            <a:ext cx="5223025" cy="17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 Derive Macro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in Position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" y="636500"/>
            <a:ext cx="3252366" cy="4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116" y="636500"/>
            <a:ext cx="16383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Without Derive Macro in Employee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" y="636500"/>
            <a:ext cx="3252366" cy="4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116" y="636500"/>
            <a:ext cx="16383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 Derive Macro in Employee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704050"/>
            <a:ext cx="2835400" cy="40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675" y="704050"/>
            <a:ext cx="4410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 - Other Useful Macros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#[derive (Debug, </a:t>
            </a:r>
            <a:r>
              <a:rPr b="1" lang="en" sz="15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0" y="240250"/>
            <a:ext cx="2793975" cy="4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175" y="240250"/>
            <a:ext cx="44386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729450" y="2078875"/>
            <a:ext cx="76887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data type that contains one of two types of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Successful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Error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when working with functionality that can potentially fail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Anatomy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729450" y="2078875"/>
            <a:ext cx="76887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get_choice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b="1" lang="en" sz="15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(T, E)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// logic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799725" y="3689275"/>
            <a:ext cx="70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 and E here is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arbitrary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  You can  pass any type (String, Arrays, Vectors) or errors, or keep it blank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452650"/>
            <a:ext cx="5091975" cy="3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650" y="452649"/>
            <a:ext cx="2858125" cy="1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endParaRPr/>
          </a:p>
        </p:txBody>
      </p:sp>
      <p:pic>
        <p:nvPicPr>
          <p:cNvPr id="399" name="Google Shape;3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0" y="1967650"/>
            <a:ext cx="37939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405" name="Google Shape;405;p61"/>
          <p:cNvSpPr txBox="1"/>
          <p:nvPr>
            <p:ph idx="1" type="body"/>
          </p:nvPr>
        </p:nvSpPr>
        <p:spPr>
          <a:xfrm>
            <a:off x="729450" y="2078875"/>
            <a:ext cx="76887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use to organize the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Help to self contain and easier to follow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6" name="Google Shape;4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925" y="1202375"/>
            <a:ext cx="2537975" cy="25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925" y="3896700"/>
            <a:ext cx="12763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Cargo	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build system and package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Similar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729450" y="2078875"/>
            <a:ext cx="4356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to store references and sometimes needed when creating functions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" name="Google Shape;4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49" y="1270400"/>
            <a:ext cx="3163350" cy="35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125" y="3882100"/>
            <a:ext cx="2552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Documentation</a:t>
            </a:r>
            <a:endParaRPr/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729450" y="1920425"/>
            <a:ext cx="36918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0"/>
              <a:t>In terminal, run</a:t>
            </a:r>
            <a:r>
              <a:rPr lang="en" sz="1400"/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cargo doc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7" name="Google Shape;4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25" y="2465800"/>
            <a:ext cx="1969102" cy="24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65800"/>
            <a:ext cx="4191828" cy="24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</a:t>
            </a:r>
            <a:r>
              <a:rPr lang="en"/>
              <a:t> Documentation (STD)</a:t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access the complete documentation from the below URL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https://doc.rust-lang.org/std/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available locally as well. Run this command in terminal to bring up the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rustup doc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65"/>
          <p:cNvSpPr txBox="1"/>
          <p:nvPr/>
        </p:nvSpPr>
        <p:spPr>
          <a:xfrm>
            <a:off x="1214675" y="3749625"/>
            <a:ext cx="7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It might will give an error in Mac because of M1 processors. Simply follow what’s showing on terminal.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rustup component add --toolchain stable-aarch64-apple-darwin rust-docs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Anchor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SPL token using CLI (ERC20)</a:t>
            </a:r>
            <a:endParaRPr/>
          </a:p>
        </p:txBody>
      </p:sp>
      <p:sp>
        <p:nvSpPr>
          <p:cNvPr id="446" name="Google Shape;446;p67"/>
          <p:cNvSpPr txBox="1"/>
          <p:nvPr>
            <p:ph idx="1" type="body"/>
          </p:nvPr>
        </p:nvSpPr>
        <p:spPr>
          <a:xfrm>
            <a:off x="729450" y="2001425"/>
            <a:ext cx="76887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create-token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create-account &lt;token_id&gt;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mint &lt;token_id&gt; &lt;amount&gt;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supply &lt;token_id&gt;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balance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accounts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transfer --fund-recipient &lt;token_id&gt; &lt;amount&gt; &lt;wallet_address&gt;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burn &lt;account_id&gt; &lt;amount&gt;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SPL token using CLI (NFT)</a:t>
            </a:r>
            <a:endParaRPr/>
          </a:p>
        </p:txBody>
      </p:sp>
      <p:sp>
        <p:nvSpPr>
          <p:cNvPr id="452" name="Google Shape;452;p68"/>
          <p:cNvSpPr txBox="1"/>
          <p:nvPr>
            <p:ph idx="1" type="body"/>
          </p:nvPr>
        </p:nvSpPr>
        <p:spPr>
          <a:xfrm>
            <a:off x="729450" y="2078875"/>
            <a:ext cx="76887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create-token --decimals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mint &lt;token_id&gt;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spl-token authorize &lt;token_id&gt; mint --disable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 Project Structure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387250" y="2135050"/>
            <a:ext cx="4211100" cy="23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/>
              <a:t>Where rust code lives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/>
              <a:t>		Where compiled files stores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Cargo.toml	</a:t>
            </a:r>
            <a:r>
              <a:rPr lang="en"/>
              <a:t>Similar to package.json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25" y="2135050"/>
            <a:ext cx="32099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836825" y="2082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{BE6DBB68-3777-4454-8109-2A5A831F811C}</a:tableStyleId>
              </a:tblPr>
              <a:tblGrid>
                <a:gridCol w="1990425"/>
                <a:gridCol w="2704775"/>
                <a:gridCol w="2993475"/>
              </a:tblGrid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Type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Notes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Yes/ No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1, 2, 50, 199, -5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Negative numbers also integers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Can be signed and unsigned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/ Float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1.1, 420.69, 2.0, -5.9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‘A’, ‘c’, ‘6’, ‘$’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Representing with single quotes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“Hello”, “this is a string”, “It’s 40”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Representing with double quotes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Support unicode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654600" y="2161650"/>
            <a:ext cx="42909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In Rust, variables are immutable by default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But, can set as mutable using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n" sz="1400"/>
              <a:t> keyword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Note :</a:t>
            </a:r>
            <a:br>
              <a:rPr lang="en" sz="1400"/>
            </a:br>
            <a:r>
              <a:rPr lang="en" sz="1400"/>
              <a:t>Have to end with </a:t>
            </a:r>
            <a:r>
              <a:rPr lang="en" sz="1400"/>
              <a:t>semicolon</a:t>
            </a:r>
            <a:r>
              <a:rPr lang="en" sz="1400"/>
              <a:t> after declaring a variable</a:t>
            </a:r>
            <a:endParaRPr sz="14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" y="2161675"/>
            <a:ext cx="3577400" cy="2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