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72" r:id="rId6"/>
    <p:sldId id="274" r:id="rId7"/>
    <p:sldId id="262" r:id="rId8"/>
    <p:sldId id="263" r:id="rId9"/>
    <p:sldId id="264" r:id="rId10"/>
    <p:sldId id="265" r:id="rId11"/>
    <p:sldId id="266" r:id="rId12"/>
    <p:sldId id="267" r:id="rId13"/>
    <p:sldId id="268" r:id="rId14"/>
    <p:sldId id="269"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62747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260512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33412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332062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2453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3422178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558451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116559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403221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9E0B5-117D-4628-B4C7-CFC6C080F953}"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21405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A9E0B5-117D-4628-B4C7-CFC6C080F953}"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2536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A9E0B5-117D-4628-B4C7-CFC6C080F953}" type="datetimeFigureOut">
              <a:rPr lang="en-IN" smtClean="0"/>
              <a:t>12-06-2021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379842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A9E0B5-117D-4628-B4C7-CFC6C080F953}" type="datetimeFigureOut">
              <a:rPr lang="en-IN" smtClean="0"/>
              <a:t>12-06-2021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233413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9E0B5-117D-4628-B4C7-CFC6C080F953}" type="datetimeFigureOut">
              <a:rPr lang="en-IN" smtClean="0"/>
              <a:t>12-06-2021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257277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A9E0B5-117D-4628-B4C7-CFC6C080F953}"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96562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9E0B5-117D-4628-B4C7-CFC6C080F953}"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4283AB-E875-4326-B963-43B6C53F9AF0}" type="slidenum">
              <a:rPr lang="en-IN" smtClean="0"/>
              <a:t>‹#›</a:t>
            </a:fld>
            <a:endParaRPr lang="en-IN"/>
          </a:p>
        </p:txBody>
      </p:sp>
    </p:spTree>
    <p:extLst>
      <p:ext uri="{BB962C8B-B14F-4D97-AF65-F5344CB8AC3E}">
        <p14:creationId xmlns:p14="http://schemas.microsoft.com/office/powerpoint/2010/main" val="266890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A9E0B5-117D-4628-B4C7-CFC6C080F953}" type="datetimeFigureOut">
              <a:rPr lang="en-IN" smtClean="0"/>
              <a:t>12-06-2021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4283AB-E875-4326-B963-43B6C53F9AF0}" type="slidenum">
              <a:rPr lang="en-IN" smtClean="0"/>
              <a:t>‹#›</a:t>
            </a:fld>
            <a:endParaRPr lang="en-IN"/>
          </a:p>
        </p:txBody>
      </p:sp>
    </p:spTree>
    <p:extLst>
      <p:ext uri="{BB962C8B-B14F-4D97-AF65-F5344CB8AC3E}">
        <p14:creationId xmlns:p14="http://schemas.microsoft.com/office/powerpoint/2010/main" val="17130830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E4BB-34D9-4E81-A265-24B3A3FF9A27}"/>
              </a:ext>
            </a:extLst>
          </p:cNvPr>
          <p:cNvSpPr>
            <a:spLocks noGrp="1"/>
          </p:cNvSpPr>
          <p:nvPr>
            <p:ph type="ctrTitle"/>
          </p:nvPr>
        </p:nvSpPr>
        <p:spPr/>
        <p:txBody>
          <a:bodyPr/>
          <a:lstStyle/>
          <a:p>
            <a:r>
              <a:rPr lang="en-US" dirty="0"/>
              <a:t>K NEAREST NEIGHBOUR</a:t>
            </a:r>
            <a:endParaRPr lang="en-IN" dirty="0"/>
          </a:p>
        </p:txBody>
      </p:sp>
      <p:sp>
        <p:nvSpPr>
          <p:cNvPr id="3" name="Subtitle 2">
            <a:extLst>
              <a:ext uri="{FF2B5EF4-FFF2-40B4-BE49-F238E27FC236}">
                <a16:creationId xmlns:a16="http://schemas.microsoft.com/office/drawing/2014/main" id="{AED4F777-D09D-4A9F-BBBE-0E98C4C93211}"/>
              </a:ext>
            </a:extLst>
          </p:cNvPr>
          <p:cNvSpPr>
            <a:spLocks noGrp="1"/>
          </p:cNvSpPr>
          <p:nvPr>
            <p:ph type="subTitle" idx="1"/>
          </p:nvPr>
        </p:nvSpPr>
        <p:spPr/>
        <p:txBody>
          <a:bodyPr>
            <a:normAutofit/>
          </a:bodyPr>
          <a:lstStyle/>
          <a:p>
            <a:r>
              <a:rPr lang="en-US" sz="4800" dirty="0"/>
              <a:t>KNN</a:t>
            </a:r>
            <a:endParaRPr lang="en-IN" sz="4800" dirty="0"/>
          </a:p>
        </p:txBody>
      </p:sp>
    </p:spTree>
    <p:extLst>
      <p:ext uri="{BB962C8B-B14F-4D97-AF65-F5344CB8AC3E}">
        <p14:creationId xmlns:p14="http://schemas.microsoft.com/office/powerpoint/2010/main" val="341444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7DD8-4D3C-4939-811D-A8C5346464E1}"/>
              </a:ext>
            </a:extLst>
          </p:cNvPr>
          <p:cNvSpPr>
            <a:spLocks noGrp="1"/>
          </p:cNvSpPr>
          <p:nvPr>
            <p:ph type="title"/>
          </p:nvPr>
        </p:nvSpPr>
        <p:spPr/>
        <p:txBody>
          <a:bodyPr/>
          <a:lstStyle/>
          <a:p>
            <a:r>
              <a:rPr lang="en-US" dirty="0"/>
              <a:t>CALCULATION OF DISTANCE IN KNN</a:t>
            </a:r>
            <a:endParaRPr lang="en-IN" dirty="0"/>
          </a:p>
        </p:txBody>
      </p:sp>
      <p:sp>
        <p:nvSpPr>
          <p:cNvPr id="3" name="Content Placeholder 2">
            <a:extLst>
              <a:ext uri="{FF2B5EF4-FFF2-40B4-BE49-F238E27FC236}">
                <a16:creationId xmlns:a16="http://schemas.microsoft.com/office/drawing/2014/main" id="{2548D0FC-FA2B-4A9D-809A-536E3502C276}"/>
              </a:ext>
            </a:extLst>
          </p:cNvPr>
          <p:cNvSpPr>
            <a:spLocks noGrp="1"/>
          </p:cNvSpPr>
          <p:nvPr>
            <p:ph idx="1"/>
          </p:nvPr>
        </p:nvSpPr>
        <p:spPr/>
        <p:txBody>
          <a:bodyPr/>
          <a:lstStyle/>
          <a:p>
            <a:r>
              <a:rPr lang="en-US" dirty="0"/>
              <a:t>EUCLIDEAN DISTANCE FORMULA</a:t>
            </a:r>
          </a:p>
          <a:p>
            <a:r>
              <a:rPr lang="en-US" dirty="0"/>
              <a:t>MANHATTAN DISTANCE FORMULA</a:t>
            </a:r>
            <a:endParaRPr lang="en-IN" dirty="0"/>
          </a:p>
        </p:txBody>
      </p:sp>
    </p:spTree>
    <p:extLst>
      <p:ext uri="{BB962C8B-B14F-4D97-AF65-F5344CB8AC3E}">
        <p14:creationId xmlns:p14="http://schemas.microsoft.com/office/powerpoint/2010/main" val="122607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13C8-86D2-497B-952D-42B56B5F882F}"/>
              </a:ext>
            </a:extLst>
          </p:cNvPr>
          <p:cNvSpPr>
            <a:spLocks noGrp="1"/>
          </p:cNvSpPr>
          <p:nvPr>
            <p:ph type="title"/>
          </p:nvPr>
        </p:nvSpPr>
        <p:spPr/>
        <p:txBody>
          <a:bodyPr/>
          <a:lstStyle/>
          <a:p>
            <a:r>
              <a:rPr lang="en-US" dirty="0"/>
              <a:t>EUCLIDEAN FORMULA</a:t>
            </a:r>
            <a:endParaRPr lang="en-IN" dirty="0"/>
          </a:p>
        </p:txBody>
      </p:sp>
      <p:pic>
        <p:nvPicPr>
          <p:cNvPr id="4" name="Content Placeholder 3">
            <a:extLst>
              <a:ext uri="{FF2B5EF4-FFF2-40B4-BE49-F238E27FC236}">
                <a16:creationId xmlns:a16="http://schemas.microsoft.com/office/drawing/2014/main" id="{00658A50-6B2A-423C-A8FD-692D77FCAD20}"/>
              </a:ext>
            </a:extLst>
          </p:cNvPr>
          <p:cNvPicPr>
            <a:picLocks noGrp="1" noChangeAspect="1"/>
          </p:cNvPicPr>
          <p:nvPr>
            <p:ph idx="1"/>
          </p:nvPr>
        </p:nvPicPr>
        <p:blipFill>
          <a:blip r:embed="rId2"/>
          <a:stretch>
            <a:fillRect/>
          </a:stretch>
        </p:blipFill>
        <p:spPr>
          <a:xfrm>
            <a:off x="2337594" y="2362994"/>
            <a:ext cx="5276850" cy="3476625"/>
          </a:xfrm>
          <a:prstGeom prst="rect">
            <a:avLst/>
          </a:prstGeom>
        </p:spPr>
      </p:pic>
    </p:spTree>
    <p:extLst>
      <p:ext uri="{BB962C8B-B14F-4D97-AF65-F5344CB8AC3E}">
        <p14:creationId xmlns:p14="http://schemas.microsoft.com/office/powerpoint/2010/main" val="71189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266D-C7E8-48BD-B03A-8D20A3C086D6}"/>
              </a:ext>
            </a:extLst>
          </p:cNvPr>
          <p:cNvSpPr>
            <a:spLocks noGrp="1"/>
          </p:cNvSpPr>
          <p:nvPr>
            <p:ph type="title"/>
          </p:nvPr>
        </p:nvSpPr>
        <p:spPr/>
        <p:txBody>
          <a:bodyPr/>
          <a:lstStyle/>
          <a:p>
            <a:r>
              <a:rPr lang="en-US" dirty="0"/>
              <a:t>MANHATTAN FORMULA</a:t>
            </a:r>
            <a:endParaRPr lang="en-IN" dirty="0"/>
          </a:p>
        </p:txBody>
      </p:sp>
      <p:pic>
        <p:nvPicPr>
          <p:cNvPr id="4" name="Content Placeholder 3">
            <a:extLst>
              <a:ext uri="{FF2B5EF4-FFF2-40B4-BE49-F238E27FC236}">
                <a16:creationId xmlns:a16="http://schemas.microsoft.com/office/drawing/2014/main" id="{AB60D9E4-AF87-4DD3-AECC-902E7AEFFE6A}"/>
              </a:ext>
            </a:extLst>
          </p:cNvPr>
          <p:cNvPicPr>
            <a:picLocks noGrp="1" noChangeAspect="1"/>
          </p:cNvPicPr>
          <p:nvPr>
            <p:ph idx="1"/>
          </p:nvPr>
        </p:nvPicPr>
        <p:blipFill>
          <a:blip r:embed="rId2"/>
          <a:stretch>
            <a:fillRect/>
          </a:stretch>
        </p:blipFill>
        <p:spPr>
          <a:xfrm>
            <a:off x="2725445" y="3028000"/>
            <a:ext cx="5567655" cy="2307480"/>
          </a:xfrm>
          <a:prstGeom prst="rect">
            <a:avLst/>
          </a:prstGeom>
        </p:spPr>
      </p:pic>
      <p:sp>
        <p:nvSpPr>
          <p:cNvPr id="6" name="TextBox 5">
            <a:extLst>
              <a:ext uri="{FF2B5EF4-FFF2-40B4-BE49-F238E27FC236}">
                <a16:creationId xmlns:a16="http://schemas.microsoft.com/office/drawing/2014/main" id="{23D59A26-10DA-488F-8FD0-748625FB728E}"/>
              </a:ext>
            </a:extLst>
          </p:cNvPr>
          <p:cNvSpPr txBox="1"/>
          <p:nvPr/>
        </p:nvSpPr>
        <p:spPr>
          <a:xfrm>
            <a:off x="1464816" y="2303630"/>
            <a:ext cx="7676964" cy="646331"/>
          </a:xfrm>
          <a:prstGeom prst="rect">
            <a:avLst/>
          </a:prstGeom>
          <a:noFill/>
        </p:spPr>
        <p:txBody>
          <a:bodyPr wrap="square">
            <a:spAutoFit/>
          </a:bodyPr>
          <a:lstStyle/>
          <a:p>
            <a:r>
              <a:rPr lang="en-US" b="1" i="0" dirty="0">
                <a:solidFill>
                  <a:srgbClr val="202124"/>
                </a:solidFill>
                <a:effectLst/>
                <a:latin typeface="arial" panose="020B0604020202020204" pitchFamily="34" charset="0"/>
              </a:rPr>
              <a:t>Manhattan distance</a:t>
            </a:r>
            <a:r>
              <a:rPr lang="en-US" b="0" i="0" dirty="0">
                <a:solidFill>
                  <a:srgbClr val="202124"/>
                </a:solidFill>
                <a:effectLst/>
                <a:latin typeface="arial" panose="020B0604020202020204" pitchFamily="34" charset="0"/>
              </a:rPr>
              <a:t> is calculated as the sum of the absolute differences between the two vectors. </a:t>
            </a:r>
            <a:endParaRPr lang="en-IN" dirty="0"/>
          </a:p>
        </p:txBody>
      </p:sp>
    </p:spTree>
    <p:extLst>
      <p:ext uri="{BB962C8B-B14F-4D97-AF65-F5344CB8AC3E}">
        <p14:creationId xmlns:p14="http://schemas.microsoft.com/office/powerpoint/2010/main" val="413159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9815-9F95-4B12-AAD8-33BD6814696E}"/>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908DE030-D6F7-4B11-A177-6B837E8F7993}"/>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Quick calculation time.</a:t>
            </a:r>
          </a:p>
          <a:p>
            <a:pPr algn="l">
              <a:buFont typeface="Arial" panose="020B0604020202020204" pitchFamily="34" charset="0"/>
              <a:buChar char="•"/>
            </a:pPr>
            <a:r>
              <a:rPr lang="en-US" b="0" i="0" dirty="0">
                <a:solidFill>
                  <a:srgbClr val="202124"/>
                </a:solidFill>
                <a:effectLst/>
                <a:latin typeface="arial" panose="020B0604020202020204" pitchFamily="34" charset="0"/>
              </a:rPr>
              <a:t>Simple algorithm – to interpret.</a:t>
            </a:r>
          </a:p>
          <a:p>
            <a:pPr algn="l">
              <a:buFont typeface="Arial" panose="020B0604020202020204" pitchFamily="34" charset="0"/>
              <a:buChar char="•"/>
            </a:pPr>
            <a:r>
              <a:rPr lang="en-US" b="0" i="0" dirty="0">
                <a:solidFill>
                  <a:srgbClr val="202124"/>
                </a:solidFill>
                <a:effectLst/>
                <a:latin typeface="arial" panose="020B0604020202020204" pitchFamily="34" charset="0"/>
              </a:rPr>
              <a:t>Versatile – useful for regression and classification.</a:t>
            </a:r>
          </a:p>
          <a:p>
            <a:pPr algn="l">
              <a:buFont typeface="Arial" panose="020B0604020202020204" pitchFamily="34" charset="0"/>
              <a:buChar char="•"/>
            </a:pPr>
            <a:r>
              <a:rPr lang="en-US" b="0" i="0" dirty="0">
                <a:solidFill>
                  <a:srgbClr val="202124"/>
                </a:solidFill>
                <a:effectLst/>
                <a:latin typeface="arial" panose="020B0604020202020204" pitchFamily="34" charset="0"/>
              </a:rPr>
              <a:t>High accuracy – you do not need to compare with better-supervised learning models.</a:t>
            </a:r>
          </a:p>
          <a:p>
            <a:endParaRPr lang="en-IN" dirty="0"/>
          </a:p>
        </p:txBody>
      </p:sp>
    </p:spTree>
    <p:extLst>
      <p:ext uri="{BB962C8B-B14F-4D97-AF65-F5344CB8AC3E}">
        <p14:creationId xmlns:p14="http://schemas.microsoft.com/office/powerpoint/2010/main" val="140883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540D-B595-424E-835F-31DCDF569689}"/>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89D4039A-FC1A-4208-AF3D-0D4C3AE19D59}"/>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With large data, the prediction stage might be slow.</a:t>
            </a:r>
          </a:p>
          <a:p>
            <a:pPr marL="0" indent="0" algn="l">
              <a:buNone/>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dirty="0">
                <a:solidFill>
                  <a:srgbClr val="202124"/>
                </a:solidFill>
                <a:latin typeface="arial" panose="020B0604020202020204" pitchFamily="34" charset="0"/>
              </a:rPr>
              <a:t>I</a:t>
            </a:r>
            <a:r>
              <a:rPr lang="en-US" b="0" i="0" dirty="0">
                <a:solidFill>
                  <a:srgbClr val="202124"/>
                </a:solidFill>
                <a:effectLst/>
                <a:latin typeface="arial" panose="020B0604020202020204" pitchFamily="34" charset="0"/>
              </a:rPr>
              <a:t>t can be computationally expensive.</a:t>
            </a:r>
          </a:p>
          <a:p>
            <a:endParaRPr lang="en-IN" dirty="0"/>
          </a:p>
        </p:txBody>
      </p:sp>
    </p:spTree>
    <p:extLst>
      <p:ext uri="{BB962C8B-B14F-4D97-AF65-F5344CB8AC3E}">
        <p14:creationId xmlns:p14="http://schemas.microsoft.com/office/powerpoint/2010/main" val="207873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24811-AD66-43C8-9906-B9FAD1A16F21}"/>
              </a:ext>
            </a:extLst>
          </p:cNvPr>
          <p:cNvSpPr>
            <a:spLocks noGrp="1"/>
          </p:cNvSpPr>
          <p:nvPr>
            <p:ph idx="1"/>
          </p:nvPr>
        </p:nvSpPr>
        <p:spPr/>
        <p:txBody>
          <a:bodyPr>
            <a:normAutofit/>
          </a:bodyPr>
          <a:lstStyle/>
          <a:p>
            <a:pPr algn="ctr"/>
            <a:r>
              <a:rPr lang="en-US" sz="4000" dirty="0"/>
              <a:t>THANK YOU</a:t>
            </a:r>
            <a:endParaRPr lang="en-IN" sz="4000" dirty="0"/>
          </a:p>
        </p:txBody>
      </p:sp>
    </p:spTree>
    <p:extLst>
      <p:ext uri="{BB962C8B-B14F-4D97-AF65-F5344CB8AC3E}">
        <p14:creationId xmlns:p14="http://schemas.microsoft.com/office/powerpoint/2010/main" val="422941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EA72-2CBA-44AD-8418-857F232156F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B1B33F4-4E41-4322-B525-BB6D1592A5B9}"/>
              </a:ext>
            </a:extLst>
          </p:cNvPr>
          <p:cNvSpPr>
            <a:spLocks noGrp="1"/>
          </p:cNvSpPr>
          <p:nvPr>
            <p:ph idx="1"/>
          </p:nvPr>
        </p:nvSpPr>
        <p:spPr/>
        <p:txBody>
          <a:bodyPr>
            <a:normAutofit/>
          </a:bodyPr>
          <a:lstStyle/>
          <a:p>
            <a:r>
              <a:rPr lang="en-US" dirty="0"/>
              <a:t>K-Nearest Neighbors (KNN) is one of the simplest algorithms used in Machine Learning for regression and classification problem. KNN algorithms use data and classify new data points based on similarity measures (e.g. distance function). ... The data is assigned to the class which has the nearest neighbors.</a:t>
            </a:r>
          </a:p>
          <a:p>
            <a:r>
              <a:rPr lang="en-US" dirty="0"/>
              <a:t>It is used for classification and regression. In both cases, the input consists of the k closest training examples in data set. The output depends on whether k-NN is used for classification or regression.</a:t>
            </a:r>
          </a:p>
          <a:p>
            <a:r>
              <a:rPr lang="en-US" dirty="0"/>
              <a:t>It is also called as Lazy learning.</a:t>
            </a:r>
          </a:p>
          <a:p>
            <a:r>
              <a:rPr lang="en-US" dirty="0"/>
              <a:t>It is supervised machine learning algorithm, use to solve both regression and classification problem.</a:t>
            </a:r>
          </a:p>
          <a:p>
            <a:endParaRPr lang="en-US" dirty="0"/>
          </a:p>
        </p:txBody>
      </p:sp>
    </p:spTree>
    <p:extLst>
      <p:ext uri="{BB962C8B-B14F-4D97-AF65-F5344CB8AC3E}">
        <p14:creationId xmlns:p14="http://schemas.microsoft.com/office/powerpoint/2010/main" val="258393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84C3-CABC-4D00-A6AC-A6B430E8C929}"/>
              </a:ext>
            </a:extLst>
          </p:cNvPr>
          <p:cNvSpPr>
            <a:spLocks noGrp="1"/>
          </p:cNvSpPr>
          <p:nvPr>
            <p:ph type="title"/>
          </p:nvPr>
        </p:nvSpPr>
        <p:spPr/>
        <p:txBody>
          <a:bodyPr/>
          <a:lstStyle/>
          <a:p>
            <a:r>
              <a:rPr lang="en-US" dirty="0"/>
              <a:t>What is K in KNN?</a:t>
            </a:r>
            <a:endParaRPr lang="en-IN" dirty="0"/>
          </a:p>
        </p:txBody>
      </p:sp>
      <p:sp>
        <p:nvSpPr>
          <p:cNvPr id="3" name="Content Placeholder 2">
            <a:extLst>
              <a:ext uri="{FF2B5EF4-FFF2-40B4-BE49-F238E27FC236}">
                <a16:creationId xmlns:a16="http://schemas.microsoft.com/office/drawing/2014/main" id="{8F764AE6-A26A-4FFC-98D0-2F2708DBF626}"/>
              </a:ext>
            </a:extLst>
          </p:cNvPr>
          <p:cNvSpPr>
            <a:spLocks noGrp="1"/>
          </p:cNvSpPr>
          <p:nvPr>
            <p:ph idx="1"/>
          </p:nvPr>
        </p:nvSpPr>
        <p:spPr/>
        <p:txBody>
          <a:bodyPr/>
          <a:lstStyle/>
          <a:p>
            <a:r>
              <a:rPr lang="en-US" dirty="0"/>
              <a:t> </a:t>
            </a:r>
            <a:endParaRPr lang="en-IN" dirty="0"/>
          </a:p>
        </p:txBody>
      </p:sp>
      <p:sp>
        <p:nvSpPr>
          <p:cNvPr id="6" name="TextBox 5">
            <a:extLst>
              <a:ext uri="{FF2B5EF4-FFF2-40B4-BE49-F238E27FC236}">
                <a16:creationId xmlns:a16="http://schemas.microsoft.com/office/drawing/2014/main" id="{E9438B28-ACE1-413A-9D59-1438E8455436}"/>
              </a:ext>
            </a:extLst>
          </p:cNvPr>
          <p:cNvSpPr txBox="1"/>
          <p:nvPr/>
        </p:nvSpPr>
        <p:spPr>
          <a:xfrm>
            <a:off x="914401" y="2160589"/>
            <a:ext cx="8229600" cy="2308324"/>
          </a:xfrm>
          <a:prstGeom prst="rect">
            <a:avLst/>
          </a:prstGeom>
          <a:noFill/>
        </p:spPr>
        <p:txBody>
          <a:bodyPr wrap="square">
            <a:spAutoFit/>
          </a:bodyPr>
          <a:lstStyle/>
          <a:p>
            <a:r>
              <a:rPr lang="en-US" sz="2400" dirty="0"/>
              <a:t>K is a number used to identify similar neighbors for the new data point.</a:t>
            </a:r>
          </a:p>
          <a:p>
            <a:endParaRPr lang="en-US" sz="2400" dirty="0"/>
          </a:p>
          <a:p>
            <a:r>
              <a:rPr lang="en-US" sz="2400" dirty="0"/>
              <a:t>KNN takes K nearest neighbors to decide where the new data point with belong to.</a:t>
            </a:r>
          </a:p>
          <a:p>
            <a:r>
              <a:rPr lang="en-US" sz="2400" dirty="0"/>
              <a:t>This decision is based on feature similarity</a:t>
            </a:r>
            <a:r>
              <a:rPr lang="en-US" dirty="0"/>
              <a:t>.</a:t>
            </a:r>
            <a:endParaRPr lang="en-IN" dirty="0"/>
          </a:p>
        </p:txBody>
      </p:sp>
    </p:spTree>
    <p:extLst>
      <p:ext uri="{BB962C8B-B14F-4D97-AF65-F5344CB8AC3E}">
        <p14:creationId xmlns:p14="http://schemas.microsoft.com/office/powerpoint/2010/main" val="403071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F442-2D89-4B64-93F8-83D86FF139C2}"/>
              </a:ext>
            </a:extLst>
          </p:cNvPr>
          <p:cNvSpPr>
            <a:spLocks noGrp="1"/>
          </p:cNvSpPr>
          <p:nvPr>
            <p:ph type="title"/>
          </p:nvPr>
        </p:nvSpPr>
        <p:spPr/>
        <p:txBody>
          <a:bodyPr/>
          <a:lstStyle/>
          <a:p>
            <a:r>
              <a:rPr lang="en-US" dirty="0"/>
              <a:t>STEPS OF KNN</a:t>
            </a:r>
            <a:endParaRPr lang="en-IN" dirty="0"/>
          </a:p>
        </p:txBody>
      </p:sp>
      <p:sp>
        <p:nvSpPr>
          <p:cNvPr id="3" name="Content Placeholder 2">
            <a:extLst>
              <a:ext uri="{FF2B5EF4-FFF2-40B4-BE49-F238E27FC236}">
                <a16:creationId xmlns:a16="http://schemas.microsoft.com/office/drawing/2014/main" id="{E31B3A16-46C9-4E36-97A4-C88E88317931}"/>
              </a:ext>
            </a:extLst>
          </p:cNvPr>
          <p:cNvSpPr>
            <a:spLocks noGrp="1"/>
          </p:cNvSpPr>
          <p:nvPr>
            <p:ph idx="1"/>
          </p:nvPr>
        </p:nvSpPr>
        <p:spPr/>
        <p:txBody>
          <a:bodyPr/>
          <a:lstStyle/>
          <a:p>
            <a:r>
              <a:rPr lang="en-US" dirty="0"/>
              <a:t>Step 1: Choose a value for K. K should be an odd number.</a:t>
            </a:r>
          </a:p>
          <a:p>
            <a:r>
              <a:rPr lang="en-US" dirty="0"/>
              <a:t>Step2: Find the distance of the new point to each of the training data.</a:t>
            </a:r>
          </a:p>
          <a:p>
            <a:endParaRPr lang="en-US" dirty="0"/>
          </a:p>
          <a:p>
            <a:r>
              <a:rPr lang="en-US" dirty="0"/>
              <a:t>Step 3:Find the K nearest neighbors to the new data point.</a:t>
            </a:r>
          </a:p>
          <a:p>
            <a:r>
              <a:rPr lang="en-US" dirty="0"/>
              <a:t>Step 4: For Classification, count the number of data points in each category </a:t>
            </a:r>
          </a:p>
          <a:p>
            <a:r>
              <a:rPr lang="en-US" dirty="0"/>
              <a:t>among the k neighbors. New data point will belong to class that has the most neighbors.</a:t>
            </a:r>
          </a:p>
          <a:p>
            <a:endParaRPr lang="en-US" dirty="0"/>
          </a:p>
          <a:p>
            <a:r>
              <a:rPr lang="en-US" dirty="0"/>
              <a:t>For Regression, value for the new data point will be the average of the k neighbors.</a:t>
            </a:r>
            <a:endParaRPr lang="en-IN" dirty="0"/>
          </a:p>
        </p:txBody>
      </p:sp>
    </p:spTree>
    <p:extLst>
      <p:ext uri="{BB962C8B-B14F-4D97-AF65-F5344CB8AC3E}">
        <p14:creationId xmlns:p14="http://schemas.microsoft.com/office/powerpoint/2010/main" val="36011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3432-74F7-4BE3-9571-E2D68E03F9DF}"/>
              </a:ext>
            </a:extLst>
          </p:cNvPr>
          <p:cNvSpPr>
            <a:spLocks noGrp="1"/>
          </p:cNvSpPr>
          <p:nvPr>
            <p:ph type="title"/>
          </p:nvPr>
        </p:nvSpPr>
        <p:spPr/>
        <p:txBody>
          <a:bodyPr>
            <a:normAutofit/>
          </a:bodyPr>
          <a:lstStyle/>
          <a:p>
            <a:r>
              <a:rPr lang="en-US" sz="2000" dirty="0"/>
              <a:t>Following dataset gives the marks of student in </a:t>
            </a:r>
            <a:r>
              <a:rPr lang="en-US" sz="2000" dirty="0" err="1"/>
              <a:t>maths</a:t>
            </a:r>
            <a:r>
              <a:rPr lang="en-US" sz="2000" dirty="0"/>
              <a:t> and cs and accordingly result is decided </a:t>
            </a:r>
            <a:br>
              <a:rPr lang="en-US" sz="2000" dirty="0"/>
            </a:br>
            <a:endParaRPr lang="en-IN" sz="2000" dirty="0"/>
          </a:p>
        </p:txBody>
      </p:sp>
      <p:graphicFrame>
        <p:nvGraphicFramePr>
          <p:cNvPr id="4" name="Table 4">
            <a:extLst>
              <a:ext uri="{FF2B5EF4-FFF2-40B4-BE49-F238E27FC236}">
                <a16:creationId xmlns:a16="http://schemas.microsoft.com/office/drawing/2014/main" id="{9632B032-37ED-49C0-92D2-2FA7EBABF037}"/>
              </a:ext>
            </a:extLst>
          </p:cNvPr>
          <p:cNvGraphicFramePr>
            <a:graphicFrameLocks noGrp="1"/>
          </p:cNvGraphicFramePr>
          <p:nvPr>
            <p:ph idx="1"/>
          </p:nvPr>
        </p:nvGraphicFramePr>
        <p:xfrm>
          <a:off x="677863" y="2160588"/>
          <a:ext cx="8596314" cy="2235122"/>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val="2071643064"/>
                    </a:ext>
                  </a:extLst>
                </a:gridCol>
                <a:gridCol w="2865438">
                  <a:extLst>
                    <a:ext uri="{9D8B030D-6E8A-4147-A177-3AD203B41FA5}">
                      <a16:colId xmlns:a16="http://schemas.microsoft.com/office/drawing/2014/main" val="3902285071"/>
                    </a:ext>
                  </a:extLst>
                </a:gridCol>
                <a:gridCol w="2865438">
                  <a:extLst>
                    <a:ext uri="{9D8B030D-6E8A-4147-A177-3AD203B41FA5}">
                      <a16:colId xmlns:a16="http://schemas.microsoft.com/office/drawing/2014/main" val="1293738643"/>
                    </a:ext>
                  </a:extLst>
                </a:gridCol>
              </a:tblGrid>
              <a:tr h="380922">
                <a:tc>
                  <a:txBody>
                    <a:bodyPr/>
                    <a:lstStyle/>
                    <a:p>
                      <a:pPr algn="ctr"/>
                      <a:r>
                        <a:rPr lang="en-US" dirty="0"/>
                        <a:t>MATHS</a:t>
                      </a:r>
                      <a:endParaRPr lang="en-IN" dirty="0"/>
                    </a:p>
                  </a:txBody>
                  <a:tcPr marL="75919" marR="75919"/>
                </a:tc>
                <a:tc>
                  <a:txBody>
                    <a:bodyPr/>
                    <a:lstStyle/>
                    <a:p>
                      <a:pPr algn="ctr"/>
                      <a:r>
                        <a:rPr lang="en-US" dirty="0"/>
                        <a:t>CS</a:t>
                      </a:r>
                      <a:endParaRPr lang="en-IN" dirty="0"/>
                    </a:p>
                  </a:txBody>
                  <a:tcPr marL="75919" marR="75919"/>
                </a:tc>
                <a:tc>
                  <a:txBody>
                    <a:bodyPr/>
                    <a:lstStyle/>
                    <a:p>
                      <a:pPr algn="ctr"/>
                      <a:r>
                        <a:rPr lang="en-US" dirty="0"/>
                        <a:t>RESULT</a:t>
                      </a:r>
                      <a:endParaRPr lang="en-IN" dirty="0"/>
                    </a:p>
                  </a:txBody>
                  <a:tcPr marL="75919" marR="75919"/>
                </a:tc>
                <a:extLst>
                  <a:ext uri="{0D108BD9-81ED-4DB2-BD59-A6C34878D82A}">
                    <a16:rowId xmlns:a16="http://schemas.microsoft.com/office/drawing/2014/main" val="2604676421"/>
                  </a:ext>
                </a:extLst>
              </a:tr>
              <a:tr h="370840">
                <a:tc>
                  <a:txBody>
                    <a:bodyPr/>
                    <a:lstStyle/>
                    <a:p>
                      <a:pPr algn="ctr"/>
                      <a:r>
                        <a:rPr lang="en-US" dirty="0"/>
                        <a:t>4</a:t>
                      </a:r>
                      <a:endParaRPr lang="en-IN" dirty="0"/>
                    </a:p>
                  </a:txBody>
                  <a:tcPr marL="75919" marR="75919"/>
                </a:tc>
                <a:tc>
                  <a:txBody>
                    <a:bodyPr/>
                    <a:lstStyle/>
                    <a:p>
                      <a:pPr algn="ctr"/>
                      <a:r>
                        <a:rPr lang="en-US" dirty="0"/>
                        <a:t>3</a:t>
                      </a:r>
                      <a:endParaRPr lang="en-IN" dirty="0"/>
                    </a:p>
                  </a:txBody>
                  <a:tcPr marL="75919" marR="75919"/>
                </a:tc>
                <a:tc>
                  <a:txBody>
                    <a:bodyPr/>
                    <a:lstStyle/>
                    <a:p>
                      <a:pPr algn="ctr"/>
                      <a:r>
                        <a:rPr lang="en-US" dirty="0"/>
                        <a:t>FAIL</a:t>
                      </a:r>
                      <a:endParaRPr lang="en-IN" dirty="0"/>
                    </a:p>
                  </a:txBody>
                  <a:tcPr marL="75919" marR="75919"/>
                </a:tc>
                <a:extLst>
                  <a:ext uri="{0D108BD9-81ED-4DB2-BD59-A6C34878D82A}">
                    <a16:rowId xmlns:a16="http://schemas.microsoft.com/office/drawing/2014/main" val="3282588841"/>
                  </a:ext>
                </a:extLst>
              </a:tr>
              <a:tr h="370840">
                <a:tc>
                  <a:txBody>
                    <a:bodyPr/>
                    <a:lstStyle/>
                    <a:p>
                      <a:pPr algn="ctr"/>
                      <a:r>
                        <a:rPr lang="en-US" dirty="0"/>
                        <a:t>6</a:t>
                      </a:r>
                      <a:endParaRPr lang="en-IN" dirty="0"/>
                    </a:p>
                  </a:txBody>
                  <a:tcPr marL="75919" marR="75919"/>
                </a:tc>
                <a:tc>
                  <a:txBody>
                    <a:bodyPr/>
                    <a:lstStyle/>
                    <a:p>
                      <a:pPr algn="ctr"/>
                      <a:r>
                        <a:rPr lang="en-US" dirty="0"/>
                        <a:t>7</a:t>
                      </a:r>
                      <a:endParaRPr lang="en-IN" dirty="0"/>
                    </a:p>
                  </a:txBody>
                  <a:tcPr marL="75919" marR="75919"/>
                </a:tc>
                <a:tc>
                  <a:txBody>
                    <a:bodyPr/>
                    <a:lstStyle/>
                    <a:p>
                      <a:pPr algn="ctr"/>
                      <a:r>
                        <a:rPr lang="en-US" dirty="0"/>
                        <a:t>PASS</a:t>
                      </a:r>
                      <a:endParaRPr lang="en-IN" dirty="0"/>
                    </a:p>
                  </a:txBody>
                  <a:tcPr marL="75919" marR="75919"/>
                </a:tc>
                <a:extLst>
                  <a:ext uri="{0D108BD9-81ED-4DB2-BD59-A6C34878D82A}">
                    <a16:rowId xmlns:a16="http://schemas.microsoft.com/office/drawing/2014/main" val="3917651638"/>
                  </a:ext>
                </a:extLst>
              </a:tr>
              <a:tr h="370840">
                <a:tc>
                  <a:txBody>
                    <a:bodyPr/>
                    <a:lstStyle/>
                    <a:p>
                      <a:pPr algn="ctr"/>
                      <a:r>
                        <a:rPr lang="en-US" dirty="0"/>
                        <a:t>7</a:t>
                      </a:r>
                      <a:endParaRPr lang="en-IN" dirty="0"/>
                    </a:p>
                  </a:txBody>
                  <a:tcPr marL="75919" marR="75919"/>
                </a:tc>
                <a:tc>
                  <a:txBody>
                    <a:bodyPr/>
                    <a:lstStyle/>
                    <a:p>
                      <a:pPr algn="ctr"/>
                      <a:r>
                        <a:rPr lang="en-US" dirty="0"/>
                        <a:t>8</a:t>
                      </a:r>
                      <a:endParaRPr lang="en-IN" dirty="0"/>
                    </a:p>
                  </a:txBody>
                  <a:tcPr marL="75919" marR="75919"/>
                </a:tc>
                <a:tc>
                  <a:txBody>
                    <a:bodyPr/>
                    <a:lstStyle/>
                    <a:p>
                      <a:pPr algn="ctr"/>
                      <a:r>
                        <a:rPr lang="en-US" dirty="0"/>
                        <a:t>PASS</a:t>
                      </a:r>
                      <a:endParaRPr lang="en-IN" dirty="0"/>
                    </a:p>
                  </a:txBody>
                  <a:tcPr marL="75919" marR="75919"/>
                </a:tc>
                <a:extLst>
                  <a:ext uri="{0D108BD9-81ED-4DB2-BD59-A6C34878D82A}">
                    <a16:rowId xmlns:a16="http://schemas.microsoft.com/office/drawing/2014/main" val="1792677714"/>
                  </a:ext>
                </a:extLst>
              </a:tr>
              <a:tr h="370840">
                <a:tc>
                  <a:txBody>
                    <a:bodyPr/>
                    <a:lstStyle/>
                    <a:p>
                      <a:pPr algn="ctr"/>
                      <a:r>
                        <a:rPr lang="en-US" dirty="0"/>
                        <a:t>5</a:t>
                      </a:r>
                      <a:endParaRPr lang="en-IN" dirty="0"/>
                    </a:p>
                  </a:txBody>
                  <a:tcPr marL="75919" marR="75919"/>
                </a:tc>
                <a:tc>
                  <a:txBody>
                    <a:bodyPr/>
                    <a:lstStyle/>
                    <a:p>
                      <a:pPr algn="ctr"/>
                      <a:r>
                        <a:rPr lang="en-US" dirty="0"/>
                        <a:t>5</a:t>
                      </a:r>
                      <a:endParaRPr lang="en-IN" dirty="0"/>
                    </a:p>
                  </a:txBody>
                  <a:tcPr marL="75919" marR="75919"/>
                </a:tc>
                <a:tc>
                  <a:txBody>
                    <a:bodyPr/>
                    <a:lstStyle/>
                    <a:p>
                      <a:pPr algn="ctr"/>
                      <a:r>
                        <a:rPr lang="en-US" dirty="0"/>
                        <a:t>FAIL</a:t>
                      </a:r>
                      <a:endParaRPr lang="en-IN" dirty="0"/>
                    </a:p>
                  </a:txBody>
                  <a:tcPr marL="75919" marR="75919"/>
                </a:tc>
                <a:extLst>
                  <a:ext uri="{0D108BD9-81ED-4DB2-BD59-A6C34878D82A}">
                    <a16:rowId xmlns:a16="http://schemas.microsoft.com/office/drawing/2014/main" val="2020390782"/>
                  </a:ext>
                </a:extLst>
              </a:tr>
              <a:tr h="370840">
                <a:tc>
                  <a:txBody>
                    <a:bodyPr/>
                    <a:lstStyle/>
                    <a:p>
                      <a:pPr algn="ctr"/>
                      <a:r>
                        <a:rPr lang="en-US" dirty="0"/>
                        <a:t>8</a:t>
                      </a:r>
                      <a:endParaRPr lang="en-IN" dirty="0"/>
                    </a:p>
                  </a:txBody>
                  <a:tcPr marL="75919" marR="75919"/>
                </a:tc>
                <a:tc>
                  <a:txBody>
                    <a:bodyPr/>
                    <a:lstStyle/>
                    <a:p>
                      <a:pPr algn="ctr"/>
                      <a:r>
                        <a:rPr lang="en-US" dirty="0"/>
                        <a:t>8</a:t>
                      </a:r>
                      <a:endParaRPr lang="en-IN" dirty="0"/>
                    </a:p>
                  </a:txBody>
                  <a:tcPr marL="75919" marR="75919"/>
                </a:tc>
                <a:tc>
                  <a:txBody>
                    <a:bodyPr/>
                    <a:lstStyle/>
                    <a:p>
                      <a:pPr algn="ctr"/>
                      <a:r>
                        <a:rPr lang="en-US" dirty="0"/>
                        <a:t>PASS</a:t>
                      </a:r>
                      <a:endParaRPr lang="en-IN" dirty="0"/>
                    </a:p>
                  </a:txBody>
                  <a:tcPr marL="75919" marR="75919"/>
                </a:tc>
                <a:extLst>
                  <a:ext uri="{0D108BD9-81ED-4DB2-BD59-A6C34878D82A}">
                    <a16:rowId xmlns:a16="http://schemas.microsoft.com/office/drawing/2014/main" val="1971094020"/>
                  </a:ext>
                </a:extLst>
              </a:tr>
            </a:tbl>
          </a:graphicData>
        </a:graphic>
      </p:graphicFrame>
      <p:sp>
        <p:nvSpPr>
          <p:cNvPr id="5" name="TextBox 4">
            <a:extLst>
              <a:ext uri="{FF2B5EF4-FFF2-40B4-BE49-F238E27FC236}">
                <a16:creationId xmlns:a16="http://schemas.microsoft.com/office/drawing/2014/main" id="{3031304F-49BC-4901-AEF1-477E22EC75A1}"/>
              </a:ext>
            </a:extLst>
          </p:cNvPr>
          <p:cNvSpPr txBox="1"/>
          <p:nvPr/>
        </p:nvSpPr>
        <p:spPr>
          <a:xfrm>
            <a:off x="399495" y="4305670"/>
            <a:ext cx="10946167" cy="923330"/>
          </a:xfrm>
          <a:prstGeom prst="rect">
            <a:avLst/>
          </a:prstGeom>
          <a:noFill/>
        </p:spPr>
        <p:txBody>
          <a:bodyPr wrap="square" rtlCol="0">
            <a:spAutoFit/>
          </a:bodyPr>
          <a:lstStyle/>
          <a:p>
            <a:r>
              <a:rPr lang="en-US" dirty="0"/>
              <a:t>If we want to predict the result of new student whose marks and K value is </a:t>
            </a:r>
            <a:r>
              <a:rPr lang="en-US" dirty="0" err="1"/>
              <a:t>known,we</a:t>
            </a:r>
            <a:r>
              <a:rPr lang="en-US" dirty="0"/>
              <a:t> use KNN method here.</a:t>
            </a:r>
          </a:p>
          <a:p>
            <a:r>
              <a:rPr lang="en-US" dirty="0" err="1"/>
              <a:t>Maths</a:t>
            </a:r>
            <a:r>
              <a:rPr lang="en-US" dirty="0"/>
              <a:t>=6 and cs=8 k=3</a:t>
            </a:r>
          </a:p>
          <a:p>
            <a:r>
              <a:rPr lang="en-US" dirty="0"/>
              <a:t>First use Euclidean formula to find the distance </a:t>
            </a:r>
            <a:endParaRPr lang="en-IN" dirty="0"/>
          </a:p>
        </p:txBody>
      </p:sp>
    </p:spTree>
    <p:extLst>
      <p:ext uri="{BB962C8B-B14F-4D97-AF65-F5344CB8AC3E}">
        <p14:creationId xmlns:p14="http://schemas.microsoft.com/office/powerpoint/2010/main" val="299056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7E089E4-B095-411E-BE5A-C8742C84BBA2}"/>
              </a:ext>
            </a:extLst>
          </p:cNvPr>
          <p:cNvPicPr>
            <a:picLocks noGrp="1" noChangeAspect="1"/>
          </p:cNvPicPr>
          <p:nvPr>
            <p:ph idx="1"/>
          </p:nvPr>
        </p:nvPicPr>
        <p:blipFill>
          <a:blip r:embed="rId2"/>
          <a:stretch>
            <a:fillRect/>
          </a:stretch>
        </p:blipFill>
        <p:spPr>
          <a:xfrm>
            <a:off x="710215" y="86818"/>
            <a:ext cx="5237824" cy="6684364"/>
          </a:xfrm>
          <a:prstGeom prst="rect">
            <a:avLst/>
          </a:prstGeom>
        </p:spPr>
      </p:pic>
      <p:graphicFrame>
        <p:nvGraphicFramePr>
          <p:cNvPr id="5" name="Table 4">
            <a:extLst>
              <a:ext uri="{FF2B5EF4-FFF2-40B4-BE49-F238E27FC236}">
                <a16:creationId xmlns:a16="http://schemas.microsoft.com/office/drawing/2014/main" id="{4F615023-12B8-4D9D-8CB6-8AE3481E0EFD}"/>
              </a:ext>
            </a:extLst>
          </p:cNvPr>
          <p:cNvGraphicFramePr>
            <a:graphicFrameLocks/>
          </p:cNvGraphicFramePr>
          <p:nvPr/>
        </p:nvGraphicFramePr>
        <p:xfrm>
          <a:off x="6096000" y="1334965"/>
          <a:ext cx="4133833" cy="2194560"/>
        </p:xfrm>
        <a:graphic>
          <a:graphicData uri="http://schemas.openxmlformats.org/drawingml/2006/table">
            <a:tbl>
              <a:tblPr firstRow="1" bandRow="1">
                <a:tableStyleId>{5C22544A-7EE6-4342-B048-85BDC9FD1C3A}</a:tableStyleId>
              </a:tblPr>
              <a:tblGrid>
                <a:gridCol w="1312841">
                  <a:extLst>
                    <a:ext uri="{9D8B030D-6E8A-4147-A177-3AD203B41FA5}">
                      <a16:colId xmlns:a16="http://schemas.microsoft.com/office/drawing/2014/main" val="2071643064"/>
                    </a:ext>
                  </a:extLst>
                </a:gridCol>
                <a:gridCol w="1410496">
                  <a:extLst>
                    <a:ext uri="{9D8B030D-6E8A-4147-A177-3AD203B41FA5}">
                      <a16:colId xmlns:a16="http://schemas.microsoft.com/office/drawing/2014/main" val="3902285071"/>
                    </a:ext>
                  </a:extLst>
                </a:gridCol>
                <a:gridCol w="1410496">
                  <a:extLst>
                    <a:ext uri="{9D8B030D-6E8A-4147-A177-3AD203B41FA5}">
                      <a16:colId xmlns:a16="http://schemas.microsoft.com/office/drawing/2014/main" val="1293738643"/>
                    </a:ext>
                  </a:extLst>
                </a:gridCol>
              </a:tblGrid>
              <a:tr h="314135">
                <a:tc>
                  <a:txBody>
                    <a:bodyPr/>
                    <a:lstStyle/>
                    <a:p>
                      <a:pPr algn="ctr"/>
                      <a:r>
                        <a:rPr lang="en-US" dirty="0"/>
                        <a:t>MATHS</a:t>
                      </a:r>
                      <a:endParaRPr lang="en-IN" dirty="0"/>
                    </a:p>
                  </a:txBody>
                  <a:tcPr marL="75919" marR="75919"/>
                </a:tc>
                <a:tc>
                  <a:txBody>
                    <a:bodyPr/>
                    <a:lstStyle/>
                    <a:p>
                      <a:pPr algn="ctr"/>
                      <a:r>
                        <a:rPr lang="en-US" dirty="0"/>
                        <a:t>CS</a:t>
                      </a:r>
                      <a:endParaRPr lang="en-IN" dirty="0"/>
                    </a:p>
                  </a:txBody>
                  <a:tcPr marL="75919" marR="75919"/>
                </a:tc>
                <a:tc>
                  <a:txBody>
                    <a:bodyPr/>
                    <a:lstStyle/>
                    <a:p>
                      <a:pPr algn="ctr"/>
                      <a:r>
                        <a:rPr lang="en-US" dirty="0"/>
                        <a:t>RESULT</a:t>
                      </a:r>
                      <a:endParaRPr lang="en-IN" dirty="0"/>
                    </a:p>
                  </a:txBody>
                  <a:tcPr marL="75919" marR="75919"/>
                </a:tc>
                <a:extLst>
                  <a:ext uri="{0D108BD9-81ED-4DB2-BD59-A6C34878D82A}">
                    <a16:rowId xmlns:a16="http://schemas.microsoft.com/office/drawing/2014/main" val="2604676421"/>
                  </a:ext>
                </a:extLst>
              </a:tr>
              <a:tr h="305821">
                <a:tc>
                  <a:txBody>
                    <a:bodyPr/>
                    <a:lstStyle/>
                    <a:p>
                      <a:pPr algn="ctr"/>
                      <a:r>
                        <a:rPr lang="en-US" dirty="0"/>
                        <a:t>4</a:t>
                      </a:r>
                      <a:endParaRPr lang="en-IN" dirty="0"/>
                    </a:p>
                  </a:txBody>
                  <a:tcPr marL="75919" marR="75919"/>
                </a:tc>
                <a:tc>
                  <a:txBody>
                    <a:bodyPr/>
                    <a:lstStyle/>
                    <a:p>
                      <a:pPr algn="ctr"/>
                      <a:r>
                        <a:rPr lang="en-US" dirty="0"/>
                        <a:t>3</a:t>
                      </a:r>
                      <a:endParaRPr lang="en-IN" dirty="0"/>
                    </a:p>
                  </a:txBody>
                  <a:tcPr marL="75919" marR="75919"/>
                </a:tc>
                <a:tc>
                  <a:txBody>
                    <a:bodyPr/>
                    <a:lstStyle/>
                    <a:p>
                      <a:pPr algn="ctr"/>
                      <a:r>
                        <a:rPr lang="en-US" dirty="0"/>
                        <a:t>FAIL</a:t>
                      </a:r>
                      <a:endParaRPr lang="en-IN" dirty="0"/>
                    </a:p>
                  </a:txBody>
                  <a:tcPr marL="75919" marR="75919"/>
                </a:tc>
                <a:extLst>
                  <a:ext uri="{0D108BD9-81ED-4DB2-BD59-A6C34878D82A}">
                    <a16:rowId xmlns:a16="http://schemas.microsoft.com/office/drawing/2014/main" val="3282588841"/>
                  </a:ext>
                </a:extLst>
              </a:tr>
              <a:tr h="305821">
                <a:tc>
                  <a:txBody>
                    <a:bodyPr/>
                    <a:lstStyle/>
                    <a:p>
                      <a:pPr algn="ctr"/>
                      <a:r>
                        <a:rPr lang="en-US" dirty="0"/>
                        <a:t>6</a:t>
                      </a:r>
                      <a:endParaRPr lang="en-IN" dirty="0"/>
                    </a:p>
                  </a:txBody>
                  <a:tcPr marL="75919" marR="75919"/>
                </a:tc>
                <a:tc>
                  <a:txBody>
                    <a:bodyPr/>
                    <a:lstStyle/>
                    <a:p>
                      <a:pPr algn="ctr"/>
                      <a:r>
                        <a:rPr lang="en-US" dirty="0"/>
                        <a:t>7</a:t>
                      </a:r>
                      <a:endParaRPr lang="en-IN" dirty="0"/>
                    </a:p>
                  </a:txBody>
                  <a:tcPr marL="75919" marR="75919"/>
                </a:tc>
                <a:tc>
                  <a:txBody>
                    <a:bodyPr/>
                    <a:lstStyle/>
                    <a:p>
                      <a:pPr algn="ctr"/>
                      <a:r>
                        <a:rPr lang="en-US" dirty="0"/>
                        <a:t>PASS</a:t>
                      </a:r>
                      <a:endParaRPr lang="en-IN" dirty="0"/>
                    </a:p>
                  </a:txBody>
                  <a:tcPr marL="75919" marR="75919"/>
                </a:tc>
                <a:extLst>
                  <a:ext uri="{0D108BD9-81ED-4DB2-BD59-A6C34878D82A}">
                    <a16:rowId xmlns:a16="http://schemas.microsoft.com/office/drawing/2014/main" val="3917651638"/>
                  </a:ext>
                </a:extLst>
              </a:tr>
              <a:tr h="305821">
                <a:tc>
                  <a:txBody>
                    <a:bodyPr/>
                    <a:lstStyle/>
                    <a:p>
                      <a:pPr algn="ctr"/>
                      <a:r>
                        <a:rPr lang="en-US" dirty="0"/>
                        <a:t>7</a:t>
                      </a:r>
                      <a:endParaRPr lang="en-IN" dirty="0"/>
                    </a:p>
                  </a:txBody>
                  <a:tcPr marL="75919" marR="75919"/>
                </a:tc>
                <a:tc>
                  <a:txBody>
                    <a:bodyPr/>
                    <a:lstStyle/>
                    <a:p>
                      <a:pPr algn="ctr"/>
                      <a:r>
                        <a:rPr lang="en-US" dirty="0"/>
                        <a:t>8</a:t>
                      </a:r>
                      <a:endParaRPr lang="en-IN" dirty="0"/>
                    </a:p>
                  </a:txBody>
                  <a:tcPr marL="75919" marR="75919"/>
                </a:tc>
                <a:tc>
                  <a:txBody>
                    <a:bodyPr/>
                    <a:lstStyle/>
                    <a:p>
                      <a:pPr algn="ctr"/>
                      <a:r>
                        <a:rPr lang="en-US" dirty="0"/>
                        <a:t>PASS</a:t>
                      </a:r>
                      <a:endParaRPr lang="en-IN" dirty="0"/>
                    </a:p>
                  </a:txBody>
                  <a:tcPr marL="75919" marR="75919"/>
                </a:tc>
                <a:extLst>
                  <a:ext uri="{0D108BD9-81ED-4DB2-BD59-A6C34878D82A}">
                    <a16:rowId xmlns:a16="http://schemas.microsoft.com/office/drawing/2014/main" val="1792677714"/>
                  </a:ext>
                </a:extLst>
              </a:tr>
              <a:tr h="305821">
                <a:tc>
                  <a:txBody>
                    <a:bodyPr/>
                    <a:lstStyle/>
                    <a:p>
                      <a:pPr algn="ctr"/>
                      <a:r>
                        <a:rPr lang="en-US" dirty="0"/>
                        <a:t>5</a:t>
                      </a:r>
                      <a:endParaRPr lang="en-IN" dirty="0"/>
                    </a:p>
                  </a:txBody>
                  <a:tcPr marL="75919" marR="75919"/>
                </a:tc>
                <a:tc>
                  <a:txBody>
                    <a:bodyPr/>
                    <a:lstStyle/>
                    <a:p>
                      <a:pPr algn="ctr"/>
                      <a:r>
                        <a:rPr lang="en-US" dirty="0"/>
                        <a:t>5</a:t>
                      </a:r>
                      <a:endParaRPr lang="en-IN" dirty="0"/>
                    </a:p>
                  </a:txBody>
                  <a:tcPr marL="75919" marR="75919"/>
                </a:tc>
                <a:tc>
                  <a:txBody>
                    <a:bodyPr/>
                    <a:lstStyle/>
                    <a:p>
                      <a:pPr algn="ctr"/>
                      <a:r>
                        <a:rPr lang="en-US" dirty="0"/>
                        <a:t>FAIL</a:t>
                      </a:r>
                      <a:endParaRPr lang="en-IN" dirty="0"/>
                    </a:p>
                  </a:txBody>
                  <a:tcPr marL="75919" marR="75919"/>
                </a:tc>
                <a:extLst>
                  <a:ext uri="{0D108BD9-81ED-4DB2-BD59-A6C34878D82A}">
                    <a16:rowId xmlns:a16="http://schemas.microsoft.com/office/drawing/2014/main" val="2020390782"/>
                  </a:ext>
                </a:extLst>
              </a:tr>
              <a:tr h="305821">
                <a:tc>
                  <a:txBody>
                    <a:bodyPr/>
                    <a:lstStyle/>
                    <a:p>
                      <a:pPr algn="ctr"/>
                      <a:r>
                        <a:rPr lang="en-US" dirty="0"/>
                        <a:t>8</a:t>
                      </a:r>
                      <a:endParaRPr lang="en-IN" dirty="0"/>
                    </a:p>
                  </a:txBody>
                  <a:tcPr marL="75919" marR="75919"/>
                </a:tc>
                <a:tc>
                  <a:txBody>
                    <a:bodyPr/>
                    <a:lstStyle/>
                    <a:p>
                      <a:pPr algn="ctr"/>
                      <a:r>
                        <a:rPr lang="en-US" dirty="0"/>
                        <a:t>8</a:t>
                      </a:r>
                      <a:endParaRPr lang="en-IN" dirty="0"/>
                    </a:p>
                  </a:txBody>
                  <a:tcPr marL="75919" marR="75919"/>
                </a:tc>
                <a:tc>
                  <a:txBody>
                    <a:bodyPr/>
                    <a:lstStyle/>
                    <a:p>
                      <a:pPr algn="ctr"/>
                      <a:r>
                        <a:rPr lang="en-US" dirty="0"/>
                        <a:t>PASS</a:t>
                      </a:r>
                      <a:endParaRPr lang="en-IN" dirty="0"/>
                    </a:p>
                  </a:txBody>
                  <a:tcPr marL="75919" marR="75919"/>
                </a:tc>
                <a:extLst>
                  <a:ext uri="{0D108BD9-81ED-4DB2-BD59-A6C34878D82A}">
                    <a16:rowId xmlns:a16="http://schemas.microsoft.com/office/drawing/2014/main" val="1971094020"/>
                  </a:ext>
                </a:extLst>
              </a:tr>
            </a:tbl>
          </a:graphicData>
        </a:graphic>
      </p:graphicFrame>
    </p:spTree>
    <p:extLst>
      <p:ext uri="{BB962C8B-B14F-4D97-AF65-F5344CB8AC3E}">
        <p14:creationId xmlns:p14="http://schemas.microsoft.com/office/powerpoint/2010/main" val="166016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D2198-6269-48D3-B44C-DF9D72E2AF51}"/>
              </a:ext>
            </a:extLst>
          </p:cNvPr>
          <p:cNvSpPr>
            <a:spLocks noGrp="1"/>
          </p:cNvSpPr>
          <p:nvPr>
            <p:ph idx="1"/>
          </p:nvPr>
        </p:nvSpPr>
        <p:spPr>
          <a:xfrm>
            <a:off x="772356" y="568171"/>
            <a:ext cx="8501645" cy="5473191"/>
          </a:xfrm>
        </p:spPr>
        <p:txBody>
          <a:bodyPr/>
          <a:lstStyle/>
          <a:p>
            <a:r>
              <a:rPr lang="en-US" dirty="0"/>
              <a:t>Suppose we have a new data point and we need to put it in the required category. Consider the below image:</a:t>
            </a:r>
          </a:p>
          <a:p>
            <a:endParaRPr lang="en-US" dirty="0"/>
          </a:p>
          <a:p>
            <a:endParaRPr lang="en-IN" dirty="0"/>
          </a:p>
        </p:txBody>
      </p:sp>
      <p:pic>
        <p:nvPicPr>
          <p:cNvPr id="2052" name="Picture 4" descr="K-Nearest Neighbor(KNN) Algorithm for Machine Learning">
            <a:extLst>
              <a:ext uri="{FF2B5EF4-FFF2-40B4-BE49-F238E27FC236}">
                <a16:creationId xmlns:a16="http://schemas.microsoft.com/office/drawing/2014/main" id="{FA3AB1BD-2785-4279-B9D3-993C1BD60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9" y="2231362"/>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33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44E2C-4FC6-4FF6-A2BC-EF10F4458416}"/>
              </a:ext>
            </a:extLst>
          </p:cNvPr>
          <p:cNvSpPr>
            <a:spLocks noGrp="1"/>
          </p:cNvSpPr>
          <p:nvPr>
            <p:ph idx="1"/>
          </p:nvPr>
        </p:nvSpPr>
        <p:spPr>
          <a:xfrm>
            <a:off x="816746" y="380918"/>
            <a:ext cx="10125870" cy="5709164"/>
          </a:xfrm>
        </p:spPr>
        <p:txBody>
          <a:bodyPr/>
          <a:lstStyle/>
          <a:p>
            <a:r>
              <a:rPr lang="en-US" dirty="0"/>
              <a:t>Firstly, we will choose the number of neighbors, so we will choose the k=5.</a:t>
            </a:r>
          </a:p>
          <a:p>
            <a:r>
              <a:rPr lang="en-US" dirty="0"/>
              <a:t>Next, we will calculate the Euclidean distance between the data points. The Euclidean distance is the distance between two points, which we have already studied in geometry. It can be calculated as:</a:t>
            </a:r>
            <a:endParaRPr lang="en-IN" dirty="0"/>
          </a:p>
        </p:txBody>
      </p:sp>
      <p:pic>
        <p:nvPicPr>
          <p:cNvPr id="3074" name="Picture 2" descr="K-Nearest Neighbor(KNN) Algorithm for Machine Learning">
            <a:extLst>
              <a:ext uri="{FF2B5EF4-FFF2-40B4-BE49-F238E27FC236}">
                <a16:creationId xmlns:a16="http://schemas.microsoft.com/office/drawing/2014/main" id="{4AE26302-B033-4C0C-A7ED-67FFAA99A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126" y="1816963"/>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33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09701-6749-47CE-86D4-30E9CF0AD420}"/>
              </a:ext>
            </a:extLst>
          </p:cNvPr>
          <p:cNvSpPr>
            <a:spLocks noGrp="1"/>
          </p:cNvSpPr>
          <p:nvPr>
            <p:ph idx="1"/>
          </p:nvPr>
        </p:nvSpPr>
        <p:spPr>
          <a:xfrm>
            <a:off x="878889" y="389796"/>
            <a:ext cx="10063727" cy="5593754"/>
          </a:xfrm>
        </p:spPr>
        <p:txBody>
          <a:bodyPr/>
          <a:lstStyle/>
          <a:p>
            <a:r>
              <a:rPr lang="en-US" dirty="0"/>
              <a:t>By calculating the Euclidean distance we got the nearest neighbors, as three nearest neighbors in category A and two nearest neighbors in category B. Consider the below image:</a:t>
            </a:r>
          </a:p>
          <a:p>
            <a:endParaRPr lang="en-IN" dirty="0"/>
          </a:p>
        </p:txBody>
      </p:sp>
      <p:pic>
        <p:nvPicPr>
          <p:cNvPr id="4098" name="Picture 2" descr="K-Nearest Neighbor(KNN) Algorithm for Machine Learning">
            <a:extLst>
              <a:ext uri="{FF2B5EF4-FFF2-40B4-BE49-F238E27FC236}">
                <a16:creationId xmlns:a16="http://schemas.microsoft.com/office/drawing/2014/main" id="{9DC7D447-B6FF-4A98-AF44-DA39ACE41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695" y="1524000"/>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665860-6B97-46C9-AD4B-532F806760D5}"/>
              </a:ext>
            </a:extLst>
          </p:cNvPr>
          <p:cNvSpPr txBox="1"/>
          <p:nvPr/>
        </p:nvSpPr>
        <p:spPr>
          <a:xfrm>
            <a:off x="2337046" y="5446424"/>
            <a:ext cx="6094520" cy="923330"/>
          </a:xfrm>
          <a:prstGeom prst="rect">
            <a:avLst/>
          </a:prstGeom>
          <a:noFill/>
        </p:spPr>
        <p:txBody>
          <a:bodyPr wrap="square">
            <a:spAutoFit/>
          </a:bodyPr>
          <a:lstStyle/>
          <a:p>
            <a:pPr algn="l">
              <a:buFont typeface="Arial" panose="020B0604020202020204" pitchFamily="34" charset="0"/>
              <a:buChar char="•"/>
            </a:pPr>
            <a:r>
              <a:rPr lang="en-US" b="0" dirty="0">
                <a:solidFill>
                  <a:srgbClr val="000000"/>
                </a:solidFill>
                <a:effectLst/>
                <a:latin typeface="verdana" panose="020B0604030504040204" pitchFamily="34" charset="0"/>
              </a:rPr>
              <a:t>As we can see the 3 nearest neighbors are from category A, hence this new data point must belong to category A.</a:t>
            </a:r>
          </a:p>
        </p:txBody>
      </p:sp>
    </p:spTree>
    <p:extLst>
      <p:ext uri="{BB962C8B-B14F-4D97-AF65-F5344CB8AC3E}">
        <p14:creationId xmlns:p14="http://schemas.microsoft.com/office/powerpoint/2010/main" val="1632748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582</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Trebuchet MS</vt:lpstr>
      <vt:lpstr>verdana</vt:lpstr>
      <vt:lpstr>Wingdings 3</vt:lpstr>
      <vt:lpstr>Facet</vt:lpstr>
      <vt:lpstr>K NEAREST NEIGHBOUR</vt:lpstr>
      <vt:lpstr>INTRODUCTION</vt:lpstr>
      <vt:lpstr>What is K in KNN?</vt:lpstr>
      <vt:lpstr>STEPS OF KNN</vt:lpstr>
      <vt:lpstr>Following dataset gives the marks of student in maths and cs and accordingly result is decided  </vt:lpstr>
      <vt:lpstr>PowerPoint Presentation</vt:lpstr>
      <vt:lpstr>PowerPoint Presentation</vt:lpstr>
      <vt:lpstr>PowerPoint Presentation</vt:lpstr>
      <vt:lpstr>PowerPoint Presentation</vt:lpstr>
      <vt:lpstr>CALCULATION OF DISTANCE IN KNN</vt:lpstr>
      <vt:lpstr>EUCLIDEAN FORMULA</vt:lpstr>
      <vt:lpstr>MANHATTAN FORMULA</vt:lpstr>
      <vt:lpstr>ADVANTAGES</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NEAREST NEIGHBOUR</dc:title>
  <dc:creator>Anjali Kadre</dc:creator>
  <cp:lastModifiedBy>Anjali Kadre</cp:lastModifiedBy>
  <cp:revision>11</cp:revision>
  <dcterms:created xsi:type="dcterms:W3CDTF">2021-06-09T04:41:17Z</dcterms:created>
  <dcterms:modified xsi:type="dcterms:W3CDTF">2021-06-12T15:00:45Z</dcterms:modified>
</cp:coreProperties>
</file>