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6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14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5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7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3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5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1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58C5-6636-40ED-811C-754FB13BD9DB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3F2942-D52F-4344-A267-C0239DCA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A4226-82D8-4C26-B101-A53F0DCE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27" y="2492926"/>
            <a:ext cx="6944110" cy="3543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455BB-40CB-47A0-B246-CD9CF33F6C81}"/>
              </a:ext>
            </a:extLst>
          </p:cNvPr>
          <p:cNvSpPr txBox="1"/>
          <p:nvPr/>
        </p:nvSpPr>
        <p:spPr>
          <a:xfrm>
            <a:off x="2659224" y="793102"/>
            <a:ext cx="680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DECISION TREE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8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30FE-2E0D-4DCC-90A1-A832954F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ROOT NODE IN GINI INDEX?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5592-9441-4B56-9D8F-FDA26A36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Gini index is </a:t>
            </a:r>
            <a:r>
              <a:rPr lang="en-US" dirty="0" err="1"/>
              <a:t>preffered</a:t>
            </a:r>
            <a:r>
              <a:rPr lang="en-US" dirty="0"/>
              <a:t> as root node while making decision tree.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Gini works only in those scenarios where we have categorical targets. It does not work with continuous targets.</a:t>
            </a:r>
          </a:p>
          <a:p>
            <a:endParaRPr lang="en-US" dirty="0">
              <a:solidFill>
                <a:srgbClr val="24292E"/>
              </a:solidFill>
              <a:latin typeface="ui-monospace"/>
            </a:endParaRPr>
          </a:p>
          <a:p>
            <a:r>
              <a:rPr lang="en-US" dirty="0">
                <a:solidFill>
                  <a:srgbClr val="24292E"/>
                </a:solidFill>
                <a:latin typeface="ui-monospace"/>
              </a:rPr>
              <a:t>Higher value of </a:t>
            </a:r>
            <a:r>
              <a:rPr lang="en-US" dirty="0" err="1">
                <a:solidFill>
                  <a:srgbClr val="24292E"/>
                </a:solidFill>
                <a:latin typeface="ui-monospace"/>
              </a:rPr>
              <a:t>gini</a:t>
            </a:r>
            <a:r>
              <a:rPr lang="en-US" dirty="0">
                <a:solidFill>
                  <a:srgbClr val="24292E"/>
                </a:solidFill>
                <a:latin typeface="ui-monospace"/>
              </a:rPr>
              <a:t> more the purity of node</a:t>
            </a:r>
          </a:p>
          <a:p>
            <a:endParaRPr lang="en-US" dirty="0">
              <a:solidFill>
                <a:srgbClr val="24292E"/>
              </a:solidFill>
              <a:latin typeface="ui-monospace"/>
            </a:endParaRPr>
          </a:p>
          <a:p>
            <a:r>
              <a:rPr lang="en-US" dirty="0">
                <a:solidFill>
                  <a:srgbClr val="24292E"/>
                </a:solidFill>
                <a:latin typeface="ui-monospace"/>
              </a:rPr>
              <a:t>Less value of </a:t>
            </a:r>
            <a:r>
              <a:rPr lang="en-US" dirty="0" err="1">
                <a:solidFill>
                  <a:srgbClr val="24292E"/>
                </a:solidFill>
                <a:latin typeface="ui-monospace"/>
              </a:rPr>
              <a:t>gini</a:t>
            </a:r>
            <a:r>
              <a:rPr lang="en-US" dirty="0">
                <a:solidFill>
                  <a:srgbClr val="24292E"/>
                </a:solidFill>
                <a:latin typeface="ui-monospace"/>
              </a:rPr>
              <a:t> less pure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91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8754-65FD-49DF-9D98-F55E1D11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Pruning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3A65-C647-45A7-8E0D-8FCD2F20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technique that is used to overcome problem of overfitting in decision tree.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Pruning is the process of reducing the size of the tree by turning some branch nodes into leaf nodes, and removing the leaf nodes under the original branch.</a:t>
            </a:r>
          </a:p>
          <a:p>
            <a:endParaRPr lang="en-US" dirty="0"/>
          </a:p>
          <a:p>
            <a:r>
              <a:rPr lang="en-US" dirty="0"/>
              <a:t>It reduces the size of a Decision Tree which might slightly increase  training error but drastically decrease your testing </a:t>
            </a:r>
            <a:r>
              <a:rPr lang="en-US" dirty="0" err="1"/>
              <a:t>error,hence</a:t>
            </a:r>
            <a:r>
              <a:rPr lang="en-US" dirty="0"/>
              <a:t> making it more adaptable.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EAC1-0260-450D-A8AD-4AA0E4A7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B312-C65D-48B5-A503-CC62F6F1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Pre-pruning that stop growing the tree earlier, before it perfectly classifies the training set.</a:t>
            </a:r>
          </a:p>
          <a:p>
            <a:r>
              <a:rPr lang="en-US" dirty="0"/>
              <a:t>Post-pruning that allows the tree to perfectly classify the training set, and then post prune the tree.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00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C76C-61BE-4E69-8E94-731D548A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2963"/>
            <a:ext cx="10364451" cy="159617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DECISION TREE ALGORITHM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5D11-EB4A-409F-B667-BF0BD1F9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79721"/>
            <a:ext cx="11221374" cy="5681709"/>
          </a:xfrm>
        </p:spPr>
        <p:txBody>
          <a:bodyPr>
            <a:noAutofit/>
          </a:bodyPr>
          <a:lstStyle/>
          <a:p>
            <a:r>
              <a:rPr lang="en-US" sz="2400" dirty="0"/>
              <a:t>Decision tree is a </a:t>
            </a:r>
            <a:r>
              <a:rPr lang="en-US" sz="2400" b="1" dirty="0"/>
              <a:t>supervised type machine learning algorithm </a:t>
            </a:r>
            <a:r>
              <a:rPr lang="en-US" sz="2400" dirty="0"/>
              <a:t>and it builds classification or regression models in the form of a tree structure.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final result is a tree with decision nodes and leaf nodes. </a:t>
            </a:r>
          </a:p>
        </p:txBody>
      </p:sp>
    </p:spTree>
    <p:extLst>
      <p:ext uri="{BB962C8B-B14F-4D97-AF65-F5344CB8AC3E}">
        <p14:creationId xmlns:p14="http://schemas.microsoft.com/office/powerpoint/2010/main" val="29831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94E3-08F6-4E1B-BDE7-07EDEF71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375" y="523042"/>
            <a:ext cx="9311827" cy="5815614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In a Decision tree, there are two nodes, which are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Decision Node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and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 Leaf Node.</a:t>
            </a:r>
          </a:p>
          <a:p>
            <a:endParaRPr lang="en-US" sz="2400" b="1" dirty="0">
              <a:solidFill>
                <a:srgbClr val="000000"/>
              </a:solidFill>
              <a:latin typeface="Inter-Bold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Decision nodes are used to make any decision and have multiple branches, whereas Leaf nodes are the output of those decisions and do not contain any further branches.</a:t>
            </a:r>
          </a:p>
          <a:p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A decision node has two or more branches. 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Leaf node represents a classification or decision. 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The topmost decision node in a tree which corresponds to the best predictor called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root node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5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Decision Tree Classification Algorithm - Javatpoint">
            <a:extLst>
              <a:ext uri="{FF2B5EF4-FFF2-40B4-BE49-F238E27FC236}">
                <a16:creationId xmlns:a16="http://schemas.microsoft.com/office/drawing/2014/main" id="{73CE6A54-0815-4C73-B95B-695971CBDD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068" y="1225858"/>
            <a:ext cx="6609424" cy="44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7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62BA-721E-4B52-B400-B526023F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9C0B-3453-4B3C-870D-C10B9646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Entropy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as it relates to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is a measure of the randomness in the information being processed. The higher the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entropy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the harder it is to draw any conclusions from that information.</a:t>
            </a:r>
          </a:p>
          <a:p>
            <a:r>
              <a:rPr lang="en-US" sz="2400" dirty="0"/>
              <a:t>Entropy is the measurement of impurities or randomness in the data points. It basically ranges between 0-1. </a:t>
            </a:r>
          </a:p>
          <a:p>
            <a:r>
              <a:rPr lang="en-US" sz="2400" dirty="0"/>
              <a:t>0- Pure, 1-Impure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9D3-9B97-4742-9777-41310A9D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 CREATE TREE IN 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C030-86CC-43DD-B4A8-DAB08ACF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Bahnschrift Light SemiCondensed" panose="020B0502040204020203" pitchFamily="34" charset="0"/>
              </a:rPr>
              <a:t>Decision tree algorithm uses following 2 method to create the decision tree:</a:t>
            </a:r>
          </a:p>
          <a:p>
            <a:r>
              <a:rPr lang="en-IN" sz="2400" dirty="0">
                <a:latin typeface="Bahnschrift Light SemiCondensed" panose="020B0502040204020203" pitchFamily="34" charset="0"/>
              </a:rPr>
              <a:t>1. ID3 (Iterative </a:t>
            </a:r>
            <a:r>
              <a:rPr lang="en-IN" sz="2400" dirty="0" err="1">
                <a:latin typeface="Bahnschrift Light SemiCondensed" panose="020B0502040204020203" pitchFamily="34" charset="0"/>
              </a:rPr>
              <a:t>Dichotomiser</a:t>
            </a:r>
            <a:r>
              <a:rPr lang="en-IN" sz="2400" dirty="0">
                <a:latin typeface="Bahnschrift Light SemiCondensed" panose="020B0502040204020203" pitchFamily="34" charset="0"/>
              </a:rPr>
              <a:t> 3) → uses Entropy function and Information gain as metrics.</a:t>
            </a:r>
          </a:p>
          <a:p>
            <a:r>
              <a:rPr lang="en-IN" sz="2400" dirty="0">
                <a:latin typeface="Bahnschrift Light SemiCondensed" panose="020B0502040204020203" pitchFamily="34" charset="0"/>
              </a:rPr>
              <a:t>2. Gini Index or Gini impurity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11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985C-F112-42A4-924C-8B82ACD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 SELECT ROOT NODE IN ID3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A7AC-A967-4CEE-A8F2-4B4DB1F7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Find the Information gain of the target attribute.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Find the Entropy of rest attributes.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Find gain for each and every rest attribute.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Gain = IG – Entropy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The attribute that has highest gain will be selected as root node.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80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39CC-CBB7-4A82-A03A-0AB31519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621C-5C73-481C-8701-28B0BA93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gain is the measurement of changes in entropy after the segmentation of a dataset based on an attribute.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calculates how much information a feature provides us about a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According to the value of information gain, we split the node and build the decision tree.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decision tree algorithm always tries to maximize the value of information gain, and a node/attribute having the highest information gain is split first. It can be calculated using the below formula: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9F58-987C-43E3-991C-3BC584C5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GINI INDEX OR GINI IMPURITY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0994-C186-414C-8584-C9EBCA63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- It measures the impurity of the nodes. ranges between 0-1.</a:t>
            </a:r>
          </a:p>
          <a:p>
            <a:r>
              <a:rPr lang="en-US" dirty="0"/>
              <a:t>Gini Index/Gini Impurity = 1-Gini</a:t>
            </a:r>
          </a:p>
          <a:p>
            <a:r>
              <a:rPr lang="en-US" dirty="0"/>
              <a:t>1 - (/Sum of </a:t>
            </a:r>
            <a:r>
              <a:rPr lang="en-US" dirty="0" err="1"/>
              <a:t>squred</a:t>
            </a:r>
            <a:r>
              <a:rPr lang="en-US" dirty="0"/>
              <a:t> </a:t>
            </a:r>
            <a:r>
              <a:rPr lang="en-US" dirty="0" err="1"/>
              <a:t>propability</a:t>
            </a:r>
            <a:r>
              <a:rPr lang="en-US" dirty="0"/>
              <a:t> of each class)</a:t>
            </a:r>
          </a:p>
          <a:p>
            <a:r>
              <a:rPr lang="en-US" dirty="0"/>
              <a:t>0 - Data points/feature are pure. </a:t>
            </a:r>
            <a:r>
              <a:rPr lang="en-US" dirty="0" err="1"/>
              <a:t>Eg.</a:t>
            </a:r>
            <a:r>
              <a:rPr lang="en-US" dirty="0"/>
              <a:t> All Yes</a:t>
            </a:r>
          </a:p>
          <a:p>
            <a:r>
              <a:rPr lang="en-US" dirty="0"/>
              <a:t>1 - Data points/feature are impure(Randomness) </a:t>
            </a:r>
            <a:r>
              <a:rPr lang="en-US" dirty="0" err="1"/>
              <a:t>eg.</a:t>
            </a:r>
            <a:r>
              <a:rPr lang="en-US" dirty="0"/>
              <a:t> Yes, No both</a:t>
            </a:r>
          </a:p>
          <a:p>
            <a:r>
              <a:rPr lang="en-US" dirty="0"/>
              <a:t>0.5 - Equal distribution of classes. 10 yes, 10 no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15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636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Bahnschrift Light SemiCondensed</vt:lpstr>
      <vt:lpstr>Century Gothic</vt:lpstr>
      <vt:lpstr>Inter-Bold</vt:lpstr>
      <vt:lpstr>Inter-Regular</vt:lpstr>
      <vt:lpstr>ui-monospace</vt:lpstr>
      <vt:lpstr>Wingdings 3</vt:lpstr>
      <vt:lpstr>Wisp</vt:lpstr>
      <vt:lpstr>PowerPoint Presentation</vt:lpstr>
      <vt:lpstr>DECISION TREE ALGORITHM</vt:lpstr>
      <vt:lpstr>PowerPoint Presentation</vt:lpstr>
      <vt:lpstr>PowerPoint Presentation</vt:lpstr>
      <vt:lpstr>ENTROPY</vt:lpstr>
      <vt:lpstr>WAY TO CREATE TREE IN DECISION TREE</vt:lpstr>
      <vt:lpstr>WAY TO SELECT ROOT NODE IN ID3</vt:lpstr>
      <vt:lpstr>INFORMATION GAIN</vt:lpstr>
      <vt:lpstr>GINI INDEX OR GINI IMPURITY</vt:lpstr>
      <vt:lpstr>HOW TO SELECT ROOT NODE IN GINI INDEX?</vt:lpstr>
      <vt:lpstr>Pruning</vt:lpstr>
      <vt:lpstr>Types of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Kadre</dc:creator>
  <cp:lastModifiedBy>Anjali Kadre</cp:lastModifiedBy>
  <cp:revision>9</cp:revision>
  <dcterms:created xsi:type="dcterms:W3CDTF">2021-06-16T10:52:41Z</dcterms:created>
  <dcterms:modified xsi:type="dcterms:W3CDTF">2021-06-21T14:32:59Z</dcterms:modified>
</cp:coreProperties>
</file>