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EAF34F-DB4A-4DFA-9806-6E8680BBBB44}"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66035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AF34F-DB4A-4DFA-9806-6E8680BBBB44}"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12676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AF34F-DB4A-4DFA-9806-6E8680BBBB44}"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CDA68-CC66-4B50-BD46-67C5109A136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3700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AF34F-DB4A-4DFA-9806-6E8680BBBB44}"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3838994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AF34F-DB4A-4DFA-9806-6E8680BBBB44}"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CDA68-CC66-4B50-BD46-67C5109A136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8468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AF34F-DB4A-4DFA-9806-6E8680BBBB44}"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2130143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AF34F-DB4A-4DFA-9806-6E8680BBBB44}"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1216262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AF34F-DB4A-4DFA-9806-6E8680BBBB44}"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96617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AF34F-DB4A-4DFA-9806-6E8680BBBB44}"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103181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AF34F-DB4A-4DFA-9806-6E8680BBBB44}"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84897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EAF34F-DB4A-4DFA-9806-6E8680BBBB44}"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519809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EAF34F-DB4A-4DFA-9806-6E8680BBBB44}" type="datetimeFigureOut">
              <a:rPr lang="en-IN" smtClean="0"/>
              <a:t>08-07-2021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63753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EAF34F-DB4A-4DFA-9806-6E8680BBBB44}" type="datetimeFigureOut">
              <a:rPr lang="en-IN" smtClean="0"/>
              <a:t>08-07-2021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409132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AF34F-DB4A-4DFA-9806-6E8680BBBB44}" type="datetimeFigureOut">
              <a:rPr lang="en-IN" smtClean="0"/>
              <a:t>08-07-2021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257591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EAF34F-DB4A-4DFA-9806-6E8680BBBB44}"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221960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EAF34F-DB4A-4DFA-9806-6E8680BBBB44}"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ECDA68-CC66-4B50-BD46-67C5109A1369}" type="slidenum">
              <a:rPr lang="en-IN" smtClean="0"/>
              <a:t>‹#›</a:t>
            </a:fld>
            <a:endParaRPr lang="en-IN"/>
          </a:p>
        </p:txBody>
      </p:sp>
    </p:spTree>
    <p:extLst>
      <p:ext uri="{BB962C8B-B14F-4D97-AF65-F5344CB8AC3E}">
        <p14:creationId xmlns:p14="http://schemas.microsoft.com/office/powerpoint/2010/main" val="112386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EAF34F-DB4A-4DFA-9806-6E8680BBBB44}" type="datetimeFigureOut">
              <a:rPr lang="en-IN" smtClean="0"/>
              <a:t>08-07-2021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ECDA68-CC66-4B50-BD46-67C5109A1369}" type="slidenum">
              <a:rPr lang="en-IN" smtClean="0"/>
              <a:t>‹#›</a:t>
            </a:fld>
            <a:endParaRPr lang="en-IN"/>
          </a:p>
        </p:txBody>
      </p:sp>
    </p:spTree>
    <p:extLst>
      <p:ext uri="{BB962C8B-B14F-4D97-AF65-F5344CB8AC3E}">
        <p14:creationId xmlns:p14="http://schemas.microsoft.com/office/powerpoint/2010/main" val="1765274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E186-16AD-4302-B690-3BB8F79CC83B}"/>
              </a:ext>
            </a:extLst>
          </p:cNvPr>
          <p:cNvSpPr>
            <a:spLocks noGrp="1"/>
          </p:cNvSpPr>
          <p:nvPr>
            <p:ph type="ctrTitle"/>
          </p:nvPr>
        </p:nvSpPr>
        <p:spPr/>
        <p:txBody>
          <a:bodyPr/>
          <a:lstStyle/>
          <a:p>
            <a:r>
              <a:rPr lang="en-US" dirty="0"/>
              <a:t>Gradient Boosting</a:t>
            </a:r>
            <a:endParaRPr lang="en-IN" dirty="0"/>
          </a:p>
        </p:txBody>
      </p:sp>
      <p:sp>
        <p:nvSpPr>
          <p:cNvPr id="3" name="Subtitle 2">
            <a:extLst>
              <a:ext uri="{FF2B5EF4-FFF2-40B4-BE49-F238E27FC236}">
                <a16:creationId xmlns:a16="http://schemas.microsoft.com/office/drawing/2014/main" id="{2AD4EC69-B699-4CF0-B4A2-758C5ABEE6AD}"/>
              </a:ext>
            </a:extLst>
          </p:cNvPr>
          <p:cNvSpPr>
            <a:spLocks noGrp="1"/>
          </p:cNvSpPr>
          <p:nvPr>
            <p:ph type="subTitle" idx="1"/>
          </p:nvPr>
        </p:nvSpPr>
        <p:spPr/>
        <p:txBody>
          <a:bodyPr/>
          <a:lstStyle/>
          <a:p>
            <a:r>
              <a:rPr lang="en-US" dirty="0"/>
              <a:t>By </a:t>
            </a:r>
          </a:p>
          <a:p>
            <a:r>
              <a:rPr lang="en-US" dirty="0"/>
              <a:t>Anjali </a:t>
            </a:r>
            <a:r>
              <a:rPr lang="en-US" dirty="0" err="1"/>
              <a:t>kadre</a:t>
            </a:r>
            <a:endParaRPr lang="en-IN" dirty="0"/>
          </a:p>
        </p:txBody>
      </p:sp>
    </p:spTree>
    <p:extLst>
      <p:ext uri="{BB962C8B-B14F-4D97-AF65-F5344CB8AC3E}">
        <p14:creationId xmlns:p14="http://schemas.microsoft.com/office/powerpoint/2010/main" val="120885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B6857C3-04B0-4B27-A675-811D1029EAFA}"/>
              </a:ext>
            </a:extLst>
          </p:cNvPr>
          <p:cNvPicPr>
            <a:picLocks noGrp="1" noChangeAspect="1"/>
          </p:cNvPicPr>
          <p:nvPr>
            <p:ph idx="1"/>
          </p:nvPr>
        </p:nvPicPr>
        <p:blipFill>
          <a:blip r:embed="rId2"/>
          <a:stretch>
            <a:fillRect/>
          </a:stretch>
        </p:blipFill>
        <p:spPr>
          <a:xfrm>
            <a:off x="1639576" y="1496439"/>
            <a:ext cx="7078296" cy="3865122"/>
          </a:xfrm>
          <a:prstGeom prst="rect">
            <a:avLst/>
          </a:prstGeom>
        </p:spPr>
      </p:pic>
    </p:spTree>
    <p:extLst>
      <p:ext uri="{BB962C8B-B14F-4D97-AF65-F5344CB8AC3E}">
        <p14:creationId xmlns:p14="http://schemas.microsoft.com/office/powerpoint/2010/main" val="236853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7838-CDAE-47CA-99F9-2CD537CFC5D4}"/>
              </a:ext>
            </a:extLst>
          </p:cNvPr>
          <p:cNvSpPr>
            <a:spLocks noGrp="1"/>
          </p:cNvSpPr>
          <p:nvPr>
            <p:ph type="title"/>
          </p:nvPr>
        </p:nvSpPr>
        <p:spPr>
          <a:xfrm>
            <a:off x="1047564" y="94695"/>
            <a:ext cx="8226437" cy="544497"/>
          </a:xfrm>
        </p:spPr>
        <p:txBody>
          <a:bodyPr>
            <a:normAutofit fontScale="90000"/>
          </a:bodyPr>
          <a:lstStyle/>
          <a:p>
            <a:r>
              <a:rPr lang="en-US" b="0" i="0" dirty="0">
                <a:solidFill>
                  <a:srgbClr val="24292E"/>
                </a:solidFill>
                <a:effectLst/>
                <a:latin typeface="ui-monospace"/>
              </a:rPr>
              <a:t>What are the steps of gradient boosting?</a:t>
            </a:r>
            <a:endParaRPr lang="en-IN" dirty="0"/>
          </a:p>
        </p:txBody>
      </p:sp>
      <p:sp>
        <p:nvSpPr>
          <p:cNvPr id="3" name="Content Placeholder 2">
            <a:extLst>
              <a:ext uri="{FF2B5EF4-FFF2-40B4-BE49-F238E27FC236}">
                <a16:creationId xmlns:a16="http://schemas.microsoft.com/office/drawing/2014/main" id="{393B42A2-8605-4CB1-81AA-8569969F4385}"/>
              </a:ext>
            </a:extLst>
          </p:cNvPr>
          <p:cNvSpPr>
            <a:spLocks noGrp="1"/>
          </p:cNvSpPr>
          <p:nvPr>
            <p:ph idx="1"/>
          </p:nvPr>
        </p:nvSpPr>
        <p:spPr>
          <a:xfrm>
            <a:off x="568170" y="639192"/>
            <a:ext cx="8705831" cy="6218808"/>
          </a:xfrm>
        </p:spPr>
        <p:txBody>
          <a:bodyPr>
            <a:normAutofit fontScale="40000" lnSpcReduction="20000"/>
          </a:bodyPr>
          <a:lstStyle/>
          <a:p>
            <a:r>
              <a:rPr lang="en-US" dirty="0"/>
              <a:t>Steps:</a:t>
            </a:r>
          </a:p>
          <a:p>
            <a:endParaRPr lang="en-US" sz="3000" dirty="0"/>
          </a:p>
          <a:p>
            <a:r>
              <a:rPr lang="en-US" sz="3000" dirty="0"/>
              <a:t>1. Calculate the average/mean of the target variable.</a:t>
            </a:r>
          </a:p>
          <a:p>
            <a:endParaRPr lang="en-US" sz="3000" dirty="0"/>
          </a:p>
          <a:p>
            <a:r>
              <a:rPr lang="en-US" sz="3000" dirty="0"/>
              <a:t>2. calculate the residuals for each sample.</a:t>
            </a:r>
          </a:p>
          <a:p>
            <a:r>
              <a:rPr lang="en-US" sz="3000" dirty="0"/>
              <a:t>Residual = Actual Value - Predicted Value</a:t>
            </a:r>
          </a:p>
          <a:p>
            <a:endParaRPr lang="en-US" sz="3000" dirty="0"/>
          </a:p>
          <a:p>
            <a:r>
              <a:rPr lang="en-US" sz="3000" dirty="0"/>
              <a:t>3. use  decision tree algorithm to train the model considering residual as label . We build a tree with the goal of predicting the Residuals.</a:t>
            </a:r>
          </a:p>
          <a:p>
            <a:endParaRPr lang="en-US" sz="3000" dirty="0"/>
          </a:p>
          <a:p>
            <a:r>
              <a:rPr lang="en-US" sz="3000" dirty="0"/>
              <a:t>4. Repeat steps 3 to 5 until the number of iterations matches the number specified by the hyper parameter(numbers of estimators)</a:t>
            </a:r>
          </a:p>
          <a:p>
            <a:endParaRPr lang="en-US" sz="3000" dirty="0"/>
          </a:p>
          <a:p>
            <a:r>
              <a:rPr lang="en-US" sz="3000" dirty="0"/>
              <a:t>5. Once trained, use all of the trees in the ensemble to make a final prediction as to value of the target variable. </a:t>
            </a:r>
          </a:p>
          <a:p>
            <a:r>
              <a:rPr lang="en-US" sz="3000" dirty="0"/>
              <a:t>The final prediction will be equal to the mean we computed in Step 1 plus all the residuals predicted by the trees </a:t>
            </a:r>
          </a:p>
          <a:p>
            <a:r>
              <a:rPr lang="en-US" sz="3000" dirty="0"/>
              <a:t>that make up the forest multiplied by the learning rate.</a:t>
            </a:r>
          </a:p>
          <a:p>
            <a:endParaRPr lang="en-US" sz="3000" dirty="0"/>
          </a:p>
          <a:p>
            <a:r>
              <a:rPr lang="en-US" sz="3000" dirty="0"/>
              <a:t>final prediction = Average Price + LR*Residual predicted by DT1 + LR*Residual Predicted by DT2 + .......LR*Residual Predicted by DT N</a:t>
            </a:r>
          </a:p>
          <a:p>
            <a:endParaRPr lang="en-US" sz="3000" dirty="0"/>
          </a:p>
          <a:p>
            <a:r>
              <a:rPr lang="en-US" sz="3000" dirty="0"/>
              <a:t>Here,</a:t>
            </a:r>
          </a:p>
          <a:p>
            <a:r>
              <a:rPr lang="en-US" sz="3000" dirty="0"/>
              <a:t>LR = Learning rate</a:t>
            </a:r>
          </a:p>
          <a:p>
            <a:r>
              <a:rPr lang="en-US" sz="3000" dirty="0"/>
              <a:t>DT = Decision tree</a:t>
            </a:r>
            <a:endParaRPr lang="en-IN" sz="3000" dirty="0"/>
          </a:p>
        </p:txBody>
      </p:sp>
    </p:spTree>
    <p:extLst>
      <p:ext uri="{BB962C8B-B14F-4D97-AF65-F5344CB8AC3E}">
        <p14:creationId xmlns:p14="http://schemas.microsoft.com/office/powerpoint/2010/main" val="385488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CC6F-D2F1-4EE9-992F-B18ABAFAC4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1654A0-5100-4567-9A53-CE4466C5B6A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158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D377-D123-4908-9ED7-44CE02635F29}"/>
              </a:ext>
            </a:extLst>
          </p:cNvPr>
          <p:cNvSpPr>
            <a:spLocks noGrp="1"/>
          </p:cNvSpPr>
          <p:nvPr>
            <p:ph type="title"/>
          </p:nvPr>
        </p:nvSpPr>
        <p:spPr/>
        <p:txBody>
          <a:bodyPr/>
          <a:lstStyle/>
          <a:p>
            <a:r>
              <a:rPr lang="en-IN" b="0" i="0" dirty="0">
                <a:solidFill>
                  <a:srgbClr val="24292E"/>
                </a:solidFill>
                <a:effectLst/>
                <a:latin typeface="ui-monospace"/>
              </a:rPr>
              <a:t>What is ensemble technique?</a:t>
            </a:r>
            <a:endParaRPr lang="en-IN" dirty="0"/>
          </a:p>
        </p:txBody>
      </p:sp>
      <p:sp>
        <p:nvSpPr>
          <p:cNvPr id="3" name="Content Placeholder 2">
            <a:extLst>
              <a:ext uri="{FF2B5EF4-FFF2-40B4-BE49-F238E27FC236}">
                <a16:creationId xmlns:a16="http://schemas.microsoft.com/office/drawing/2014/main" id="{E63895E3-ECBD-4676-A68E-19BC6C794B79}"/>
              </a:ext>
            </a:extLst>
          </p:cNvPr>
          <p:cNvSpPr>
            <a:spLocks noGrp="1"/>
          </p:cNvSpPr>
          <p:nvPr>
            <p:ph idx="1"/>
          </p:nvPr>
        </p:nvSpPr>
        <p:spPr/>
        <p:txBody>
          <a:bodyPr/>
          <a:lstStyle/>
          <a:p>
            <a:r>
              <a:rPr lang="en-US" dirty="0"/>
              <a:t>Ensemble methods is a machine learning technique that combines several base models in order to produce one optimal predictive model .</a:t>
            </a:r>
          </a:p>
          <a:p>
            <a:endParaRPr lang="en-US" dirty="0"/>
          </a:p>
          <a:p>
            <a:r>
              <a:rPr lang="en-US" dirty="0"/>
              <a:t> Ensemble methods are ideal for regression and classification, where they reduce bias and variance to boost the accuracy of models.</a:t>
            </a:r>
          </a:p>
          <a:p>
            <a:endParaRPr lang="en-US" dirty="0"/>
          </a:p>
          <a:p>
            <a:endParaRPr lang="en-IN" dirty="0"/>
          </a:p>
        </p:txBody>
      </p:sp>
    </p:spTree>
    <p:extLst>
      <p:ext uri="{BB962C8B-B14F-4D97-AF65-F5344CB8AC3E}">
        <p14:creationId xmlns:p14="http://schemas.microsoft.com/office/powerpoint/2010/main" val="199759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8BDFB22-6AA7-4CDD-87B2-F37B9F098355}"/>
              </a:ext>
            </a:extLst>
          </p:cNvPr>
          <p:cNvPicPr>
            <a:picLocks noGrp="1" noChangeAspect="1"/>
          </p:cNvPicPr>
          <p:nvPr>
            <p:ph idx="1"/>
          </p:nvPr>
        </p:nvPicPr>
        <p:blipFill>
          <a:blip r:embed="rId2"/>
          <a:stretch>
            <a:fillRect/>
          </a:stretch>
        </p:blipFill>
        <p:spPr>
          <a:xfrm>
            <a:off x="2215203" y="1748903"/>
            <a:ext cx="5552149" cy="3647944"/>
          </a:xfrm>
          <a:prstGeom prst="rect">
            <a:avLst/>
          </a:prstGeom>
        </p:spPr>
      </p:pic>
    </p:spTree>
    <p:extLst>
      <p:ext uri="{BB962C8B-B14F-4D97-AF65-F5344CB8AC3E}">
        <p14:creationId xmlns:p14="http://schemas.microsoft.com/office/powerpoint/2010/main" val="350101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374A-6C83-4BC2-BF39-AC8BC1425772}"/>
              </a:ext>
            </a:extLst>
          </p:cNvPr>
          <p:cNvSpPr>
            <a:spLocks noGrp="1"/>
          </p:cNvSpPr>
          <p:nvPr>
            <p:ph type="title"/>
          </p:nvPr>
        </p:nvSpPr>
        <p:spPr/>
        <p:txBody>
          <a:bodyPr/>
          <a:lstStyle/>
          <a:p>
            <a:r>
              <a:rPr lang="en-US" b="0" i="0" dirty="0">
                <a:solidFill>
                  <a:srgbClr val="24292E"/>
                </a:solidFill>
                <a:effectLst/>
                <a:latin typeface="ui-monospace"/>
              </a:rPr>
              <a:t>What are the different types of ensemble techniques?</a:t>
            </a:r>
            <a:endParaRPr lang="en-IN" dirty="0"/>
          </a:p>
        </p:txBody>
      </p:sp>
      <p:pic>
        <p:nvPicPr>
          <p:cNvPr id="4" name="Content Placeholder 3">
            <a:extLst>
              <a:ext uri="{FF2B5EF4-FFF2-40B4-BE49-F238E27FC236}">
                <a16:creationId xmlns:a16="http://schemas.microsoft.com/office/drawing/2014/main" id="{BCD8DF28-B6C8-44D3-B946-93F59933DB37}"/>
              </a:ext>
            </a:extLst>
          </p:cNvPr>
          <p:cNvPicPr>
            <a:picLocks noGrp="1" noChangeAspect="1"/>
          </p:cNvPicPr>
          <p:nvPr>
            <p:ph idx="1"/>
          </p:nvPr>
        </p:nvPicPr>
        <p:blipFill>
          <a:blip r:embed="rId2"/>
          <a:stretch>
            <a:fillRect/>
          </a:stretch>
        </p:blipFill>
        <p:spPr>
          <a:xfrm>
            <a:off x="1998608" y="2512380"/>
            <a:ext cx="6381913" cy="2625701"/>
          </a:xfrm>
          <a:prstGeom prst="rect">
            <a:avLst/>
          </a:prstGeom>
        </p:spPr>
      </p:pic>
    </p:spTree>
    <p:extLst>
      <p:ext uri="{BB962C8B-B14F-4D97-AF65-F5344CB8AC3E}">
        <p14:creationId xmlns:p14="http://schemas.microsoft.com/office/powerpoint/2010/main" val="133642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35F4-2091-4799-94E8-0A8620D7E38D}"/>
              </a:ext>
            </a:extLst>
          </p:cNvPr>
          <p:cNvSpPr>
            <a:spLocks noGrp="1"/>
          </p:cNvSpPr>
          <p:nvPr>
            <p:ph type="title"/>
          </p:nvPr>
        </p:nvSpPr>
        <p:spPr/>
        <p:txBody>
          <a:bodyPr/>
          <a:lstStyle/>
          <a:p>
            <a:r>
              <a:rPr lang="en-US" dirty="0"/>
              <a:t>Bagging</a:t>
            </a:r>
            <a:endParaRPr lang="en-IN" dirty="0"/>
          </a:p>
        </p:txBody>
      </p:sp>
      <p:sp>
        <p:nvSpPr>
          <p:cNvPr id="3" name="Content Placeholder 2">
            <a:extLst>
              <a:ext uri="{FF2B5EF4-FFF2-40B4-BE49-F238E27FC236}">
                <a16:creationId xmlns:a16="http://schemas.microsoft.com/office/drawing/2014/main" id="{8E888A07-9D07-466B-B9A6-77282BCB7054}"/>
              </a:ext>
            </a:extLst>
          </p:cNvPr>
          <p:cNvSpPr>
            <a:spLocks noGrp="1"/>
          </p:cNvSpPr>
          <p:nvPr>
            <p:ph idx="1"/>
          </p:nvPr>
        </p:nvSpPr>
        <p:spPr/>
        <p:txBody>
          <a:bodyPr/>
          <a:lstStyle/>
          <a:p>
            <a:r>
              <a:rPr lang="en-US" dirty="0"/>
              <a:t>Building multiple models (typically of the same type) from different subsamples of the training dataset.</a:t>
            </a:r>
          </a:p>
          <a:p>
            <a:r>
              <a:rPr lang="en-US" dirty="0"/>
              <a:t>Bagging works as follows:-</a:t>
            </a:r>
          </a:p>
          <a:p>
            <a:r>
              <a:rPr lang="en-US" dirty="0"/>
              <a:t>Multiple subsets are created from the original dataset, selecting observations with replacement.</a:t>
            </a:r>
          </a:p>
          <a:p>
            <a:r>
              <a:rPr lang="en-US" dirty="0"/>
              <a:t>A base model (weak model) is created on each of these subsets.</a:t>
            </a:r>
          </a:p>
          <a:p>
            <a:r>
              <a:rPr lang="en-US" dirty="0"/>
              <a:t>The models run in parallel and are independent of each other.</a:t>
            </a:r>
          </a:p>
          <a:p>
            <a:r>
              <a:rPr lang="en-US" dirty="0"/>
              <a:t>The final predictions are determined by combining the predictions from all the models.</a:t>
            </a:r>
          </a:p>
          <a:p>
            <a:endParaRPr lang="en-IN" dirty="0"/>
          </a:p>
        </p:txBody>
      </p:sp>
    </p:spTree>
    <p:extLst>
      <p:ext uri="{BB962C8B-B14F-4D97-AF65-F5344CB8AC3E}">
        <p14:creationId xmlns:p14="http://schemas.microsoft.com/office/powerpoint/2010/main" val="107314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21E0C1-A87C-4A5F-80AB-099CF59CB58E}"/>
              </a:ext>
            </a:extLst>
          </p:cNvPr>
          <p:cNvPicPr>
            <a:picLocks noGrp="1" noChangeAspect="1"/>
          </p:cNvPicPr>
          <p:nvPr>
            <p:ph idx="1"/>
          </p:nvPr>
        </p:nvPicPr>
        <p:blipFill>
          <a:blip r:embed="rId2"/>
          <a:stretch>
            <a:fillRect/>
          </a:stretch>
        </p:blipFill>
        <p:spPr>
          <a:xfrm>
            <a:off x="2246050" y="200839"/>
            <a:ext cx="6098959" cy="6456321"/>
          </a:xfrm>
          <a:prstGeom prst="rect">
            <a:avLst/>
          </a:prstGeom>
        </p:spPr>
      </p:pic>
    </p:spTree>
    <p:extLst>
      <p:ext uri="{BB962C8B-B14F-4D97-AF65-F5344CB8AC3E}">
        <p14:creationId xmlns:p14="http://schemas.microsoft.com/office/powerpoint/2010/main" val="73209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BA5C-E4E9-4B8D-9C97-67FF0FA18A7D}"/>
              </a:ext>
            </a:extLst>
          </p:cNvPr>
          <p:cNvSpPr>
            <a:spLocks noGrp="1"/>
          </p:cNvSpPr>
          <p:nvPr>
            <p:ph type="title"/>
          </p:nvPr>
        </p:nvSpPr>
        <p:spPr/>
        <p:txBody>
          <a:bodyPr/>
          <a:lstStyle/>
          <a:p>
            <a:r>
              <a:rPr lang="en-US" dirty="0"/>
              <a:t>Boosting</a:t>
            </a:r>
            <a:endParaRPr lang="en-IN" dirty="0"/>
          </a:p>
        </p:txBody>
      </p:sp>
      <p:sp>
        <p:nvSpPr>
          <p:cNvPr id="3" name="Content Placeholder 2">
            <a:extLst>
              <a:ext uri="{FF2B5EF4-FFF2-40B4-BE49-F238E27FC236}">
                <a16:creationId xmlns:a16="http://schemas.microsoft.com/office/drawing/2014/main" id="{9B79CD6B-F282-4734-A229-2D0D53FDEEE3}"/>
              </a:ext>
            </a:extLst>
          </p:cNvPr>
          <p:cNvSpPr>
            <a:spLocks noGrp="1"/>
          </p:cNvSpPr>
          <p:nvPr>
            <p:ph idx="1"/>
          </p:nvPr>
        </p:nvSpPr>
        <p:spPr>
          <a:xfrm>
            <a:off x="479393" y="1562471"/>
            <a:ext cx="9499107" cy="5140170"/>
          </a:xfrm>
        </p:spPr>
        <p:txBody>
          <a:bodyPr>
            <a:normAutofit lnSpcReduction="10000"/>
          </a:bodyPr>
          <a:lstStyle/>
          <a:p>
            <a:r>
              <a:rPr lang="en-US" dirty="0"/>
              <a:t>In the boosting method, all the individual models are built sequentially. Which means the outcome of the first model passes to the next model and etc. </a:t>
            </a:r>
          </a:p>
          <a:p>
            <a:r>
              <a:rPr lang="en-US" dirty="0"/>
              <a:t>In bagging the models are built parallel so we don’t know what the error of each model is. Whereas in boosting once the first model built we know the error of that model. So when we pass this first model to the next model the intention is to reduce the error further. In some boosting algorithm, each model has to reduce a minimum of 50% of error.</a:t>
            </a:r>
          </a:p>
          <a:p>
            <a:r>
              <a:rPr lang="en-US" dirty="0"/>
              <a:t>Suppose we are building a binary classification model. The first model is not accurately predicting the  class 01 target, then the input to the second model will get in sequentially way, saying focus more on predicting target class 01. </a:t>
            </a:r>
          </a:p>
          <a:p>
            <a:endParaRPr lang="en-US" dirty="0"/>
          </a:p>
          <a:p>
            <a:r>
              <a:rPr lang="en-US" dirty="0"/>
              <a:t>When selecting the data samples from the bootstrap sample few observations will have high weightage, in this case the data point which can help in accurately predicting the target class 01 will have higher weightage than the other data points.</a:t>
            </a:r>
          </a:p>
          <a:p>
            <a:endParaRPr lang="en-US" dirty="0"/>
          </a:p>
          <a:p>
            <a:r>
              <a:rPr lang="en-US" dirty="0"/>
              <a:t>For the final target, the predictions from all the models will be weighted. Hence the final prediction will be the weighted average.</a:t>
            </a:r>
            <a:endParaRPr lang="en-IN" dirty="0"/>
          </a:p>
        </p:txBody>
      </p:sp>
    </p:spTree>
    <p:extLst>
      <p:ext uri="{BB962C8B-B14F-4D97-AF65-F5344CB8AC3E}">
        <p14:creationId xmlns:p14="http://schemas.microsoft.com/office/powerpoint/2010/main" val="240010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A4702A1-1706-4BC7-A35D-BA21C41C0B2B}"/>
              </a:ext>
            </a:extLst>
          </p:cNvPr>
          <p:cNvPicPr>
            <a:picLocks noGrp="1" noChangeAspect="1"/>
          </p:cNvPicPr>
          <p:nvPr>
            <p:ph idx="1"/>
          </p:nvPr>
        </p:nvPicPr>
        <p:blipFill>
          <a:blip r:embed="rId2"/>
          <a:stretch>
            <a:fillRect/>
          </a:stretch>
        </p:blipFill>
        <p:spPr>
          <a:xfrm>
            <a:off x="1889704" y="478852"/>
            <a:ext cx="6224486" cy="5900295"/>
          </a:xfrm>
          <a:prstGeom prst="rect">
            <a:avLst/>
          </a:prstGeom>
        </p:spPr>
      </p:pic>
    </p:spTree>
    <p:extLst>
      <p:ext uri="{BB962C8B-B14F-4D97-AF65-F5344CB8AC3E}">
        <p14:creationId xmlns:p14="http://schemas.microsoft.com/office/powerpoint/2010/main" val="3676504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6408-BEDD-4D98-9102-17CD27578C1D}"/>
              </a:ext>
            </a:extLst>
          </p:cNvPr>
          <p:cNvSpPr>
            <a:spLocks noGrp="1"/>
          </p:cNvSpPr>
          <p:nvPr>
            <p:ph type="title"/>
          </p:nvPr>
        </p:nvSpPr>
        <p:spPr/>
        <p:txBody>
          <a:bodyPr/>
          <a:lstStyle/>
          <a:p>
            <a:r>
              <a:rPr lang="en-IN" b="0" i="0" dirty="0">
                <a:solidFill>
                  <a:srgbClr val="24292E"/>
                </a:solidFill>
                <a:effectLst/>
                <a:latin typeface="ui-monospace"/>
              </a:rPr>
              <a:t>What is gradient Boosting?</a:t>
            </a:r>
            <a:endParaRPr lang="en-IN" dirty="0"/>
          </a:p>
        </p:txBody>
      </p:sp>
      <p:sp>
        <p:nvSpPr>
          <p:cNvPr id="3" name="Content Placeholder 2">
            <a:extLst>
              <a:ext uri="{FF2B5EF4-FFF2-40B4-BE49-F238E27FC236}">
                <a16:creationId xmlns:a16="http://schemas.microsoft.com/office/drawing/2014/main" id="{A6A0A6ED-D841-4513-AF0F-3E85B2CDD511}"/>
              </a:ext>
            </a:extLst>
          </p:cNvPr>
          <p:cNvSpPr>
            <a:spLocks noGrp="1"/>
          </p:cNvSpPr>
          <p:nvPr>
            <p:ph idx="1"/>
          </p:nvPr>
        </p:nvSpPr>
        <p:spPr>
          <a:xfrm>
            <a:off x="790113" y="1725583"/>
            <a:ext cx="8483889" cy="4826137"/>
          </a:xfrm>
        </p:spPr>
        <p:txBody>
          <a:bodyPr>
            <a:normAutofit/>
          </a:bodyPr>
          <a:lstStyle/>
          <a:p>
            <a:r>
              <a:rPr lang="en-US" dirty="0"/>
              <a:t>The Gradient Boosting Machine is a powerful ensemble machine learning algorithm that uses decision trees.</a:t>
            </a:r>
          </a:p>
          <a:p>
            <a:endParaRPr lang="en-US" dirty="0"/>
          </a:p>
          <a:p>
            <a:r>
              <a:rPr lang="en-US" dirty="0"/>
              <a:t>Boosting is a general ensemble technique that involves sequentially adding models to the ensemble where subsequent models correct the performance of prior models. </a:t>
            </a:r>
          </a:p>
          <a:p>
            <a:r>
              <a:rPr lang="en-US" dirty="0"/>
              <a:t>Gradient Boosting is an supervised machine learning algorithm used for classification and regression problems.</a:t>
            </a:r>
          </a:p>
          <a:p>
            <a:r>
              <a:rPr lang="en-US" dirty="0"/>
              <a:t>Gradient Boosting is a popular boosting algorithm. In gradient boosting, each predictor corrects its predecessor’s error. </a:t>
            </a:r>
          </a:p>
          <a:p>
            <a:r>
              <a:rPr lang="en-US" dirty="0"/>
              <a:t>It is an ensemble technique which uses multiple weak learners to produce a strong model for regression and classification.</a:t>
            </a:r>
          </a:p>
          <a:p>
            <a:r>
              <a:rPr lang="en-US" dirty="0"/>
              <a:t>Here each predictor is trained using the residual errors of predecessor as labels.</a:t>
            </a:r>
          </a:p>
          <a:p>
            <a:endParaRPr lang="en-US" dirty="0"/>
          </a:p>
          <a:p>
            <a:endParaRPr lang="en-IN" dirty="0"/>
          </a:p>
        </p:txBody>
      </p:sp>
    </p:spTree>
    <p:extLst>
      <p:ext uri="{BB962C8B-B14F-4D97-AF65-F5344CB8AC3E}">
        <p14:creationId xmlns:p14="http://schemas.microsoft.com/office/powerpoint/2010/main" val="650992341"/>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655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ui-monospace</vt:lpstr>
      <vt:lpstr>Wingdings 3</vt:lpstr>
      <vt:lpstr>Facet</vt:lpstr>
      <vt:lpstr>Gradient Boosting</vt:lpstr>
      <vt:lpstr>What is ensemble technique?</vt:lpstr>
      <vt:lpstr>PowerPoint Presentation</vt:lpstr>
      <vt:lpstr>What are the different types of ensemble techniques?</vt:lpstr>
      <vt:lpstr>Bagging</vt:lpstr>
      <vt:lpstr>PowerPoint Presentation</vt:lpstr>
      <vt:lpstr>Boosting</vt:lpstr>
      <vt:lpstr>PowerPoint Presentation</vt:lpstr>
      <vt:lpstr>What is gradient Boosting?</vt:lpstr>
      <vt:lpstr>PowerPoint Presentation</vt:lpstr>
      <vt:lpstr>What are the steps of gradient boosting?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Boosting</dc:title>
  <dc:creator>Anjali Kadre</dc:creator>
  <cp:lastModifiedBy>Anjali Kadre</cp:lastModifiedBy>
  <cp:revision>3</cp:revision>
  <dcterms:created xsi:type="dcterms:W3CDTF">2021-07-08T10:14:45Z</dcterms:created>
  <dcterms:modified xsi:type="dcterms:W3CDTF">2021-07-08T10:37:22Z</dcterms:modified>
</cp:coreProperties>
</file>