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E1325C-A8B0-4015-9135-EF759F74E913}"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A89A2C-0A3A-44BA-832D-CE8658DA2EEE}" type="slidenum">
              <a:rPr lang="en-IN" smtClean="0"/>
              <a:t>‹#›</a:t>
            </a:fld>
            <a:endParaRPr lang="en-IN"/>
          </a:p>
        </p:txBody>
      </p:sp>
    </p:spTree>
    <p:extLst>
      <p:ext uri="{BB962C8B-B14F-4D97-AF65-F5344CB8AC3E}">
        <p14:creationId xmlns:p14="http://schemas.microsoft.com/office/powerpoint/2010/main" val="713811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E1325C-A8B0-4015-9135-EF759F74E913}" type="datetimeFigureOut">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A89A2C-0A3A-44BA-832D-CE8658DA2EEE}" type="slidenum">
              <a:rPr lang="en-IN" smtClean="0"/>
              <a:t>‹#›</a:t>
            </a:fld>
            <a:endParaRPr lang="en-IN"/>
          </a:p>
        </p:txBody>
      </p:sp>
    </p:spTree>
    <p:extLst>
      <p:ext uri="{BB962C8B-B14F-4D97-AF65-F5344CB8AC3E}">
        <p14:creationId xmlns:p14="http://schemas.microsoft.com/office/powerpoint/2010/main" val="193493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E1325C-A8B0-4015-9135-EF759F74E913}" type="datetimeFigureOut">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A89A2C-0A3A-44BA-832D-CE8658DA2EEE}" type="slidenum">
              <a:rPr lang="en-IN" smtClean="0"/>
              <a:t>‹#›</a:t>
            </a:fld>
            <a:endParaRPr lang="en-IN"/>
          </a:p>
        </p:txBody>
      </p:sp>
    </p:spTree>
    <p:extLst>
      <p:ext uri="{BB962C8B-B14F-4D97-AF65-F5344CB8AC3E}">
        <p14:creationId xmlns:p14="http://schemas.microsoft.com/office/powerpoint/2010/main" val="3406295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E1325C-A8B0-4015-9135-EF759F74E913}" type="datetimeFigureOut">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A89A2C-0A3A-44BA-832D-CE8658DA2EEE}"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49130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E1325C-A8B0-4015-9135-EF759F74E913}" type="datetimeFigureOut">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A89A2C-0A3A-44BA-832D-CE8658DA2EEE}" type="slidenum">
              <a:rPr lang="en-IN" smtClean="0"/>
              <a:t>‹#›</a:t>
            </a:fld>
            <a:endParaRPr lang="en-IN"/>
          </a:p>
        </p:txBody>
      </p:sp>
    </p:spTree>
    <p:extLst>
      <p:ext uri="{BB962C8B-B14F-4D97-AF65-F5344CB8AC3E}">
        <p14:creationId xmlns:p14="http://schemas.microsoft.com/office/powerpoint/2010/main" val="2815911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E1325C-A8B0-4015-9135-EF759F74E913}" type="datetimeFigureOut">
              <a:rPr lang="en-IN" smtClean="0"/>
              <a:t>25-06-2021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A89A2C-0A3A-44BA-832D-CE8658DA2EEE}" type="slidenum">
              <a:rPr lang="en-IN" smtClean="0"/>
              <a:t>‹#›</a:t>
            </a:fld>
            <a:endParaRPr lang="en-IN"/>
          </a:p>
        </p:txBody>
      </p:sp>
    </p:spTree>
    <p:extLst>
      <p:ext uri="{BB962C8B-B14F-4D97-AF65-F5344CB8AC3E}">
        <p14:creationId xmlns:p14="http://schemas.microsoft.com/office/powerpoint/2010/main" val="190589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E1325C-A8B0-4015-9135-EF759F74E913}" type="datetimeFigureOut">
              <a:rPr lang="en-IN" smtClean="0"/>
              <a:t>25-06-2021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A89A2C-0A3A-44BA-832D-CE8658DA2EEE}" type="slidenum">
              <a:rPr lang="en-IN" smtClean="0"/>
              <a:t>‹#›</a:t>
            </a:fld>
            <a:endParaRPr lang="en-IN"/>
          </a:p>
        </p:txBody>
      </p:sp>
    </p:spTree>
    <p:extLst>
      <p:ext uri="{BB962C8B-B14F-4D97-AF65-F5344CB8AC3E}">
        <p14:creationId xmlns:p14="http://schemas.microsoft.com/office/powerpoint/2010/main" val="3793014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1325C-A8B0-4015-9135-EF759F74E913}"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A89A2C-0A3A-44BA-832D-CE8658DA2EEE}" type="slidenum">
              <a:rPr lang="en-IN" smtClean="0"/>
              <a:t>‹#›</a:t>
            </a:fld>
            <a:endParaRPr lang="en-IN"/>
          </a:p>
        </p:txBody>
      </p:sp>
    </p:spTree>
    <p:extLst>
      <p:ext uri="{BB962C8B-B14F-4D97-AF65-F5344CB8AC3E}">
        <p14:creationId xmlns:p14="http://schemas.microsoft.com/office/powerpoint/2010/main" val="1161286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1325C-A8B0-4015-9135-EF759F74E913}"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A89A2C-0A3A-44BA-832D-CE8658DA2EEE}" type="slidenum">
              <a:rPr lang="en-IN" smtClean="0"/>
              <a:t>‹#›</a:t>
            </a:fld>
            <a:endParaRPr lang="en-IN"/>
          </a:p>
        </p:txBody>
      </p:sp>
    </p:spTree>
    <p:extLst>
      <p:ext uri="{BB962C8B-B14F-4D97-AF65-F5344CB8AC3E}">
        <p14:creationId xmlns:p14="http://schemas.microsoft.com/office/powerpoint/2010/main" val="405963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1325C-A8B0-4015-9135-EF759F74E913}"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A89A2C-0A3A-44BA-832D-CE8658DA2EEE}" type="slidenum">
              <a:rPr lang="en-IN" smtClean="0"/>
              <a:t>‹#›</a:t>
            </a:fld>
            <a:endParaRPr lang="en-IN"/>
          </a:p>
        </p:txBody>
      </p:sp>
    </p:spTree>
    <p:extLst>
      <p:ext uri="{BB962C8B-B14F-4D97-AF65-F5344CB8AC3E}">
        <p14:creationId xmlns:p14="http://schemas.microsoft.com/office/powerpoint/2010/main" val="309323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1325C-A8B0-4015-9135-EF759F74E913}"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A89A2C-0A3A-44BA-832D-CE8658DA2EEE}" type="slidenum">
              <a:rPr lang="en-IN" smtClean="0"/>
              <a:t>‹#›</a:t>
            </a:fld>
            <a:endParaRPr lang="en-IN"/>
          </a:p>
        </p:txBody>
      </p:sp>
    </p:spTree>
    <p:extLst>
      <p:ext uri="{BB962C8B-B14F-4D97-AF65-F5344CB8AC3E}">
        <p14:creationId xmlns:p14="http://schemas.microsoft.com/office/powerpoint/2010/main" val="372713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E1325C-A8B0-4015-9135-EF759F74E913}" type="datetimeFigureOut">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A89A2C-0A3A-44BA-832D-CE8658DA2EEE}" type="slidenum">
              <a:rPr lang="en-IN" smtClean="0"/>
              <a:t>‹#›</a:t>
            </a:fld>
            <a:endParaRPr lang="en-IN"/>
          </a:p>
        </p:txBody>
      </p:sp>
    </p:spTree>
    <p:extLst>
      <p:ext uri="{BB962C8B-B14F-4D97-AF65-F5344CB8AC3E}">
        <p14:creationId xmlns:p14="http://schemas.microsoft.com/office/powerpoint/2010/main" val="4140177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E1325C-A8B0-4015-9135-EF759F74E913}" type="datetimeFigureOut">
              <a:rPr lang="en-IN" smtClean="0"/>
              <a:t>25-06-2021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A89A2C-0A3A-44BA-832D-CE8658DA2EEE}" type="slidenum">
              <a:rPr lang="en-IN" smtClean="0"/>
              <a:t>‹#›</a:t>
            </a:fld>
            <a:endParaRPr lang="en-IN"/>
          </a:p>
        </p:txBody>
      </p:sp>
    </p:spTree>
    <p:extLst>
      <p:ext uri="{BB962C8B-B14F-4D97-AF65-F5344CB8AC3E}">
        <p14:creationId xmlns:p14="http://schemas.microsoft.com/office/powerpoint/2010/main" val="250892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E1325C-A8B0-4015-9135-EF759F74E913}" type="datetimeFigureOut">
              <a:rPr lang="en-IN" smtClean="0"/>
              <a:t>25-06-2021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A89A2C-0A3A-44BA-832D-CE8658DA2EEE}" type="slidenum">
              <a:rPr lang="en-IN" smtClean="0"/>
              <a:t>‹#›</a:t>
            </a:fld>
            <a:endParaRPr lang="en-IN"/>
          </a:p>
        </p:txBody>
      </p:sp>
    </p:spTree>
    <p:extLst>
      <p:ext uri="{BB962C8B-B14F-4D97-AF65-F5344CB8AC3E}">
        <p14:creationId xmlns:p14="http://schemas.microsoft.com/office/powerpoint/2010/main" val="2434798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BE1325C-A8B0-4015-9135-EF759F74E913}" type="datetimeFigureOut">
              <a:rPr lang="en-IN" smtClean="0"/>
              <a:t>25-06-2021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A89A2C-0A3A-44BA-832D-CE8658DA2EEE}" type="slidenum">
              <a:rPr lang="en-IN" smtClean="0"/>
              <a:t>‹#›</a:t>
            </a:fld>
            <a:endParaRPr lang="en-IN"/>
          </a:p>
        </p:txBody>
      </p:sp>
    </p:spTree>
    <p:extLst>
      <p:ext uri="{BB962C8B-B14F-4D97-AF65-F5344CB8AC3E}">
        <p14:creationId xmlns:p14="http://schemas.microsoft.com/office/powerpoint/2010/main" val="114583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E1325C-A8B0-4015-9135-EF759F74E913}" type="datetimeFigureOut">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A89A2C-0A3A-44BA-832D-CE8658DA2EEE}" type="slidenum">
              <a:rPr lang="en-IN" smtClean="0"/>
              <a:t>‹#›</a:t>
            </a:fld>
            <a:endParaRPr lang="en-IN"/>
          </a:p>
        </p:txBody>
      </p:sp>
    </p:spTree>
    <p:extLst>
      <p:ext uri="{BB962C8B-B14F-4D97-AF65-F5344CB8AC3E}">
        <p14:creationId xmlns:p14="http://schemas.microsoft.com/office/powerpoint/2010/main" val="324659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E1325C-A8B0-4015-9135-EF759F74E913}" type="datetimeFigureOut">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A89A2C-0A3A-44BA-832D-CE8658DA2EEE}" type="slidenum">
              <a:rPr lang="en-IN" smtClean="0"/>
              <a:t>‹#›</a:t>
            </a:fld>
            <a:endParaRPr lang="en-IN"/>
          </a:p>
        </p:txBody>
      </p:sp>
    </p:spTree>
    <p:extLst>
      <p:ext uri="{BB962C8B-B14F-4D97-AF65-F5344CB8AC3E}">
        <p14:creationId xmlns:p14="http://schemas.microsoft.com/office/powerpoint/2010/main" val="2630241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BE1325C-A8B0-4015-9135-EF759F74E913}" type="datetimeFigureOut">
              <a:rPr lang="en-IN" smtClean="0"/>
              <a:t>25-06-2021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BA89A2C-0A3A-44BA-832D-CE8658DA2EEE}" type="slidenum">
              <a:rPr lang="en-IN" smtClean="0"/>
              <a:t>‹#›</a:t>
            </a:fld>
            <a:endParaRPr lang="en-IN"/>
          </a:p>
        </p:txBody>
      </p:sp>
    </p:spTree>
    <p:extLst>
      <p:ext uri="{BB962C8B-B14F-4D97-AF65-F5344CB8AC3E}">
        <p14:creationId xmlns:p14="http://schemas.microsoft.com/office/powerpoint/2010/main" val="352421535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5D2A-6F81-4DD2-ACEC-8D7FF43D8081}"/>
              </a:ext>
            </a:extLst>
          </p:cNvPr>
          <p:cNvSpPr>
            <a:spLocks noGrp="1"/>
          </p:cNvSpPr>
          <p:nvPr>
            <p:ph type="ctrTitle"/>
          </p:nvPr>
        </p:nvSpPr>
        <p:spPr/>
        <p:txBody>
          <a:bodyPr/>
          <a:lstStyle/>
          <a:p>
            <a:r>
              <a:rPr lang="en-US" dirty="0"/>
              <a:t>FEATURE ENGINEERING</a:t>
            </a:r>
            <a:endParaRPr lang="en-IN" dirty="0"/>
          </a:p>
        </p:txBody>
      </p:sp>
      <p:sp>
        <p:nvSpPr>
          <p:cNvPr id="3" name="TextBox 2">
            <a:extLst>
              <a:ext uri="{FF2B5EF4-FFF2-40B4-BE49-F238E27FC236}">
                <a16:creationId xmlns:a16="http://schemas.microsoft.com/office/drawing/2014/main" id="{07492AA0-DE92-4296-BFAB-A2610FCE88FE}"/>
              </a:ext>
            </a:extLst>
          </p:cNvPr>
          <p:cNvSpPr txBox="1"/>
          <p:nvPr/>
        </p:nvSpPr>
        <p:spPr>
          <a:xfrm>
            <a:off x="2024743" y="4394718"/>
            <a:ext cx="7221894" cy="646331"/>
          </a:xfrm>
          <a:prstGeom prst="rect">
            <a:avLst/>
          </a:prstGeom>
          <a:noFill/>
        </p:spPr>
        <p:txBody>
          <a:bodyPr wrap="square" rtlCol="0">
            <a:spAutoFit/>
          </a:bodyPr>
          <a:lstStyle/>
          <a:p>
            <a:r>
              <a:rPr lang="en-US" dirty="0"/>
              <a:t>BY:</a:t>
            </a:r>
          </a:p>
          <a:p>
            <a:r>
              <a:rPr lang="en-US" dirty="0"/>
              <a:t>ANJALI KADRE</a:t>
            </a:r>
            <a:endParaRPr lang="en-IN" dirty="0"/>
          </a:p>
        </p:txBody>
      </p:sp>
    </p:spTree>
    <p:extLst>
      <p:ext uri="{BB962C8B-B14F-4D97-AF65-F5344CB8AC3E}">
        <p14:creationId xmlns:p14="http://schemas.microsoft.com/office/powerpoint/2010/main" val="4222683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740B-BA6B-4306-8869-A7ED385D7EE7}"/>
              </a:ext>
            </a:extLst>
          </p:cNvPr>
          <p:cNvSpPr>
            <a:spLocks noGrp="1"/>
          </p:cNvSpPr>
          <p:nvPr>
            <p:ph type="title"/>
          </p:nvPr>
        </p:nvSpPr>
        <p:spPr/>
        <p:txBody>
          <a:bodyPr/>
          <a:lstStyle/>
          <a:p>
            <a:r>
              <a:rPr lang="en-US" dirty="0"/>
              <a:t>Label encoding</a:t>
            </a:r>
            <a:endParaRPr lang="en-IN" dirty="0"/>
          </a:p>
        </p:txBody>
      </p:sp>
      <p:sp>
        <p:nvSpPr>
          <p:cNvPr id="3" name="Content Placeholder 2">
            <a:extLst>
              <a:ext uri="{FF2B5EF4-FFF2-40B4-BE49-F238E27FC236}">
                <a16:creationId xmlns:a16="http://schemas.microsoft.com/office/drawing/2014/main" id="{659C9A2D-C966-4206-951E-09CFC46C5E21}"/>
              </a:ext>
            </a:extLst>
          </p:cNvPr>
          <p:cNvSpPr>
            <a:spLocks noGrp="1"/>
          </p:cNvSpPr>
          <p:nvPr>
            <p:ph sz="quarter" idx="13"/>
          </p:nvPr>
        </p:nvSpPr>
        <p:spPr/>
        <p:txBody>
          <a:bodyPr/>
          <a:lstStyle/>
          <a:p>
            <a:r>
              <a:rPr lang="en-US" dirty="0"/>
              <a:t>Label Encoding refers to converting the labels into numeric form so as to convert it into the machine-readable form. </a:t>
            </a:r>
          </a:p>
          <a:p>
            <a:r>
              <a:rPr lang="en-US" dirty="0"/>
              <a:t>Machine learning algorithms can then decide in a better way on how those labels must be operated. </a:t>
            </a:r>
          </a:p>
          <a:p>
            <a:r>
              <a:rPr lang="en-US" dirty="0"/>
              <a:t>It is an important pre-processing step for the structured dataset in supervised learning.</a:t>
            </a:r>
            <a:endParaRPr lang="en-IN" dirty="0"/>
          </a:p>
        </p:txBody>
      </p:sp>
    </p:spTree>
    <p:extLst>
      <p:ext uri="{BB962C8B-B14F-4D97-AF65-F5344CB8AC3E}">
        <p14:creationId xmlns:p14="http://schemas.microsoft.com/office/powerpoint/2010/main" val="2173253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4F4A-C1E4-4D0C-9BFC-09E47E631F96}"/>
              </a:ext>
            </a:extLst>
          </p:cNvPr>
          <p:cNvSpPr>
            <a:spLocks noGrp="1"/>
          </p:cNvSpPr>
          <p:nvPr>
            <p:ph type="title"/>
          </p:nvPr>
        </p:nvSpPr>
        <p:spPr/>
        <p:txBody>
          <a:bodyPr/>
          <a:lstStyle/>
          <a:p>
            <a:r>
              <a:rPr lang="en-US" dirty="0"/>
              <a:t>Example of label encoding</a:t>
            </a:r>
            <a:endParaRPr lang="en-IN" dirty="0"/>
          </a:p>
        </p:txBody>
      </p:sp>
      <p:pic>
        <p:nvPicPr>
          <p:cNvPr id="4" name="Content Placeholder 3">
            <a:extLst>
              <a:ext uri="{FF2B5EF4-FFF2-40B4-BE49-F238E27FC236}">
                <a16:creationId xmlns:a16="http://schemas.microsoft.com/office/drawing/2014/main" id="{F0C5C5D3-4963-4EDB-9C0B-8B6A71916AC9}"/>
              </a:ext>
            </a:extLst>
          </p:cNvPr>
          <p:cNvPicPr>
            <a:picLocks noGrp="1" noChangeAspect="1"/>
          </p:cNvPicPr>
          <p:nvPr>
            <p:ph sz="quarter" idx="13"/>
          </p:nvPr>
        </p:nvPicPr>
        <p:blipFill>
          <a:blip r:embed="rId2"/>
          <a:stretch>
            <a:fillRect/>
          </a:stretch>
        </p:blipFill>
        <p:spPr>
          <a:xfrm>
            <a:off x="3739309" y="2765408"/>
            <a:ext cx="4922129" cy="2879613"/>
          </a:xfrm>
          <a:prstGeom prst="rect">
            <a:avLst/>
          </a:prstGeom>
        </p:spPr>
      </p:pic>
    </p:spTree>
    <p:extLst>
      <p:ext uri="{BB962C8B-B14F-4D97-AF65-F5344CB8AC3E}">
        <p14:creationId xmlns:p14="http://schemas.microsoft.com/office/powerpoint/2010/main" val="35339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F6DC-EC84-4073-8B8A-40767765A4CE}"/>
              </a:ext>
            </a:extLst>
          </p:cNvPr>
          <p:cNvSpPr>
            <a:spLocks noGrp="1"/>
          </p:cNvSpPr>
          <p:nvPr>
            <p:ph type="title"/>
          </p:nvPr>
        </p:nvSpPr>
        <p:spPr/>
        <p:txBody>
          <a:bodyPr/>
          <a:lstStyle/>
          <a:p>
            <a:r>
              <a:rPr lang="en-IN" dirty="0"/>
              <a:t>One Hot Encoding</a:t>
            </a:r>
          </a:p>
        </p:txBody>
      </p:sp>
      <p:sp>
        <p:nvSpPr>
          <p:cNvPr id="3" name="Content Placeholder 2">
            <a:extLst>
              <a:ext uri="{FF2B5EF4-FFF2-40B4-BE49-F238E27FC236}">
                <a16:creationId xmlns:a16="http://schemas.microsoft.com/office/drawing/2014/main" id="{DEC16E8C-0E15-4CBB-BAA1-4F26AB996CB2}"/>
              </a:ext>
            </a:extLst>
          </p:cNvPr>
          <p:cNvSpPr>
            <a:spLocks noGrp="1"/>
          </p:cNvSpPr>
          <p:nvPr>
            <p:ph sz="quarter" idx="13"/>
          </p:nvPr>
        </p:nvSpPr>
        <p:spPr/>
        <p:txBody>
          <a:bodyPr>
            <a:normAutofit lnSpcReduction="10000"/>
          </a:bodyPr>
          <a:lstStyle/>
          <a:p>
            <a:r>
              <a:rPr lang="en-US" dirty="0"/>
              <a:t>One-Hot Encoding: To overcome the Disadvantage of Label Encoding, we can use One-Hot Encoding strategy. </a:t>
            </a:r>
          </a:p>
          <a:p>
            <a:r>
              <a:rPr lang="en-US" dirty="0"/>
              <a:t>A one hot encoding allows the representation of categorical data to be more expressive.</a:t>
            </a:r>
          </a:p>
          <a:p>
            <a:endParaRPr lang="en-US" dirty="0"/>
          </a:p>
          <a:p>
            <a:r>
              <a:rPr lang="en-US" dirty="0"/>
              <a:t>One-hot encoding is processed in 2 steps: </a:t>
            </a:r>
          </a:p>
          <a:p>
            <a:r>
              <a:rPr lang="en-US" dirty="0"/>
              <a:t>Splitting of categories to different columns.</a:t>
            </a:r>
          </a:p>
          <a:p>
            <a:r>
              <a:rPr lang="en-US" dirty="0"/>
              <a:t>Put ‘0 for others and ‘1’ as an indicator for the appropriate column.</a:t>
            </a:r>
            <a:endParaRPr lang="en-IN" dirty="0"/>
          </a:p>
        </p:txBody>
      </p:sp>
    </p:spTree>
    <p:extLst>
      <p:ext uri="{BB962C8B-B14F-4D97-AF65-F5344CB8AC3E}">
        <p14:creationId xmlns:p14="http://schemas.microsoft.com/office/powerpoint/2010/main" val="1056545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F92B-8106-4737-8B7C-B73601A1A010}"/>
              </a:ext>
            </a:extLst>
          </p:cNvPr>
          <p:cNvSpPr>
            <a:spLocks noGrp="1"/>
          </p:cNvSpPr>
          <p:nvPr>
            <p:ph type="title"/>
          </p:nvPr>
        </p:nvSpPr>
        <p:spPr/>
        <p:txBody>
          <a:bodyPr/>
          <a:lstStyle/>
          <a:p>
            <a:r>
              <a:rPr lang="en-US" dirty="0"/>
              <a:t>Example of one hot encoding</a:t>
            </a:r>
            <a:endParaRPr lang="en-IN" dirty="0"/>
          </a:p>
        </p:txBody>
      </p:sp>
      <p:pic>
        <p:nvPicPr>
          <p:cNvPr id="4" name="Content Placeholder 3">
            <a:extLst>
              <a:ext uri="{FF2B5EF4-FFF2-40B4-BE49-F238E27FC236}">
                <a16:creationId xmlns:a16="http://schemas.microsoft.com/office/drawing/2014/main" id="{3847DE2C-A441-442C-A283-7D900CB7F522}"/>
              </a:ext>
            </a:extLst>
          </p:cNvPr>
          <p:cNvPicPr>
            <a:picLocks noGrp="1" noChangeAspect="1"/>
          </p:cNvPicPr>
          <p:nvPr>
            <p:ph sz="quarter" idx="13"/>
          </p:nvPr>
        </p:nvPicPr>
        <p:blipFill>
          <a:blip r:embed="rId2"/>
          <a:stretch>
            <a:fillRect/>
          </a:stretch>
        </p:blipFill>
        <p:spPr>
          <a:xfrm>
            <a:off x="914400" y="2768919"/>
            <a:ext cx="10363200" cy="2620324"/>
          </a:xfrm>
          <a:prstGeom prst="rect">
            <a:avLst/>
          </a:prstGeom>
        </p:spPr>
      </p:pic>
    </p:spTree>
    <p:extLst>
      <p:ext uri="{BB962C8B-B14F-4D97-AF65-F5344CB8AC3E}">
        <p14:creationId xmlns:p14="http://schemas.microsoft.com/office/powerpoint/2010/main" val="495423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D6CCAFD-ABC8-4296-9F23-6F1E8977607D}"/>
              </a:ext>
            </a:extLst>
          </p:cNvPr>
          <p:cNvPicPr>
            <a:picLocks noGrp="1" noChangeAspect="1"/>
          </p:cNvPicPr>
          <p:nvPr>
            <p:ph sz="quarter" idx="13"/>
          </p:nvPr>
        </p:nvPicPr>
        <p:blipFill>
          <a:blip r:embed="rId2"/>
          <a:stretch>
            <a:fillRect/>
          </a:stretch>
        </p:blipFill>
        <p:spPr>
          <a:xfrm>
            <a:off x="1091682" y="1732102"/>
            <a:ext cx="10363200" cy="3393796"/>
          </a:xfrm>
          <a:prstGeom prst="rect">
            <a:avLst/>
          </a:prstGeom>
        </p:spPr>
      </p:pic>
    </p:spTree>
    <p:extLst>
      <p:ext uri="{BB962C8B-B14F-4D97-AF65-F5344CB8AC3E}">
        <p14:creationId xmlns:p14="http://schemas.microsoft.com/office/powerpoint/2010/main" val="246670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57D1A-9671-4E0A-BD0D-71E401864937}"/>
              </a:ext>
            </a:extLst>
          </p:cNvPr>
          <p:cNvSpPr>
            <a:spLocks noGrp="1"/>
          </p:cNvSpPr>
          <p:nvPr>
            <p:ph type="title"/>
          </p:nvPr>
        </p:nvSpPr>
        <p:spPr>
          <a:xfrm>
            <a:off x="745824" y="1906141"/>
            <a:ext cx="10364451" cy="1596177"/>
          </a:xfrm>
        </p:spPr>
        <p:txBody>
          <a:bodyPr/>
          <a:lstStyle/>
          <a:p>
            <a:r>
              <a:rPr lang="en-US" dirty="0"/>
              <a:t>THANK YOU</a:t>
            </a:r>
            <a:endParaRPr lang="en-IN" dirty="0"/>
          </a:p>
        </p:txBody>
      </p:sp>
    </p:spTree>
    <p:extLst>
      <p:ext uri="{BB962C8B-B14F-4D97-AF65-F5344CB8AC3E}">
        <p14:creationId xmlns:p14="http://schemas.microsoft.com/office/powerpoint/2010/main" val="393918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22C9B-4686-42EB-B20D-6E1D2E3B216B}"/>
              </a:ext>
            </a:extLst>
          </p:cNvPr>
          <p:cNvSpPr>
            <a:spLocks noGrp="1"/>
          </p:cNvSpPr>
          <p:nvPr>
            <p:ph type="title"/>
          </p:nvPr>
        </p:nvSpPr>
        <p:spPr/>
        <p:txBody>
          <a:bodyPr/>
          <a:lstStyle/>
          <a:p>
            <a:r>
              <a:rPr lang="en-US" dirty="0"/>
              <a:t>FEATURE ENGINEERING</a:t>
            </a:r>
            <a:endParaRPr lang="en-IN" dirty="0"/>
          </a:p>
        </p:txBody>
      </p:sp>
      <p:sp>
        <p:nvSpPr>
          <p:cNvPr id="3" name="Content Placeholder 2">
            <a:extLst>
              <a:ext uri="{FF2B5EF4-FFF2-40B4-BE49-F238E27FC236}">
                <a16:creationId xmlns:a16="http://schemas.microsoft.com/office/drawing/2014/main" id="{6D9A045B-53CE-4E8E-89DE-907F15EF79A9}"/>
              </a:ext>
            </a:extLst>
          </p:cNvPr>
          <p:cNvSpPr>
            <a:spLocks noGrp="1"/>
          </p:cNvSpPr>
          <p:nvPr>
            <p:ph sz="quarter" idx="13"/>
          </p:nvPr>
        </p:nvSpPr>
        <p:spPr>
          <a:xfrm>
            <a:off x="550506" y="1903445"/>
            <a:ext cx="10727094" cy="4823925"/>
          </a:xfrm>
        </p:spPr>
        <p:txBody>
          <a:bodyPr>
            <a:normAutofit/>
          </a:bodyPr>
          <a:lstStyle/>
          <a:p>
            <a:r>
              <a:rPr lang="en-US" sz="2400" dirty="0">
                <a:latin typeface="Calibri" panose="020F0502020204030204" pitchFamily="34" charset="0"/>
                <a:cs typeface="Calibri" panose="020F0502020204030204" pitchFamily="34" charset="0"/>
              </a:rPr>
              <a:t>all machine learning algorithms use some input data to create outputs. This input data comprise features, which are usually in the form of structured columns. Algorithms require features with some specific characteristic to work properly. Here, the need for feature engineering arises. I think feature engineering efforts mainly have two goals:</a:t>
            </a:r>
          </a:p>
          <a:p>
            <a:r>
              <a:rPr lang="en-US" sz="2400" dirty="0">
                <a:latin typeface="Calibri" panose="020F0502020204030204" pitchFamily="34" charset="0"/>
                <a:cs typeface="Calibri" panose="020F0502020204030204" pitchFamily="34" charset="0"/>
              </a:rPr>
              <a:t>Preparing the proper input dataset, compatible with the machine learning algorithm requirements.</a:t>
            </a:r>
          </a:p>
          <a:p>
            <a:r>
              <a:rPr lang="en-US" sz="2400" dirty="0">
                <a:latin typeface="Calibri" panose="020F0502020204030204" pitchFamily="34" charset="0"/>
                <a:cs typeface="Calibri" panose="020F0502020204030204" pitchFamily="34" charset="0"/>
              </a:rPr>
              <a:t>Improving the performance of machine learning models.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7708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11F52-75F8-4E7A-9F6E-EBBA49463B2A}"/>
              </a:ext>
            </a:extLst>
          </p:cNvPr>
          <p:cNvSpPr>
            <a:spLocks noGrp="1"/>
          </p:cNvSpPr>
          <p:nvPr>
            <p:ph sz="quarter" idx="13"/>
          </p:nvPr>
        </p:nvSpPr>
        <p:spPr>
          <a:xfrm>
            <a:off x="923731" y="1716946"/>
            <a:ext cx="10484498" cy="3741462"/>
          </a:xfrm>
        </p:spPr>
        <p:txBody>
          <a:bodyPr/>
          <a:lstStyle/>
          <a:p>
            <a:r>
              <a:rPr lang="en-US" dirty="0"/>
              <a:t>Feature Engineering is a basic term used to cover many operations that are performed on the variables(features)to fit them into the algorithm. </a:t>
            </a:r>
          </a:p>
          <a:p>
            <a:r>
              <a:rPr lang="en-US" dirty="0"/>
              <a:t>It helps in increasing the accuracy of the model thereby enhances the results of the predictions. </a:t>
            </a:r>
          </a:p>
          <a:p>
            <a:r>
              <a:rPr lang="en-US" dirty="0"/>
              <a:t>Feature Engineered machine learning models perform better on data than basic machine learning models. </a:t>
            </a:r>
          </a:p>
          <a:p>
            <a:endParaRPr lang="en-IN" dirty="0"/>
          </a:p>
        </p:txBody>
      </p:sp>
      <p:pic>
        <p:nvPicPr>
          <p:cNvPr id="4" name="Picture 3">
            <a:extLst>
              <a:ext uri="{FF2B5EF4-FFF2-40B4-BE49-F238E27FC236}">
                <a16:creationId xmlns:a16="http://schemas.microsoft.com/office/drawing/2014/main" id="{EAF7CAFC-F184-45C2-A6A1-85CD136EDA11}"/>
              </a:ext>
            </a:extLst>
          </p:cNvPr>
          <p:cNvPicPr>
            <a:picLocks noChangeAspect="1"/>
          </p:cNvPicPr>
          <p:nvPr/>
        </p:nvPicPr>
        <p:blipFill>
          <a:blip r:embed="rId2"/>
          <a:stretch>
            <a:fillRect/>
          </a:stretch>
        </p:blipFill>
        <p:spPr>
          <a:xfrm>
            <a:off x="1720720" y="4502992"/>
            <a:ext cx="8153400" cy="1733550"/>
          </a:xfrm>
          <a:prstGeom prst="rect">
            <a:avLst/>
          </a:prstGeom>
        </p:spPr>
      </p:pic>
    </p:spTree>
    <p:extLst>
      <p:ext uri="{BB962C8B-B14F-4D97-AF65-F5344CB8AC3E}">
        <p14:creationId xmlns:p14="http://schemas.microsoft.com/office/powerpoint/2010/main" val="57375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6BC1E-32A2-48C8-83FE-15E7908065CD}"/>
              </a:ext>
            </a:extLst>
          </p:cNvPr>
          <p:cNvSpPr>
            <a:spLocks noGrp="1"/>
          </p:cNvSpPr>
          <p:nvPr>
            <p:ph sz="quarter" idx="13"/>
          </p:nvPr>
        </p:nvSpPr>
        <p:spPr>
          <a:xfrm>
            <a:off x="905069" y="1518007"/>
            <a:ext cx="10783078" cy="3977724"/>
          </a:xfrm>
        </p:spPr>
        <p:txBody>
          <a:bodyPr/>
          <a:lstStyle/>
          <a:p>
            <a:r>
              <a:rPr lang="en-US" dirty="0"/>
              <a:t>List of Techniques of Feature engineering :</a:t>
            </a:r>
          </a:p>
          <a:p>
            <a:pPr marL="0" indent="0">
              <a:buNone/>
            </a:pPr>
            <a:endParaRPr lang="en-US" dirty="0"/>
          </a:p>
          <a:p>
            <a:r>
              <a:rPr lang="en-US" dirty="0"/>
              <a:t>1.Imputation</a:t>
            </a:r>
          </a:p>
          <a:p>
            <a:endParaRPr lang="en-US" dirty="0"/>
          </a:p>
          <a:p>
            <a:r>
              <a:rPr lang="en-US" dirty="0"/>
              <a:t>2. Encoding</a:t>
            </a:r>
            <a:endParaRPr lang="en-IN" dirty="0"/>
          </a:p>
        </p:txBody>
      </p:sp>
    </p:spTree>
    <p:extLst>
      <p:ext uri="{BB962C8B-B14F-4D97-AF65-F5344CB8AC3E}">
        <p14:creationId xmlns:p14="http://schemas.microsoft.com/office/powerpoint/2010/main" val="377514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D5DE-9204-4F93-8D8F-66396D2264A8}"/>
              </a:ext>
            </a:extLst>
          </p:cNvPr>
          <p:cNvSpPr>
            <a:spLocks noGrp="1"/>
          </p:cNvSpPr>
          <p:nvPr>
            <p:ph type="title"/>
          </p:nvPr>
        </p:nvSpPr>
        <p:spPr>
          <a:xfrm>
            <a:off x="913774" y="74645"/>
            <a:ext cx="10364451" cy="1596177"/>
          </a:xfrm>
        </p:spPr>
        <p:txBody>
          <a:bodyPr/>
          <a:lstStyle/>
          <a:p>
            <a:r>
              <a:rPr lang="en-US" dirty="0"/>
              <a:t>What is imputation technique ?</a:t>
            </a:r>
            <a:endParaRPr lang="en-IN" dirty="0"/>
          </a:p>
        </p:txBody>
      </p:sp>
      <p:sp>
        <p:nvSpPr>
          <p:cNvPr id="3" name="Content Placeholder 2">
            <a:extLst>
              <a:ext uri="{FF2B5EF4-FFF2-40B4-BE49-F238E27FC236}">
                <a16:creationId xmlns:a16="http://schemas.microsoft.com/office/drawing/2014/main" id="{AD058BAA-E190-4C2B-BB8F-CF5B6B89BB32}"/>
              </a:ext>
            </a:extLst>
          </p:cNvPr>
          <p:cNvSpPr>
            <a:spLocks noGrp="1"/>
          </p:cNvSpPr>
          <p:nvPr>
            <p:ph sz="quarter" idx="13"/>
          </p:nvPr>
        </p:nvSpPr>
        <p:spPr>
          <a:xfrm>
            <a:off x="335902" y="1744824"/>
            <a:ext cx="10941698" cy="5038531"/>
          </a:xfrm>
        </p:spPr>
        <p:txBody>
          <a:bodyPr>
            <a:normAutofit/>
          </a:bodyPr>
          <a:lstStyle/>
          <a:p>
            <a:r>
              <a:rPr lang="en-US" dirty="0">
                <a:latin typeface="Bookman Old Style" panose="02050604050505020204" pitchFamily="18" charset="0"/>
                <a:cs typeface="Calibri" panose="020F0502020204030204" pitchFamily="34" charset="0"/>
              </a:rPr>
              <a:t>Imputation is the technique in ML that is used to handle missing values in our dataset.</a:t>
            </a:r>
          </a:p>
          <a:p>
            <a:endParaRPr lang="en-US" dirty="0">
              <a:latin typeface="Bookman Old Style" panose="02050604050505020204" pitchFamily="18" charset="0"/>
              <a:cs typeface="Calibri" panose="020F0502020204030204" pitchFamily="34" charset="0"/>
            </a:endParaRPr>
          </a:p>
          <a:p>
            <a:r>
              <a:rPr lang="en-US" dirty="0">
                <a:latin typeface="Bookman Old Style" panose="02050604050505020204" pitchFamily="18" charset="0"/>
                <a:cs typeface="Calibri" panose="020F0502020204030204" pitchFamily="34" charset="0"/>
              </a:rPr>
              <a:t>Missing values are one of the most common problems you can encounter when you try to prepare your data for machine learning.</a:t>
            </a:r>
          </a:p>
          <a:p>
            <a:pPr marL="0" indent="0">
              <a:buNone/>
            </a:pPr>
            <a:endParaRPr lang="en-US" dirty="0">
              <a:latin typeface="Bookman Old Style" panose="02050604050505020204" pitchFamily="18" charset="0"/>
              <a:cs typeface="Calibri" panose="020F0502020204030204" pitchFamily="34" charset="0"/>
            </a:endParaRPr>
          </a:p>
          <a:p>
            <a:r>
              <a:rPr lang="en-US" dirty="0">
                <a:latin typeface="Bookman Old Style" panose="02050604050505020204" pitchFamily="18" charset="0"/>
                <a:cs typeface="Calibri" panose="020F0502020204030204" pitchFamily="34" charset="0"/>
              </a:rPr>
              <a:t>The statistical approach of handling missing values uses the mean, median, or mode imputations.</a:t>
            </a:r>
          </a:p>
          <a:p>
            <a:endParaRPr lang="en-US"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9574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CFEF09C-FFA1-4EC2-873A-D15A757AC4E5}"/>
              </a:ext>
            </a:extLst>
          </p:cNvPr>
          <p:cNvPicPr>
            <a:picLocks noGrp="1" noChangeAspect="1"/>
          </p:cNvPicPr>
          <p:nvPr>
            <p:ph sz="quarter" idx="13"/>
          </p:nvPr>
        </p:nvPicPr>
        <p:blipFill>
          <a:blip r:embed="rId2"/>
          <a:stretch>
            <a:fillRect/>
          </a:stretch>
        </p:blipFill>
        <p:spPr>
          <a:xfrm>
            <a:off x="1999223" y="1205204"/>
            <a:ext cx="8557254" cy="4447592"/>
          </a:xfrm>
          <a:prstGeom prst="rect">
            <a:avLst/>
          </a:prstGeom>
        </p:spPr>
      </p:pic>
    </p:spTree>
    <p:extLst>
      <p:ext uri="{BB962C8B-B14F-4D97-AF65-F5344CB8AC3E}">
        <p14:creationId xmlns:p14="http://schemas.microsoft.com/office/powerpoint/2010/main" val="160747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D317-3485-42BE-AFE7-E56FA6971F4B}"/>
              </a:ext>
            </a:extLst>
          </p:cNvPr>
          <p:cNvSpPr>
            <a:spLocks noGrp="1"/>
          </p:cNvSpPr>
          <p:nvPr>
            <p:ph type="title"/>
          </p:nvPr>
        </p:nvSpPr>
        <p:spPr/>
        <p:txBody>
          <a:bodyPr/>
          <a:lstStyle/>
          <a:p>
            <a:r>
              <a:rPr lang="en-US" dirty="0"/>
              <a:t>What is feature encoding ?</a:t>
            </a:r>
            <a:endParaRPr lang="en-IN" dirty="0"/>
          </a:p>
        </p:txBody>
      </p:sp>
      <p:sp>
        <p:nvSpPr>
          <p:cNvPr id="3" name="Content Placeholder 2">
            <a:extLst>
              <a:ext uri="{FF2B5EF4-FFF2-40B4-BE49-F238E27FC236}">
                <a16:creationId xmlns:a16="http://schemas.microsoft.com/office/drawing/2014/main" id="{E327AAFC-62AE-42A3-B742-9F6B25270D32}"/>
              </a:ext>
            </a:extLst>
          </p:cNvPr>
          <p:cNvSpPr>
            <a:spLocks noGrp="1"/>
          </p:cNvSpPr>
          <p:nvPr>
            <p:ph sz="quarter" idx="13"/>
          </p:nvPr>
        </p:nvSpPr>
        <p:spPr/>
        <p:txBody>
          <a:bodyPr>
            <a:normAutofit/>
          </a:bodyPr>
          <a:lstStyle/>
          <a:p>
            <a:r>
              <a:rPr lang="en-US" sz="2400" dirty="0"/>
              <a:t>Feature Encoding is used for the transformation of a categorical feature into a numerical variable. Most of the ML algorithms cannot handle categorical variables and hence it is important to do feature encoding.</a:t>
            </a:r>
            <a:endParaRPr lang="en-IN" sz="2400" dirty="0"/>
          </a:p>
        </p:txBody>
      </p:sp>
    </p:spTree>
    <p:extLst>
      <p:ext uri="{BB962C8B-B14F-4D97-AF65-F5344CB8AC3E}">
        <p14:creationId xmlns:p14="http://schemas.microsoft.com/office/powerpoint/2010/main" val="277874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94C7CE7-09F9-418A-85E6-DE04004A1D26}"/>
              </a:ext>
            </a:extLst>
          </p:cNvPr>
          <p:cNvPicPr>
            <a:picLocks noGrp="1" noChangeAspect="1"/>
          </p:cNvPicPr>
          <p:nvPr>
            <p:ph sz="quarter" idx="13"/>
          </p:nvPr>
        </p:nvPicPr>
        <p:blipFill>
          <a:blip r:embed="rId2"/>
          <a:stretch>
            <a:fillRect/>
          </a:stretch>
        </p:blipFill>
        <p:spPr>
          <a:xfrm>
            <a:off x="2753267" y="1642188"/>
            <a:ext cx="7097573" cy="3859763"/>
          </a:xfrm>
          <a:prstGeom prst="rect">
            <a:avLst/>
          </a:prstGeom>
        </p:spPr>
      </p:pic>
    </p:spTree>
    <p:extLst>
      <p:ext uri="{BB962C8B-B14F-4D97-AF65-F5344CB8AC3E}">
        <p14:creationId xmlns:p14="http://schemas.microsoft.com/office/powerpoint/2010/main" val="2497721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4EB2D-7FB5-45DA-8EA2-57A30785FB7E}"/>
              </a:ext>
            </a:extLst>
          </p:cNvPr>
          <p:cNvSpPr>
            <a:spLocks noGrp="1"/>
          </p:cNvSpPr>
          <p:nvPr>
            <p:ph type="title"/>
          </p:nvPr>
        </p:nvSpPr>
        <p:spPr/>
        <p:txBody>
          <a:bodyPr/>
          <a:lstStyle/>
          <a:p>
            <a:r>
              <a:rPr lang="en-US" dirty="0"/>
              <a:t>Types of feature encoding</a:t>
            </a:r>
            <a:endParaRPr lang="en-IN" dirty="0"/>
          </a:p>
        </p:txBody>
      </p:sp>
      <p:sp>
        <p:nvSpPr>
          <p:cNvPr id="3" name="Content Placeholder 2">
            <a:extLst>
              <a:ext uri="{FF2B5EF4-FFF2-40B4-BE49-F238E27FC236}">
                <a16:creationId xmlns:a16="http://schemas.microsoft.com/office/drawing/2014/main" id="{DD484582-83B8-438B-BAA3-E3584D888AA6}"/>
              </a:ext>
            </a:extLst>
          </p:cNvPr>
          <p:cNvSpPr>
            <a:spLocks noGrp="1"/>
          </p:cNvSpPr>
          <p:nvPr>
            <p:ph sz="quarter" idx="13"/>
          </p:nvPr>
        </p:nvSpPr>
        <p:spPr/>
        <p:txBody>
          <a:bodyPr/>
          <a:lstStyle/>
          <a:p>
            <a:r>
              <a:rPr lang="en-US" dirty="0"/>
              <a:t>1. Label Encoding</a:t>
            </a:r>
          </a:p>
          <a:p>
            <a:endParaRPr lang="en-US" dirty="0"/>
          </a:p>
          <a:p>
            <a:r>
              <a:rPr lang="en-IN" dirty="0"/>
              <a:t>2. One Hot Encoding</a:t>
            </a:r>
          </a:p>
        </p:txBody>
      </p:sp>
    </p:spTree>
    <p:extLst>
      <p:ext uri="{BB962C8B-B14F-4D97-AF65-F5344CB8AC3E}">
        <p14:creationId xmlns:p14="http://schemas.microsoft.com/office/powerpoint/2010/main" val="8538364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81</TotalTime>
  <Words>408</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Calibri</vt:lpstr>
      <vt:lpstr>Tw Cen MT</vt:lpstr>
      <vt:lpstr>Droplet</vt:lpstr>
      <vt:lpstr>FEATURE ENGINEERING</vt:lpstr>
      <vt:lpstr>FEATURE ENGINEERING</vt:lpstr>
      <vt:lpstr>PowerPoint Presentation</vt:lpstr>
      <vt:lpstr>PowerPoint Presentation</vt:lpstr>
      <vt:lpstr>What is imputation technique ?</vt:lpstr>
      <vt:lpstr>PowerPoint Presentation</vt:lpstr>
      <vt:lpstr>What is feature encoding ?</vt:lpstr>
      <vt:lpstr>PowerPoint Presentation</vt:lpstr>
      <vt:lpstr>Types of feature encoding</vt:lpstr>
      <vt:lpstr>Label encoding</vt:lpstr>
      <vt:lpstr>Example of label encoding</vt:lpstr>
      <vt:lpstr>One Hot Encoding</vt:lpstr>
      <vt:lpstr>Example of one hot encoding</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dc:title>
  <dc:creator>Anjali Kadre</dc:creator>
  <cp:lastModifiedBy>Anjali Kadre</cp:lastModifiedBy>
  <cp:revision>8</cp:revision>
  <dcterms:created xsi:type="dcterms:W3CDTF">2021-06-23T12:01:47Z</dcterms:created>
  <dcterms:modified xsi:type="dcterms:W3CDTF">2021-06-25T11:08:16Z</dcterms:modified>
</cp:coreProperties>
</file>