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72" r:id="rId8"/>
    <p:sldId id="273" r:id="rId9"/>
    <p:sldId id="262" r:id="rId10"/>
    <p:sldId id="263" r:id="rId11"/>
    <p:sldId id="264" r:id="rId12"/>
    <p:sldId id="265" r:id="rId13"/>
    <p:sldId id="266"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E601947-4C9D-4771-BADE-ED11B2E6F764}" type="datetimeFigureOut">
              <a:rPr lang="en-IN" smtClean="0"/>
              <a:t>03-06-2021</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C56BB103-DF05-4B83-9A59-C100369899D3}" type="slidenum">
              <a:rPr lang="en-IN" smtClean="0"/>
              <a:t>‹#›</a:t>
            </a:fld>
            <a:endParaRPr lang="en-IN"/>
          </a:p>
        </p:txBody>
      </p:sp>
    </p:spTree>
    <p:extLst>
      <p:ext uri="{BB962C8B-B14F-4D97-AF65-F5344CB8AC3E}">
        <p14:creationId xmlns:p14="http://schemas.microsoft.com/office/powerpoint/2010/main" val="3101799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601947-4C9D-4771-BADE-ED11B2E6F764}" type="datetimeFigureOut">
              <a:rPr lang="en-IN" smtClean="0"/>
              <a:t>03-06-2021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6BB103-DF05-4B83-9A59-C100369899D3}" type="slidenum">
              <a:rPr lang="en-IN" smtClean="0"/>
              <a:t>‹#›</a:t>
            </a:fld>
            <a:endParaRPr lang="en-IN"/>
          </a:p>
        </p:txBody>
      </p:sp>
    </p:spTree>
    <p:extLst>
      <p:ext uri="{BB962C8B-B14F-4D97-AF65-F5344CB8AC3E}">
        <p14:creationId xmlns:p14="http://schemas.microsoft.com/office/powerpoint/2010/main" val="1802035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601947-4C9D-4771-BADE-ED11B2E6F764}" type="datetimeFigureOut">
              <a:rPr lang="en-IN" smtClean="0"/>
              <a:t>03-06-2021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6BB103-DF05-4B83-9A59-C100369899D3}" type="slidenum">
              <a:rPr lang="en-IN" smtClean="0"/>
              <a:t>‹#›</a:t>
            </a:fld>
            <a:endParaRPr lang="en-IN"/>
          </a:p>
        </p:txBody>
      </p:sp>
    </p:spTree>
    <p:extLst>
      <p:ext uri="{BB962C8B-B14F-4D97-AF65-F5344CB8AC3E}">
        <p14:creationId xmlns:p14="http://schemas.microsoft.com/office/powerpoint/2010/main" val="2481903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601947-4C9D-4771-BADE-ED11B2E6F764}" type="datetimeFigureOut">
              <a:rPr lang="en-IN" smtClean="0"/>
              <a:t>03-06-2021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6BB103-DF05-4B83-9A59-C100369899D3}"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88511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601947-4C9D-4771-BADE-ED11B2E6F764}" type="datetimeFigureOut">
              <a:rPr lang="en-IN" smtClean="0"/>
              <a:t>03-06-2021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6BB103-DF05-4B83-9A59-C100369899D3}" type="slidenum">
              <a:rPr lang="en-IN" smtClean="0"/>
              <a:t>‹#›</a:t>
            </a:fld>
            <a:endParaRPr lang="en-IN"/>
          </a:p>
        </p:txBody>
      </p:sp>
    </p:spTree>
    <p:extLst>
      <p:ext uri="{BB962C8B-B14F-4D97-AF65-F5344CB8AC3E}">
        <p14:creationId xmlns:p14="http://schemas.microsoft.com/office/powerpoint/2010/main" val="9873069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E601947-4C9D-4771-BADE-ED11B2E6F764}" type="datetimeFigureOut">
              <a:rPr lang="en-IN" smtClean="0"/>
              <a:t>03-06-2021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6BB103-DF05-4B83-9A59-C100369899D3}" type="slidenum">
              <a:rPr lang="en-IN" smtClean="0"/>
              <a:t>‹#›</a:t>
            </a:fld>
            <a:endParaRPr lang="en-IN"/>
          </a:p>
        </p:txBody>
      </p:sp>
    </p:spTree>
    <p:extLst>
      <p:ext uri="{BB962C8B-B14F-4D97-AF65-F5344CB8AC3E}">
        <p14:creationId xmlns:p14="http://schemas.microsoft.com/office/powerpoint/2010/main" val="3636922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E601947-4C9D-4771-BADE-ED11B2E6F764}" type="datetimeFigureOut">
              <a:rPr lang="en-IN" smtClean="0"/>
              <a:t>03-06-2021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6BB103-DF05-4B83-9A59-C100369899D3}" type="slidenum">
              <a:rPr lang="en-IN" smtClean="0"/>
              <a:t>‹#›</a:t>
            </a:fld>
            <a:endParaRPr lang="en-IN"/>
          </a:p>
        </p:txBody>
      </p:sp>
    </p:spTree>
    <p:extLst>
      <p:ext uri="{BB962C8B-B14F-4D97-AF65-F5344CB8AC3E}">
        <p14:creationId xmlns:p14="http://schemas.microsoft.com/office/powerpoint/2010/main" val="1093153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601947-4C9D-4771-BADE-ED11B2E6F764}"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6BB103-DF05-4B83-9A59-C100369899D3}" type="slidenum">
              <a:rPr lang="en-IN" smtClean="0"/>
              <a:t>‹#›</a:t>
            </a:fld>
            <a:endParaRPr lang="en-IN"/>
          </a:p>
        </p:txBody>
      </p:sp>
    </p:spTree>
    <p:extLst>
      <p:ext uri="{BB962C8B-B14F-4D97-AF65-F5344CB8AC3E}">
        <p14:creationId xmlns:p14="http://schemas.microsoft.com/office/powerpoint/2010/main" val="4976947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601947-4C9D-4771-BADE-ED11B2E6F764}"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6BB103-DF05-4B83-9A59-C100369899D3}" type="slidenum">
              <a:rPr lang="en-IN" smtClean="0"/>
              <a:t>‹#›</a:t>
            </a:fld>
            <a:endParaRPr lang="en-IN"/>
          </a:p>
        </p:txBody>
      </p:sp>
    </p:spTree>
    <p:extLst>
      <p:ext uri="{BB962C8B-B14F-4D97-AF65-F5344CB8AC3E}">
        <p14:creationId xmlns:p14="http://schemas.microsoft.com/office/powerpoint/2010/main" val="361020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601947-4C9D-4771-BADE-ED11B2E6F764}"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6BB103-DF05-4B83-9A59-C100369899D3}" type="slidenum">
              <a:rPr lang="en-IN" smtClean="0"/>
              <a:t>‹#›</a:t>
            </a:fld>
            <a:endParaRPr lang="en-IN"/>
          </a:p>
        </p:txBody>
      </p:sp>
    </p:spTree>
    <p:extLst>
      <p:ext uri="{BB962C8B-B14F-4D97-AF65-F5344CB8AC3E}">
        <p14:creationId xmlns:p14="http://schemas.microsoft.com/office/powerpoint/2010/main" val="1527924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601947-4C9D-4771-BADE-ED11B2E6F764}"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6BB103-DF05-4B83-9A59-C100369899D3}" type="slidenum">
              <a:rPr lang="en-IN" smtClean="0"/>
              <a:t>‹#›</a:t>
            </a:fld>
            <a:endParaRPr lang="en-IN"/>
          </a:p>
        </p:txBody>
      </p:sp>
    </p:spTree>
    <p:extLst>
      <p:ext uri="{BB962C8B-B14F-4D97-AF65-F5344CB8AC3E}">
        <p14:creationId xmlns:p14="http://schemas.microsoft.com/office/powerpoint/2010/main" val="3805312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601947-4C9D-4771-BADE-ED11B2E6F764}" type="datetimeFigureOut">
              <a:rPr lang="en-IN" smtClean="0"/>
              <a:t>03-06-2021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6BB103-DF05-4B83-9A59-C100369899D3}" type="slidenum">
              <a:rPr lang="en-IN" smtClean="0"/>
              <a:t>‹#›</a:t>
            </a:fld>
            <a:endParaRPr lang="en-IN"/>
          </a:p>
        </p:txBody>
      </p:sp>
    </p:spTree>
    <p:extLst>
      <p:ext uri="{BB962C8B-B14F-4D97-AF65-F5344CB8AC3E}">
        <p14:creationId xmlns:p14="http://schemas.microsoft.com/office/powerpoint/2010/main" val="3225423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601947-4C9D-4771-BADE-ED11B2E6F764}" type="datetimeFigureOut">
              <a:rPr lang="en-IN" smtClean="0"/>
              <a:t>03-06-2021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6BB103-DF05-4B83-9A59-C100369899D3}" type="slidenum">
              <a:rPr lang="en-IN" smtClean="0"/>
              <a:t>‹#›</a:t>
            </a:fld>
            <a:endParaRPr lang="en-IN"/>
          </a:p>
        </p:txBody>
      </p:sp>
    </p:spTree>
    <p:extLst>
      <p:ext uri="{BB962C8B-B14F-4D97-AF65-F5344CB8AC3E}">
        <p14:creationId xmlns:p14="http://schemas.microsoft.com/office/powerpoint/2010/main" val="613382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601947-4C9D-4771-BADE-ED11B2E6F764}" type="datetimeFigureOut">
              <a:rPr lang="en-IN" smtClean="0"/>
              <a:t>03-06-2021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6BB103-DF05-4B83-9A59-C100369899D3}" type="slidenum">
              <a:rPr lang="en-IN" smtClean="0"/>
              <a:t>‹#›</a:t>
            </a:fld>
            <a:endParaRPr lang="en-IN"/>
          </a:p>
        </p:txBody>
      </p:sp>
    </p:spTree>
    <p:extLst>
      <p:ext uri="{BB962C8B-B14F-4D97-AF65-F5344CB8AC3E}">
        <p14:creationId xmlns:p14="http://schemas.microsoft.com/office/powerpoint/2010/main" val="1511145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601947-4C9D-4771-BADE-ED11B2E6F764}" type="datetimeFigureOut">
              <a:rPr lang="en-IN" smtClean="0"/>
              <a:t>03-06-2021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56BB103-DF05-4B83-9A59-C100369899D3}" type="slidenum">
              <a:rPr lang="en-IN" smtClean="0"/>
              <a:t>‹#›</a:t>
            </a:fld>
            <a:endParaRPr lang="en-IN"/>
          </a:p>
        </p:txBody>
      </p:sp>
    </p:spTree>
    <p:extLst>
      <p:ext uri="{BB962C8B-B14F-4D97-AF65-F5344CB8AC3E}">
        <p14:creationId xmlns:p14="http://schemas.microsoft.com/office/powerpoint/2010/main" val="2838134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601947-4C9D-4771-BADE-ED11B2E6F764}" type="datetimeFigureOut">
              <a:rPr lang="en-IN" smtClean="0"/>
              <a:t>03-06-2021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6BB103-DF05-4B83-9A59-C100369899D3}" type="slidenum">
              <a:rPr lang="en-IN" smtClean="0"/>
              <a:t>‹#›</a:t>
            </a:fld>
            <a:endParaRPr lang="en-IN"/>
          </a:p>
        </p:txBody>
      </p:sp>
    </p:spTree>
    <p:extLst>
      <p:ext uri="{BB962C8B-B14F-4D97-AF65-F5344CB8AC3E}">
        <p14:creationId xmlns:p14="http://schemas.microsoft.com/office/powerpoint/2010/main" val="3391854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601947-4C9D-4771-BADE-ED11B2E6F764}" type="datetimeFigureOut">
              <a:rPr lang="en-IN" smtClean="0"/>
              <a:t>03-06-2021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6BB103-DF05-4B83-9A59-C100369899D3}" type="slidenum">
              <a:rPr lang="en-IN" smtClean="0"/>
              <a:t>‹#›</a:t>
            </a:fld>
            <a:endParaRPr lang="en-IN"/>
          </a:p>
        </p:txBody>
      </p:sp>
    </p:spTree>
    <p:extLst>
      <p:ext uri="{BB962C8B-B14F-4D97-AF65-F5344CB8AC3E}">
        <p14:creationId xmlns:p14="http://schemas.microsoft.com/office/powerpoint/2010/main" val="1431867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E601947-4C9D-4771-BADE-ED11B2E6F764}" type="datetimeFigureOut">
              <a:rPr lang="en-IN" smtClean="0"/>
              <a:t>03-06-2021</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56BB103-DF05-4B83-9A59-C100369899D3}" type="slidenum">
              <a:rPr lang="en-IN" smtClean="0"/>
              <a:t>‹#›</a:t>
            </a:fld>
            <a:endParaRPr lang="en-IN"/>
          </a:p>
        </p:txBody>
      </p:sp>
    </p:spTree>
    <p:extLst>
      <p:ext uri="{BB962C8B-B14F-4D97-AF65-F5344CB8AC3E}">
        <p14:creationId xmlns:p14="http://schemas.microsoft.com/office/powerpoint/2010/main" val="59904957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Iterative_algorithm" TargetMode="External"/><Relationship Id="rId7" Type="http://schemas.openxmlformats.org/officeDocument/2006/relationships/hyperlink" Target="https://en.wikipedia.org/wiki/Differentiable_function" TargetMode="External"/><Relationship Id="rId2" Type="http://schemas.openxmlformats.org/officeDocument/2006/relationships/hyperlink" Target="https://en.wikipedia.org/wiki/Category:First_order_methods" TargetMode="External"/><Relationship Id="rId1" Type="http://schemas.openxmlformats.org/officeDocument/2006/relationships/slideLayout" Target="../slideLayouts/slideLayout2.xml"/><Relationship Id="rId6" Type="http://schemas.openxmlformats.org/officeDocument/2006/relationships/hyperlink" Target="https://en.wikipedia.org/wiki/Local_minimum" TargetMode="External"/><Relationship Id="rId5" Type="http://schemas.openxmlformats.org/officeDocument/2006/relationships/hyperlink" Target="https://en.wikipedia.org/wiki/Algorithm" TargetMode="External"/><Relationship Id="rId4" Type="http://schemas.openxmlformats.org/officeDocument/2006/relationships/hyperlink" Target="https://en.wikipedia.org/wiki/Mathematical_optimization"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DEB5C-698B-49F8-A5D1-F004827743E1}"/>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3F5650F2-CC34-4838-8766-8E82689A45E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212690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BD077-BF25-4D87-A4A2-674E5CCD4DCE}"/>
              </a:ext>
            </a:extLst>
          </p:cNvPr>
          <p:cNvSpPr>
            <a:spLocks noGrp="1"/>
          </p:cNvSpPr>
          <p:nvPr>
            <p:ph type="title"/>
          </p:nvPr>
        </p:nvSpPr>
        <p:spPr/>
        <p:txBody>
          <a:bodyPr/>
          <a:lstStyle/>
          <a:p>
            <a:r>
              <a:rPr lang="en-US" dirty="0"/>
              <a:t>BATCH GRADIENT FUNCTION</a:t>
            </a:r>
            <a:endParaRPr lang="en-IN" dirty="0"/>
          </a:p>
        </p:txBody>
      </p:sp>
      <p:sp>
        <p:nvSpPr>
          <p:cNvPr id="3" name="Content Placeholder 2">
            <a:extLst>
              <a:ext uri="{FF2B5EF4-FFF2-40B4-BE49-F238E27FC236}">
                <a16:creationId xmlns:a16="http://schemas.microsoft.com/office/drawing/2014/main" id="{3B4A45BC-F231-4FC0-B509-1D60D21B58B3}"/>
              </a:ext>
            </a:extLst>
          </p:cNvPr>
          <p:cNvSpPr>
            <a:spLocks noGrp="1"/>
          </p:cNvSpPr>
          <p:nvPr>
            <p:ph idx="1"/>
          </p:nvPr>
        </p:nvSpPr>
        <p:spPr/>
        <p:txBody>
          <a:bodyPr/>
          <a:lstStyle/>
          <a:p>
            <a:r>
              <a:rPr lang="en-US" dirty="0"/>
              <a:t>In Batch Gradient Descent, all the training data is taken into consideration to take a single step. We take the average of the gradients of all the training examples and then use that mean gradient to update our parameters. So that’s just one step of gradient descent in one epoch.</a:t>
            </a:r>
            <a:endParaRPr lang="en-IN" dirty="0"/>
          </a:p>
        </p:txBody>
      </p:sp>
    </p:spTree>
    <p:extLst>
      <p:ext uri="{BB962C8B-B14F-4D97-AF65-F5344CB8AC3E}">
        <p14:creationId xmlns:p14="http://schemas.microsoft.com/office/powerpoint/2010/main" val="3465788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C1BA8-9ABA-48CC-BB73-A969F53C3DEE}"/>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FE862604-611C-4281-9B0B-F75AF33E05EC}"/>
              </a:ext>
            </a:extLst>
          </p:cNvPr>
          <p:cNvSpPr>
            <a:spLocks noGrp="1"/>
          </p:cNvSpPr>
          <p:nvPr>
            <p:ph idx="1"/>
          </p:nvPr>
        </p:nvSpPr>
        <p:spPr/>
        <p:txBody>
          <a:bodyPr/>
          <a:lstStyle/>
          <a:p>
            <a:r>
              <a:rPr lang="en-US" b="0" i="0" dirty="0">
                <a:solidFill>
                  <a:srgbClr val="202124"/>
                </a:solidFill>
                <a:effectLst/>
                <a:latin typeface="arial" panose="020B0604020202020204" pitchFamily="34" charset="0"/>
              </a:rPr>
              <a:t>It produces a more stable </a:t>
            </a:r>
            <a:r>
              <a:rPr lang="en-US" b="1" i="0" dirty="0">
                <a:solidFill>
                  <a:srgbClr val="202124"/>
                </a:solidFill>
                <a:effectLst/>
                <a:latin typeface="arial" panose="020B0604020202020204" pitchFamily="34" charset="0"/>
              </a:rPr>
              <a:t>gradient descent</a:t>
            </a:r>
            <a:r>
              <a:rPr lang="en-US" b="0" i="0" dirty="0">
                <a:solidFill>
                  <a:srgbClr val="202124"/>
                </a:solidFill>
                <a:effectLst/>
                <a:latin typeface="arial" panose="020B0604020202020204" pitchFamily="34" charset="0"/>
              </a:rPr>
              <a:t> convergence and stable error </a:t>
            </a:r>
            <a:r>
              <a:rPr lang="en-US" b="1" i="0" dirty="0">
                <a:solidFill>
                  <a:srgbClr val="202124"/>
                </a:solidFill>
                <a:effectLst/>
                <a:latin typeface="arial" panose="020B0604020202020204" pitchFamily="34" charset="0"/>
              </a:rPr>
              <a:t>gradient</a:t>
            </a:r>
            <a:r>
              <a:rPr lang="en-US" b="0" i="0" dirty="0">
                <a:solidFill>
                  <a:srgbClr val="202124"/>
                </a:solidFill>
                <a:effectLst/>
                <a:latin typeface="arial" panose="020B0604020202020204" pitchFamily="34" charset="0"/>
              </a:rPr>
              <a:t> than stochastic </a:t>
            </a:r>
            <a:r>
              <a:rPr lang="en-US" b="1" i="0" dirty="0">
                <a:solidFill>
                  <a:srgbClr val="202124"/>
                </a:solidFill>
                <a:effectLst/>
                <a:latin typeface="arial" panose="020B0604020202020204" pitchFamily="34" charset="0"/>
              </a:rPr>
              <a:t>gradient descent</a:t>
            </a:r>
            <a:r>
              <a:rPr lang="en-US" b="0" i="0" dirty="0">
                <a:solidFill>
                  <a:srgbClr val="202124"/>
                </a:solidFill>
                <a:effectLst/>
                <a:latin typeface="arial" panose="020B0604020202020204" pitchFamily="34" charset="0"/>
              </a:rPr>
              <a:t>. It is computationally efficient as all computer resources are not being used to process a single sample rather are being used for all training samples.</a:t>
            </a:r>
            <a:endParaRPr lang="en-IN" dirty="0"/>
          </a:p>
        </p:txBody>
      </p:sp>
    </p:spTree>
    <p:extLst>
      <p:ext uri="{BB962C8B-B14F-4D97-AF65-F5344CB8AC3E}">
        <p14:creationId xmlns:p14="http://schemas.microsoft.com/office/powerpoint/2010/main" val="1568837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68AE3-7F96-4BA8-8D79-459E33E6229B}"/>
              </a:ext>
            </a:extLst>
          </p:cNvPr>
          <p:cNvSpPr>
            <a:spLocks noGrp="1"/>
          </p:cNvSpPr>
          <p:nvPr>
            <p:ph type="title"/>
          </p:nvPr>
        </p:nvSpPr>
        <p:spPr/>
        <p:txBody>
          <a:bodyPr/>
          <a:lstStyle/>
          <a:p>
            <a:r>
              <a:rPr lang="en-US" dirty="0"/>
              <a:t>DISADVANTAGES</a:t>
            </a:r>
            <a:endParaRPr lang="en-IN" dirty="0"/>
          </a:p>
        </p:txBody>
      </p:sp>
      <p:sp>
        <p:nvSpPr>
          <p:cNvPr id="3" name="Content Placeholder 2">
            <a:extLst>
              <a:ext uri="{FF2B5EF4-FFF2-40B4-BE49-F238E27FC236}">
                <a16:creationId xmlns:a16="http://schemas.microsoft.com/office/drawing/2014/main" id="{936253FC-8DB2-4776-92EB-504F14427ECD}"/>
              </a:ext>
            </a:extLst>
          </p:cNvPr>
          <p:cNvSpPr>
            <a:spLocks noGrp="1"/>
          </p:cNvSpPr>
          <p:nvPr>
            <p:ph idx="1"/>
          </p:nvPr>
        </p:nvSpPr>
        <p:spPr/>
        <p:txBody>
          <a:bodyPr/>
          <a:lstStyle/>
          <a:p>
            <a:pPr algn="l">
              <a:buFont typeface="Arial" panose="020B0604020202020204" pitchFamily="34" charset="0"/>
              <a:buChar char="•"/>
            </a:pPr>
            <a:r>
              <a:rPr lang="en-US" b="0" i="0" dirty="0">
                <a:solidFill>
                  <a:srgbClr val="202124"/>
                </a:solidFill>
                <a:effectLst/>
                <a:latin typeface="arial" panose="020B0604020202020204" pitchFamily="34" charset="0"/>
              </a:rPr>
              <a:t>Sometimes a stable error </a:t>
            </a:r>
            <a:r>
              <a:rPr lang="en-US" b="1" i="0" dirty="0">
                <a:solidFill>
                  <a:srgbClr val="202124"/>
                </a:solidFill>
                <a:effectLst/>
                <a:latin typeface="arial" panose="020B0604020202020204" pitchFamily="34" charset="0"/>
              </a:rPr>
              <a:t>gradient</a:t>
            </a:r>
            <a:r>
              <a:rPr lang="en-US" b="0" i="0" dirty="0">
                <a:solidFill>
                  <a:srgbClr val="202124"/>
                </a:solidFill>
                <a:effectLst/>
                <a:latin typeface="arial" panose="020B0604020202020204" pitchFamily="34" charset="0"/>
              </a:rPr>
              <a:t> can lead to a local minima and unlike stochastic </a:t>
            </a:r>
            <a:r>
              <a:rPr lang="en-US" b="1" i="0" dirty="0">
                <a:solidFill>
                  <a:srgbClr val="202124"/>
                </a:solidFill>
                <a:effectLst/>
                <a:latin typeface="arial" panose="020B0604020202020204" pitchFamily="34" charset="0"/>
              </a:rPr>
              <a:t>gradient descent</a:t>
            </a:r>
            <a:r>
              <a:rPr lang="en-US" b="0" i="0" dirty="0">
                <a:solidFill>
                  <a:srgbClr val="202124"/>
                </a:solidFill>
                <a:effectLst/>
                <a:latin typeface="arial" panose="020B0604020202020204" pitchFamily="34" charset="0"/>
              </a:rPr>
              <a:t> no noisy steps are there to help get out of the local minima.</a:t>
            </a:r>
          </a:p>
          <a:p>
            <a:pPr algn="l">
              <a:buFont typeface="Arial" panose="020B0604020202020204" pitchFamily="34" charset="0"/>
              <a:buChar char="•"/>
            </a:pPr>
            <a:r>
              <a:rPr lang="en-US" b="0" i="0" dirty="0">
                <a:solidFill>
                  <a:srgbClr val="202124"/>
                </a:solidFill>
                <a:effectLst/>
                <a:latin typeface="arial" panose="020B0604020202020204" pitchFamily="34" charset="0"/>
              </a:rPr>
              <a:t>The entire training set can be too large to process in the memory due to which additional memory might be needed.</a:t>
            </a:r>
          </a:p>
          <a:p>
            <a:endParaRPr lang="en-IN" dirty="0"/>
          </a:p>
        </p:txBody>
      </p:sp>
    </p:spTree>
    <p:extLst>
      <p:ext uri="{BB962C8B-B14F-4D97-AF65-F5344CB8AC3E}">
        <p14:creationId xmlns:p14="http://schemas.microsoft.com/office/powerpoint/2010/main" val="2559554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25775-76D8-47C2-A233-3DD80C5D8C73}"/>
              </a:ext>
            </a:extLst>
          </p:cNvPr>
          <p:cNvSpPr>
            <a:spLocks noGrp="1"/>
          </p:cNvSpPr>
          <p:nvPr>
            <p:ph type="title"/>
          </p:nvPr>
        </p:nvSpPr>
        <p:spPr/>
        <p:txBody>
          <a:bodyPr/>
          <a:lstStyle/>
          <a:p>
            <a:r>
              <a:rPr lang="en-US" dirty="0"/>
              <a:t>STOCASTIC GRADIENT FUNCTION</a:t>
            </a:r>
            <a:endParaRPr lang="en-IN" dirty="0"/>
          </a:p>
        </p:txBody>
      </p:sp>
      <p:sp>
        <p:nvSpPr>
          <p:cNvPr id="3" name="Content Placeholder 2">
            <a:extLst>
              <a:ext uri="{FF2B5EF4-FFF2-40B4-BE49-F238E27FC236}">
                <a16:creationId xmlns:a16="http://schemas.microsoft.com/office/drawing/2014/main" id="{55C17895-9FEE-49B2-B7C4-1BECF55C1F36}"/>
              </a:ext>
            </a:extLst>
          </p:cNvPr>
          <p:cNvSpPr>
            <a:spLocks noGrp="1"/>
          </p:cNvSpPr>
          <p:nvPr>
            <p:ph idx="1"/>
          </p:nvPr>
        </p:nvSpPr>
        <p:spPr/>
        <p:txBody>
          <a:bodyPr>
            <a:normAutofit lnSpcReduction="10000"/>
          </a:bodyPr>
          <a:lstStyle/>
          <a:p>
            <a:r>
              <a:rPr lang="en-US" b="0" i="0" dirty="0">
                <a:solidFill>
                  <a:srgbClr val="202124"/>
                </a:solidFill>
                <a:effectLst/>
                <a:latin typeface="arial" panose="020B0604020202020204" pitchFamily="34" charset="0"/>
              </a:rPr>
              <a:t>SGD randomly picks one data point from the whole data set at each iteration to reduce the computations enormously.</a:t>
            </a:r>
          </a:p>
          <a:p>
            <a:pPr algn="l">
              <a:buFont typeface="Arial" panose="020B0604020202020204" pitchFamily="34" charset="0"/>
              <a:buChar char="•"/>
            </a:pPr>
            <a:r>
              <a:rPr lang="en-US" dirty="0">
                <a:solidFill>
                  <a:srgbClr val="FF0000"/>
                </a:solidFill>
                <a:latin typeface="arial" panose="020B0604020202020204" pitchFamily="34" charset="0"/>
              </a:rPr>
              <a:t>ADVANTAGES</a:t>
            </a:r>
            <a:r>
              <a:rPr lang="en-US" dirty="0">
                <a:solidFill>
                  <a:srgbClr val="202124"/>
                </a:solidFill>
                <a:latin typeface="arial" panose="020B0604020202020204" pitchFamily="34" charset="0"/>
              </a:rPr>
              <a:t>:</a:t>
            </a:r>
            <a:r>
              <a:rPr lang="en-US" b="0" i="0" dirty="0">
                <a:solidFill>
                  <a:srgbClr val="202124"/>
                </a:solidFill>
                <a:effectLst/>
                <a:latin typeface="arial" panose="020B0604020202020204" pitchFamily="34" charset="0"/>
              </a:rPr>
              <a:t> t is easier to fit into memory due to a single training sample being processed by the network.</a:t>
            </a:r>
          </a:p>
          <a:p>
            <a:pPr algn="l">
              <a:buFont typeface="Arial" panose="020B0604020202020204" pitchFamily="34" charset="0"/>
              <a:buChar char="•"/>
            </a:pPr>
            <a:r>
              <a:rPr lang="en-US" b="0" i="0" dirty="0">
                <a:solidFill>
                  <a:srgbClr val="202124"/>
                </a:solidFill>
                <a:effectLst/>
                <a:latin typeface="arial" panose="020B0604020202020204" pitchFamily="34" charset="0"/>
              </a:rPr>
              <a:t>It is computationally fast as only one sample is processed at a time.</a:t>
            </a:r>
          </a:p>
          <a:p>
            <a:pPr algn="l">
              <a:buFont typeface="Arial" panose="020B0604020202020204" pitchFamily="34" charset="0"/>
              <a:buChar char="•"/>
            </a:pPr>
            <a:r>
              <a:rPr lang="en-US" b="0" i="0" dirty="0">
                <a:solidFill>
                  <a:srgbClr val="202124"/>
                </a:solidFill>
                <a:effectLst/>
                <a:latin typeface="arial" panose="020B0604020202020204" pitchFamily="34" charset="0"/>
              </a:rPr>
              <a:t>For larger datasets it can converge faster as it causes updates to the parameters more frequently.</a:t>
            </a:r>
          </a:p>
          <a:p>
            <a:endParaRPr lang="en-IN" dirty="0"/>
          </a:p>
        </p:txBody>
      </p:sp>
    </p:spTree>
    <p:extLst>
      <p:ext uri="{BB962C8B-B14F-4D97-AF65-F5344CB8AC3E}">
        <p14:creationId xmlns:p14="http://schemas.microsoft.com/office/powerpoint/2010/main" val="1536501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4F2E4-01A7-4DBD-BA0B-74B4A73652C0}"/>
              </a:ext>
            </a:extLst>
          </p:cNvPr>
          <p:cNvSpPr>
            <a:spLocks noGrp="1"/>
          </p:cNvSpPr>
          <p:nvPr>
            <p:ph type="title"/>
          </p:nvPr>
        </p:nvSpPr>
        <p:spPr/>
        <p:txBody>
          <a:bodyPr/>
          <a:lstStyle/>
          <a:p>
            <a:r>
              <a:rPr lang="en-US" dirty="0"/>
              <a:t>DISADVANTAGES</a:t>
            </a:r>
            <a:endParaRPr lang="en-IN" dirty="0"/>
          </a:p>
        </p:txBody>
      </p:sp>
      <p:sp>
        <p:nvSpPr>
          <p:cNvPr id="3" name="Content Placeholder 2">
            <a:extLst>
              <a:ext uri="{FF2B5EF4-FFF2-40B4-BE49-F238E27FC236}">
                <a16:creationId xmlns:a16="http://schemas.microsoft.com/office/drawing/2014/main" id="{98EA479F-3A8F-4C86-B075-CF9BD45AAEED}"/>
              </a:ext>
            </a:extLst>
          </p:cNvPr>
          <p:cNvSpPr>
            <a:spLocks noGrp="1"/>
          </p:cNvSpPr>
          <p:nvPr>
            <p:ph idx="1"/>
          </p:nvPr>
        </p:nvSpPr>
        <p:spPr/>
        <p:txBody>
          <a:bodyPr/>
          <a:lstStyle/>
          <a:p>
            <a:pPr algn="l">
              <a:buFont typeface="Arial" panose="020B0604020202020204" pitchFamily="34" charset="0"/>
              <a:buChar char="•"/>
            </a:pPr>
            <a:r>
              <a:rPr lang="en-US" b="0" i="0" dirty="0">
                <a:solidFill>
                  <a:srgbClr val="202124"/>
                </a:solidFill>
                <a:effectLst/>
                <a:latin typeface="arial" panose="020B0604020202020204" pitchFamily="34" charset="0"/>
              </a:rPr>
              <a:t>Due to frequent updates the steps taken towards the minima are very noisy. ...</a:t>
            </a:r>
          </a:p>
          <a:p>
            <a:pPr algn="l">
              <a:buFont typeface="Arial" panose="020B0604020202020204" pitchFamily="34" charset="0"/>
              <a:buChar char="•"/>
            </a:pPr>
            <a:r>
              <a:rPr lang="en-US" b="0" i="0" dirty="0">
                <a:solidFill>
                  <a:srgbClr val="202124"/>
                </a:solidFill>
                <a:effectLst/>
                <a:latin typeface="arial" panose="020B0604020202020204" pitchFamily="34" charset="0"/>
              </a:rPr>
              <a:t>Also, due to noisy steps it may take longer to achieve convergence to the minima of the loss function.</a:t>
            </a:r>
          </a:p>
          <a:p>
            <a:endParaRPr lang="en-IN" dirty="0"/>
          </a:p>
        </p:txBody>
      </p:sp>
    </p:spTree>
    <p:extLst>
      <p:ext uri="{BB962C8B-B14F-4D97-AF65-F5344CB8AC3E}">
        <p14:creationId xmlns:p14="http://schemas.microsoft.com/office/powerpoint/2010/main" val="1134978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860EA-83AE-476F-A2E9-23CD027F00BA}"/>
              </a:ext>
            </a:extLst>
          </p:cNvPr>
          <p:cNvSpPr>
            <a:spLocks noGrp="1"/>
          </p:cNvSpPr>
          <p:nvPr>
            <p:ph type="title"/>
          </p:nvPr>
        </p:nvSpPr>
        <p:spPr/>
        <p:txBody>
          <a:bodyPr/>
          <a:lstStyle/>
          <a:p>
            <a:r>
              <a:rPr lang="en-US" dirty="0"/>
              <a:t>MINI BATCH GRADIENT FUNCTION</a:t>
            </a:r>
            <a:endParaRPr lang="en-IN" dirty="0"/>
          </a:p>
        </p:txBody>
      </p:sp>
      <p:sp>
        <p:nvSpPr>
          <p:cNvPr id="3" name="Content Placeholder 2">
            <a:extLst>
              <a:ext uri="{FF2B5EF4-FFF2-40B4-BE49-F238E27FC236}">
                <a16:creationId xmlns:a16="http://schemas.microsoft.com/office/drawing/2014/main" id="{3936D60C-55D1-428B-A954-50BFCEEEF558}"/>
              </a:ext>
            </a:extLst>
          </p:cNvPr>
          <p:cNvSpPr>
            <a:spLocks noGrp="1"/>
          </p:cNvSpPr>
          <p:nvPr>
            <p:ph idx="1"/>
          </p:nvPr>
        </p:nvSpPr>
        <p:spPr/>
        <p:txBody>
          <a:bodyPr>
            <a:normAutofit fontScale="92500" lnSpcReduction="20000"/>
          </a:bodyPr>
          <a:lstStyle/>
          <a:p>
            <a:pPr algn="l" fontAlgn="base"/>
            <a:r>
              <a:rPr lang="en-US" b="0" dirty="0">
                <a:solidFill>
                  <a:srgbClr val="555555"/>
                </a:solidFill>
                <a:effectLst/>
                <a:latin typeface="Helvetica Neue"/>
              </a:rPr>
              <a:t>Mini-batch gradient descent is a variation of the gradient descent algorithm that splits the training dataset into small batches that are used to calculate model error and update model coefficients.</a:t>
            </a:r>
          </a:p>
          <a:p>
            <a:pPr algn="l" fontAlgn="base"/>
            <a:r>
              <a:rPr lang="en-US" b="0" dirty="0">
                <a:solidFill>
                  <a:srgbClr val="555555"/>
                </a:solidFill>
                <a:effectLst/>
                <a:latin typeface="Helvetica Neue"/>
              </a:rPr>
              <a:t>Implementations may choose to sum the gradient over the mini-batch which further reduces the variance of the gradient.</a:t>
            </a:r>
          </a:p>
          <a:p>
            <a:pPr algn="l" fontAlgn="base"/>
            <a:r>
              <a:rPr lang="en-US" b="0" dirty="0">
                <a:solidFill>
                  <a:srgbClr val="555555"/>
                </a:solidFill>
                <a:effectLst/>
                <a:latin typeface="Helvetica Neue"/>
              </a:rPr>
              <a:t>Mini-batch gradient descent seeks to find a balance between the robustness of stochastic gradient descent and the efficiency of batch gradient descent. It is the most common implementation of gradient descent used in the field of deep learning.</a:t>
            </a:r>
          </a:p>
          <a:p>
            <a:pPr algn="l" fontAlgn="base"/>
            <a:endParaRPr lang="en-US" b="1" dirty="0">
              <a:solidFill>
                <a:srgbClr val="222222"/>
              </a:solidFill>
              <a:effectLst/>
              <a:latin typeface="Helvetica Neue"/>
            </a:endParaRPr>
          </a:p>
          <a:p>
            <a:endParaRPr lang="en-IN" dirty="0"/>
          </a:p>
        </p:txBody>
      </p:sp>
    </p:spTree>
    <p:extLst>
      <p:ext uri="{BB962C8B-B14F-4D97-AF65-F5344CB8AC3E}">
        <p14:creationId xmlns:p14="http://schemas.microsoft.com/office/powerpoint/2010/main" val="3469730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217EC-D923-4EE1-A802-9454A46F733C}"/>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D5570083-7F58-4C51-B514-3CE5B25DE057}"/>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rgbClr val="202124"/>
                </a:solidFill>
                <a:effectLst/>
                <a:latin typeface="arial" panose="020B0604020202020204" pitchFamily="34" charset="0"/>
              </a:rPr>
              <a:t>Easily fits in the memory.</a:t>
            </a:r>
          </a:p>
          <a:p>
            <a:pPr algn="l">
              <a:buFont typeface="Arial" panose="020B0604020202020204" pitchFamily="34" charset="0"/>
              <a:buChar char="•"/>
            </a:pPr>
            <a:r>
              <a:rPr lang="en-US" b="0" i="0" dirty="0">
                <a:solidFill>
                  <a:srgbClr val="202124"/>
                </a:solidFill>
                <a:effectLst/>
                <a:latin typeface="arial" panose="020B0604020202020204" pitchFamily="34" charset="0"/>
              </a:rPr>
              <a:t>It is computationally efficient.</a:t>
            </a:r>
          </a:p>
          <a:p>
            <a:pPr algn="l">
              <a:buFont typeface="Arial" panose="020B0604020202020204" pitchFamily="34" charset="0"/>
              <a:buChar char="•"/>
            </a:pPr>
            <a:r>
              <a:rPr lang="en-US" b="1" i="0" dirty="0">
                <a:solidFill>
                  <a:srgbClr val="202124"/>
                </a:solidFill>
                <a:effectLst/>
                <a:latin typeface="arial" panose="020B0604020202020204" pitchFamily="34" charset="0"/>
              </a:rPr>
              <a:t>Benefit</a:t>
            </a:r>
            <a:r>
              <a:rPr lang="en-US" b="0" i="0" dirty="0">
                <a:solidFill>
                  <a:srgbClr val="202124"/>
                </a:solidFill>
                <a:effectLst/>
                <a:latin typeface="arial" panose="020B0604020202020204" pitchFamily="34" charset="0"/>
              </a:rPr>
              <a:t> from vectorization.</a:t>
            </a:r>
          </a:p>
          <a:p>
            <a:pPr algn="l">
              <a:buFont typeface="Arial" panose="020B0604020202020204" pitchFamily="34" charset="0"/>
              <a:buChar char="•"/>
            </a:pPr>
            <a:r>
              <a:rPr lang="en-US" b="0" i="0" dirty="0">
                <a:solidFill>
                  <a:srgbClr val="202124"/>
                </a:solidFill>
                <a:effectLst/>
                <a:latin typeface="arial" panose="020B0604020202020204" pitchFamily="34" charset="0"/>
              </a:rPr>
              <a:t>If stuck in local minimums, some noisy steps can lead the way out of them.</a:t>
            </a:r>
          </a:p>
          <a:p>
            <a:pPr algn="l">
              <a:buFont typeface="Arial" panose="020B0604020202020204" pitchFamily="34" charset="0"/>
              <a:buChar char="•"/>
            </a:pPr>
            <a:r>
              <a:rPr lang="en-US" b="0" i="0" dirty="0">
                <a:solidFill>
                  <a:srgbClr val="202124"/>
                </a:solidFill>
                <a:effectLst/>
                <a:latin typeface="arial" panose="020B0604020202020204" pitchFamily="34" charset="0"/>
              </a:rPr>
              <a:t>Average of the training samples produces stable error </a:t>
            </a:r>
            <a:r>
              <a:rPr lang="en-US" b="1" i="0" dirty="0">
                <a:solidFill>
                  <a:srgbClr val="202124"/>
                </a:solidFill>
                <a:effectLst/>
                <a:latin typeface="arial" panose="020B0604020202020204" pitchFamily="34" charset="0"/>
              </a:rPr>
              <a:t>gradients</a:t>
            </a:r>
            <a:r>
              <a:rPr lang="en-US" b="0" i="0" dirty="0">
                <a:solidFill>
                  <a:srgbClr val="202124"/>
                </a:solidFill>
                <a:effectLst/>
                <a:latin typeface="arial" panose="020B0604020202020204" pitchFamily="34" charset="0"/>
              </a:rPr>
              <a:t> and convergence.</a:t>
            </a:r>
          </a:p>
          <a:p>
            <a:endParaRPr lang="en-IN" dirty="0"/>
          </a:p>
        </p:txBody>
      </p:sp>
    </p:spTree>
    <p:extLst>
      <p:ext uri="{BB962C8B-B14F-4D97-AF65-F5344CB8AC3E}">
        <p14:creationId xmlns:p14="http://schemas.microsoft.com/office/powerpoint/2010/main" val="1266779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3ABF1-6CFB-44A4-8DB6-5C3526BF8E3D}"/>
              </a:ext>
            </a:extLst>
          </p:cNvPr>
          <p:cNvSpPr>
            <a:spLocks noGrp="1"/>
          </p:cNvSpPr>
          <p:nvPr>
            <p:ph type="title"/>
          </p:nvPr>
        </p:nvSpPr>
        <p:spPr/>
        <p:txBody>
          <a:bodyPr/>
          <a:lstStyle/>
          <a:p>
            <a:r>
              <a:rPr lang="en-US" dirty="0"/>
              <a:t>DISADVANTAGES</a:t>
            </a:r>
            <a:endParaRPr lang="en-IN" dirty="0"/>
          </a:p>
        </p:txBody>
      </p:sp>
      <p:sp>
        <p:nvSpPr>
          <p:cNvPr id="3" name="Content Placeholder 2">
            <a:extLst>
              <a:ext uri="{FF2B5EF4-FFF2-40B4-BE49-F238E27FC236}">
                <a16:creationId xmlns:a16="http://schemas.microsoft.com/office/drawing/2014/main" id="{42701F6F-1D0A-46CE-B7CB-E7E1156EEF4A}"/>
              </a:ext>
            </a:extLst>
          </p:cNvPr>
          <p:cNvSpPr>
            <a:spLocks noGrp="1"/>
          </p:cNvSpPr>
          <p:nvPr>
            <p:ph idx="1"/>
          </p:nvPr>
        </p:nvSpPr>
        <p:spPr/>
        <p:txBody>
          <a:bodyPr/>
          <a:lstStyle/>
          <a:p>
            <a:pPr algn="l">
              <a:buFont typeface="Arial" panose="020B0604020202020204" pitchFamily="34" charset="0"/>
              <a:buChar char="•"/>
            </a:pPr>
            <a:r>
              <a:rPr lang="en-US" b="0" i="0" dirty="0">
                <a:solidFill>
                  <a:srgbClr val="202124"/>
                </a:solidFill>
                <a:effectLst/>
                <a:latin typeface="arial" panose="020B0604020202020204" pitchFamily="34" charset="0"/>
              </a:rPr>
              <a:t>Sometimes a stable error </a:t>
            </a:r>
            <a:r>
              <a:rPr lang="en-US" b="1" i="0" dirty="0">
                <a:solidFill>
                  <a:srgbClr val="202124"/>
                </a:solidFill>
                <a:effectLst/>
                <a:latin typeface="arial" panose="020B0604020202020204" pitchFamily="34" charset="0"/>
              </a:rPr>
              <a:t>gradient</a:t>
            </a:r>
            <a:r>
              <a:rPr lang="en-US" b="0" i="0" dirty="0">
                <a:solidFill>
                  <a:srgbClr val="202124"/>
                </a:solidFill>
                <a:effectLst/>
                <a:latin typeface="arial" panose="020B0604020202020204" pitchFamily="34" charset="0"/>
              </a:rPr>
              <a:t> can lead to a local minima and unlike </a:t>
            </a:r>
            <a:r>
              <a:rPr lang="en-US" b="1" i="0" dirty="0">
                <a:solidFill>
                  <a:srgbClr val="202124"/>
                </a:solidFill>
                <a:effectLst/>
                <a:latin typeface="arial" panose="020B0604020202020204" pitchFamily="34" charset="0"/>
              </a:rPr>
              <a:t>stochastic gradient descent</a:t>
            </a:r>
            <a:r>
              <a:rPr lang="en-US" b="0" i="0" dirty="0">
                <a:solidFill>
                  <a:srgbClr val="202124"/>
                </a:solidFill>
                <a:effectLst/>
                <a:latin typeface="arial" panose="020B0604020202020204" pitchFamily="34" charset="0"/>
              </a:rPr>
              <a:t> no noisy steps are there to help get out of the local minima.</a:t>
            </a:r>
          </a:p>
          <a:p>
            <a:pPr algn="l">
              <a:buFont typeface="Arial" panose="020B0604020202020204" pitchFamily="34" charset="0"/>
              <a:buChar char="•"/>
            </a:pPr>
            <a:r>
              <a:rPr lang="en-US" b="0" i="0" dirty="0">
                <a:solidFill>
                  <a:srgbClr val="202124"/>
                </a:solidFill>
                <a:effectLst/>
                <a:latin typeface="arial" panose="020B0604020202020204" pitchFamily="34" charset="0"/>
              </a:rPr>
              <a:t>The entire training set can be too large to process in the memory due to which additional memory might be needed.</a:t>
            </a:r>
          </a:p>
          <a:p>
            <a:endParaRPr lang="en-IN" dirty="0"/>
          </a:p>
        </p:txBody>
      </p:sp>
    </p:spTree>
    <p:extLst>
      <p:ext uri="{BB962C8B-B14F-4D97-AF65-F5344CB8AC3E}">
        <p14:creationId xmlns:p14="http://schemas.microsoft.com/office/powerpoint/2010/main" val="1098542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E1028-1F93-48CB-B071-36B3C738A629}"/>
              </a:ext>
            </a:extLst>
          </p:cNvPr>
          <p:cNvSpPr>
            <a:spLocks noGrp="1"/>
          </p:cNvSpPr>
          <p:nvPr>
            <p:ph type="title"/>
          </p:nvPr>
        </p:nvSpPr>
        <p:spPr/>
        <p:txBody>
          <a:bodyPr/>
          <a:lstStyle/>
          <a:p>
            <a:r>
              <a:rPr lang="en-US" dirty="0"/>
              <a:t>COST FUNCTION AND LOSS FUNCTION</a:t>
            </a:r>
            <a:endParaRPr lang="en-IN" dirty="0"/>
          </a:p>
        </p:txBody>
      </p:sp>
      <p:sp>
        <p:nvSpPr>
          <p:cNvPr id="3" name="Content Placeholder 2">
            <a:extLst>
              <a:ext uri="{FF2B5EF4-FFF2-40B4-BE49-F238E27FC236}">
                <a16:creationId xmlns:a16="http://schemas.microsoft.com/office/drawing/2014/main" id="{539F4EB0-F64C-4524-A61C-24E6A04EC9B8}"/>
              </a:ext>
            </a:extLst>
          </p:cNvPr>
          <p:cNvSpPr>
            <a:spLocks noGrp="1"/>
          </p:cNvSpPr>
          <p:nvPr>
            <p:ph idx="1"/>
          </p:nvPr>
        </p:nvSpPr>
        <p:spPr/>
        <p:txBody>
          <a:bodyPr/>
          <a:lstStyle/>
          <a:p>
            <a:r>
              <a:rPr lang="en-US" dirty="0"/>
              <a:t>COST FUNCTION:</a:t>
            </a:r>
            <a:r>
              <a:rPr lang="en-IN" dirty="0"/>
              <a:t> </a:t>
            </a:r>
          </a:p>
          <a:p>
            <a:r>
              <a:rPr lang="en-IN" dirty="0"/>
              <a:t>Cost function is the difference between actual and predicted value.</a:t>
            </a:r>
          </a:p>
          <a:p>
            <a:r>
              <a:rPr lang="en-IN" dirty="0"/>
              <a:t>It is average of error of n sample in data.</a:t>
            </a:r>
          </a:p>
          <a:p>
            <a:r>
              <a:rPr lang="en-IN" dirty="0"/>
              <a:t>We consider cost function for entire dataset</a:t>
            </a:r>
          </a:p>
          <a:p>
            <a:r>
              <a:rPr lang="en-IN" dirty="0"/>
              <a:t>Example: lot of product will meet guarantee if the weight of lot is 100 kg and our lot weights  98.5 kg. error here will be 100-98.5</a:t>
            </a:r>
            <a:endParaRPr lang="en-US" dirty="0"/>
          </a:p>
        </p:txBody>
      </p:sp>
    </p:spTree>
    <p:extLst>
      <p:ext uri="{BB962C8B-B14F-4D97-AF65-F5344CB8AC3E}">
        <p14:creationId xmlns:p14="http://schemas.microsoft.com/office/powerpoint/2010/main" val="3988954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8CE79-8047-4428-9238-DE10E2CB43B6}"/>
              </a:ext>
            </a:extLst>
          </p:cNvPr>
          <p:cNvSpPr>
            <a:spLocks noGrp="1"/>
          </p:cNvSpPr>
          <p:nvPr>
            <p:ph type="title"/>
          </p:nvPr>
        </p:nvSpPr>
        <p:spPr/>
        <p:txBody>
          <a:bodyPr/>
          <a:lstStyle/>
          <a:p>
            <a:r>
              <a:rPr lang="en-US" dirty="0"/>
              <a:t>Loss function</a:t>
            </a:r>
            <a:endParaRPr lang="en-IN" dirty="0"/>
          </a:p>
        </p:txBody>
      </p:sp>
      <p:sp>
        <p:nvSpPr>
          <p:cNvPr id="3" name="Content Placeholder 2">
            <a:extLst>
              <a:ext uri="{FF2B5EF4-FFF2-40B4-BE49-F238E27FC236}">
                <a16:creationId xmlns:a16="http://schemas.microsoft.com/office/drawing/2014/main" id="{6470484A-14B9-4750-ACE6-FE8069D64C32}"/>
              </a:ext>
            </a:extLst>
          </p:cNvPr>
          <p:cNvSpPr>
            <a:spLocks noGrp="1"/>
          </p:cNvSpPr>
          <p:nvPr>
            <p:ph idx="1"/>
          </p:nvPr>
        </p:nvSpPr>
        <p:spPr/>
        <p:txBody>
          <a:bodyPr/>
          <a:lstStyle/>
          <a:p>
            <a:r>
              <a:rPr lang="en-US" dirty="0"/>
              <a:t>Loss function is error for individual data point</a:t>
            </a:r>
          </a:p>
          <a:p>
            <a:r>
              <a:rPr lang="en-US" dirty="0"/>
              <a:t>Loss function is for one training set</a:t>
            </a:r>
            <a:endParaRPr lang="en-IN" dirty="0"/>
          </a:p>
        </p:txBody>
      </p:sp>
    </p:spTree>
    <p:extLst>
      <p:ext uri="{BB962C8B-B14F-4D97-AF65-F5344CB8AC3E}">
        <p14:creationId xmlns:p14="http://schemas.microsoft.com/office/powerpoint/2010/main" val="1851396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CBEE6-25A3-47D2-B42F-2FD6653FAEF7}"/>
              </a:ext>
            </a:extLst>
          </p:cNvPr>
          <p:cNvSpPr>
            <a:spLocks noGrp="1"/>
          </p:cNvSpPr>
          <p:nvPr>
            <p:ph type="title"/>
          </p:nvPr>
        </p:nvSpPr>
        <p:spPr/>
        <p:txBody>
          <a:bodyPr/>
          <a:lstStyle/>
          <a:p>
            <a:r>
              <a:rPr lang="en-US" dirty="0"/>
              <a:t>Cost function calculation</a:t>
            </a:r>
            <a:endParaRPr lang="en-IN" dirty="0"/>
          </a:p>
        </p:txBody>
      </p:sp>
      <p:pic>
        <p:nvPicPr>
          <p:cNvPr id="1032" name="Picture 8" descr="Machine learning: an introduction to mean squared error and regression lines">
            <a:extLst>
              <a:ext uri="{FF2B5EF4-FFF2-40B4-BE49-F238E27FC236}">
                <a16:creationId xmlns:a16="http://schemas.microsoft.com/office/drawing/2014/main" id="{2FF9D100-2439-4312-8311-D96F398D350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23301" y="3062796"/>
            <a:ext cx="6509587" cy="17957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CFE5589-2FD0-4513-86C7-AB153A60A4AE}"/>
              </a:ext>
            </a:extLst>
          </p:cNvPr>
          <p:cNvSpPr txBox="1"/>
          <p:nvPr/>
        </p:nvSpPr>
        <p:spPr>
          <a:xfrm>
            <a:off x="1349406" y="2166151"/>
            <a:ext cx="8549196" cy="369332"/>
          </a:xfrm>
          <a:prstGeom prst="rect">
            <a:avLst/>
          </a:prstGeom>
          <a:noFill/>
        </p:spPr>
        <p:txBody>
          <a:bodyPr wrap="square" rtlCol="0">
            <a:spAutoFit/>
          </a:bodyPr>
          <a:lstStyle/>
          <a:p>
            <a:r>
              <a:rPr lang="en-US" dirty="0"/>
              <a:t>Mean square error (L2 loss)</a:t>
            </a:r>
            <a:endParaRPr lang="en-IN" dirty="0"/>
          </a:p>
        </p:txBody>
      </p:sp>
    </p:spTree>
    <p:extLst>
      <p:ext uri="{BB962C8B-B14F-4D97-AF65-F5344CB8AC3E}">
        <p14:creationId xmlns:p14="http://schemas.microsoft.com/office/powerpoint/2010/main" val="1165532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F7F39-25EF-4D23-B3C6-64BF46BE138D}"/>
              </a:ext>
            </a:extLst>
          </p:cNvPr>
          <p:cNvSpPr>
            <a:spLocks noGrp="1"/>
          </p:cNvSpPr>
          <p:nvPr>
            <p:ph type="title"/>
          </p:nvPr>
        </p:nvSpPr>
        <p:spPr/>
        <p:txBody>
          <a:bodyPr/>
          <a:lstStyle/>
          <a:p>
            <a:r>
              <a:rPr lang="en-US" dirty="0"/>
              <a:t>MEAN ABSOLUTE ERROR</a:t>
            </a:r>
            <a:endParaRPr lang="en-IN" dirty="0"/>
          </a:p>
        </p:txBody>
      </p:sp>
      <p:pic>
        <p:nvPicPr>
          <p:cNvPr id="2050" name="Picture 2" descr="Absolute Error &amp;amp; Mean Absolute Error (MAE) - Statistics How To">
            <a:extLst>
              <a:ext uri="{FF2B5EF4-FFF2-40B4-BE49-F238E27FC236}">
                <a16:creationId xmlns:a16="http://schemas.microsoft.com/office/drawing/2014/main" id="{7C0D6E43-28D1-46B1-95A9-B7475A8A33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2556" y="2432481"/>
            <a:ext cx="4696205" cy="1707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229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68E5C-4C6A-4B87-9A69-9EF75AC29769}"/>
              </a:ext>
            </a:extLst>
          </p:cNvPr>
          <p:cNvSpPr>
            <a:spLocks noGrp="1"/>
          </p:cNvSpPr>
          <p:nvPr>
            <p:ph type="title"/>
          </p:nvPr>
        </p:nvSpPr>
        <p:spPr/>
        <p:txBody>
          <a:bodyPr/>
          <a:lstStyle/>
          <a:p>
            <a:r>
              <a:rPr lang="en-US" dirty="0"/>
              <a:t>GRADIENT DESCENT</a:t>
            </a:r>
            <a:endParaRPr lang="en-IN" dirty="0"/>
          </a:p>
        </p:txBody>
      </p:sp>
      <p:sp>
        <p:nvSpPr>
          <p:cNvPr id="3" name="Content Placeholder 2">
            <a:extLst>
              <a:ext uri="{FF2B5EF4-FFF2-40B4-BE49-F238E27FC236}">
                <a16:creationId xmlns:a16="http://schemas.microsoft.com/office/drawing/2014/main" id="{AFCBD0D9-B8C5-4658-A61C-1E8DB3CD396F}"/>
              </a:ext>
            </a:extLst>
          </p:cNvPr>
          <p:cNvSpPr>
            <a:spLocks noGrp="1"/>
          </p:cNvSpPr>
          <p:nvPr>
            <p:ph idx="1"/>
          </p:nvPr>
        </p:nvSpPr>
        <p:spPr/>
        <p:txBody>
          <a:bodyPr/>
          <a:lstStyle/>
          <a:p>
            <a:r>
              <a:rPr lang="en-US" b="1" i="0" dirty="0">
                <a:solidFill>
                  <a:srgbClr val="202122"/>
                </a:solidFill>
                <a:effectLst/>
                <a:latin typeface="Arial" panose="020B0604020202020204" pitchFamily="34" charset="0"/>
              </a:rPr>
              <a:t>Gradient descent</a:t>
            </a:r>
            <a:r>
              <a:rPr lang="en-US" b="0" i="0" dirty="0">
                <a:solidFill>
                  <a:srgbClr val="202122"/>
                </a:solidFill>
                <a:effectLst/>
                <a:latin typeface="Arial" panose="020B0604020202020204" pitchFamily="34" charset="0"/>
              </a:rPr>
              <a:t> is a </a:t>
            </a:r>
            <a:r>
              <a:rPr lang="en-US" b="0" i="0" u="none" strike="noStrike" dirty="0">
                <a:solidFill>
                  <a:srgbClr val="0645AD"/>
                </a:solidFill>
                <a:effectLst/>
                <a:latin typeface="Arial" panose="020B0604020202020204" pitchFamily="34" charset="0"/>
                <a:hlinkClick r:id="rId2" tooltip="Category:First order methods"/>
              </a:rPr>
              <a:t>first-order</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3"/>
              </a:rPr>
              <a:t>iterative</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4" tooltip="Mathematical optimization"/>
              </a:rPr>
              <a:t>optimization</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5" tooltip="Algorithm"/>
              </a:rPr>
              <a:t>algorithm</a:t>
            </a:r>
            <a:r>
              <a:rPr lang="en-US" b="0" i="0" dirty="0">
                <a:solidFill>
                  <a:srgbClr val="202122"/>
                </a:solidFill>
                <a:effectLst/>
                <a:latin typeface="Arial" panose="020B0604020202020204" pitchFamily="34" charset="0"/>
              </a:rPr>
              <a:t> for finding a </a:t>
            </a:r>
            <a:r>
              <a:rPr lang="en-US" b="0" i="0" u="none" strike="noStrike" dirty="0">
                <a:solidFill>
                  <a:srgbClr val="0645AD"/>
                </a:solidFill>
                <a:effectLst/>
                <a:latin typeface="Arial" panose="020B0604020202020204" pitchFamily="34" charset="0"/>
                <a:hlinkClick r:id="rId6" tooltip="Local minimum"/>
              </a:rPr>
              <a:t>local minimum</a:t>
            </a:r>
            <a:r>
              <a:rPr lang="en-US" b="0" i="0" dirty="0">
                <a:solidFill>
                  <a:srgbClr val="202122"/>
                </a:solidFill>
                <a:effectLst/>
                <a:latin typeface="Arial" panose="020B0604020202020204" pitchFamily="34" charset="0"/>
              </a:rPr>
              <a:t> of a </a:t>
            </a:r>
            <a:r>
              <a:rPr lang="en-US" b="0" i="0" u="none" strike="noStrike" dirty="0">
                <a:solidFill>
                  <a:srgbClr val="0645AD"/>
                </a:solidFill>
                <a:effectLst/>
                <a:latin typeface="Arial" panose="020B0604020202020204" pitchFamily="34" charset="0"/>
                <a:hlinkClick r:id="rId7" tooltip="Differentiable function"/>
              </a:rPr>
              <a:t>differentiable function</a:t>
            </a:r>
            <a:r>
              <a:rPr lang="en-US" b="0" i="0" dirty="0">
                <a:solidFill>
                  <a:srgbClr val="202122"/>
                </a:solidFill>
                <a:effectLst/>
                <a:latin typeface="Arial" panose="020B0604020202020204" pitchFamily="34" charset="0"/>
              </a:rPr>
              <a:t>. </a:t>
            </a:r>
          </a:p>
          <a:p>
            <a:r>
              <a:rPr lang="en-US" b="1" i="0" dirty="0">
                <a:solidFill>
                  <a:srgbClr val="202124"/>
                </a:solidFill>
                <a:effectLst/>
                <a:latin typeface="arial" panose="020B0604020202020204" pitchFamily="34" charset="0"/>
              </a:rPr>
              <a:t>Gradient descent</a:t>
            </a:r>
            <a:r>
              <a:rPr lang="en-US" b="0" i="0" dirty="0">
                <a:solidFill>
                  <a:srgbClr val="202124"/>
                </a:solidFill>
                <a:effectLst/>
                <a:latin typeface="arial" panose="020B0604020202020204" pitchFamily="34" charset="0"/>
              </a:rPr>
              <a:t> was </a:t>
            </a:r>
            <a:r>
              <a:rPr lang="en-US" b="1" i="0" dirty="0">
                <a:solidFill>
                  <a:srgbClr val="202124"/>
                </a:solidFill>
                <a:effectLst/>
                <a:latin typeface="arial" panose="020B0604020202020204" pitchFamily="34" charset="0"/>
              </a:rPr>
              <a:t>invented</a:t>
            </a:r>
            <a:r>
              <a:rPr lang="en-US" b="0" i="0" dirty="0">
                <a:solidFill>
                  <a:srgbClr val="202124"/>
                </a:solidFill>
                <a:effectLst/>
                <a:latin typeface="arial" panose="020B0604020202020204" pitchFamily="34" charset="0"/>
              </a:rPr>
              <a:t> by French mathematician Louis Augustin Cauchy in 1847.</a:t>
            </a:r>
            <a:endParaRPr lang="en-US" dirty="0">
              <a:solidFill>
                <a:srgbClr val="202122"/>
              </a:solidFill>
              <a:latin typeface="Arial" panose="020B0604020202020204" pitchFamily="34" charset="0"/>
            </a:endParaRPr>
          </a:p>
          <a:p>
            <a:r>
              <a:rPr lang="en-US" b="0" i="0" dirty="0">
                <a:solidFill>
                  <a:srgbClr val="202124"/>
                </a:solidFill>
                <a:effectLst/>
                <a:latin typeface="arial" panose="020B0604020202020204" pitchFamily="34" charset="0"/>
              </a:rPr>
              <a:t>Through an iterative process, </a:t>
            </a:r>
            <a:r>
              <a:rPr lang="en-US" b="1" i="0" dirty="0">
                <a:solidFill>
                  <a:srgbClr val="202124"/>
                </a:solidFill>
                <a:effectLst/>
                <a:latin typeface="arial" panose="020B0604020202020204" pitchFamily="34" charset="0"/>
              </a:rPr>
              <a:t>gradient descent</a:t>
            </a:r>
            <a:r>
              <a:rPr lang="en-US" b="0" i="0" dirty="0">
                <a:solidFill>
                  <a:srgbClr val="202124"/>
                </a:solidFill>
                <a:effectLst/>
                <a:latin typeface="arial" panose="020B0604020202020204" pitchFamily="34" charset="0"/>
              </a:rPr>
              <a:t> refines a set of parameters through use of partial differential equations, or PDEs. It does this to minimize a given cost function to its local minimum.</a:t>
            </a:r>
            <a:endParaRPr lang="en-IN" dirty="0"/>
          </a:p>
        </p:txBody>
      </p:sp>
    </p:spTree>
    <p:extLst>
      <p:ext uri="{BB962C8B-B14F-4D97-AF65-F5344CB8AC3E}">
        <p14:creationId xmlns:p14="http://schemas.microsoft.com/office/powerpoint/2010/main" val="2287381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23434-CCAB-4078-B309-C66FED07361C}"/>
              </a:ext>
            </a:extLst>
          </p:cNvPr>
          <p:cNvSpPr>
            <a:spLocks noGrp="1"/>
          </p:cNvSpPr>
          <p:nvPr>
            <p:ph type="title"/>
          </p:nvPr>
        </p:nvSpPr>
        <p:spPr/>
        <p:txBody>
          <a:bodyPr/>
          <a:lstStyle/>
          <a:p>
            <a:endParaRPr lang="en-IN"/>
          </a:p>
        </p:txBody>
      </p:sp>
      <p:pic>
        <p:nvPicPr>
          <p:cNvPr id="3074" name="Picture 2" descr="An Intuitive Introduction to Gradient Descent - KDnuggets">
            <a:extLst>
              <a:ext uri="{FF2B5EF4-FFF2-40B4-BE49-F238E27FC236}">
                <a16:creationId xmlns:a16="http://schemas.microsoft.com/office/drawing/2014/main" id="{64696D1B-9744-4D14-917E-752506B6BD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35397" y="2249488"/>
            <a:ext cx="4518031" cy="3541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829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D7C11-2590-4D0E-AADE-E26C48E8D92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C5ABD6-1787-4156-8405-57918740A06E}"/>
              </a:ext>
            </a:extLst>
          </p:cNvPr>
          <p:cNvSpPr>
            <a:spLocks noGrp="1"/>
          </p:cNvSpPr>
          <p:nvPr>
            <p:ph idx="1"/>
          </p:nvPr>
        </p:nvSpPr>
        <p:spPr/>
        <p:txBody>
          <a:bodyPr>
            <a:normAutofit fontScale="85000" lnSpcReduction="20000"/>
          </a:bodyPr>
          <a:lstStyle/>
          <a:p>
            <a:r>
              <a:rPr lang="en-US" dirty="0"/>
              <a:t>Y=x^2</a:t>
            </a:r>
          </a:p>
          <a:p>
            <a:r>
              <a:rPr lang="en-US" dirty="0"/>
              <a:t>If x=4 y=16</a:t>
            </a:r>
          </a:p>
          <a:p>
            <a:r>
              <a:rPr lang="en-US" dirty="0"/>
              <a:t>Take derivative of y with respect to x we get</a:t>
            </a:r>
          </a:p>
          <a:p>
            <a:r>
              <a:rPr lang="en-US" dirty="0"/>
              <a:t>Y=2*x=8</a:t>
            </a:r>
          </a:p>
          <a:p>
            <a:r>
              <a:rPr lang="en-US" dirty="0" err="1"/>
              <a:t>Xnew</a:t>
            </a:r>
            <a:r>
              <a:rPr lang="en-US" dirty="0"/>
              <a:t>=4-0.1*8</a:t>
            </a:r>
          </a:p>
          <a:p>
            <a:r>
              <a:rPr lang="en-US" dirty="0" err="1"/>
              <a:t>Xnew</a:t>
            </a:r>
            <a:r>
              <a:rPr lang="en-US" dirty="0"/>
              <a:t>=3.2</a:t>
            </a:r>
          </a:p>
          <a:p>
            <a:r>
              <a:rPr lang="en-US" dirty="0"/>
              <a:t>Y=10.24 </a:t>
            </a:r>
          </a:p>
          <a:p>
            <a:r>
              <a:rPr lang="en-US" dirty="0"/>
              <a:t>Continue the steps till we get the value of y as 0 to achieve global minima.0.1 is learning rate</a:t>
            </a:r>
            <a:endParaRPr lang="en-IN" dirty="0"/>
          </a:p>
        </p:txBody>
      </p:sp>
    </p:spTree>
    <p:extLst>
      <p:ext uri="{BB962C8B-B14F-4D97-AF65-F5344CB8AC3E}">
        <p14:creationId xmlns:p14="http://schemas.microsoft.com/office/powerpoint/2010/main" val="2639435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2C0C3-42F5-43DA-B43A-64386C82F5CC}"/>
              </a:ext>
            </a:extLst>
          </p:cNvPr>
          <p:cNvSpPr>
            <a:spLocks noGrp="1"/>
          </p:cNvSpPr>
          <p:nvPr>
            <p:ph type="title"/>
          </p:nvPr>
        </p:nvSpPr>
        <p:spPr/>
        <p:txBody>
          <a:bodyPr/>
          <a:lstStyle/>
          <a:p>
            <a:r>
              <a:rPr lang="en-US" dirty="0"/>
              <a:t>Types of gradient function</a:t>
            </a:r>
            <a:endParaRPr lang="en-IN" dirty="0"/>
          </a:p>
        </p:txBody>
      </p:sp>
      <p:sp>
        <p:nvSpPr>
          <p:cNvPr id="3" name="Content Placeholder 2">
            <a:extLst>
              <a:ext uri="{FF2B5EF4-FFF2-40B4-BE49-F238E27FC236}">
                <a16:creationId xmlns:a16="http://schemas.microsoft.com/office/drawing/2014/main" id="{24F20F9D-F16A-40F4-A887-B189364DB6E1}"/>
              </a:ext>
            </a:extLst>
          </p:cNvPr>
          <p:cNvSpPr>
            <a:spLocks noGrp="1"/>
          </p:cNvSpPr>
          <p:nvPr>
            <p:ph idx="1"/>
          </p:nvPr>
        </p:nvSpPr>
        <p:spPr/>
        <p:txBody>
          <a:bodyPr/>
          <a:lstStyle/>
          <a:p>
            <a:r>
              <a:rPr lang="en-US" dirty="0"/>
              <a:t>Batch gradient function</a:t>
            </a:r>
          </a:p>
          <a:p>
            <a:r>
              <a:rPr lang="en-US" dirty="0" err="1"/>
              <a:t>Stocastic</a:t>
            </a:r>
            <a:r>
              <a:rPr lang="en-US" dirty="0"/>
              <a:t> gradient function</a:t>
            </a:r>
          </a:p>
          <a:p>
            <a:r>
              <a:rPr lang="en-US" dirty="0"/>
              <a:t>Mini batch gradient function</a:t>
            </a:r>
            <a:endParaRPr lang="en-IN" dirty="0"/>
          </a:p>
        </p:txBody>
      </p:sp>
    </p:spTree>
    <p:extLst>
      <p:ext uri="{BB962C8B-B14F-4D97-AF65-F5344CB8AC3E}">
        <p14:creationId xmlns:p14="http://schemas.microsoft.com/office/powerpoint/2010/main" val="2488864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36</TotalTime>
  <Words>695</Words>
  <Application>Microsoft Office PowerPoint</Application>
  <PresentationFormat>Widescreen</PresentationFormat>
  <Paragraphs>56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Arial</vt:lpstr>
      <vt:lpstr>Helvetica Neue</vt:lpstr>
      <vt:lpstr>Tw Cen MT</vt:lpstr>
      <vt:lpstr>Circuit</vt:lpstr>
      <vt:lpstr>PowerPoint Presentation</vt:lpstr>
      <vt:lpstr>COST FUNCTION AND LOSS FUNCTION</vt:lpstr>
      <vt:lpstr>Loss function</vt:lpstr>
      <vt:lpstr>Cost function calculation</vt:lpstr>
      <vt:lpstr>MEAN ABSOLUTE ERROR</vt:lpstr>
      <vt:lpstr>GRADIENT DESCENT</vt:lpstr>
      <vt:lpstr>PowerPoint Presentation</vt:lpstr>
      <vt:lpstr>PowerPoint Presentation</vt:lpstr>
      <vt:lpstr>Types of gradient function</vt:lpstr>
      <vt:lpstr>BATCH GRADIENT FUNCTION</vt:lpstr>
      <vt:lpstr>ADVANTAGES</vt:lpstr>
      <vt:lpstr>DISADVANTAGES</vt:lpstr>
      <vt:lpstr>STOCASTIC GRADIENT FUNCTION</vt:lpstr>
      <vt:lpstr>DISADVANTAGES</vt:lpstr>
      <vt:lpstr>MINI BATCH GRADIENT FUNCTION</vt:lpstr>
      <vt:lpstr>ADVANTAGES</vt:lpstr>
      <vt:lpstr>DISADVANTAGES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Anjali Kadre</dc:creator>
  <cp:lastModifiedBy>Anjali Kadre</cp:lastModifiedBy>
  <cp:revision>5</cp:revision>
  <dcterms:created xsi:type="dcterms:W3CDTF">2021-06-03T11:05:54Z</dcterms:created>
  <dcterms:modified xsi:type="dcterms:W3CDTF">2021-06-03T11:42:53Z</dcterms:modified>
</cp:coreProperties>
</file>