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520499-D31C-4608-AB8A-493D097DF177}"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128775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20499-D31C-4608-AB8A-493D097DF177}"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174305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20499-D31C-4608-AB8A-493D097DF177}"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1C3DF1-48C2-4743-ACDA-61CC980D2C0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3953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520499-D31C-4608-AB8A-493D097DF177}"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3061681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520499-D31C-4608-AB8A-493D097DF177}"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1C3DF1-48C2-4743-ACDA-61CC980D2C0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7529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520499-D31C-4608-AB8A-493D097DF177}"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426088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20499-D31C-4608-AB8A-493D097DF177}"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3761533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20499-D31C-4608-AB8A-493D097DF177}"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139936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20499-D31C-4608-AB8A-493D097DF177}"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155283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20499-D31C-4608-AB8A-493D097DF177}"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28909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20499-D31C-4608-AB8A-493D097DF177}"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402705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520499-D31C-4608-AB8A-493D097DF177}" type="datetimeFigureOut">
              <a:rPr lang="en-IN" smtClean="0"/>
              <a:t>05-07-2021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122286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520499-D31C-4608-AB8A-493D097DF177}" type="datetimeFigureOut">
              <a:rPr lang="en-IN" smtClean="0"/>
              <a:t>05-07-2021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265189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20499-D31C-4608-AB8A-493D097DF177}" type="datetimeFigureOut">
              <a:rPr lang="en-IN" smtClean="0"/>
              <a:t>05-07-2021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288998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20499-D31C-4608-AB8A-493D097DF177}"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192992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20499-D31C-4608-AB8A-493D097DF177}"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1C3DF1-48C2-4743-ACDA-61CC980D2C0C}" type="slidenum">
              <a:rPr lang="en-IN" smtClean="0"/>
              <a:t>‹#›</a:t>
            </a:fld>
            <a:endParaRPr lang="en-IN"/>
          </a:p>
        </p:txBody>
      </p:sp>
    </p:spTree>
    <p:extLst>
      <p:ext uri="{BB962C8B-B14F-4D97-AF65-F5344CB8AC3E}">
        <p14:creationId xmlns:p14="http://schemas.microsoft.com/office/powerpoint/2010/main" val="376137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520499-D31C-4608-AB8A-493D097DF177}" type="datetimeFigureOut">
              <a:rPr lang="en-IN" smtClean="0"/>
              <a:t>05-07-2021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1C3DF1-48C2-4743-ACDA-61CC980D2C0C}" type="slidenum">
              <a:rPr lang="en-IN" smtClean="0"/>
              <a:t>‹#›</a:t>
            </a:fld>
            <a:endParaRPr lang="en-IN"/>
          </a:p>
        </p:txBody>
      </p:sp>
    </p:spTree>
    <p:extLst>
      <p:ext uri="{BB962C8B-B14F-4D97-AF65-F5344CB8AC3E}">
        <p14:creationId xmlns:p14="http://schemas.microsoft.com/office/powerpoint/2010/main" val="300262708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31EB-B7F0-4939-ACAD-EC0EF19FCA0E}"/>
              </a:ext>
            </a:extLst>
          </p:cNvPr>
          <p:cNvSpPr>
            <a:spLocks noGrp="1"/>
          </p:cNvSpPr>
          <p:nvPr>
            <p:ph type="ctrTitle"/>
          </p:nvPr>
        </p:nvSpPr>
        <p:spPr>
          <a:xfrm>
            <a:off x="2589213" y="2514600"/>
            <a:ext cx="9457785" cy="2262781"/>
          </a:xfrm>
        </p:spPr>
        <p:txBody>
          <a:bodyPr/>
          <a:lstStyle/>
          <a:p>
            <a:r>
              <a:rPr lang="en-US" dirty="0"/>
              <a:t>SUPPORT VECTOR MACHINE</a:t>
            </a:r>
            <a:endParaRPr lang="en-IN" dirty="0"/>
          </a:p>
        </p:txBody>
      </p:sp>
      <p:sp>
        <p:nvSpPr>
          <p:cNvPr id="3" name="Subtitle 2">
            <a:extLst>
              <a:ext uri="{FF2B5EF4-FFF2-40B4-BE49-F238E27FC236}">
                <a16:creationId xmlns:a16="http://schemas.microsoft.com/office/drawing/2014/main" id="{1CC3FD24-58E2-454E-BF3C-1C6A45306BBE}"/>
              </a:ext>
            </a:extLst>
          </p:cNvPr>
          <p:cNvSpPr>
            <a:spLocks noGrp="1"/>
          </p:cNvSpPr>
          <p:nvPr>
            <p:ph type="subTitle" idx="1"/>
          </p:nvPr>
        </p:nvSpPr>
        <p:spPr/>
        <p:txBody>
          <a:bodyPr/>
          <a:lstStyle/>
          <a:p>
            <a:r>
              <a:rPr lang="en-US" dirty="0"/>
              <a:t>BY</a:t>
            </a:r>
          </a:p>
          <a:p>
            <a:r>
              <a:rPr lang="en-US" dirty="0"/>
              <a:t>ANJALI KADRE</a:t>
            </a:r>
            <a:endParaRPr lang="en-IN" dirty="0"/>
          </a:p>
        </p:txBody>
      </p:sp>
    </p:spTree>
    <p:extLst>
      <p:ext uri="{BB962C8B-B14F-4D97-AF65-F5344CB8AC3E}">
        <p14:creationId xmlns:p14="http://schemas.microsoft.com/office/powerpoint/2010/main" val="4129100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923A-B263-4AD3-B3F8-1B1055A249F3}"/>
              </a:ext>
            </a:extLst>
          </p:cNvPr>
          <p:cNvSpPr>
            <a:spLocks noGrp="1"/>
          </p:cNvSpPr>
          <p:nvPr>
            <p:ph type="title"/>
          </p:nvPr>
        </p:nvSpPr>
        <p:spPr/>
        <p:txBody>
          <a:bodyPr/>
          <a:lstStyle/>
          <a:p>
            <a:r>
              <a:rPr lang="en-US" dirty="0"/>
              <a:t>How Kernel Trick is useful in NLSVM?</a:t>
            </a:r>
            <a:endParaRPr lang="en-IN" dirty="0"/>
          </a:p>
        </p:txBody>
      </p:sp>
      <p:sp>
        <p:nvSpPr>
          <p:cNvPr id="3" name="Content Placeholder 2">
            <a:extLst>
              <a:ext uri="{FF2B5EF4-FFF2-40B4-BE49-F238E27FC236}">
                <a16:creationId xmlns:a16="http://schemas.microsoft.com/office/drawing/2014/main" id="{B1E7080A-E8E0-4ED1-BC59-F13528A8609D}"/>
              </a:ext>
            </a:extLst>
          </p:cNvPr>
          <p:cNvSpPr>
            <a:spLocks noGrp="1"/>
          </p:cNvSpPr>
          <p:nvPr>
            <p:ph idx="1"/>
          </p:nvPr>
        </p:nvSpPr>
        <p:spPr/>
        <p:txBody>
          <a:bodyPr/>
          <a:lstStyle/>
          <a:p>
            <a:r>
              <a:rPr lang="en-US" dirty="0"/>
              <a:t>Kernel” is used due to set of mathematical functions used in Support Vector Machine provides the window to manipulate the data. So, Kernel Function generally transforms the training set of data so that a non-linear decision surface is able to transformed to a linear equation in a higher number of dimension spaces.</a:t>
            </a:r>
            <a:endParaRPr lang="en-IN" dirty="0"/>
          </a:p>
        </p:txBody>
      </p:sp>
      <p:pic>
        <p:nvPicPr>
          <p:cNvPr id="4" name="Picture 3">
            <a:extLst>
              <a:ext uri="{FF2B5EF4-FFF2-40B4-BE49-F238E27FC236}">
                <a16:creationId xmlns:a16="http://schemas.microsoft.com/office/drawing/2014/main" id="{EB7ED72E-55D5-44B0-AE0D-0B87B74930AD}"/>
              </a:ext>
            </a:extLst>
          </p:cNvPr>
          <p:cNvPicPr>
            <a:picLocks noChangeAspect="1"/>
          </p:cNvPicPr>
          <p:nvPr/>
        </p:nvPicPr>
        <p:blipFill>
          <a:blip r:embed="rId2"/>
          <a:stretch>
            <a:fillRect/>
          </a:stretch>
        </p:blipFill>
        <p:spPr>
          <a:xfrm>
            <a:off x="272419" y="4022411"/>
            <a:ext cx="6110517" cy="1777338"/>
          </a:xfrm>
          <a:prstGeom prst="rect">
            <a:avLst/>
          </a:prstGeom>
        </p:spPr>
      </p:pic>
      <p:pic>
        <p:nvPicPr>
          <p:cNvPr id="5" name="Picture 4">
            <a:extLst>
              <a:ext uri="{FF2B5EF4-FFF2-40B4-BE49-F238E27FC236}">
                <a16:creationId xmlns:a16="http://schemas.microsoft.com/office/drawing/2014/main" id="{93F84552-4C09-44AF-997E-9E8066F29C4C}"/>
              </a:ext>
            </a:extLst>
          </p:cNvPr>
          <p:cNvPicPr>
            <a:picLocks noChangeAspect="1"/>
          </p:cNvPicPr>
          <p:nvPr/>
        </p:nvPicPr>
        <p:blipFill>
          <a:blip r:embed="rId3"/>
          <a:stretch>
            <a:fillRect/>
          </a:stretch>
        </p:blipFill>
        <p:spPr>
          <a:xfrm>
            <a:off x="6912010" y="3747079"/>
            <a:ext cx="4850054" cy="2486811"/>
          </a:xfrm>
          <a:prstGeom prst="rect">
            <a:avLst/>
          </a:prstGeom>
        </p:spPr>
      </p:pic>
    </p:spTree>
    <p:extLst>
      <p:ext uri="{BB962C8B-B14F-4D97-AF65-F5344CB8AC3E}">
        <p14:creationId xmlns:p14="http://schemas.microsoft.com/office/powerpoint/2010/main" val="100498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E8F9-51EE-4B0C-9CE1-9D4D8D1179CC}"/>
              </a:ext>
            </a:extLst>
          </p:cNvPr>
          <p:cNvSpPr>
            <a:spLocks noGrp="1"/>
          </p:cNvSpPr>
          <p:nvPr>
            <p:ph type="title"/>
          </p:nvPr>
        </p:nvSpPr>
        <p:spPr/>
        <p:txBody>
          <a:bodyPr/>
          <a:lstStyle/>
          <a:p>
            <a:r>
              <a:rPr lang="en-IN" dirty="0"/>
              <a:t>Define Kernel</a:t>
            </a:r>
          </a:p>
        </p:txBody>
      </p:sp>
      <p:sp>
        <p:nvSpPr>
          <p:cNvPr id="3" name="Content Placeholder 2">
            <a:extLst>
              <a:ext uri="{FF2B5EF4-FFF2-40B4-BE49-F238E27FC236}">
                <a16:creationId xmlns:a16="http://schemas.microsoft.com/office/drawing/2014/main" id="{B4044DC4-AA4F-4EFC-90B7-48FDF18B41B9}"/>
              </a:ext>
            </a:extLst>
          </p:cNvPr>
          <p:cNvSpPr>
            <a:spLocks noGrp="1"/>
          </p:cNvSpPr>
          <p:nvPr>
            <p:ph idx="1"/>
          </p:nvPr>
        </p:nvSpPr>
        <p:spPr/>
        <p:txBody>
          <a:bodyPr/>
          <a:lstStyle/>
          <a:p>
            <a:r>
              <a:rPr lang="en-US" dirty="0"/>
              <a:t>Kernel Trick / Kernel function:</a:t>
            </a:r>
          </a:p>
          <a:p>
            <a:r>
              <a:rPr lang="en-US" dirty="0"/>
              <a:t>A kernel transforms a low-dimensional input data space into a higher dimensional space. </a:t>
            </a:r>
          </a:p>
          <a:p>
            <a:r>
              <a:rPr lang="en-US" dirty="0"/>
              <a:t>So, it converts non-linear separable problems to linear separable problems by adding more dimensions to it. </a:t>
            </a:r>
          </a:p>
          <a:p>
            <a:r>
              <a:rPr lang="en-US" dirty="0"/>
              <a:t>Thus, the kernel trick helps us to build a more accurate classifier. Hence, it is useful in non-linear separation problems.</a:t>
            </a:r>
            <a:endParaRPr lang="en-IN" dirty="0"/>
          </a:p>
        </p:txBody>
      </p:sp>
    </p:spTree>
    <p:extLst>
      <p:ext uri="{BB962C8B-B14F-4D97-AF65-F5344CB8AC3E}">
        <p14:creationId xmlns:p14="http://schemas.microsoft.com/office/powerpoint/2010/main" val="131322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5664-EE10-4FFB-BC75-4CE5ACA36DC4}"/>
              </a:ext>
            </a:extLst>
          </p:cNvPr>
          <p:cNvSpPr>
            <a:spLocks noGrp="1"/>
          </p:cNvSpPr>
          <p:nvPr>
            <p:ph type="title"/>
          </p:nvPr>
        </p:nvSpPr>
        <p:spPr/>
        <p:txBody>
          <a:bodyPr/>
          <a:lstStyle/>
          <a:p>
            <a:r>
              <a:rPr lang="en-US" dirty="0"/>
              <a:t>TYPES OF KERNEL</a:t>
            </a:r>
            <a:endParaRPr lang="en-IN" dirty="0"/>
          </a:p>
        </p:txBody>
      </p:sp>
      <p:sp>
        <p:nvSpPr>
          <p:cNvPr id="3" name="Content Placeholder 2">
            <a:extLst>
              <a:ext uri="{FF2B5EF4-FFF2-40B4-BE49-F238E27FC236}">
                <a16:creationId xmlns:a16="http://schemas.microsoft.com/office/drawing/2014/main" id="{C5130744-A22D-4209-8EE2-A72D0F632D63}"/>
              </a:ext>
            </a:extLst>
          </p:cNvPr>
          <p:cNvSpPr>
            <a:spLocks noGrp="1"/>
          </p:cNvSpPr>
          <p:nvPr>
            <p:ph idx="1"/>
          </p:nvPr>
        </p:nvSpPr>
        <p:spPr/>
        <p:txBody>
          <a:bodyPr/>
          <a:lstStyle/>
          <a:p>
            <a:endParaRPr lang="en-IN" dirty="0"/>
          </a:p>
          <a:p>
            <a:r>
              <a:rPr lang="en-IN" dirty="0"/>
              <a:t>In the context of SVMs, there are 4 popular kernels </a:t>
            </a:r>
          </a:p>
          <a:p>
            <a:r>
              <a:rPr lang="en-IN" dirty="0"/>
              <a:t>Linear kernel</a:t>
            </a:r>
          </a:p>
          <a:p>
            <a:r>
              <a:rPr lang="en-IN" dirty="0"/>
              <a:t> Polynomial kernel</a:t>
            </a:r>
          </a:p>
          <a:p>
            <a:r>
              <a:rPr lang="en-IN" dirty="0"/>
              <a:t> Radial Basis Function (RBF) kernel</a:t>
            </a:r>
          </a:p>
          <a:p>
            <a:r>
              <a:rPr lang="en-IN" dirty="0"/>
              <a:t>Sigmoid kernel.</a:t>
            </a:r>
          </a:p>
        </p:txBody>
      </p:sp>
    </p:spTree>
    <p:extLst>
      <p:ext uri="{BB962C8B-B14F-4D97-AF65-F5344CB8AC3E}">
        <p14:creationId xmlns:p14="http://schemas.microsoft.com/office/powerpoint/2010/main" val="197001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495EE-8CFB-4A48-9F8F-7B44F1999A9F}"/>
              </a:ext>
            </a:extLst>
          </p:cNvPr>
          <p:cNvSpPr>
            <a:spLocks noGrp="1"/>
          </p:cNvSpPr>
          <p:nvPr>
            <p:ph idx="1"/>
          </p:nvPr>
        </p:nvSpPr>
        <p:spPr>
          <a:xfrm>
            <a:off x="1695635" y="417250"/>
            <a:ext cx="9808977" cy="6081204"/>
          </a:xfrm>
        </p:spPr>
        <p:txBody>
          <a:bodyPr>
            <a:normAutofit lnSpcReduction="10000"/>
          </a:bodyPr>
          <a:lstStyle/>
          <a:p>
            <a:r>
              <a:rPr lang="en-US" dirty="0">
                <a:solidFill>
                  <a:srgbClr val="FFFF00"/>
                </a:solidFill>
              </a:rPr>
              <a:t>Linear Kernel: </a:t>
            </a:r>
          </a:p>
          <a:p>
            <a:r>
              <a:rPr lang="en-US" dirty="0"/>
              <a:t>It helps to draw a best fit line that separates both the classes linearly.</a:t>
            </a:r>
          </a:p>
          <a:p>
            <a:r>
              <a:rPr lang="en-US" dirty="0"/>
              <a:t>Linear kernel support vector machines have good performance only on very simple problems.</a:t>
            </a:r>
          </a:p>
          <a:p>
            <a:endParaRPr lang="en-US" dirty="0"/>
          </a:p>
          <a:p>
            <a:r>
              <a:rPr lang="en-US" dirty="0">
                <a:solidFill>
                  <a:srgbClr val="FFFF00"/>
                </a:solidFill>
              </a:rPr>
              <a:t>Polynomial Kernel:</a:t>
            </a:r>
          </a:p>
          <a:p>
            <a:r>
              <a:rPr lang="en-US" dirty="0"/>
              <a:t>In the polynomial kernel, we simply calculate the dot product by increasing the power of the kernel.</a:t>
            </a:r>
          </a:p>
          <a:p>
            <a:endParaRPr lang="en-US" dirty="0"/>
          </a:p>
          <a:p>
            <a:r>
              <a:rPr lang="en-US" dirty="0">
                <a:solidFill>
                  <a:srgbClr val="FFFF00"/>
                </a:solidFill>
              </a:rPr>
              <a:t>Radial basis function(RBF)</a:t>
            </a:r>
          </a:p>
          <a:p>
            <a:r>
              <a:rPr lang="en-US" dirty="0"/>
              <a:t>RBF is the most popular support vector machine kernel choice, and the default one used in </a:t>
            </a:r>
            <a:r>
              <a:rPr lang="en-US" dirty="0" err="1"/>
              <a:t>sklearn</a:t>
            </a:r>
            <a:r>
              <a:rPr lang="en-US" dirty="0"/>
              <a:t>. </a:t>
            </a:r>
          </a:p>
          <a:p>
            <a:r>
              <a:rPr lang="en-US" dirty="0"/>
              <a:t>RBF is short for "radial basis function“. It is a general-purpose kernel; used when there is no prior knowledge about the data. </a:t>
            </a:r>
          </a:p>
          <a:p>
            <a:endParaRPr lang="en-US" dirty="0"/>
          </a:p>
          <a:p>
            <a:r>
              <a:rPr lang="en-US" dirty="0">
                <a:solidFill>
                  <a:srgbClr val="FFFF00"/>
                </a:solidFill>
              </a:rPr>
              <a:t>Sigmoid Kernel:</a:t>
            </a:r>
          </a:p>
          <a:p>
            <a:r>
              <a:rPr lang="en-US" dirty="0"/>
              <a:t>Mostly, it is used in deep learning, to solve ANN based problems.</a:t>
            </a:r>
            <a:endParaRPr lang="en-IN" dirty="0"/>
          </a:p>
        </p:txBody>
      </p:sp>
    </p:spTree>
    <p:extLst>
      <p:ext uri="{BB962C8B-B14F-4D97-AF65-F5344CB8AC3E}">
        <p14:creationId xmlns:p14="http://schemas.microsoft.com/office/powerpoint/2010/main" val="318640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B640-76A1-4867-97DC-5B12A11F5DC0}"/>
              </a:ext>
            </a:extLst>
          </p:cNvPr>
          <p:cNvSpPr>
            <a:spLocks noGrp="1"/>
          </p:cNvSpPr>
          <p:nvPr>
            <p:ph type="title"/>
          </p:nvPr>
        </p:nvSpPr>
        <p:spPr/>
        <p:txBody>
          <a:bodyPr/>
          <a:lstStyle/>
          <a:p>
            <a:r>
              <a:rPr lang="en-US" dirty="0"/>
              <a:t>C and Gamma</a:t>
            </a:r>
            <a:endParaRPr lang="en-IN" dirty="0"/>
          </a:p>
        </p:txBody>
      </p:sp>
      <p:sp>
        <p:nvSpPr>
          <p:cNvPr id="3" name="Content Placeholder 2">
            <a:extLst>
              <a:ext uri="{FF2B5EF4-FFF2-40B4-BE49-F238E27FC236}">
                <a16:creationId xmlns:a16="http://schemas.microsoft.com/office/drawing/2014/main" id="{82D6528F-84E0-44D4-919B-528C89B06D2F}"/>
              </a:ext>
            </a:extLst>
          </p:cNvPr>
          <p:cNvSpPr>
            <a:spLocks noGrp="1"/>
          </p:cNvSpPr>
          <p:nvPr>
            <p:ph idx="1"/>
          </p:nvPr>
        </p:nvSpPr>
        <p:spPr/>
        <p:txBody>
          <a:bodyPr/>
          <a:lstStyle/>
          <a:p>
            <a:r>
              <a:rPr lang="en-US" dirty="0"/>
              <a:t>C and Gamma in SVM</a:t>
            </a:r>
          </a:p>
          <a:p>
            <a:r>
              <a:rPr lang="en-US" dirty="0"/>
              <a:t>Since kernels transforms data into higher-dimensional spaces , machine learning algorithms making use of the kernel trick have a tendency to overfit.</a:t>
            </a:r>
          </a:p>
          <a:p>
            <a:r>
              <a:rPr lang="en-US" dirty="0"/>
              <a:t>The </a:t>
            </a:r>
            <a:r>
              <a:rPr lang="en-US" dirty="0" err="1"/>
              <a:t>sklearn</a:t>
            </a:r>
            <a:r>
              <a:rPr lang="en-US" dirty="0"/>
              <a:t> SVM methods provide  C and gamma functions for this purpose.</a:t>
            </a:r>
          </a:p>
          <a:p>
            <a:r>
              <a:rPr lang="en-US" dirty="0"/>
              <a:t>C &amp; Gamma is a hypermeter which is set before the training model and used to control error .</a:t>
            </a:r>
          </a:p>
          <a:p>
            <a:endParaRPr lang="en-IN" dirty="0"/>
          </a:p>
        </p:txBody>
      </p:sp>
    </p:spTree>
    <p:extLst>
      <p:ext uri="{BB962C8B-B14F-4D97-AF65-F5344CB8AC3E}">
        <p14:creationId xmlns:p14="http://schemas.microsoft.com/office/powerpoint/2010/main" val="1017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A4B7-DB1B-4F0D-97AC-FB4CE965722C}"/>
              </a:ext>
            </a:extLst>
          </p:cNvPr>
          <p:cNvSpPr>
            <a:spLocks noGrp="1"/>
          </p:cNvSpPr>
          <p:nvPr>
            <p:ph type="title"/>
          </p:nvPr>
        </p:nvSpPr>
        <p:spPr>
          <a:xfrm>
            <a:off x="1447060" y="135838"/>
            <a:ext cx="10057552" cy="1280890"/>
          </a:xfrm>
        </p:spPr>
        <p:txBody>
          <a:bodyPr>
            <a:normAutofit/>
          </a:bodyPr>
          <a:lstStyle/>
          <a:p>
            <a:br>
              <a:rPr lang="en-IN" dirty="0"/>
            </a:br>
            <a:r>
              <a:rPr lang="en-US" dirty="0"/>
              <a:t>Pros and cons of SVM.</a:t>
            </a:r>
            <a:endParaRPr lang="en-IN" dirty="0"/>
          </a:p>
        </p:txBody>
      </p:sp>
      <p:sp>
        <p:nvSpPr>
          <p:cNvPr id="3" name="Content Placeholder 2">
            <a:extLst>
              <a:ext uri="{FF2B5EF4-FFF2-40B4-BE49-F238E27FC236}">
                <a16:creationId xmlns:a16="http://schemas.microsoft.com/office/drawing/2014/main" id="{3E41023B-594F-45CC-8CE3-31CDB45C216E}"/>
              </a:ext>
            </a:extLst>
          </p:cNvPr>
          <p:cNvSpPr>
            <a:spLocks noGrp="1"/>
          </p:cNvSpPr>
          <p:nvPr>
            <p:ph idx="1"/>
          </p:nvPr>
        </p:nvSpPr>
        <p:spPr/>
        <p:txBody>
          <a:bodyPr/>
          <a:lstStyle/>
          <a:p>
            <a:r>
              <a:rPr lang="en-US" dirty="0"/>
              <a:t>PROS</a:t>
            </a:r>
          </a:p>
          <a:p>
            <a:r>
              <a:rPr lang="en-US" dirty="0"/>
              <a:t>SVM's are very good when we have no idea on the data.</a:t>
            </a:r>
          </a:p>
          <a:p>
            <a:r>
              <a:rPr lang="en-US" dirty="0"/>
              <a:t>Works well with even unstructured and semi structured data like text, Images and trees.</a:t>
            </a:r>
          </a:p>
          <a:p>
            <a:r>
              <a:rPr lang="en-US" dirty="0"/>
              <a:t>The kernel trick is real strength of SVM. ...</a:t>
            </a:r>
          </a:p>
          <a:p>
            <a:r>
              <a:rPr lang="en-US" dirty="0"/>
              <a:t>Unlike in neural networks, SVM is not solved for local optima.</a:t>
            </a:r>
            <a:endParaRPr lang="en-IN" dirty="0"/>
          </a:p>
        </p:txBody>
      </p:sp>
    </p:spTree>
    <p:extLst>
      <p:ext uri="{BB962C8B-B14F-4D97-AF65-F5344CB8AC3E}">
        <p14:creationId xmlns:p14="http://schemas.microsoft.com/office/powerpoint/2010/main" val="86475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BAC4-A085-46F1-A1FE-10FFE3376B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169AE2-7CB7-4F39-877C-27EA6028CB10}"/>
              </a:ext>
            </a:extLst>
          </p:cNvPr>
          <p:cNvSpPr>
            <a:spLocks noGrp="1"/>
          </p:cNvSpPr>
          <p:nvPr>
            <p:ph idx="1"/>
          </p:nvPr>
        </p:nvSpPr>
        <p:spPr/>
        <p:txBody>
          <a:bodyPr/>
          <a:lstStyle/>
          <a:p>
            <a:r>
              <a:rPr lang="en-US" dirty="0"/>
              <a:t>CONS:</a:t>
            </a:r>
          </a:p>
          <a:p>
            <a:r>
              <a:rPr lang="en-US" dirty="0"/>
              <a:t>Choosing a “good” kernel function is not easy.</a:t>
            </a:r>
          </a:p>
          <a:p>
            <a:r>
              <a:rPr lang="en-US" dirty="0"/>
              <a:t>Long training time for large datasets.</a:t>
            </a:r>
          </a:p>
          <a:p>
            <a:r>
              <a:rPr lang="en-US" dirty="0"/>
              <a:t>Difficult to understand and interpret the final model, variable weights and individual impact.</a:t>
            </a:r>
          </a:p>
          <a:p>
            <a:r>
              <a:rPr lang="en-US" dirty="0"/>
              <a:t>Since the final model is not so easy to see, we can not do small calibrations to the model hence its tough to incorporate our business logic.</a:t>
            </a:r>
          </a:p>
          <a:p>
            <a:r>
              <a:rPr lang="en-US" dirty="0"/>
              <a:t>The SVM hyper parameters are Cost -C and gamma. It is not that easy to fine-tune these hyper-parameters. It is hard to visualize their impact</a:t>
            </a:r>
            <a:endParaRPr lang="en-IN" dirty="0"/>
          </a:p>
        </p:txBody>
      </p:sp>
    </p:spTree>
    <p:extLst>
      <p:ext uri="{BB962C8B-B14F-4D97-AF65-F5344CB8AC3E}">
        <p14:creationId xmlns:p14="http://schemas.microsoft.com/office/powerpoint/2010/main" val="259175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A2B9-3E07-4CA7-8245-B34CB7DC5AE7}"/>
              </a:ext>
            </a:extLst>
          </p:cNvPr>
          <p:cNvSpPr>
            <a:spLocks noGrp="1"/>
          </p:cNvSpPr>
          <p:nvPr>
            <p:ph type="title"/>
          </p:nvPr>
        </p:nvSpPr>
        <p:spPr>
          <a:xfrm>
            <a:off x="2495271" y="3118735"/>
            <a:ext cx="8911687" cy="1280890"/>
          </a:xfrm>
        </p:spPr>
        <p:txBody>
          <a:bodyPr/>
          <a:lstStyle/>
          <a:p>
            <a:pPr algn="ctr"/>
            <a:r>
              <a:rPr lang="en-US" dirty="0">
                <a:solidFill>
                  <a:srgbClr val="FFFF00"/>
                </a:solidFill>
              </a:rPr>
              <a:t>THANK YOU</a:t>
            </a:r>
            <a:endParaRPr lang="en-IN" dirty="0">
              <a:solidFill>
                <a:srgbClr val="FFFF00"/>
              </a:solidFill>
            </a:endParaRPr>
          </a:p>
        </p:txBody>
      </p:sp>
    </p:spTree>
    <p:extLst>
      <p:ext uri="{BB962C8B-B14F-4D97-AF65-F5344CB8AC3E}">
        <p14:creationId xmlns:p14="http://schemas.microsoft.com/office/powerpoint/2010/main" val="14850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4692-1951-4B4A-81BB-F9BFCB5B89BF}"/>
              </a:ext>
            </a:extLst>
          </p:cNvPr>
          <p:cNvSpPr>
            <a:spLocks noGrp="1"/>
          </p:cNvSpPr>
          <p:nvPr>
            <p:ph type="title"/>
          </p:nvPr>
        </p:nvSpPr>
        <p:spPr>
          <a:xfrm>
            <a:off x="2592925" y="624110"/>
            <a:ext cx="9365296" cy="1280890"/>
          </a:xfrm>
        </p:spPr>
        <p:txBody>
          <a:bodyPr/>
          <a:lstStyle/>
          <a:p>
            <a:r>
              <a:rPr lang="en-US" dirty="0"/>
              <a:t>WHAT IS SUPPOT VECTOR MACHINE(SVM)</a:t>
            </a:r>
            <a:endParaRPr lang="en-IN" dirty="0"/>
          </a:p>
        </p:txBody>
      </p:sp>
      <p:sp>
        <p:nvSpPr>
          <p:cNvPr id="3" name="Content Placeholder 2">
            <a:extLst>
              <a:ext uri="{FF2B5EF4-FFF2-40B4-BE49-F238E27FC236}">
                <a16:creationId xmlns:a16="http://schemas.microsoft.com/office/drawing/2014/main" id="{6EB29326-F62C-4569-950A-E5E7A6198F59}"/>
              </a:ext>
            </a:extLst>
          </p:cNvPr>
          <p:cNvSpPr>
            <a:spLocks noGrp="1"/>
          </p:cNvSpPr>
          <p:nvPr>
            <p:ph idx="1"/>
          </p:nvPr>
        </p:nvSpPr>
        <p:spPr>
          <a:xfrm>
            <a:off x="2139316" y="2133600"/>
            <a:ext cx="9365296" cy="4100290"/>
          </a:xfrm>
        </p:spPr>
        <p:txBody>
          <a:bodyPr>
            <a:normAutofit/>
          </a:bodyPr>
          <a:lstStyle/>
          <a:p>
            <a:r>
              <a:rPr lang="en-US" dirty="0"/>
              <a:t>Support Vector Machine” (SVM) is a supervised machine learning algorithm which can be used for both classification or regression challenges. However, it is mostly used in classification problems</a:t>
            </a:r>
          </a:p>
          <a:p>
            <a:endParaRPr lang="en-US" dirty="0"/>
          </a:p>
          <a:p>
            <a:pPr marL="0" indent="0">
              <a:buNone/>
            </a:pPr>
            <a:r>
              <a:rPr lang="en-US" dirty="0"/>
              <a:t>The SVM algorithm helps to find the best line or decision boundary, called hyperplane that classify the data points </a:t>
            </a:r>
          </a:p>
          <a:p>
            <a:endParaRPr lang="en-US" dirty="0"/>
          </a:p>
          <a:p>
            <a:r>
              <a:rPr lang="en-US" dirty="0"/>
              <a:t>It can solve linear and non-linear problems and work well for many practical problems. </a:t>
            </a:r>
          </a:p>
        </p:txBody>
      </p:sp>
    </p:spTree>
    <p:extLst>
      <p:ext uri="{BB962C8B-B14F-4D97-AF65-F5344CB8AC3E}">
        <p14:creationId xmlns:p14="http://schemas.microsoft.com/office/powerpoint/2010/main" val="276478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5D6289-579D-4D6C-8666-0330C9ECF0CD}"/>
              </a:ext>
            </a:extLst>
          </p:cNvPr>
          <p:cNvPicPr>
            <a:picLocks noGrp="1" noChangeAspect="1"/>
          </p:cNvPicPr>
          <p:nvPr>
            <p:ph idx="1"/>
          </p:nvPr>
        </p:nvPicPr>
        <p:blipFill>
          <a:blip r:embed="rId2"/>
          <a:stretch>
            <a:fillRect/>
          </a:stretch>
        </p:blipFill>
        <p:spPr>
          <a:xfrm>
            <a:off x="2000469" y="1626833"/>
            <a:ext cx="8611995" cy="3604334"/>
          </a:xfrm>
          <a:prstGeom prst="rect">
            <a:avLst/>
          </a:prstGeom>
        </p:spPr>
      </p:pic>
    </p:spTree>
    <p:extLst>
      <p:ext uri="{BB962C8B-B14F-4D97-AF65-F5344CB8AC3E}">
        <p14:creationId xmlns:p14="http://schemas.microsoft.com/office/powerpoint/2010/main" val="194161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4768-4CE2-494D-8036-934EDFEB132E}"/>
              </a:ext>
            </a:extLst>
          </p:cNvPr>
          <p:cNvSpPr>
            <a:spLocks noGrp="1"/>
          </p:cNvSpPr>
          <p:nvPr>
            <p:ph type="title"/>
          </p:nvPr>
        </p:nvSpPr>
        <p:spPr/>
        <p:txBody>
          <a:bodyPr/>
          <a:lstStyle/>
          <a:p>
            <a:r>
              <a:rPr lang="en-US" dirty="0"/>
              <a:t>What are different Types of SVM?</a:t>
            </a:r>
            <a:endParaRPr lang="en-IN" dirty="0"/>
          </a:p>
        </p:txBody>
      </p:sp>
      <p:sp>
        <p:nvSpPr>
          <p:cNvPr id="3" name="Content Placeholder 2">
            <a:extLst>
              <a:ext uri="{FF2B5EF4-FFF2-40B4-BE49-F238E27FC236}">
                <a16:creationId xmlns:a16="http://schemas.microsoft.com/office/drawing/2014/main" id="{8E9FBBC5-BBE2-43B6-A420-18C129F48070}"/>
              </a:ext>
            </a:extLst>
          </p:cNvPr>
          <p:cNvSpPr>
            <a:spLocks noGrp="1"/>
          </p:cNvSpPr>
          <p:nvPr>
            <p:ph idx="1"/>
          </p:nvPr>
        </p:nvSpPr>
        <p:spPr/>
        <p:txBody>
          <a:bodyPr/>
          <a:lstStyle/>
          <a:p>
            <a:r>
              <a:rPr lang="en-US" dirty="0"/>
              <a:t>1. Linear SVM(LSVM)</a:t>
            </a:r>
          </a:p>
          <a:p>
            <a:endParaRPr lang="en-US" dirty="0"/>
          </a:p>
          <a:p>
            <a:r>
              <a:rPr lang="en-US" dirty="0"/>
              <a:t>2. Non-linear SVM(NLSVM)</a:t>
            </a:r>
            <a:endParaRPr lang="en-IN" dirty="0"/>
          </a:p>
        </p:txBody>
      </p:sp>
    </p:spTree>
    <p:extLst>
      <p:ext uri="{BB962C8B-B14F-4D97-AF65-F5344CB8AC3E}">
        <p14:creationId xmlns:p14="http://schemas.microsoft.com/office/powerpoint/2010/main" val="38161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97FA-FF1E-4997-A212-B6187D417C39}"/>
              </a:ext>
            </a:extLst>
          </p:cNvPr>
          <p:cNvSpPr>
            <a:spLocks noGrp="1"/>
          </p:cNvSpPr>
          <p:nvPr>
            <p:ph type="title"/>
          </p:nvPr>
        </p:nvSpPr>
        <p:spPr/>
        <p:txBody>
          <a:bodyPr/>
          <a:lstStyle/>
          <a:p>
            <a:r>
              <a:rPr lang="en-US" dirty="0"/>
              <a:t>Linear SVM(LSVM)</a:t>
            </a:r>
            <a:br>
              <a:rPr lang="en-US" dirty="0"/>
            </a:br>
            <a:endParaRPr lang="en-IN" dirty="0"/>
          </a:p>
        </p:txBody>
      </p:sp>
      <p:sp>
        <p:nvSpPr>
          <p:cNvPr id="3" name="Content Placeholder 2">
            <a:extLst>
              <a:ext uri="{FF2B5EF4-FFF2-40B4-BE49-F238E27FC236}">
                <a16:creationId xmlns:a16="http://schemas.microsoft.com/office/drawing/2014/main" id="{9773CC47-18FB-4742-A687-441126967038}"/>
              </a:ext>
            </a:extLst>
          </p:cNvPr>
          <p:cNvSpPr>
            <a:spLocks noGrp="1"/>
          </p:cNvSpPr>
          <p:nvPr>
            <p:ph idx="1"/>
          </p:nvPr>
        </p:nvSpPr>
        <p:spPr/>
        <p:txBody>
          <a:bodyPr/>
          <a:lstStyle/>
          <a:p>
            <a:r>
              <a:rPr lang="en-US" dirty="0"/>
              <a:t>Linear SVM is used for linearly separable data, which means if a dataset can be classified into two classes by using a single straight line, then such data is termed as linearly separable data, and classifier is used called as Linear SVM classifier.</a:t>
            </a:r>
            <a:endParaRPr lang="en-IN" dirty="0"/>
          </a:p>
        </p:txBody>
      </p:sp>
      <p:pic>
        <p:nvPicPr>
          <p:cNvPr id="6" name="Picture 5">
            <a:extLst>
              <a:ext uri="{FF2B5EF4-FFF2-40B4-BE49-F238E27FC236}">
                <a16:creationId xmlns:a16="http://schemas.microsoft.com/office/drawing/2014/main" id="{D01D3705-E180-423D-8C62-1B942576470A}"/>
              </a:ext>
            </a:extLst>
          </p:cNvPr>
          <p:cNvPicPr>
            <a:picLocks noChangeAspect="1"/>
          </p:cNvPicPr>
          <p:nvPr/>
        </p:nvPicPr>
        <p:blipFill>
          <a:blip r:embed="rId2"/>
          <a:stretch>
            <a:fillRect/>
          </a:stretch>
        </p:blipFill>
        <p:spPr>
          <a:xfrm>
            <a:off x="4190261" y="3540884"/>
            <a:ext cx="4536489" cy="3018827"/>
          </a:xfrm>
          <a:prstGeom prst="rect">
            <a:avLst/>
          </a:prstGeom>
        </p:spPr>
      </p:pic>
    </p:spTree>
    <p:extLst>
      <p:ext uri="{BB962C8B-B14F-4D97-AF65-F5344CB8AC3E}">
        <p14:creationId xmlns:p14="http://schemas.microsoft.com/office/powerpoint/2010/main" val="260110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D287-6524-410F-9552-D5FBF9B119C1}"/>
              </a:ext>
            </a:extLst>
          </p:cNvPr>
          <p:cNvSpPr>
            <a:spLocks noGrp="1"/>
          </p:cNvSpPr>
          <p:nvPr>
            <p:ph type="title"/>
          </p:nvPr>
        </p:nvSpPr>
        <p:spPr/>
        <p:txBody>
          <a:bodyPr/>
          <a:lstStyle/>
          <a:p>
            <a:r>
              <a:rPr lang="en-US" dirty="0"/>
              <a:t>Non-linear SVM(NLSVM)</a:t>
            </a:r>
            <a:endParaRPr lang="en-IN" dirty="0"/>
          </a:p>
        </p:txBody>
      </p:sp>
      <p:sp>
        <p:nvSpPr>
          <p:cNvPr id="3" name="Content Placeholder 2">
            <a:extLst>
              <a:ext uri="{FF2B5EF4-FFF2-40B4-BE49-F238E27FC236}">
                <a16:creationId xmlns:a16="http://schemas.microsoft.com/office/drawing/2014/main" id="{1933DC51-A69F-4C26-B658-3A0905564C08}"/>
              </a:ext>
            </a:extLst>
          </p:cNvPr>
          <p:cNvSpPr>
            <a:spLocks noGrp="1"/>
          </p:cNvSpPr>
          <p:nvPr>
            <p:ph idx="1"/>
          </p:nvPr>
        </p:nvSpPr>
        <p:spPr/>
        <p:txBody>
          <a:bodyPr/>
          <a:lstStyle/>
          <a:p>
            <a:r>
              <a:rPr lang="en-US" dirty="0"/>
              <a:t>Non-Linear SVM is used for non-linearly separated data, which means if a dataset cannot be classified by using a straight line, then such data is termed as non-linear data and classifier used is called as Non-linear SVM classifier.</a:t>
            </a:r>
          </a:p>
          <a:p>
            <a:endParaRPr lang="en-US" dirty="0"/>
          </a:p>
          <a:p>
            <a:endParaRPr lang="en-IN" dirty="0"/>
          </a:p>
        </p:txBody>
      </p:sp>
      <p:pic>
        <p:nvPicPr>
          <p:cNvPr id="4" name="Picture 3">
            <a:extLst>
              <a:ext uri="{FF2B5EF4-FFF2-40B4-BE49-F238E27FC236}">
                <a16:creationId xmlns:a16="http://schemas.microsoft.com/office/drawing/2014/main" id="{A39A91BC-1F60-4DC2-883A-739526031FA4}"/>
              </a:ext>
            </a:extLst>
          </p:cNvPr>
          <p:cNvPicPr>
            <a:picLocks noChangeAspect="1"/>
          </p:cNvPicPr>
          <p:nvPr/>
        </p:nvPicPr>
        <p:blipFill>
          <a:blip r:embed="rId2"/>
          <a:stretch>
            <a:fillRect/>
          </a:stretch>
        </p:blipFill>
        <p:spPr>
          <a:xfrm>
            <a:off x="4026010" y="3296158"/>
            <a:ext cx="4442639" cy="3335461"/>
          </a:xfrm>
          <a:prstGeom prst="rect">
            <a:avLst/>
          </a:prstGeom>
        </p:spPr>
      </p:pic>
    </p:spTree>
    <p:extLst>
      <p:ext uri="{BB962C8B-B14F-4D97-AF65-F5344CB8AC3E}">
        <p14:creationId xmlns:p14="http://schemas.microsoft.com/office/powerpoint/2010/main" val="59053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D809-E615-4058-A8C9-50F8F44379E4}"/>
              </a:ext>
            </a:extLst>
          </p:cNvPr>
          <p:cNvSpPr>
            <a:spLocks noGrp="1"/>
          </p:cNvSpPr>
          <p:nvPr>
            <p:ph type="title"/>
          </p:nvPr>
        </p:nvSpPr>
        <p:spPr>
          <a:xfrm>
            <a:off x="1216240" y="0"/>
            <a:ext cx="10425344" cy="1036014"/>
          </a:xfrm>
        </p:spPr>
        <p:txBody>
          <a:bodyPr/>
          <a:lstStyle/>
          <a:p>
            <a:r>
              <a:rPr lang="en-IN" dirty="0"/>
              <a:t>Define Support Vectors, Margin, Hyperplane. </a:t>
            </a:r>
          </a:p>
        </p:txBody>
      </p:sp>
      <p:sp>
        <p:nvSpPr>
          <p:cNvPr id="3" name="Content Placeholder 2">
            <a:extLst>
              <a:ext uri="{FF2B5EF4-FFF2-40B4-BE49-F238E27FC236}">
                <a16:creationId xmlns:a16="http://schemas.microsoft.com/office/drawing/2014/main" id="{357F556A-1963-4E43-BF65-6019B5193B6B}"/>
              </a:ext>
            </a:extLst>
          </p:cNvPr>
          <p:cNvSpPr>
            <a:spLocks noGrp="1"/>
          </p:cNvSpPr>
          <p:nvPr>
            <p:ph idx="1"/>
          </p:nvPr>
        </p:nvSpPr>
        <p:spPr>
          <a:xfrm>
            <a:off x="1571348" y="1334610"/>
            <a:ext cx="9844487" cy="5523390"/>
          </a:xfrm>
        </p:spPr>
        <p:txBody>
          <a:bodyPr>
            <a:normAutofit fontScale="92500" lnSpcReduction="10000"/>
          </a:bodyPr>
          <a:lstStyle/>
          <a:p>
            <a:r>
              <a:rPr lang="en-US" dirty="0">
                <a:solidFill>
                  <a:srgbClr val="FFFF00"/>
                </a:solidFill>
              </a:rPr>
              <a:t>Support Vectors:</a:t>
            </a:r>
          </a:p>
          <a:p>
            <a:r>
              <a:rPr lang="en-US" dirty="0"/>
              <a:t>The data points or vectors that are the closest to the hyperplane. </a:t>
            </a:r>
          </a:p>
          <a:p>
            <a:r>
              <a:rPr lang="en-US" dirty="0"/>
              <a:t>SVM algorithm finds the closest point of the lines from both the classes. These points are called support vectors. </a:t>
            </a:r>
          </a:p>
          <a:p>
            <a:endParaRPr lang="en-US" dirty="0"/>
          </a:p>
          <a:p>
            <a:r>
              <a:rPr lang="en-US" dirty="0">
                <a:solidFill>
                  <a:srgbClr val="00B0F0"/>
                </a:solidFill>
              </a:rPr>
              <a:t>Margin: </a:t>
            </a:r>
          </a:p>
          <a:p>
            <a:r>
              <a:rPr lang="en-US" dirty="0"/>
              <a:t>The distance between the support vectors  is called as margin  and the goal of SVM is to maximize this margin.</a:t>
            </a:r>
          </a:p>
          <a:p>
            <a:endParaRPr lang="en-IN" dirty="0"/>
          </a:p>
          <a:p>
            <a:r>
              <a:rPr lang="en-US" dirty="0">
                <a:solidFill>
                  <a:srgbClr val="FFC000"/>
                </a:solidFill>
              </a:rPr>
              <a:t>Hyperplane:</a:t>
            </a:r>
          </a:p>
          <a:p>
            <a:endParaRPr lang="en-US" dirty="0"/>
          </a:p>
          <a:p>
            <a:r>
              <a:rPr lang="en-US" dirty="0"/>
              <a:t>The SVM algorithm helps to find the best line or decision boundary, this best boundary or region is called as a hyperplane.</a:t>
            </a:r>
          </a:p>
          <a:p>
            <a:r>
              <a:rPr lang="en-US" dirty="0"/>
              <a:t>We always create a hyperplane that has a maximum margin, which means the maximum distance between the data points.</a:t>
            </a:r>
          </a:p>
          <a:p>
            <a:r>
              <a:rPr lang="en-US" dirty="0"/>
              <a:t>The hyperplane with maximum margin is called the optimal hyperplane. </a:t>
            </a:r>
          </a:p>
          <a:p>
            <a:endParaRPr lang="en-IN" dirty="0"/>
          </a:p>
        </p:txBody>
      </p:sp>
    </p:spTree>
    <p:extLst>
      <p:ext uri="{BB962C8B-B14F-4D97-AF65-F5344CB8AC3E}">
        <p14:creationId xmlns:p14="http://schemas.microsoft.com/office/powerpoint/2010/main" val="271109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C32E-6DA1-4E2B-80E3-0BCE4E74311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6479CC4-2280-44BE-96EF-C7C5E6C37ECB}"/>
              </a:ext>
            </a:extLst>
          </p:cNvPr>
          <p:cNvPicPr>
            <a:picLocks noGrp="1" noChangeAspect="1"/>
          </p:cNvPicPr>
          <p:nvPr>
            <p:ph idx="1"/>
          </p:nvPr>
        </p:nvPicPr>
        <p:blipFill>
          <a:blip r:embed="rId2"/>
          <a:stretch>
            <a:fillRect/>
          </a:stretch>
        </p:blipFill>
        <p:spPr>
          <a:xfrm>
            <a:off x="4447713" y="2403122"/>
            <a:ext cx="4353233" cy="3531538"/>
          </a:xfrm>
          <a:prstGeom prst="rect">
            <a:avLst/>
          </a:prstGeom>
        </p:spPr>
      </p:pic>
    </p:spTree>
    <p:extLst>
      <p:ext uri="{BB962C8B-B14F-4D97-AF65-F5344CB8AC3E}">
        <p14:creationId xmlns:p14="http://schemas.microsoft.com/office/powerpoint/2010/main" val="65080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F3FF-7B23-486C-8312-63AA3BE75F81}"/>
              </a:ext>
            </a:extLst>
          </p:cNvPr>
          <p:cNvSpPr>
            <a:spLocks noGrp="1"/>
          </p:cNvSpPr>
          <p:nvPr>
            <p:ph type="title"/>
          </p:nvPr>
        </p:nvSpPr>
        <p:spPr>
          <a:xfrm>
            <a:off x="1455938" y="419924"/>
            <a:ext cx="10626570" cy="1280890"/>
          </a:xfrm>
        </p:spPr>
        <p:txBody>
          <a:bodyPr>
            <a:normAutofit fontScale="90000"/>
          </a:bodyPr>
          <a:lstStyle/>
          <a:p>
            <a:r>
              <a:rPr lang="en-US" dirty="0"/>
              <a:t>What is the difference between Linearly Separable Dataset &amp; Non-Linearly Separable Dataset?</a:t>
            </a:r>
            <a:endParaRPr lang="en-IN" dirty="0"/>
          </a:p>
        </p:txBody>
      </p:sp>
      <p:pic>
        <p:nvPicPr>
          <p:cNvPr id="4" name="Content Placeholder 3">
            <a:extLst>
              <a:ext uri="{FF2B5EF4-FFF2-40B4-BE49-F238E27FC236}">
                <a16:creationId xmlns:a16="http://schemas.microsoft.com/office/drawing/2014/main" id="{1480EE14-C78C-4777-B742-20CABEF2107B}"/>
              </a:ext>
            </a:extLst>
          </p:cNvPr>
          <p:cNvPicPr>
            <a:picLocks noGrp="1" noChangeAspect="1"/>
          </p:cNvPicPr>
          <p:nvPr>
            <p:ph idx="1"/>
          </p:nvPr>
        </p:nvPicPr>
        <p:blipFill>
          <a:blip r:embed="rId2"/>
          <a:stretch>
            <a:fillRect/>
          </a:stretch>
        </p:blipFill>
        <p:spPr>
          <a:xfrm>
            <a:off x="3506692" y="4458656"/>
            <a:ext cx="5528218" cy="2399344"/>
          </a:xfrm>
          <a:prstGeom prst="rect">
            <a:avLst/>
          </a:prstGeom>
        </p:spPr>
      </p:pic>
      <p:sp>
        <p:nvSpPr>
          <p:cNvPr id="6" name="TextBox 5">
            <a:extLst>
              <a:ext uri="{FF2B5EF4-FFF2-40B4-BE49-F238E27FC236}">
                <a16:creationId xmlns:a16="http://schemas.microsoft.com/office/drawing/2014/main" id="{DFE979CE-D327-4028-9B9C-58BD722AAD8E}"/>
              </a:ext>
            </a:extLst>
          </p:cNvPr>
          <p:cNvSpPr txBox="1"/>
          <p:nvPr/>
        </p:nvSpPr>
        <p:spPr>
          <a:xfrm>
            <a:off x="1935331" y="2059619"/>
            <a:ext cx="9383697" cy="1754326"/>
          </a:xfrm>
          <a:prstGeom prst="rect">
            <a:avLst/>
          </a:prstGeom>
          <a:noFill/>
        </p:spPr>
        <p:txBody>
          <a:bodyPr wrap="square">
            <a:spAutoFit/>
          </a:bodyPr>
          <a:lstStyle/>
          <a:p>
            <a:r>
              <a:rPr lang="en-US" dirty="0"/>
              <a:t>When we can easily separate data with hyperplane by drawing a straight line is Linear SVM. </a:t>
            </a:r>
          </a:p>
          <a:p>
            <a:endParaRPr lang="en-US" dirty="0"/>
          </a:p>
          <a:p>
            <a:r>
              <a:rPr lang="en-US" dirty="0"/>
              <a:t>When we cannot separate data with a straight line we use Non – Linear SVM. ... It transforms data into another dimension so that the data can be classified is called as Non – Linear SVM. </a:t>
            </a:r>
            <a:endParaRPr lang="en-IN" dirty="0"/>
          </a:p>
        </p:txBody>
      </p:sp>
    </p:spTree>
    <p:extLst>
      <p:ext uri="{BB962C8B-B14F-4D97-AF65-F5344CB8AC3E}">
        <p14:creationId xmlns:p14="http://schemas.microsoft.com/office/powerpoint/2010/main" val="1666984218"/>
      </p:ext>
    </p:extLst>
  </p:cSld>
  <p:clrMapOvr>
    <a:masterClrMapping/>
  </p:clrMapOvr>
</p:sld>
</file>

<file path=ppt/theme/theme1.xml><?xml version="1.0" encoding="utf-8"?>
<a:theme xmlns:a="http://schemas.openxmlformats.org/drawingml/2006/main" name="Wisp">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50</TotalTime>
  <Words>894</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SUPPORT VECTOR MACHINE</vt:lpstr>
      <vt:lpstr>WHAT IS SUPPOT VECTOR MACHINE(SVM)</vt:lpstr>
      <vt:lpstr>PowerPoint Presentation</vt:lpstr>
      <vt:lpstr>What are different Types of SVM?</vt:lpstr>
      <vt:lpstr>Linear SVM(LSVM) </vt:lpstr>
      <vt:lpstr>Non-linear SVM(NLSVM)</vt:lpstr>
      <vt:lpstr>Define Support Vectors, Margin, Hyperplane. </vt:lpstr>
      <vt:lpstr>PowerPoint Presentation</vt:lpstr>
      <vt:lpstr>What is the difference between Linearly Separable Dataset &amp; Non-Linearly Separable Dataset?</vt:lpstr>
      <vt:lpstr>How Kernel Trick is useful in NLSVM?</vt:lpstr>
      <vt:lpstr>Define Kernel</vt:lpstr>
      <vt:lpstr>TYPES OF KERNEL</vt:lpstr>
      <vt:lpstr>PowerPoint Presentation</vt:lpstr>
      <vt:lpstr>C and Gamma</vt:lpstr>
      <vt:lpstr> Pros and cons of SVM.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dc:title>
  <dc:creator>Anjali Kadre</dc:creator>
  <cp:lastModifiedBy>Anjali Kadre</cp:lastModifiedBy>
  <cp:revision>6</cp:revision>
  <dcterms:created xsi:type="dcterms:W3CDTF">2021-07-05T11:50:47Z</dcterms:created>
  <dcterms:modified xsi:type="dcterms:W3CDTF">2021-07-05T15:00:28Z</dcterms:modified>
</cp:coreProperties>
</file>