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193B-6D2D-42BE-810C-BB1CFB3DF7BC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067-014E-4DBC-9C85-7E3B2424348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3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193B-6D2D-42BE-810C-BB1CFB3DF7BC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067-014E-4DBC-9C85-7E3B24243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76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193B-6D2D-42BE-810C-BB1CFB3DF7BC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067-014E-4DBC-9C85-7E3B24243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873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193B-6D2D-42BE-810C-BB1CFB3DF7BC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067-014E-4DBC-9C85-7E3B2424348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382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193B-6D2D-42BE-810C-BB1CFB3DF7BC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067-014E-4DBC-9C85-7E3B24243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52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193B-6D2D-42BE-810C-BB1CFB3DF7BC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067-014E-4DBC-9C85-7E3B2424348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046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193B-6D2D-42BE-810C-BB1CFB3DF7BC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067-014E-4DBC-9C85-7E3B24243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86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193B-6D2D-42BE-810C-BB1CFB3DF7BC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067-014E-4DBC-9C85-7E3B24243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883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193B-6D2D-42BE-810C-BB1CFB3DF7BC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067-014E-4DBC-9C85-7E3B24243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22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193B-6D2D-42BE-810C-BB1CFB3DF7BC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067-014E-4DBC-9C85-7E3B24243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1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193B-6D2D-42BE-810C-BB1CFB3DF7BC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067-014E-4DBC-9C85-7E3B24243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62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193B-6D2D-42BE-810C-BB1CFB3DF7BC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067-014E-4DBC-9C85-7E3B24243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6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193B-6D2D-42BE-810C-BB1CFB3DF7BC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067-014E-4DBC-9C85-7E3B24243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8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193B-6D2D-42BE-810C-BB1CFB3DF7BC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067-014E-4DBC-9C85-7E3B24243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193B-6D2D-42BE-810C-BB1CFB3DF7BC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067-014E-4DBC-9C85-7E3B24243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98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193B-6D2D-42BE-810C-BB1CFB3DF7BC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067-014E-4DBC-9C85-7E3B24243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17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193B-6D2D-42BE-810C-BB1CFB3DF7BC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A067-014E-4DBC-9C85-7E3B24243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2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43193B-6D2D-42BE-810C-BB1CFB3DF7BC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35A067-014E-4DBC-9C85-7E3B24243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811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3FF8-B844-43EE-AA7A-C29FD0083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Overfitting and underfitting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710EE-43A1-443B-B8D9-1EA637912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/>
              <a:t>ANJALI KADRE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93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BEE68D-64D8-43B6-BB55-C7B140FEDE36}"/>
              </a:ext>
            </a:extLst>
          </p:cNvPr>
          <p:cNvSpPr txBox="1"/>
          <p:nvPr/>
        </p:nvSpPr>
        <p:spPr>
          <a:xfrm>
            <a:off x="559837" y="438539"/>
            <a:ext cx="1043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BIAS AND VARIANCE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F638D-0E7A-4102-854B-3A0D20189B0B}"/>
              </a:ext>
            </a:extLst>
          </p:cNvPr>
          <p:cNvSpPr txBox="1"/>
          <p:nvPr/>
        </p:nvSpPr>
        <p:spPr>
          <a:xfrm>
            <a:off x="466531" y="1548882"/>
            <a:ext cx="106368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BIAS</a:t>
            </a:r>
            <a:r>
              <a:rPr lang="en-US" sz="2400" dirty="0"/>
              <a:t>:</a:t>
            </a:r>
          </a:p>
          <a:p>
            <a:r>
              <a:rPr lang="en-US" sz="2400" dirty="0"/>
              <a:t>The bias is known as the difference between the prediction of the values by the ML model and the correct value. </a:t>
            </a:r>
          </a:p>
          <a:p>
            <a:endParaRPr lang="en-US" sz="2400" dirty="0"/>
          </a:p>
          <a:p>
            <a:r>
              <a:rPr lang="en-US" sz="2400" dirty="0"/>
              <a:t> Bias means error of training data</a:t>
            </a:r>
          </a:p>
          <a:p>
            <a:endParaRPr lang="en-US" sz="2400" dirty="0"/>
          </a:p>
          <a:p>
            <a:r>
              <a:rPr lang="en-US" sz="2400" b="1" dirty="0"/>
              <a:t>VARIANCE:</a:t>
            </a:r>
          </a:p>
          <a:p>
            <a:endParaRPr lang="en-US" sz="2400" b="1" dirty="0"/>
          </a:p>
          <a:p>
            <a:r>
              <a:rPr lang="en-US" sz="2400" dirty="0"/>
              <a:t>Variance is the change in prediction accuracy of ML model between training data and test data.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Variance means error in testing data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207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FE69FF-7948-4061-894E-FEF2D1736275}"/>
              </a:ext>
            </a:extLst>
          </p:cNvPr>
          <p:cNvSpPr txBox="1"/>
          <p:nvPr/>
        </p:nvSpPr>
        <p:spPr>
          <a:xfrm>
            <a:off x="503853" y="690465"/>
            <a:ext cx="9890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GENERALISED MODEL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2D114-DEC0-4F07-A8FA-CB2F5234EAAC}"/>
              </a:ext>
            </a:extLst>
          </p:cNvPr>
          <p:cNvSpPr txBox="1"/>
          <p:nvPr/>
        </p:nvSpPr>
        <p:spPr>
          <a:xfrm>
            <a:off x="634482" y="1838131"/>
            <a:ext cx="1053426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Generalized model is also called as Good model.</a:t>
            </a:r>
          </a:p>
          <a:p>
            <a:endParaRPr lang="en-US" sz="2000" dirty="0"/>
          </a:p>
          <a:p>
            <a:r>
              <a:rPr lang="en-US" sz="2000" dirty="0"/>
              <a:t>In Generalized model accuracy during training as well as testing is very high.</a:t>
            </a:r>
          </a:p>
          <a:p>
            <a:endParaRPr lang="en-US" sz="2000" dirty="0"/>
          </a:p>
          <a:p>
            <a:r>
              <a:rPr lang="en-US" sz="2000" dirty="0"/>
              <a:t>Performance during training and testing dataset is good.</a:t>
            </a:r>
          </a:p>
          <a:p>
            <a:endParaRPr lang="en-US" sz="2000" dirty="0"/>
          </a:p>
          <a:p>
            <a:r>
              <a:rPr lang="en-US" sz="2000" dirty="0"/>
              <a:t>Generalized model has low training and low testing error.</a:t>
            </a:r>
          </a:p>
          <a:p>
            <a:endParaRPr lang="en-US" sz="2000" dirty="0"/>
          </a:p>
          <a:p>
            <a:r>
              <a:rPr lang="en-US" sz="2000" dirty="0"/>
              <a:t>It has low bias and low variance.</a:t>
            </a:r>
          </a:p>
          <a:p>
            <a:endParaRPr lang="en-US" sz="2000" dirty="0"/>
          </a:p>
          <a:p>
            <a:r>
              <a:rPr lang="en-US" sz="2000" dirty="0"/>
              <a:t>Good Model or Most </a:t>
            </a:r>
            <a:r>
              <a:rPr lang="en-US" sz="2000" dirty="0" err="1"/>
              <a:t>Generalised</a:t>
            </a:r>
            <a:r>
              <a:rPr lang="en-US" sz="2000" dirty="0"/>
              <a:t> Model.</a:t>
            </a:r>
          </a:p>
          <a:p>
            <a:r>
              <a:rPr lang="en-US" sz="2000" dirty="0"/>
              <a:t>Training Error - 1% </a:t>
            </a:r>
          </a:p>
          <a:p>
            <a:r>
              <a:rPr lang="en-US" sz="2000" dirty="0"/>
              <a:t>  Testing Error - 1%</a:t>
            </a:r>
          </a:p>
          <a:p>
            <a:endParaRPr lang="en-US" sz="2000" dirty="0"/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33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D9CE9-789E-4408-827F-712304E18264}"/>
              </a:ext>
            </a:extLst>
          </p:cNvPr>
          <p:cNvSpPr txBox="1"/>
          <p:nvPr/>
        </p:nvSpPr>
        <p:spPr>
          <a:xfrm>
            <a:off x="475861" y="597159"/>
            <a:ext cx="10468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 IS OVERFITTING?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C45CB-F51D-49C8-BA7A-BFBD2445FA87}"/>
              </a:ext>
            </a:extLst>
          </p:cNvPr>
          <p:cNvSpPr txBox="1"/>
          <p:nvPr/>
        </p:nvSpPr>
        <p:spPr>
          <a:xfrm>
            <a:off x="737118" y="1520890"/>
            <a:ext cx="106742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 during training is very high but accuracy during testing is very low then this condition is called overfitting.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It is able to perform well on training dataset but it does not perform well on testing dataset.</a:t>
            </a:r>
          </a:p>
          <a:p>
            <a:endParaRPr lang="en-US" sz="2000" dirty="0"/>
          </a:p>
          <a:p>
            <a:r>
              <a:rPr lang="en-US" sz="2000" dirty="0"/>
              <a:t>Low Training error</a:t>
            </a:r>
          </a:p>
          <a:p>
            <a:r>
              <a:rPr lang="en-US" sz="2000" dirty="0"/>
              <a:t>High Testing Error</a:t>
            </a:r>
          </a:p>
          <a:p>
            <a:endParaRPr lang="en-US" sz="2000" dirty="0"/>
          </a:p>
          <a:p>
            <a:r>
              <a:rPr lang="en-US" sz="2000" dirty="0"/>
              <a:t>Low Bias</a:t>
            </a:r>
          </a:p>
          <a:p>
            <a:r>
              <a:rPr lang="en-US" sz="2000" dirty="0"/>
              <a:t>High Variance</a:t>
            </a:r>
          </a:p>
          <a:p>
            <a:endParaRPr lang="en-US" sz="2000" dirty="0"/>
          </a:p>
          <a:p>
            <a:r>
              <a:rPr lang="en-US" sz="2000" dirty="0"/>
              <a:t>Training Error - 1% </a:t>
            </a:r>
          </a:p>
          <a:p>
            <a:r>
              <a:rPr lang="en-US" sz="2000" dirty="0"/>
              <a:t>  Testing Error - 25%</a:t>
            </a:r>
          </a:p>
        </p:txBody>
      </p:sp>
    </p:spTree>
    <p:extLst>
      <p:ext uri="{BB962C8B-B14F-4D97-AF65-F5344CB8AC3E}">
        <p14:creationId xmlns:p14="http://schemas.microsoft.com/office/powerpoint/2010/main" val="37271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02A264-1DA9-4835-AA41-28445731A77B}"/>
              </a:ext>
            </a:extLst>
          </p:cNvPr>
          <p:cNvSpPr txBox="1"/>
          <p:nvPr/>
        </p:nvSpPr>
        <p:spPr>
          <a:xfrm>
            <a:off x="1045029" y="457200"/>
            <a:ext cx="1024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IS UNDERFITTING?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D93C4-F4F0-4FB3-A94B-5F3A386F3EB0}"/>
              </a:ext>
            </a:extLst>
          </p:cNvPr>
          <p:cNvSpPr txBox="1"/>
          <p:nvPr/>
        </p:nvSpPr>
        <p:spPr>
          <a:xfrm>
            <a:off x="914400" y="1720840"/>
            <a:ext cx="1047827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Accuracy during training is very low but accuracy during testing is very high then this </a:t>
            </a:r>
          </a:p>
          <a:p>
            <a:r>
              <a:rPr lang="en-US" sz="2000" dirty="0"/>
              <a:t>condition is called overfitting.</a:t>
            </a:r>
          </a:p>
          <a:p>
            <a:endParaRPr lang="en-US" sz="2000" dirty="0"/>
          </a:p>
          <a:p>
            <a:r>
              <a:rPr lang="en-US" sz="2000" dirty="0"/>
              <a:t>It is does not perform well on training dataset as well as on testing dataset.</a:t>
            </a:r>
          </a:p>
          <a:p>
            <a:endParaRPr lang="en-US" sz="2000" dirty="0"/>
          </a:p>
          <a:p>
            <a:r>
              <a:rPr lang="en-US" sz="2000" dirty="0"/>
              <a:t>High Training error</a:t>
            </a:r>
          </a:p>
          <a:p>
            <a:r>
              <a:rPr lang="en-US" sz="2000" dirty="0"/>
              <a:t>High Testing Error</a:t>
            </a:r>
          </a:p>
          <a:p>
            <a:endParaRPr lang="en-US" sz="2000" dirty="0"/>
          </a:p>
          <a:p>
            <a:r>
              <a:rPr lang="en-US" sz="2000" dirty="0"/>
              <a:t>High Bias</a:t>
            </a:r>
          </a:p>
          <a:p>
            <a:r>
              <a:rPr lang="en-US" sz="2000" dirty="0"/>
              <a:t>High Variance</a:t>
            </a:r>
          </a:p>
          <a:p>
            <a:endParaRPr lang="en-US" sz="2000" dirty="0"/>
          </a:p>
          <a:p>
            <a:r>
              <a:rPr lang="en-US" sz="2000" dirty="0"/>
              <a:t>Training Error - 20% | Testing Error - 20%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4056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745760-795A-485C-B068-70A376D37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010080"/>
            <a:ext cx="10436415" cy="362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2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BA7481-C3B9-47BD-B955-854BE414CACA}"/>
              </a:ext>
            </a:extLst>
          </p:cNvPr>
          <p:cNvSpPr txBox="1"/>
          <p:nvPr/>
        </p:nvSpPr>
        <p:spPr>
          <a:xfrm>
            <a:off x="643812" y="503853"/>
            <a:ext cx="1014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IS BIAS AND VARIANCE TRADEOFF?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5FD45-254C-40E7-A957-98E3CBB55DDA}"/>
              </a:ext>
            </a:extLst>
          </p:cNvPr>
          <p:cNvSpPr txBox="1"/>
          <p:nvPr/>
        </p:nvSpPr>
        <p:spPr>
          <a:xfrm>
            <a:off x="447868" y="1305342"/>
            <a:ext cx="111967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there is a huge bias it means the model has not learned the relevant relationship between the features and the target values. This is also called as Underfitting. And, when there is a high variance it means that the model has learned the data well so that it includes the noise. This is also called Overfitting.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have a model that is neither underfitting and nor overfitting. which is called as </a:t>
            </a:r>
          </a:p>
          <a:p>
            <a:r>
              <a:rPr lang="en-US" dirty="0"/>
              <a:t>Bias-Variance trade-off.</a:t>
            </a:r>
          </a:p>
          <a:p>
            <a:r>
              <a:rPr lang="en-US" dirty="0"/>
              <a:t>If there is no balance between variance and bias then the model will not be able to generalize a failure</a:t>
            </a:r>
          </a:p>
          <a:p>
            <a:r>
              <a:rPr lang="en-US" dirty="0"/>
              <a:t>to perform well on new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8370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148</TotalTime>
  <Words>378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Overfitting and underfitting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 Kadre</dc:creator>
  <cp:lastModifiedBy>Anjali Kadre</cp:lastModifiedBy>
  <cp:revision>6</cp:revision>
  <dcterms:created xsi:type="dcterms:W3CDTF">2021-06-17T13:56:02Z</dcterms:created>
  <dcterms:modified xsi:type="dcterms:W3CDTF">2021-06-18T14:54:04Z</dcterms:modified>
</cp:coreProperties>
</file>