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15715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20208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5951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3472475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897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1611199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559983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146083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233196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7FEF4-80AE-4B78-804B-512DA3DD9612}" type="datetimeFigureOut">
              <a:rPr lang="en-IN" smtClean="0"/>
              <a:t>31-05-2021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171823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97FEF4-80AE-4B78-804B-512DA3DD9612}"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320583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97FEF4-80AE-4B78-804B-512DA3DD9612}" type="datetimeFigureOut">
              <a:rPr lang="en-IN" smtClean="0"/>
              <a:t>31-05-2021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213364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97FEF4-80AE-4B78-804B-512DA3DD9612}" type="datetimeFigureOut">
              <a:rPr lang="en-IN" smtClean="0"/>
              <a:t>31-05-2021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390109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7FEF4-80AE-4B78-804B-512DA3DD9612}" type="datetimeFigureOut">
              <a:rPr lang="en-IN" smtClean="0"/>
              <a:t>31-05-2021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186608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97FEF4-80AE-4B78-804B-512DA3DD9612}"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301547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97FEF4-80AE-4B78-804B-512DA3DD9612}" type="datetimeFigureOut">
              <a:rPr lang="en-IN" smtClean="0"/>
              <a:t>31-05-2021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35EA4-5962-458A-82E3-7C61C148C4E7}" type="slidenum">
              <a:rPr lang="en-IN" smtClean="0"/>
              <a:t>‹#›</a:t>
            </a:fld>
            <a:endParaRPr lang="en-IN"/>
          </a:p>
        </p:txBody>
      </p:sp>
    </p:spTree>
    <p:extLst>
      <p:ext uri="{BB962C8B-B14F-4D97-AF65-F5344CB8AC3E}">
        <p14:creationId xmlns:p14="http://schemas.microsoft.com/office/powerpoint/2010/main" val="121307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97FEF4-80AE-4B78-804B-512DA3DD9612}" type="datetimeFigureOut">
              <a:rPr lang="en-IN" smtClean="0"/>
              <a:t>31-05-2021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035EA4-5962-458A-82E3-7C61C148C4E7}" type="slidenum">
              <a:rPr lang="en-IN" smtClean="0"/>
              <a:t>‹#›</a:t>
            </a:fld>
            <a:endParaRPr lang="en-IN"/>
          </a:p>
        </p:txBody>
      </p:sp>
    </p:spTree>
    <p:extLst>
      <p:ext uri="{BB962C8B-B14F-4D97-AF65-F5344CB8AC3E}">
        <p14:creationId xmlns:p14="http://schemas.microsoft.com/office/powerpoint/2010/main" val="1897999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AD6ED5-41D7-42DC-843D-FA023AF60889}"/>
              </a:ext>
            </a:extLst>
          </p:cNvPr>
          <p:cNvSpPr txBox="1"/>
          <p:nvPr/>
        </p:nvSpPr>
        <p:spPr>
          <a:xfrm>
            <a:off x="932154" y="186432"/>
            <a:ext cx="5466149" cy="5770485"/>
          </a:xfrm>
          <a:prstGeom prst="rect">
            <a:avLst/>
          </a:prstGeom>
          <a:noFill/>
        </p:spPr>
        <p:txBody>
          <a:bodyPr wrap="square" rtlCol="0">
            <a:spAutoFit/>
          </a:bodyPr>
          <a:lstStyle/>
          <a:p>
            <a:endParaRPr lang="en-IN" dirty="0"/>
          </a:p>
        </p:txBody>
      </p:sp>
      <p:pic>
        <p:nvPicPr>
          <p:cNvPr id="6146" name="Picture 2" descr="Learn Python: The limits of machine learning">
            <a:extLst>
              <a:ext uri="{FF2B5EF4-FFF2-40B4-BE49-F238E27FC236}">
                <a16:creationId xmlns:a16="http://schemas.microsoft.com/office/drawing/2014/main" id="{A09AA6C0-9C65-47D5-A844-33421322F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612" y="988565"/>
            <a:ext cx="5055065" cy="419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08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76C-2837-4F6A-A3CF-5321E791D332}"/>
              </a:ext>
            </a:extLst>
          </p:cNvPr>
          <p:cNvSpPr>
            <a:spLocks noGrp="1"/>
          </p:cNvSpPr>
          <p:nvPr>
            <p:ph type="title"/>
          </p:nvPr>
        </p:nvSpPr>
        <p:spPr/>
        <p:txBody>
          <a:bodyPr/>
          <a:lstStyle/>
          <a:p>
            <a:r>
              <a:rPr lang="en-US" dirty="0"/>
              <a:t>WHAT IS LINEAR REGRESSION?</a:t>
            </a:r>
            <a:endParaRPr lang="en-IN" dirty="0"/>
          </a:p>
        </p:txBody>
      </p:sp>
      <p:sp>
        <p:nvSpPr>
          <p:cNvPr id="3" name="Content Placeholder 2">
            <a:extLst>
              <a:ext uri="{FF2B5EF4-FFF2-40B4-BE49-F238E27FC236}">
                <a16:creationId xmlns:a16="http://schemas.microsoft.com/office/drawing/2014/main" id="{6CBAB66A-6BAA-4E03-A9B2-C8759DD482C2}"/>
              </a:ext>
            </a:extLst>
          </p:cNvPr>
          <p:cNvSpPr>
            <a:spLocks noGrp="1"/>
          </p:cNvSpPr>
          <p:nvPr>
            <p:ph idx="1"/>
          </p:nvPr>
        </p:nvSpPr>
        <p:spPr/>
        <p:txBody>
          <a:bodyPr/>
          <a:lstStyle/>
          <a:p>
            <a:r>
              <a:rPr lang="en-US" b="0" i="0" dirty="0">
                <a:solidFill>
                  <a:srgbClr val="4D5156"/>
                </a:solidFill>
                <a:effectLst/>
                <a:latin typeface="arial" panose="020B0604020202020204" pitchFamily="34" charset="0"/>
              </a:rPr>
              <a:t>In statistics, linear regression is a linear approach to modelling the relationship between a scalar response and one or more explanatory variables. The case of one explanatory variable is called </a:t>
            </a:r>
            <a:r>
              <a:rPr lang="en-US" b="0" i="0" dirty="0">
                <a:solidFill>
                  <a:srgbClr val="FF0000"/>
                </a:solidFill>
                <a:effectLst/>
                <a:latin typeface="arial" panose="020B0604020202020204" pitchFamily="34" charset="0"/>
              </a:rPr>
              <a:t>simple linear regression</a:t>
            </a:r>
            <a:r>
              <a:rPr lang="en-US" b="0" i="0" dirty="0">
                <a:solidFill>
                  <a:srgbClr val="4D5156"/>
                </a:solidFill>
                <a:effectLst/>
                <a:latin typeface="arial" panose="020B0604020202020204" pitchFamily="34" charset="0"/>
              </a:rPr>
              <a:t>; for more than one, the process is called </a:t>
            </a:r>
            <a:r>
              <a:rPr lang="en-US" b="0" i="0" dirty="0">
                <a:solidFill>
                  <a:srgbClr val="00B050"/>
                </a:solidFill>
                <a:effectLst/>
                <a:latin typeface="arial" panose="020B0604020202020204" pitchFamily="34" charset="0"/>
              </a:rPr>
              <a:t>multiple linear regression</a:t>
            </a:r>
            <a:r>
              <a:rPr lang="en-US" b="0" i="0" dirty="0">
                <a:solidFill>
                  <a:srgbClr val="4D5156"/>
                </a:solidFill>
                <a:effectLst/>
                <a:latin typeface="arial" panose="020B0604020202020204" pitchFamily="34" charset="0"/>
              </a:rPr>
              <a:t>.</a:t>
            </a:r>
          </a:p>
          <a:p>
            <a:r>
              <a:rPr lang="en-US" b="0" i="0" dirty="0">
                <a:solidFill>
                  <a:srgbClr val="555555"/>
                </a:solidFill>
                <a:effectLst/>
                <a:latin typeface="Helvetica Neue"/>
              </a:rPr>
              <a:t>The representation is a linear equation that combines a specific set of input values (x) the solution to which is the predicted output for that set of input values (y). As such, both the input values (x) and the output value are numeric.</a:t>
            </a:r>
            <a:endParaRPr lang="en-IN" dirty="0"/>
          </a:p>
        </p:txBody>
      </p:sp>
    </p:spTree>
    <p:extLst>
      <p:ext uri="{BB962C8B-B14F-4D97-AF65-F5344CB8AC3E}">
        <p14:creationId xmlns:p14="http://schemas.microsoft.com/office/powerpoint/2010/main" val="199038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5CD9-060E-45A9-90A9-165C42F8F142}"/>
              </a:ext>
            </a:extLst>
          </p:cNvPr>
          <p:cNvSpPr>
            <a:spLocks noGrp="1"/>
          </p:cNvSpPr>
          <p:nvPr>
            <p:ph type="title"/>
          </p:nvPr>
        </p:nvSpPr>
        <p:spPr/>
        <p:txBody>
          <a:bodyPr/>
          <a:lstStyle/>
          <a:p>
            <a:r>
              <a:rPr lang="en-US" dirty="0"/>
              <a:t>TYPES OF  LINEAR REGRESSION</a:t>
            </a:r>
            <a:endParaRPr lang="en-IN" dirty="0"/>
          </a:p>
        </p:txBody>
      </p:sp>
      <p:sp>
        <p:nvSpPr>
          <p:cNvPr id="3" name="Content Placeholder 2">
            <a:extLst>
              <a:ext uri="{FF2B5EF4-FFF2-40B4-BE49-F238E27FC236}">
                <a16:creationId xmlns:a16="http://schemas.microsoft.com/office/drawing/2014/main" id="{EFE5EE15-2434-4093-ADBC-80B0203FBA99}"/>
              </a:ext>
            </a:extLst>
          </p:cNvPr>
          <p:cNvSpPr>
            <a:spLocks noGrp="1"/>
          </p:cNvSpPr>
          <p:nvPr>
            <p:ph idx="1"/>
          </p:nvPr>
        </p:nvSpPr>
        <p:spPr/>
        <p:txBody>
          <a:bodyPr/>
          <a:lstStyle/>
          <a:p>
            <a:r>
              <a:rPr lang="en-US" dirty="0"/>
              <a:t>SIMPLE LINEAR REGRESSION</a:t>
            </a:r>
          </a:p>
          <a:p>
            <a:r>
              <a:rPr lang="en-US" dirty="0"/>
              <a:t>MULTIPLE LINEAR REGRESSION</a:t>
            </a:r>
          </a:p>
          <a:p>
            <a:endParaRPr lang="en-IN" dirty="0"/>
          </a:p>
        </p:txBody>
      </p:sp>
    </p:spTree>
    <p:extLst>
      <p:ext uri="{BB962C8B-B14F-4D97-AF65-F5344CB8AC3E}">
        <p14:creationId xmlns:p14="http://schemas.microsoft.com/office/powerpoint/2010/main" val="401359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E6D0-9099-4058-93E6-051536788227}"/>
              </a:ext>
            </a:extLst>
          </p:cNvPr>
          <p:cNvSpPr>
            <a:spLocks noGrp="1"/>
          </p:cNvSpPr>
          <p:nvPr>
            <p:ph type="title"/>
          </p:nvPr>
        </p:nvSpPr>
        <p:spPr/>
        <p:txBody>
          <a:bodyPr/>
          <a:lstStyle/>
          <a:p>
            <a:r>
              <a:rPr lang="en-US" dirty="0"/>
              <a:t>SIMPLE LINER REGRESSION</a:t>
            </a:r>
            <a:endParaRPr lang="en-IN" dirty="0"/>
          </a:p>
        </p:txBody>
      </p:sp>
      <p:sp>
        <p:nvSpPr>
          <p:cNvPr id="3" name="Content Placeholder 2">
            <a:extLst>
              <a:ext uri="{FF2B5EF4-FFF2-40B4-BE49-F238E27FC236}">
                <a16:creationId xmlns:a16="http://schemas.microsoft.com/office/drawing/2014/main" id="{107686EC-72E0-4E49-AE54-08C5EAB5DFF4}"/>
              </a:ext>
            </a:extLst>
          </p:cNvPr>
          <p:cNvSpPr>
            <a:spLocks noGrp="1"/>
          </p:cNvSpPr>
          <p:nvPr>
            <p:ph idx="1"/>
          </p:nvPr>
        </p:nvSpPr>
        <p:spPr>
          <a:xfrm>
            <a:off x="638864" y="1705238"/>
            <a:ext cx="8596668" cy="4172773"/>
          </a:xfrm>
        </p:spPr>
        <p:txBody>
          <a:bodyPr/>
          <a:lstStyle/>
          <a:p>
            <a:r>
              <a:rPr lang="en-US" b="1" i="0" dirty="0">
                <a:solidFill>
                  <a:srgbClr val="202124"/>
                </a:solidFill>
                <a:effectLst/>
                <a:latin typeface="arial" panose="020B0604020202020204" pitchFamily="34" charset="0"/>
              </a:rPr>
              <a:t>Simple linear regression</a:t>
            </a:r>
            <a:r>
              <a:rPr lang="en-US" b="0" i="0" dirty="0">
                <a:solidFill>
                  <a:srgbClr val="202124"/>
                </a:solidFill>
                <a:effectLst/>
                <a:latin typeface="arial" panose="020B0604020202020204" pitchFamily="34" charset="0"/>
              </a:rPr>
              <a:t> is a </a:t>
            </a:r>
            <a:r>
              <a:rPr lang="en-US" b="1" i="0" dirty="0">
                <a:solidFill>
                  <a:srgbClr val="202124"/>
                </a:solidFill>
                <a:effectLst/>
                <a:latin typeface="arial" panose="020B0604020202020204" pitchFamily="34" charset="0"/>
              </a:rPr>
              <a:t>regression model</a:t>
            </a:r>
            <a:r>
              <a:rPr lang="en-US" b="0" i="0" dirty="0">
                <a:solidFill>
                  <a:srgbClr val="202124"/>
                </a:solidFill>
                <a:effectLst/>
                <a:latin typeface="arial" panose="020B0604020202020204" pitchFamily="34" charset="0"/>
              </a:rPr>
              <a:t> that estimates the relationship between one independent variable and one dependent variable using a straight line. Both variables should be quantitative. </a:t>
            </a:r>
          </a:p>
          <a:p>
            <a:r>
              <a:rPr lang="en-US" dirty="0">
                <a:solidFill>
                  <a:srgbClr val="202124"/>
                </a:solidFill>
                <a:latin typeface="arial" panose="020B0604020202020204" pitchFamily="34" charset="0"/>
              </a:rPr>
              <a:t>ŷᵢ = β₀ + β₁Xᵢ</a:t>
            </a:r>
          </a:p>
          <a:p>
            <a:r>
              <a:rPr lang="en-US" dirty="0">
                <a:solidFill>
                  <a:srgbClr val="202124"/>
                </a:solidFill>
                <a:latin typeface="arial" panose="020B0604020202020204" pitchFamily="34" charset="0"/>
              </a:rPr>
              <a:t>y hat sub </a:t>
            </a:r>
            <a:r>
              <a:rPr lang="en-US" dirty="0" err="1">
                <a:solidFill>
                  <a:srgbClr val="202124"/>
                </a:solidFill>
                <a:latin typeface="arial" panose="020B0604020202020204" pitchFamily="34" charset="0"/>
              </a:rPr>
              <a:t>i</a:t>
            </a:r>
            <a:r>
              <a:rPr lang="en-US" dirty="0">
                <a:solidFill>
                  <a:srgbClr val="202124"/>
                </a:solidFill>
                <a:latin typeface="arial" panose="020B0604020202020204" pitchFamily="34" charset="0"/>
              </a:rPr>
              <a:t> (ŷᵢ) represents the estimated output given the input. (Xᵢ)</a:t>
            </a:r>
          </a:p>
          <a:p>
            <a:r>
              <a:rPr lang="en-US" dirty="0">
                <a:solidFill>
                  <a:srgbClr val="202124"/>
                </a:solidFill>
                <a:latin typeface="arial" panose="020B0604020202020204" pitchFamily="34" charset="0"/>
              </a:rPr>
              <a:t>In this equation, β₀ is a bias and β₁ is the weight of the model. If the model is charted so that the output is the y axis and the input is the x axis, β₀ refers to the y - intercept and β₁ represents the slope.</a:t>
            </a:r>
          </a:p>
          <a:p>
            <a:endParaRPr lang="en-US" dirty="0">
              <a:solidFill>
                <a:srgbClr val="202124"/>
              </a:solidFill>
              <a:latin typeface="arial" panose="020B0604020202020204" pitchFamily="34" charset="0"/>
            </a:endParaRPr>
          </a:p>
          <a:p>
            <a:endParaRPr lang="en-US" b="0" i="0" dirty="0">
              <a:solidFill>
                <a:srgbClr val="202124"/>
              </a:solidFill>
              <a:effectLst/>
              <a:latin typeface="arial" panose="020B0604020202020204" pitchFamily="34" charset="0"/>
            </a:endParaRPr>
          </a:p>
        </p:txBody>
      </p:sp>
      <p:sp>
        <p:nvSpPr>
          <p:cNvPr id="13" name="AutoShape 12" descr="y=\alpha+ \beta x">
            <a:extLst>
              <a:ext uri="{FF2B5EF4-FFF2-40B4-BE49-F238E27FC236}">
                <a16:creationId xmlns:a16="http://schemas.microsoft.com/office/drawing/2014/main" id="{F4F9B92B-5044-4A84-9BC6-1732F7211574}"/>
              </a:ext>
            </a:extLst>
          </p:cNvPr>
          <p:cNvSpPr>
            <a:spLocks noChangeAspect="1" noChangeArrowheads="1"/>
          </p:cNvSpPr>
          <p:nvPr/>
        </p:nvSpPr>
        <p:spPr bwMode="auto">
          <a:xfrm>
            <a:off x="5905130" y="2821249"/>
            <a:ext cx="304800" cy="3277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8357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B05E-C670-4E14-A66D-5BB7A3176042}"/>
              </a:ext>
            </a:extLst>
          </p:cNvPr>
          <p:cNvSpPr>
            <a:spLocks noGrp="1"/>
          </p:cNvSpPr>
          <p:nvPr>
            <p:ph type="title"/>
          </p:nvPr>
        </p:nvSpPr>
        <p:spPr/>
        <p:txBody>
          <a:bodyPr/>
          <a:lstStyle/>
          <a:p>
            <a:r>
              <a:rPr lang="en-US" dirty="0"/>
              <a:t>SIMPLE LINEAR REGRESSION</a:t>
            </a:r>
            <a:endParaRPr lang="en-IN" dirty="0"/>
          </a:p>
        </p:txBody>
      </p:sp>
      <p:pic>
        <p:nvPicPr>
          <p:cNvPr id="2050" name="Picture 2">
            <a:extLst>
              <a:ext uri="{FF2B5EF4-FFF2-40B4-BE49-F238E27FC236}">
                <a16:creationId xmlns:a16="http://schemas.microsoft.com/office/drawing/2014/main" id="{80495750-37E2-4513-AFC5-285C20F93F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183" y="1660124"/>
            <a:ext cx="7662322" cy="480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97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FF4F-B504-4634-86F4-2A1C68F2DEED}"/>
              </a:ext>
            </a:extLst>
          </p:cNvPr>
          <p:cNvSpPr>
            <a:spLocks noGrp="1"/>
          </p:cNvSpPr>
          <p:nvPr>
            <p:ph type="title"/>
          </p:nvPr>
        </p:nvSpPr>
        <p:spPr/>
        <p:txBody>
          <a:bodyPr/>
          <a:lstStyle/>
          <a:p>
            <a:r>
              <a:rPr lang="en-US" dirty="0"/>
              <a:t>EXAMPLE OF SIMPLE LINEAR REGRESSION</a:t>
            </a:r>
            <a:endParaRPr lang="en-IN" dirty="0"/>
          </a:p>
        </p:txBody>
      </p:sp>
      <p:pic>
        <p:nvPicPr>
          <p:cNvPr id="5122" name="Picture 2" descr="Simple Linear Regression in a Comprehensive way | by Mallidi Akhil Reddy |  #ByCodeGarage | Medium">
            <a:extLst>
              <a:ext uri="{FF2B5EF4-FFF2-40B4-BE49-F238E27FC236}">
                <a16:creationId xmlns:a16="http://schemas.microsoft.com/office/drawing/2014/main" id="{71FD08CA-E170-40CE-AF55-635C4DFD8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6175" y="1359536"/>
            <a:ext cx="2592280" cy="523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2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3BAC-8B56-4C11-A7FB-D3444E250938}"/>
              </a:ext>
            </a:extLst>
          </p:cNvPr>
          <p:cNvSpPr>
            <a:spLocks noGrp="1"/>
          </p:cNvSpPr>
          <p:nvPr>
            <p:ph type="title"/>
          </p:nvPr>
        </p:nvSpPr>
        <p:spPr/>
        <p:txBody>
          <a:bodyPr/>
          <a:lstStyle/>
          <a:p>
            <a:r>
              <a:rPr lang="en-US" dirty="0"/>
              <a:t>MULTIPLE LINEAR REGRESSION</a:t>
            </a:r>
            <a:endParaRPr lang="en-IN" dirty="0"/>
          </a:p>
        </p:txBody>
      </p:sp>
      <p:sp>
        <p:nvSpPr>
          <p:cNvPr id="3" name="Content Placeholder 2">
            <a:extLst>
              <a:ext uri="{FF2B5EF4-FFF2-40B4-BE49-F238E27FC236}">
                <a16:creationId xmlns:a16="http://schemas.microsoft.com/office/drawing/2014/main" id="{A88D87C9-A49A-4B65-A61F-F5B0945C4CAA}"/>
              </a:ext>
            </a:extLst>
          </p:cNvPr>
          <p:cNvSpPr>
            <a:spLocks noGrp="1"/>
          </p:cNvSpPr>
          <p:nvPr>
            <p:ph idx="1"/>
          </p:nvPr>
        </p:nvSpPr>
        <p:spPr>
          <a:xfrm>
            <a:off x="452761" y="2160589"/>
            <a:ext cx="8821241" cy="4231333"/>
          </a:xfrm>
        </p:spPr>
        <p:txBody>
          <a:bodyPr>
            <a:normAutofit/>
          </a:bodyPr>
          <a:lstStyle/>
          <a:p>
            <a:r>
              <a:rPr lang="en-US" dirty="0"/>
              <a:t>Multiple linear regression is really similar to simple linear regression. However, it maps the relationship between multiple types of inputs and an output.</a:t>
            </a:r>
          </a:p>
          <a:p>
            <a:r>
              <a:rPr lang="en-US" dirty="0"/>
              <a:t>An estimate of the relationship can be given as:</a:t>
            </a:r>
          </a:p>
          <a:p>
            <a:r>
              <a:rPr lang="en-US" dirty="0"/>
              <a:t>ŷᵢ = β₀ + β₁Xᵢ₁ + β₂Xᵢ₂ + … β</a:t>
            </a:r>
            <a:r>
              <a:rPr lang="en-US" dirty="0" err="1"/>
              <a:t>nXn</a:t>
            </a:r>
            <a:endParaRPr lang="en-US" dirty="0"/>
          </a:p>
          <a:p>
            <a:r>
              <a:rPr lang="en-US" dirty="0"/>
              <a:t>* n represents subscript n</a:t>
            </a:r>
          </a:p>
          <a:p>
            <a:r>
              <a:rPr lang="en-US" dirty="0"/>
              <a:t>y hat sub </a:t>
            </a:r>
            <a:r>
              <a:rPr lang="en-US" dirty="0" err="1"/>
              <a:t>i</a:t>
            </a:r>
            <a:r>
              <a:rPr lang="en-US" dirty="0"/>
              <a:t> (ŷᵢ) represents the estimated output given the input. (Xᵢ)</a:t>
            </a:r>
          </a:p>
          <a:p>
            <a:r>
              <a:rPr lang="en-US" dirty="0"/>
              <a:t>β₀ is a bias and β₁, … βn are the weights of the model.</a:t>
            </a:r>
          </a:p>
          <a:p>
            <a:r>
              <a:rPr lang="en-US" dirty="0"/>
              <a:t>Xᵢ₁, … </a:t>
            </a:r>
            <a:r>
              <a:rPr lang="en-US" dirty="0" err="1"/>
              <a:t>Xᵢn</a:t>
            </a:r>
            <a:r>
              <a:rPr lang="en-US" dirty="0"/>
              <a:t> represents all of the individual input datapoints where Xᵢ₁ represents a singular datapoint of input type X₁.</a:t>
            </a:r>
          </a:p>
          <a:p>
            <a:r>
              <a:rPr lang="en-US" dirty="0"/>
              <a:t>n is the number of input data types</a:t>
            </a:r>
            <a:endParaRPr lang="en-IN" dirty="0"/>
          </a:p>
        </p:txBody>
      </p:sp>
    </p:spTree>
    <p:extLst>
      <p:ext uri="{BB962C8B-B14F-4D97-AF65-F5344CB8AC3E}">
        <p14:creationId xmlns:p14="http://schemas.microsoft.com/office/powerpoint/2010/main" val="122711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0EE7-DA38-4678-B420-46A0F7BEC3F8}"/>
              </a:ext>
            </a:extLst>
          </p:cNvPr>
          <p:cNvSpPr>
            <a:spLocks noGrp="1"/>
          </p:cNvSpPr>
          <p:nvPr>
            <p:ph type="title"/>
          </p:nvPr>
        </p:nvSpPr>
        <p:spPr/>
        <p:txBody>
          <a:bodyPr/>
          <a:lstStyle/>
          <a:p>
            <a:r>
              <a:rPr lang="en-US" dirty="0"/>
              <a:t>MULTIPLE LINEAR REGRESSION</a:t>
            </a:r>
            <a:endParaRPr lang="en-IN" dirty="0"/>
          </a:p>
        </p:txBody>
      </p:sp>
      <p:pic>
        <p:nvPicPr>
          <p:cNvPr id="3074" name="Picture 2" descr="Machine Learning with Python - Multiple Linear Regression">
            <a:extLst>
              <a:ext uri="{FF2B5EF4-FFF2-40B4-BE49-F238E27FC236}">
                <a16:creationId xmlns:a16="http://schemas.microsoft.com/office/drawing/2014/main" id="{3A8A553C-4C2F-417C-ADC7-5A4CFC80BD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401" y="1731146"/>
            <a:ext cx="7928838" cy="445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71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9078-3FF1-47D5-B5A3-5AAD9B62042C}"/>
              </a:ext>
            </a:extLst>
          </p:cNvPr>
          <p:cNvSpPr>
            <a:spLocks noGrp="1"/>
          </p:cNvSpPr>
          <p:nvPr>
            <p:ph type="title"/>
          </p:nvPr>
        </p:nvSpPr>
        <p:spPr/>
        <p:txBody>
          <a:bodyPr/>
          <a:lstStyle/>
          <a:p>
            <a:r>
              <a:rPr lang="en-US" dirty="0"/>
              <a:t>EXAMPLE OF MULTIPLE LINEAR REGRESSION</a:t>
            </a:r>
            <a:endParaRPr lang="en-IN" dirty="0"/>
          </a:p>
        </p:txBody>
      </p:sp>
      <p:pic>
        <p:nvPicPr>
          <p:cNvPr id="4098" name="Picture 2" descr="Multiple Linear Regression Analysis - ReliaWiki">
            <a:extLst>
              <a:ext uri="{FF2B5EF4-FFF2-40B4-BE49-F238E27FC236}">
                <a16:creationId xmlns:a16="http://schemas.microsoft.com/office/drawing/2014/main" id="{47F501BA-A010-4DCC-9BAA-63B95A9177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1977" y="1920616"/>
            <a:ext cx="3815679" cy="388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59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375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Helvetica Neue</vt:lpstr>
      <vt:lpstr>Trebuchet MS</vt:lpstr>
      <vt:lpstr>Wingdings 3</vt:lpstr>
      <vt:lpstr>Facet</vt:lpstr>
      <vt:lpstr>PowerPoint Presentation</vt:lpstr>
      <vt:lpstr>WHAT IS LINEAR REGRESSION?</vt:lpstr>
      <vt:lpstr>TYPES OF  LINEAR REGRESSION</vt:lpstr>
      <vt:lpstr>SIMPLE LINER REGRESSION</vt:lpstr>
      <vt:lpstr>SIMPLE LINEAR REGRESSION</vt:lpstr>
      <vt:lpstr>EXAMPLE OF SIMPLE LINEAR REGRESSION</vt:lpstr>
      <vt:lpstr>MULTIPLE LINEAR REGRESSION</vt:lpstr>
      <vt:lpstr>MULTIPLE LINEAR REGRESSION</vt:lpstr>
      <vt:lpstr>EXAMPLE OF 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Kadre</dc:creator>
  <cp:lastModifiedBy>Anjali Kadre</cp:lastModifiedBy>
  <cp:revision>3</cp:revision>
  <dcterms:created xsi:type="dcterms:W3CDTF">2021-05-31T09:32:47Z</dcterms:created>
  <dcterms:modified xsi:type="dcterms:W3CDTF">2021-05-31T09:50:32Z</dcterms:modified>
</cp:coreProperties>
</file>