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56" r:id="rId2"/>
    <p:sldId id="257" r:id="rId3"/>
    <p:sldId id="258" r:id="rId4"/>
    <p:sldId id="259" r:id="rId5"/>
    <p:sldId id="260" r:id="rId6"/>
    <p:sldId id="262" r:id="rId7"/>
    <p:sldId id="261"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2500461-A2C4-4293-8A45-13AEDF716E63}" type="datetimeFigureOut">
              <a:rPr lang="en-IN" smtClean="0"/>
              <a:t>14-07-2021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F27C16-CEA7-421A-B91D-E75FF98462A6}" type="slidenum">
              <a:rPr lang="en-IN" smtClean="0"/>
              <a:t>‹#›</a:t>
            </a:fld>
            <a:endParaRPr lang="en-IN"/>
          </a:p>
        </p:txBody>
      </p:sp>
    </p:spTree>
    <p:extLst>
      <p:ext uri="{BB962C8B-B14F-4D97-AF65-F5344CB8AC3E}">
        <p14:creationId xmlns:p14="http://schemas.microsoft.com/office/powerpoint/2010/main" val="35980445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2500461-A2C4-4293-8A45-13AEDF716E63}" type="datetimeFigureOut">
              <a:rPr lang="en-IN" smtClean="0"/>
              <a:t>14-07-2021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7F27C16-CEA7-421A-B91D-E75FF98462A6}" type="slidenum">
              <a:rPr lang="en-IN" smtClean="0"/>
              <a:t>‹#›</a:t>
            </a:fld>
            <a:endParaRPr lang="en-IN"/>
          </a:p>
        </p:txBody>
      </p:sp>
    </p:spTree>
    <p:extLst>
      <p:ext uri="{BB962C8B-B14F-4D97-AF65-F5344CB8AC3E}">
        <p14:creationId xmlns:p14="http://schemas.microsoft.com/office/powerpoint/2010/main" val="1984424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2500461-A2C4-4293-8A45-13AEDF716E63}" type="datetimeFigureOut">
              <a:rPr lang="en-IN" smtClean="0"/>
              <a:t>14-07-2021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7F27C16-CEA7-421A-B91D-E75FF98462A6}" type="slidenum">
              <a:rPr lang="en-IN" smtClean="0"/>
              <a:t>‹#›</a:t>
            </a:fld>
            <a:endParaRPr lang="en-IN"/>
          </a:p>
        </p:txBody>
      </p:sp>
    </p:spTree>
    <p:extLst>
      <p:ext uri="{BB962C8B-B14F-4D97-AF65-F5344CB8AC3E}">
        <p14:creationId xmlns:p14="http://schemas.microsoft.com/office/powerpoint/2010/main" val="41229404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500461-A2C4-4293-8A45-13AEDF716E63}" type="datetimeFigureOut">
              <a:rPr lang="en-IN" smtClean="0"/>
              <a:t>14-07-2021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F27C16-CEA7-421A-B91D-E75FF98462A6}" type="slidenum">
              <a:rPr lang="en-IN" smtClean="0"/>
              <a:t>‹#›</a:t>
            </a:fld>
            <a:endParaRPr lang="en-IN"/>
          </a:p>
        </p:txBody>
      </p:sp>
    </p:spTree>
    <p:extLst>
      <p:ext uri="{BB962C8B-B14F-4D97-AF65-F5344CB8AC3E}">
        <p14:creationId xmlns:p14="http://schemas.microsoft.com/office/powerpoint/2010/main" val="2851417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500461-A2C4-4293-8A45-13AEDF716E63}" type="datetimeFigureOut">
              <a:rPr lang="en-IN" smtClean="0"/>
              <a:t>14-07-2021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F27C16-CEA7-421A-B91D-E75FF98462A6}" type="slidenum">
              <a:rPr lang="en-IN" smtClean="0"/>
              <a:t>‹#›</a:t>
            </a:fld>
            <a:endParaRPr lang="en-IN"/>
          </a:p>
        </p:txBody>
      </p:sp>
    </p:spTree>
    <p:extLst>
      <p:ext uri="{BB962C8B-B14F-4D97-AF65-F5344CB8AC3E}">
        <p14:creationId xmlns:p14="http://schemas.microsoft.com/office/powerpoint/2010/main" val="9129698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32500461-A2C4-4293-8A45-13AEDF716E63}" type="datetimeFigureOut">
              <a:rPr lang="en-IN" smtClean="0"/>
              <a:t>14-07-2021</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87F27C16-CEA7-421A-B91D-E75FF98462A6}" type="slidenum">
              <a:rPr lang="en-IN" smtClean="0"/>
              <a:t>‹#›</a:t>
            </a:fld>
            <a:endParaRPr lang="en-IN"/>
          </a:p>
        </p:txBody>
      </p:sp>
    </p:spTree>
    <p:extLst>
      <p:ext uri="{BB962C8B-B14F-4D97-AF65-F5344CB8AC3E}">
        <p14:creationId xmlns:p14="http://schemas.microsoft.com/office/powerpoint/2010/main" val="24575417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32500461-A2C4-4293-8A45-13AEDF716E63}" type="datetimeFigureOut">
              <a:rPr lang="en-IN" smtClean="0"/>
              <a:t>14-07-2021</a:t>
            </a:fld>
            <a:endParaRPr lang="en-IN"/>
          </a:p>
        </p:txBody>
      </p:sp>
      <p:sp>
        <p:nvSpPr>
          <p:cNvPr id="11" name="Footer Placeholder 10"/>
          <p:cNvSpPr>
            <a:spLocks noGrp="1"/>
          </p:cNvSpPr>
          <p:nvPr>
            <p:ph type="ftr" sz="quarter" idx="11"/>
          </p:nvPr>
        </p:nvSpPr>
        <p:spPr/>
        <p:txBody>
          <a:bodyPr/>
          <a:lstStyle/>
          <a:p>
            <a:endParaRPr lang="en-IN"/>
          </a:p>
        </p:txBody>
      </p:sp>
      <p:sp>
        <p:nvSpPr>
          <p:cNvPr id="12" name="Slide Number Placeholder 11"/>
          <p:cNvSpPr>
            <a:spLocks noGrp="1"/>
          </p:cNvSpPr>
          <p:nvPr>
            <p:ph type="sldNum" sz="quarter" idx="12"/>
          </p:nvPr>
        </p:nvSpPr>
        <p:spPr/>
        <p:txBody>
          <a:bodyPr/>
          <a:lstStyle/>
          <a:p>
            <a:fld id="{87F27C16-CEA7-421A-B91D-E75FF98462A6}" type="slidenum">
              <a:rPr lang="en-IN" smtClean="0"/>
              <a:t>‹#›</a:t>
            </a:fld>
            <a:endParaRPr lang="en-IN"/>
          </a:p>
        </p:txBody>
      </p:sp>
    </p:spTree>
    <p:extLst>
      <p:ext uri="{BB962C8B-B14F-4D97-AF65-F5344CB8AC3E}">
        <p14:creationId xmlns:p14="http://schemas.microsoft.com/office/powerpoint/2010/main" val="35884445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32500461-A2C4-4293-8A45-13AEDF716E63}" type="datetimeFigureOut">
              <a:rPr lang="en-IN" smtClean="0"/>
              <a:t>14-07-2021</a:t>
            </a:fld>
            <a:endParaRPr lang="en-IN"/>
          </a:p>
        </p:txBody>
      </p:sp>
      <p:sp>
        <p:nvSpPr>
          <p:cNvPr id="7" name="Footer Placeholder 6"/>
          <p:cNvSpPr>
            <a:spLocks noGrp="1"/>
          </p:cNvSpPr>
          <p:nvPr>
            <p:ph type="ftr" sz="quarter" idx="11"/>
          </p:nvPr>
        </p:nvSpPr>
        <p:spPr/>
        <p:txBody>
          <a:bodyPr/>
          <a:lstStyle/>
          <a:p>
            <a:endParaRPr lang="en-IN"/>
          </a:p>
        </p:txBody>
      </p:sp>
      <p:sp>
        <p:nvSpPr>
          <p:cNvPr id="8" name="Slide Number Placeholder 7"/>
          <p:cNvSpPr>
            <a:spLocks noGrp="1"/>
          </p:cNvSpPr>
          <p:nvPr>
            <p:ph type="sldNum" sz="quarter" idx="12"/>
          </p:nvPr>
        </p:nvSpPr>
        <p:spPr/>
        <p:txBody>
          <a:bodyPr/>
          <a:lstStyle/>
          <a:p>
            <a:fld id="{87F27C16-CEA7-421A-B91D-E75FF98462A6}" type="slidenum">
              <a:rPr lang="en-IN" smtClean="0"/>
              <a:t>‹#›</a:t>
            </a:fld>
            <a:endParaRPr lang="en-IN"/>
          </a:p>
        </p:txBody>
      </p:sp>
    </p:spTree>
    <p:extLst>
      <p:ext uri="{BB962C8B-B14F-4D97-AF65-F5344CB8AC3E}">
        <p14:creationId xmlns:p14="http://schemas.microsoft.com/office/powerpoint/2010/main" val="15297896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32500461-A2C4-4293-8A45-13AEDF716E63}" type="datetimeFigureOut">
              <a:rPr lang="en-IN" smtClean="0"/>
              <a:t>14-07-2021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7F27C16-CEA7-421A-B91D-E75FF98462A6}" type="slidenum">
              <a:rPr lang="en-IN" smtClean="0"/>
              <a:t>‹#›</a:t>
            </a:fld>
            <a:endParaRPr lang="en-IN"/>
          </a:p>
        </p:txBody>
      </p:sp>
    </p:spTree>
    <p:extLst>
      <p:ext uri="{BB962C8B-B14F-4D97-AF65-F5344CB8AC3E}">
        <p14:creationId xmlns:p14="http://schemas.microsoft.com/office/powerpoint/2010/main" val="9332561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32500461-A2C4-4293-8A45-13AEDF716E63}" type="datetimeFigureOut">
              <a:rPr lang="en-IN" smtClean="0"/>
              <a:t>14-07-2021</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87F27C16-CEA7-421A-B91D-E75FF98462A6}" type="slidenum">
              <a:rPr lang="en-IN" smtClean="0"/>
              <a:t>‹#›</a:t>
            </a:fld>
            <a:endParaRPr lang="en-IN"/>
          </a:p>
        </p:txBody>
      </p:sp>
    </p:spTree>
    <p:extLst>
      <p:ext uri="{BB962C8B-B14F-4D97-AF65-F5344CB8AC3E}">
        <p14:creationId xmlns:p14="http://schemas.microsoft.com/office/powerpoint/2010/main" val="4176737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32500461-A2C4-4293-8A45-13AEDF716E63}" type="datetimeFigureOut">
              <a:rPr lang="en-IN" smtClean="0"/>
              <a:t>14-07-2021</a:t>
            </a:fld>
            <a:endParaRPr lang="en-IN"/>
          </a:p>
        </p:txBody>
      </p:sp>
      <p:sp>
        <p:nvSpPr>
          <p:cNvPr id="9" name="Footer Placeholder 8"/>
          <p:cNvSpPr>
            <a:spLocks noGrp="1"/>
          </p:cNvSpPr>
          <p:nvPr>
            <p:ph type="ftr" sz="quarter" idx="11"/>
          </p:nvPr>
        </p:nvSpPr>
        <p:spPr>
          <a:xfrm>
            <a:off x="3499101" y="6356350"/>
            <a:ext cx="5911517" cy="365125"/>
          </a:xfrm>
        </p:spPr>
        <p:txBody>
          <a:bodyPr/>
          <a:lstStyle/>
          <a:p>
            <a:endParaRPr lang="en-IN"/>
          </a:p>
        </p:txBody>
      </p:sp>
      <p:sp>
        <p:nvSpPr>
          <p:cNvPr id="10" name="Slide Number Placeholder 9"/>
          <p:cNvSpPr>
            <a:spLocks noGrp="1"/>
          </p:cNvSpPr>
          <p:nvPr>
            <p:ph type="sldNum" sz="quarter" idx="12"/>
          </p:nvPr>
        </p:nvSpPr>
        <p:spPr/>
        <p:txBody>
          <a:bodyPr/>
          <a:lstStyle/>
          <a:p>
            <a:fld id="{87F27C16-CEA7-421A-B91D-E75FF98462A6}" type="slidenum">
              <a:rPr lang="en-IN" smtClean="0"/>
              <a:t>‹#›</a:t>
            </a:fld>
            <a:endParaRPr lang="en-IN"/>
          </a:p>
        </p:txBody>
      </p:sp>
    </p:spTree>
    <p:extLst>
      <p:ext uri="{BB962C8B-B14F-4D97-AF65-F5344CB8AC3E}">
        <p14:creationId xmlns:p14="http://schemas.microsoft.com/office/powerpoint/2010/main" val="33248500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32500461-A2C4-4293-8A45-13AEDF716E63}" type="datetimeFigureOut">
              <a:rPr lang="en-IN" smtClean="0"/>
              <a:t>14-07-2021</a:t>
            </a:fld>
            <a:endParaRPr lang="en-IN"/>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IN"/>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87F27C16-CEA7-421A-B91D-E75FF98462A6}" type="slidenum">
              <a:rPr lang="en-IN" smtClean="0"/>
              <a:t>‹#›</a:t>
            </a:fld>
            <a:endParaRPr lang="en-IN"/>
          </a:p>
        </p:txBody>
      </p:sp>
    </p:spTree>
    <p:extLst>
      <p:ext uri="{BB962C8B-B14F-4D97-AF65-F5344CB8AC3E}">
        <p14:creationId xmlns:p14="http://schemas.microsoft.com/office/powerpoint/2010/main" val="2484697699"/>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34376-18DC-4BF9-8D44-E862A6DE7834}"/>
              </a:ext>
            </a:extLst>
          </p:cNvPr>
          <p:cNvSpPr>
            <a:spLocks noGrp="1"/>
          </p:cNvSpPr>
          <p:nvPr>
            <p:ph type="ctrTitle"/>
          </p:nvPr>
        </p:nvSpPr>
        <p:spPr/>
        <p:txBody>
          <a:bodyPr/>
          <a:lstStyle/>
          <a:p>
            <a:r>
              <a:rPr lang="en-US" dirty="0"/>
              <a:t>TABLEAU</a:t>
            </a:r>
            <a:endParaRPr lang="en-IN" dirty="0"/>
          </a:p>
        </p:txBody>
      </p:sp>
      <p:sp>
        <p:nvSpPr>
          <p:cNvPr id="3" name="Subtitle 2">
            <a:extLst>
              <a:ext uri="{FF2B5EF4-FFF2-40B4-BE49-F238E27FC236}">
                <a16:creationId xmlns:a16="http://schemas.microsoft.com/office/drawing/2014/main" id="{8FCCDF45-3DC1-4038-B3F1-8FA9B05CE9D6}"/>
              </a:ext>
            </a:extLst>
          </p:cNvPr>
          <p:cNvSpPr>
            <a:spLocks noGrp="1"/>
          </p:cNvSpPr>
          <p:nvPr>
            <p:ph type="subTitle" idx="1"/>
          </p:nvPr>
        </p:nvSpPr>
        <p:spPr/>
        <p:txBody>
          <a:bodyPr>
            <a:normAutofit/>
          </a:bodyPr>
          <a:lstStyle/>
          <a:p>
            <a:r>
              <a:rPr lang="en-US" sz="3600" dirty="0"/>
              <a:t>INTRODUCTION TO</a:t>
            </a:r>
            <a:endParaRPr lang="en-IN" sz="3600" dirty="0"/>
          </a:p>
        </p:txBody>
      </p:sp>
      <p:pic>
        <p:nvPicPr>
          <p:cNvPr id="4" name="Picture 3">
            <a:extLst>
              <a:ext uri="{FF2B5EF4-FFF2-40B4-BE49-F238E27FC236}">
                <a16:creationId xmlns:a16="http://schemas.microsoft.com/office/drawing/2014/main" id="{F61F5A6E-73BE-400A-ACAC-730596F6A3F6}"/>
              </a:ext>
            </a:extLst>
          </p:cNvPr>
          <p:cNvPicPr>
            <a:picLocks noChangeAspect="1"/>
          </p:cNvPicPr>
          <p:nvPr/>
        </p:nvPicPr>
        <p:blipFill>
          <a:blip r:embed="rId2"/>
          <a:stretch>
            <a:fillRect/>
          </a:stretch>
        </p:blipFill>
        <p:spPr>
          <a:xfrm>
            <a:off x="6341014" y="2849535"/>
            <a:ext cx="4649541" cy="2612451"/>
          </a:xfrm>
          <a:prstGeom prst="rect">
            <a:avLst/>
          </a:prstGeom>
        </p:spPr>
      </p:pic>
    </p:spTree>
    <p:extLst>
      <p:ext uri="{BB962C8B-B14F-4D97-AF65-F5344CB8AC3E}">
        <p14:creationId xmlns:p14="http://schemas.microsoft.com/office/powerpoint/2010/main" val="5695297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1D821-C065-4B8E-A8AB-CC67F1B6F9FB}"/>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5B900BE0-1774-4F2C-A5B6-93FDD8A99B33}"/>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19461550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D382C-260B-4AB2-B109-54FA48089E22}"/>
              </a:ext>
            </a:extLst>
          </p:cNvPr>
          <p:cNvSpPr>
            <a:spLocks noGrp="1"/>
          </p:cNvSpPr>
          <p:nvPr>
            <p:ph type="title"/>
          </p:nvPr>
        </p:nvSpPr>
        <p:spPr>
          <a:xfrm>
            <a:off x="252918" y="1123837"/>
            <a:ext cx="3307027" cy="4601183"/>
          </a:xfrm>
        </p:spPr>
        <p:txBody>
          <a:bodyPr/>
          <a:lstStyle/>
          <a:p>
            <a:pPr algn="ctr"/>
            <a:r>
              <a:rPr lang="en-US" dirty="0"/>
              <a:t>BUSSINESS INTELLIGENCE TOOL</a:t>
            </a:r>
            <a:br>
              <a:rPr lang="en-US" dirty="0"/>
            </a:br>
            <a:r>
              <a:rPr lang="en-US" dirty="0"/>
              <a:t>(BI  TOOL)</a:t>
            </a:r>
            <a:endParaRPr lang="en-IN" dirty="0"/>
          </a:p>
        </p:txBody>
      </p:sp>
      <p:sp>
        <p:nvSpPr>
          <p:cNvPr id="3" name="Content Placeholder 2">
            <a:extLst>
              <a:ext uri="{FF2B5EF4-FFF2-40B4-BE49-F238E27FC236}">
                <a16:creationId xmlns:a16="http://schemas.microsoft.com/office/drawing/2014/main" id="{C33FF515-BE48-4A94-B688-D7A57C476145}"/>
              </a:ext>
            </a:extLst>
          </p:cNvPr>
          <p:cNvSpPr>
            <a:spLocks noGrp="1"/>
          </p:cNvSpPr>
          <p:nvPr>
            <p:ph idx="1"/>
          </p:nvPr>
        </p:nvSpPr>
        <p:spPr/>
        <p:txBody>
          <a:bodyPr/>
          <a:lstStyle/>
          <a:p>
            <a:r>
              <a:rPr lang="en-US" b="0" i="0" dirty="0">
                <a:solidFill>
                  <a:srgbClr val="4C4C51"/>
                </a:solidFill>
                <a:effectLst/>
                <a:latin typeface="Segoe UI" panose="020B0502040204020203" pitchFamily="34" charset="0"/>
              </a:rPr>
              <a:t>Business intelligence (BI) tools are types of application software which collect and process large amounts of unstructured data from internal and external systems</a:t>
            </a:r>
          </a:p>
          <a:p>
            <a:r>
              <a:rPr lang="en-US" b="0" i="0" dirty="0">
                <a:solidFill>
                  <a:srgbClr val="4C4C51"/>
                </a:solidFill>
                <a:effectLst/>
                <a:latin typeface="Segoe UI" panose="020B0502040204020203" pitchFamily="34" charset="0"/>
              </a:rPr>
              <a:t>These tools also help prepare data for analysis so that you can create reports, dashboards and data </a:t>
            </a:r>
            <a:r>
              <a:rPr lang="en-US" b="0" i="0" dirty="0" err="1">
                <a:solidFill>
                  <a:srgbClr val="4C4C51"/>
                </a:solidFill>
                <a:effectLst/>
                <a:latin typeface="Segoe UI" panose="020B0502040204020203" pitchFamily="34" charset="0"/>
              </a:rPr>
              <a:t>visualisations</a:t>
            </a:r>
            <a:r>
              <a:rPr lang="en-US" b="0" i="0" dirty="0">
                <a:solidFill>
                  <a:srgbClr val="4C4C51"/>
                </a:solidFill>
                <a:effectLst/>
                <a:latin typeface="Segoe UI" panose="020B0502040204020203" pitchFamily="34" charset="0"/>
              </a:rPr>
              <a:t>. The results give both employees and managers the power to accelerate and improve decision making, increase operational efficiency, pinpoint new revenue potentials, identify market trends, report genuine KPIs and identify new business opportunities.</a:t>
            </a:r>
            <a:endParaRPr lang="en-IN" dirty="0"/>
          </a:p>
        </p:txBody>
      </p:sp>
    </p:spTree>
    <p:extLst>
      <p:ext uri="{BB962C8B-B14F-4D97-AF65-F5344CB8AC3E}">
        <p14:creationId xmlns:p14="http://schemas.microsoft.com/office/powerpoint/2010/main" val="34252514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8DE88-2842-46E8-B63B-7073E751EEDF}"/>
              </a:ext>
            </a:extLst>
          </p:cNvPr>
          <p:cNvSpPr>
            <a:spLocks noGrp="1"/>
          </p:cNvSpPr>
          <p:nvPr>
            <p:ph type="title"/>
          </p:nvPr>
        </p:nvSpPr>
        <p:spPr/>
        <p:txBody>
          <a:bodyPr/>
          <a:lstStyle/>
          <a:p>
            <a:r>
              <a:rPr lang="en-US" dirty="0"/>
              <a:t>TYPES OF BI TOOLS</a:t>
            </a:r>
            <a:endParaRPr lang="en-IN" dirty="0"/>
          </a:p>
        </p:txBody>
      </p:sp>
      <p:pic>
        <p:nvPicPr>
          <p:cNvPr id="4" name="Content Placeholder 3">
            <a:extLst>
              <a:ext uri="{FF2B5EF4-FFF2-40B4-BE49-F238E27FC236}">
                <a16:creationId xmlns:a16="http://schemas.microsoft.com/office/drawing/2014/main" id="{02AA428E-93F0-48FB-BB91-929464549E41}"/>
              </a:ext>
            </a:extLst>
          </p:cNvPr>
          <p:cNvPicPr>
            <a:picLocks noGrp="1" noChangeAspect="1"/>
          </p:cNvPicPr>
          <p:nvPr>
            <p:ph idx="1"/>
          </p:nvPr>
        </p:nvPicPr>
        <p:blipFill>
          <a:blip r:embed="rId2"/>
          <a:stretch>
            <a:fillRect/>
          </a:stretch>
        </p:blipFill>
        <p:spPr>
          <a:xfrm>
            <a:off x="3868738" y="1595437"/>
            <a:ext cx="7315200" cy="3657600"/>
          </a:xfrm>
          <a:prstGeom prst="rect">
            <a:avLst/>
          </a:prstGeom>
        </p:spPr>
      </p:pic>
    </p:spTree>
    <p:extLst>
      <p:ext uri="{BB962C8B-B14F-4D97-AF65-F5344CB8AC3E}">
        <p14:creationId xmlns:p14="http://schemas.microsoft.com/office/powerpoint/2010/main" val="19241429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32D51-77E8-4A9A-AB7E-37A5A898F126}"/>
              </a:ext>
            </a:extLst>
          </p:cNvPr>
          <p:cNvSpPr>
            <a:spLocks noGrp="1"/>
          </p:cNvSpPr>
          <p:nvPr>
            <p:ph type="title"/>
          </p:nvPr>
        </p:nvSpPr>
        <p:spPr/>
        <p:txBody>
          <a:bodyPr/>
          <a:lstStyle/>
          <a:p>
            <a:r>
              <a:rPr lang="en-US" dirty="0"/>
              <a:t>TABLEAU</a:t>
            </a:r>
            <a:endParaRPr lang="en-IN" dirty="0"/>
          </a:p>
        </p:txBody>
      </p:sp>
      <p:sp>
        <p:nvSpPr>
          <p:cNvPr id="3" name="Content Placeholder 2">
            <a:extLst>
              <a:ext uri="{FF2B5EF4-FFF2-40B4-BE49-F238E27FC236}">
                <a16:creationId xmlns:a16="http://schemas.microsoft.com/office/drawing/2014/main" id="{41F48FD8-BE03-4D3C-85AB-93263CEDEA23}"/>
              </a:ext>
            </a:extLst>
          </p:cNvPr>
          <p:cNvSpPr>
            <a:spLocks noGrp="1"/>
          </p:cNvSpPr>
          <p:nvPr>
            <p:ph idx="1"/>
          </p:nvPr>
        </p:nvSpPr>
        <p:spPr/>
        <p:txBody>
          <a:bodyPr/>
          <a:lstStyle/>
          <a:p>
            <a:pPr algn="l"/>
            <a:r>
              <a:rPr lang="en-US" b="1" i="0" dirty="0">
                <a:solidFill>
                  <a:srgbClr val="222222"/>
                </a:solidFill>
                <a:effectLst/>
                <a:latin typeface="Source Sans Pro" panose="020B0503030403020204" pitchFamily="34" charset="0"/>
              </a:rPr>
              <a:t>Tableau</a:t>
            </a:r>
            <a:r>
              <a:rPr lang="en-US" b="0" i="0" dirty="0">
                <a:solidFill>
                  <a:srgbClr val="222222"/>
                </a:solidFill>
                <a:effectLst/>
                <a:latin typeface="Source Sans Pro" panose="020B0503030403020204" pitchFamily="34" charset="0"/>
              </a:rPr>
              <a:t> is a powerful and fastest growing data visualization tool used in the Business Intelligence Industry. It helps in simplifying raw data in a very easily understandable format. Tableau helps create the data that can be understood by professionals at any level in an organization. It also allows non-technical users to create customized dashboards.</a:t>
            </a:r>
          </a:p>
          <a:p>
            <a:pPr algn="l"/>
            <a:r>
              <a:rPr lang="en-US" b="0" i="0" dirty="0">
                <a:solidFill>
                  <a:srgbClr val="222222"/>
                </a:solidFill>
                <a:effectLst/>
                <a:latin typeface="Source Sans Pro" panose="020B0503030403020204" pitchFamily="34" charset="0"/>
              </a:rPr>
              <a:t>Data analysis is very fast with Tableau tool and the visualizations created are in the form of dashboards and worksheets.</a:t>
            </a:r>
          </a:p>
          <a:p>
            <a:endParaRPr lang="en-IN" dirty="0"/>
          </a:p>
        </p:txBody>
      </p:sp>
    </p:spTree>
    <p:extLst>
      <p:ext uri="{BB962C8B-B14F-4D97-AF65-F5344CB8AC3E}">
        <p14:creationId xmlns:p14="http://schemas.microsoft.com/office/powerpoint/2010/main" val="33725543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35EE5-745C-4CDD-8682-588C95765544}"/>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1A48E2CB-903B-4734-9779-EA29030726D5}"/>
              </a:ext>
            </a:extLst>
          </p:cNvPr>
          <p:cNvPicPr>
            <a:picLocks noGrp="1" noChangeAspect="1"/>
          </p:cNvPicPr>
          <p:nvPr>
            <p:ph idx="1"/>
          </p:nvPr>
        </p:nvPicPr>
        <p:blipFill>
          <a:blip r:embed="rId2"/>
          <a:stretch>
            <a:fillRect/>
          </a:stretch>
        </p:blipFill>
        <p:spPr>
          <a:xfrm>
            <a:off x="3868738" y="1160849"/>
            <a:ext cx="7315200" cy="4526776"/>
          </a:xfrm>
          <a:prstGeom prst="rect">
            <a:avLst/>
          </a:prstGeom>
        </p:spPr>
      </p:pic>
    </p:spTree>
    <p:extLst>
      <p:ext uri="{BB962C8B-B14F-4D97-AF65-F5344CB8AC3E}">
        <p14:creationId xmlns:p14="http://schemas.microsoft.com/office/powerpoint/2010/main" val="18386507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D79DD-0D16-4646-8AD4-0FF56A52742A}"/>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B44EE94F-7C4F-47F3-B6D4-E708056DC210}"/>
              </a:ext>
            </a:extLst>
          </p:cNvPr>
          <p:cNvPicPr>
            <a:picLocks noGrp="1" noChangeAspect="1"/>
          </p:cNvPicPr>
          <p:nvPr>
            <p:ph idx="1"/>
          </p:nvPr>
        </p:nvPicPr>
        <p:blipFill>
          <a:blip r:embed="rId2"/>
          <a:stretch>
            <a:fillRect/>
          </a:stretch>
        </p:blipFill>
        <p:spPr>
          <a:xfrm>
            <a:off x="1269507" y="348736"/>
            <a:ext cx="8782374" cy="6372985"/>
          </a:xfrm>
          <a:prstGeom prst="rect">
            <a:avLst/>
          </a:prstGeom>
        </p:spPr>
      </p:pic>
    </p:spTree>
    <p:extLst>
      <p:ext uri="{BB962C8B-B14F-4D97-AF65-F5344CB8AC3E}">
        <p14:creationId xmlns:p14="http://schemas.microsoft.com/office/powerpoint/2010/main" val="9817502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750AC-8F49-4B88-829B-A6EB161D6DEC}"/>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FFD29678-AF64-4DA9-9078-DA220C1B3711}"/>
              </a:ext>
            </a:extLst>
          </p:cNvPr>
          <p:cNvSpPr>
            <a:spLocks noGrp="1"/>
          </p:cNvSpPr>
          <p:nvPr>
            <p:ph idx="1"/>
          </p:nvPr>
        </p:nvSpPr>
        <p:spPr/>
        <p:txBody>
          <a:bodyPr/>
          <a:lstStyle/>
          <a:p>
            <a:pPr algn="l"/>
            <a:r>
              <a:rPr lang="en-US" b="0" i="0" dirty="0">
                <a:solidFill>
                  <a:srgbClr val="333333"/>
                </a:solidFill>
                <a:effectLst/>
                <a:latin typeface="Merriweather"/>
              </a:rPr>
              <a:t>On the </a:t>
            </a:r>
            <a:r>
              <a:rPr lang="en-US" b="1" i="0" dirty="0">
                <a:solidFill>
                  <a:srgbClr val="333333"/>
                </a:solidFill>
                <a:effectLst/>
                <a:latin typeface="Merriweather"/>
              </a:rPr>
              <a:t>Connect</a:t>
            </a:r>
            <a:r>
              <a:rPr lang="en-US" b="0" i="0" dirty="0">
                <a:solidFill>
                  <a:srgbClr val="333333"/>
                </a:solidFill>
                <a:effectLst/>
                <a:latin typeface="Merriweather"/>
              </a:rPr>
              <a:t> pane, you can do the following:</a:t>
            </a:r>
          </a:p>
          <a:p>
            <a:pPr algn="l">
              <a:buFont typeface="Arial" panose="020B0604020202020204" pitchFamily="34" charset="0"/>
              <a:buChar char="•"/>
            </a:pPr>
            <a:r>
              <a:rPr lang="en-US" b="1" i="0" dirty="0">
                <a:solidFill>
                  <a:srgbClr val="333333"/>
                </a:solidFill>
                <a:effectLst/>
                <a:latin typeface="Merriweather"/>
              </a:rPr>
              <a:t>Connect to data:</a:t>
            </a:r>
            <a:r>
              <a:rPr lang="en-US" b="0" i="0" dirty="0">
                <a:solidFill>
                  <a:srgbClr val="333333"/>
                </a:solidFill>
                <a:effectLst/>
                <a:latin typeface="Merriweather"/>
              </a:rPr>
              <a:t> Under </a:t>
            </a:r>
            <a:r>
              <a:rPr lang="en-US" b="1" i="0" dirty="0">
                <a:solidFill>
                  <a:srgbClr val="333333"/>
                </a:solidFill>
                <a:effectLst/>
                <a:latin typeface="Merriweather"/>
              </a:rPr>
              <a:t>To a File</a:t>
            </a:r>
            <a:r>
              <a:rPr lang="en-US" b="0" i="0" dirty="0">
                <a:solidFill>
                  <a:srgbClr val="333333"/>
                </a:solidFill>
                <a:effectLst/>
                <a:latin typeface="Merriweather"/>
              </a:rPr>
              <a:t>, connect to data stored in Microsoft Excel files, text files, Access files, Tableau extract files, and statistical files, such as SAS, SPSS, and R. Under </a:t>
            </a:r>
            <a:r>
              <a:rPr lang="en-US" b="1" i="0" dirty="0">
                <a:solidFill>
                  <a:srgbClr val="333333"/>
                </a:solidFill>
                <a:effectLst/>
                <a:latin typeface="Merriweather"/>
              </a:rPr>
              <a:t>To a Server</a:t>
            </a:r>
            <a:r>
              <a:rPr lang="en-US" b="0" i="0" dirty="0">
                <a:solidFill>
                  <a:srgbClr val="333333"/>
                </a:solidFill>
                <a:effectLst/>
                <a:latin typeface="Merriweather"/>
              </a:rPr>
              <a:t>, connect to data stored in databases like Microsoft SQL Server or Oracle. The server names listed in this section change based on which servers you connect to and how often.</a:t>
            </a:r>
          </a:p>
          <a:p>
            <a:pPr algn="l">
              <a:buFont typeface="Arial" panose="020B0604020202020204" pitchFamily="34" charset="0"/>
              <a:buChar char="•"/>
            </a:pPr>
            <a:r>
              <a:rPr lang="en-US" b="1" i="0" dirty="0">
                <a:solidFill>
                  <a:srgbClr val="333333"/>
                </a:solidFill>
                <a:effectLst/>
                <a:latin typeface="Merriweather"/>
              </a:rPr>
              <a:t>Open saved data sources:</a:t>
            </a:r>
            <a:r>
              <a:rPr lang="en-US" b="0" i="0" dirty="0">
                <a:solidFill>
                  <a:srgbClr val="333333"/>
                </a:solidFill>
                <a:effectLst/>
                <a:latin typeface="Merriweather"/>
              </a:rPr>
              <a:t> Quickly open data sources that you have previously saved to your My Tableau Repository directory. Also, Tableau provides sample saved data sources that you can use to explore Tableau Desktop functionality. To follow along with examples in the Tableau Desktop documentation, you'll usually use the </a:t>
            </a:r>
            <a:r>
              <a:rPr lang="en-US" b="1" i="0" dirty="0">
                <a:solidFill>
                  <a:srgbClr val="333333"/>
                </a:solidFill>
                <a:effectLst/>
                <a:latin typeface="Merriweather"/>
              </a:rPr>
              <a:t>Sample – Superstore</a:t>
            </a:r>
            <a:r>
              <a:rPr lang="en-US" b="0" i="0" dirty="0">
                <a:solidFill>
                  <a:srgbClr val="333333"/>
                </a:solidFill>
                <a:effectLst/>
                <a:latin typeface="Merriweather"/>
              </a:rPr>
              <a:t> data source.</a:t>
            </a:r>
          </a:p>
          <a:p>
            <a:pPr algn="l"/>
            <a:endParaRPr lang="en-US" b="0" i="0" dirty="0">
              <a:solidFill>
                <a:srgbClr val="333333"/>
              </a:solidFill>
              <a:effectLst/>
              <a:latin typeface="Benton Sans Book"/>
            </a:endParaRPr>
          </a:p>
          <a:p>
            <a:endParaRPr lang="en-IN" dirty="0"/>
          </a:p>
        </p:txBody>
      </p:sp>
    </p:spTree>
    <p:extLst>
      <p:ext uri="{BB962C8B-B14F-4D97-AF65-F5344CB8AC3E}">
        <p14:creationId xmlns:p14="http://schemas.microsoft.com/office/powerpoint/2010/main" val="35496478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C6A8E84-C4E7-432E-9A3D-7C8DFF0906F3}"/>
              </a:ext>
            </a:extLst>
          </p:cNvPr>
          <p:cNvPicPr>
            <a:picLocks noChangeAspect="1"/>
          </p:cNvPicPr>
          <p:nvPr/>
        </p:nvPicPr>
        <p:blipFill>
          <a:blip r:embed="rId2"/>
          <a:stretch>
            <a:fillRect/>
          </a:stretch>
        </p:blipFill>
        <p:spPr>
          <a:xfrm>
            <a:off x="127012" y="1028038"/>
            <a:ext cx="4198261" cy="4965854"/>
          </a:xfrm>
          <a:prstGeom prst="rect">
            <a:avLst/>
          </a:prstGeom>
        </p:spPr>
      </p:pic>
      <p:sp>
        <p:nvSpPr>
          <p:cNvPr id="2" name="Title 1">
            <a:extLst>
              <a:ext uri="{FF2B5EF4-FFF2-40B4-BE49-F238E27FC236}">
                <a16:creationId xmlns:a16="http://schemas.microsoft.com/office/drawing/2014/main" id="{257913B1-6AB1-4DC3-9DB9-4731072640CB}"/>
              </a:ext>
            </a:extLst>
          </p:cNvPr>
          <p:cNvSpPr>
            <a:spLocks noGrp="1"/>
          </p:cNvSpPr>
          <p:nvPr>
            <p:ph type="title"/>
          </p:nvPr>
        </p:nvSpPr>
        <p:spPr>
          <a:xfrm>
            <a:off x="252919" y="1028039"/>
            <a:ext cx="4072354" cy="4696982"/>
          </a:xfrm>
        </p:spPr>
        <p:txBody>
          <a:bodyPr/>
          <a:lstStyle/>
          <a:p>
            <a:endParaRPr lang="en-IN" dirty="0"/>
          </a:p>
        </p:txBody>
      </p:sp>
      <p:sp>
        <p:nvSpPr>
          <p:cNvPr id="3" name="Content Placeholder 2">
            <a:extLst>
              <a:ext uri="{FF2B5EF4-FFF2-40B4-BE49-F238E27FC236}">
                <a16:creationId xmlns:a16="http://schemas.microsoft.com/office/drawing/2014/main" id="{581ADA6A-9AEE-44C0-A828-BEBF94D0189A}"/>
              </a:ext>
            </a:extLst>
          </p:cNvPr>
          <p:cNvSpPr>
            <a:spLocks noGrp="1"/>
          </p:cNvSpPr>
          <p:nvPr>
            <p:ph idx="1"/>
          </p:nvPr>
        </p:nvSpPr>
        <p:spPr>
          <a:xfrm>
            <a:off x="4543971" y="607354"/>
            <a:ext cx="7315200" cy="5120640"/>
          </a:xfrm>
        </p:spPr>
        <p:txBody>
          <a:bodyPr/>
          <a:lstStyle/>
          <a:p>
            <a:pPr algn="l"/>
            <a:r>
              <a:rPr lang="en-US" b="0" i="0" dirty="0">
                <a:solidFill>
                  <a:srgbClr val="333333"/>
                </a:solidFill>
                <a:effectLst/>
                <a:latin typeface="Benton Sans Book"/>
              </a:rPr>
              <a:t>Open</a:t>
            </a:r>
          </a:p>
          <a:p>
            <a:pPr algn="l"/>
            <a:r>
              <a:rPr lang="en-US" b="0" i="0" dirty="0">
                <a:solidFill>
                  <a:srgbClr val="333333"/>
                </a:solidFill>
                <a:effectLst/>
                <a:latin typeface="Merriweather"/>
              </a:rPr>
              <a:t>Open recent workbooks, pin workbooks to the start page, and explore sample workbooks.</a:t>
            </a:r>
          </a:p>
          <a:p>
            <a:r>
              <a:rPr lang="en-US" b="1" i="0" dirty="0">
                <a:solidFill>
                  <a:srgbClr val="333333"/>
                </a:solidFill>
                <a:effectLst/>
                <a:latin typeface="Merriweather"/>
              </a:rPr>
              <a:t>Open recently opened workbooks:</a:t>
            </a:r>
            <a:r>
              <a:rPr lang="en-US" b="0" i="0" dirty="0">
                <a:solidFill>
                  <a:srgbClr val="333333"/>
                </a:solidFill>
                <a:effectLst/>
                <a:latin typeface="Merriweather"/>
              </a:rPr>
              <a:t> When you open Tableau Desktop for the first time, this pane is empty. As you create and save new workbooks, the most recently opened workbooks appear here. Click the workbook thumbnail to open a workbook, or if you don't see a workbook thumbnail, click the </a:t>
            </a:r>
            <a:r>
              <a:rPr lang="en-US" b="1" i="0" dirty="0">
                <a:solidFill>
                  <a:srgbClr val="333333"/>
                </a:solidFill>
                <a:effectLst/>
                <a:latin typeface="Merriweather"/>
              </a:rPr>
              <a:t>Open a Workbook</a:t>
            </a:r>
            <a:r>
              <a:rPr lang="en-US" b="0" i="0" dirty="0">
                <a:solidFill>
                  <a:srgbClr val="333333"/>
                </a:solidFill>
                <a:effectLst/>
                <a:latin typeface="Merriweather"/>
              </a:rPr>
              <a:t> link to find other workbooks that are saved to your computer.</a:t>
            </a:r>
          </a:p>
          <a:p>
            <a:endParaRPr lang="en-IN" dirty="0"/>
          </a:p>
        </p:txBody>
      </p:sp>
    </p:spTree>
    <p:extLst>
      <p:ext uri="{BB962C8B-B14F-4D97-AF65-F5344CB8AC3E}">
        <p14:creationId xmlns:p14="http://schemas.microsoft.com/office/powerpoint/2010/main" val="30013232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8B41AE4-BC92-470B-80C6-114181C29E9C}"/>
              </a:ext>
            </a:extLst>
          </p:cNvPr>
          <p:cNvPicPr>
            <a:picLocks noChangeAspect="1"/>
          </p:cNvPicPr>
          <p:nvPr/>
        </p:nvPicPr>
        <p:blipFill>
          <a:blip r:embed="rId2"/>
          <a:stretch>
            <a:fillRect/>
          </a:stretch>
        </p:blipFill>
        <p:spPr>
          <a:xfrm>
            <a:off x="429897" y="-115410"/>
            <a:ext cx="2770504" cy="6858000"/>
          </a:xfrm>
          <a:prstGeom prst="rect">
            <a:avLst/>
          </a:prstGeom>
        </p:spPr>
      </p:pic>
      <p:sp>
        <p:nvSpPr>
          <p:cNvPr id="3" name="Content Placeholder 2">
            <a:extLst>
              <a:ext uri="{FF2B5EF4-FFF2-40B4-BE49-F238E27FC236}">
                <a16:creationId xmlns:a16="http://schemas.microsoft.com/office/drawing/2014/main" id="{9141D279-6E8D-4C59-8641-412FFECCAA12}"/>
              </a:ext>
            </a:extLst>
          </p:cNvPr>
          <p:cNvSpPr>
            <a:spLocks noGrp="1"/>
          </p:cNvSpPr>
          <p:nvPr>
            <p:ph idx="1"/>
          </p:nvPr>
        </p:nvSpPr>
        <p:spPr/>
        <p:txBody>
          <a:bodyPr/>
          <a:lstStyle/>
          <a:p>
            <a:r>
              <a:rPr lang="en-US" dirty="0"/>
              <a:t>Discover</a:t>
            </a:r>
          </a:p>
          <a:p>
            <a:r>
              <a:rPr lang="en-US" dirty="0"/>
              <a:t>See popular views in Tableau Public, read blog posts and news about Tableau, and find training videos and tutorials to help you get started.</a:t>
            </a:r>
          </a:p>
          <a:p>
            <a:endParaRPr lang="en-US" dirty="0"/>
          </a:p>
          <a:p>
            <a:endParaRPr lang="en-IN" dirty="0"/>
          </a:p>
        </p:txBody>
      </p:sp>
    </p:spTree>
    <p:extLst>
      <p:ext uri="{BB962C8B-B14F-4D97-AF65-F5344CB8AC3E}">
        <p14:creationId xmlns:p14="http://schemas.microsoft.com/office/powerpoint/2010/main" val="2234368467"/>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Frame</Template>
  <TotalTime>21</TotalTime>
  <Words>443</Words>
  <Application>Microsoft Office PowerPoint</Application>
  <PresentationFormat>Widescreen</PresentationFormat>
  <Paragraphs>17</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Benton Sans Book</vt:lpstr>
      <vt:lpstr>Corbel</vt:lpstr>
      <vt:lpstr>Merriweather</vt:lpstr>
      <vt:lpstr>Segoe UI</vt:lpstr>
      <vt:lpstr>Source Sans Pro</vt:lpstr>
      <vt:lpstr>Wingdings 2</vt:lpstr>
      <vt:lpstr>Frame</vt:lpstr>
      <vt:lpstr>TABLEAU</vt:lpstr>
      <vt:lpstr>BUSSINESS INTELLIGENCE TOOL (BI  TOOL)</vt:lpstr>
      <vt:lpstr>TYPES OF BI TOOLS</vt:lpstr>
      <vt:lpstr>TABLEAU</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TABLEAU</dc:title>
  <dc:creator>Anjali Kadre</dc:creator>
  <cp:lastModifiedBy>Anjali Kadre</cp:lastModifiedBy>
  <cp:revision>1</cp:revision>
  <dcterms:created xsi:type="dcterms:W3CDTF">2021-07-14T14:08:47Z</dcterms:created>
  <dcterms:modified xsi:type="dcterms:W3CDTF">2021-07-14T14:30:30Z</dcterms:modified>
</cp:coreProperties>
</file>