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28"/>
  </p:notesMasterIdLst>
  <p:handoutMasterIdLst>
    <p:handoutMasterId r:id="rId29"/>
  </p:handoutMasterIdLst>
  <p:sldIdLst>
    <p:sldId id="257" r:id="rId3"/>
    <p:sldId id="268" r:id="rId4"/>
    <p:sldId id="267" r:id="rId5"/>
    <p:sldId id="269" r:id="rId6"/>
    <p:sldId id="270" r:id="rId7"/>
    <p:sldId id="259" r:id="rId8"/>
    <p:sldId id="261" r:id="rId9"/>
    <p:sldId id="262" r:id="rId10"/>
    <p:sldId id="263" r:id="rId11"/>
    <p:sldId id="271" r:id="rId12"/>
    <p:sldId id="265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125" d="100"/>
          <a:sy n="125" d="100"/>
        </p:scale>
        <p:origin x="-144" y="-31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3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6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2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ontGetKicked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Intelligence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DON’T GET KICKED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2612" y="533400"/>
            <a:ext cx="601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Data Replacement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1828800"/>
            <a:ext cx="6315075" cy="2952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4212" y="1302841"/>
            <a:ext cx="480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We can replace all missing values with ‘.’</a:t>
            </a:r>
          </a:p>
          <a:p>
            <a:pPr algn="just"/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Variables storing price of the vehicle have some values as ‘0’ , so we consider them as missing</a:t>
            </a:r>
          </a:p>
          <a:p>
            <a:pPr algn="just"/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Taking  </a:t>
            </a:r>
            <a:r>
              <a:rPr lang="en-US" dirty="0"/>
              <a:t>1 as the lower threshold limit for all the price variables and </a:t>
            </a:r>
            <a:r>
              <a:rPr lang="en-US" dirty="0" smtClean="0"/>
              <a:t>replacing them</a:t>
            </a:r>
            <a:r>
              <a:rPr lang="en-US" dirty="0"/>
              <a:t>, as </a:t>
            </a:r>
            <a:r>
              <a:rPr lang="en-US" dirty="0" smtClean="0"/>
              <a:t>well, with ‘.’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812" y="38100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Filter </a:t>
            </a:r>
            <a:endParaRPr lang="en-US" sz="4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829" b="10829"/>
          <a:stretch>
            <a:fillRect/>
          </a:stretch>
        </p:blipFill>
        <p:spPr>
          <a:xfrm>
            <a:off x="4722812" y="1600200"/>
            <a:ext cx="7187233" cy="3654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8012" y="137160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Excludes outliers or other observations that are not significant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Default filtering method ‘NONE’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Partition</a:t>
            </a:r>
            <a:endParaRPr lang="en-US" b="1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751012" y="2133600"/>
            <a:ext cx="1219200" cy="2057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20497745">
            <a:off x="3811426" y="2484309"/>
            <a:ext cx="1295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884612" y="2946345"/>
            <a:ext cx="1295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41125">
            <a:off x="3821530" y="3392228"/>
            <a:ext cx="1295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94313" y="1912809"/>
            <a:ext cx="16002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294313" y="2709004"/>
            <a:ext cx="16002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Data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294313" y="3524755"/>
            <a:ext cx="1600200" cy="685800"/>
          </a:xfrm>
          <a:prstGeom prst="roundRect">
            <a:avLst/>
          </a:prstGeom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Data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410205"/>
            <a:ext cx="4467225" cy="422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39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6551830" cy="4575175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Binning </a:t>
            </a:r>
          </a:p>
          <a:p>
            <a:pPr marL="285750" indent="-285750" algn="just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this to bin the variables which had a high class level count. </a:t>
            </a:r>
          </a:p>
          <a:p>
            <a:pPr marL="285750" indent="-285750" algn="just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‘Model’, ‘Sub Model’, ‘Trim’, ‘Color’ and ‘Transmission’ were chosen. </a:t>
            </a:r>
          </a:p>
          <a:p>
            <a:pPr marL="285750" indent="-285750" algn="just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and SubModel had initial class levels count of more than 500 which later reduced to 51 and 40 respectively.</a:t>
            </a:r>
          </a:p>
          <a:p>
            <a:pPr algn="just"/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</a:t>
            </a:r>
          </a:p>
          <a:p>
            <a:pPr marL="285750" indent="-285750" algn="just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node was used to replace the missing values. </a:t>
            </a:r>
          </a:p>
          <a:p>
            <a:pPr marL="285750" indent="-285750" algn="just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of interval data was replaced with the mean </a:t>
            </a:r>
          </a:p>
          <a:p>
            <a:pPr marL="285750" indent="-285750" algn="just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for Nominal/Binary data was replaced with the most frequently occurring value</a:t>
            </a:r>
          </a:p>
          <a:p>
            <a:pPr algn="just"/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Variables</a:t>
            </a:r>
          </a:p>
          <a:p>
            <a:pPr marL="285750" indent="-285750" algn="just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Helped us reduce the skewness of variables. </a:t>
            </a:r>
          </a:p>
          <a:p>
            <a:pPr marL="285750" indent="-285750" algn="just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Logarithmic transformation was applied on the attribute ‘WarrantyCost’. </a:t>
            </a:r>
          </a:p>
          <a:p>
            <a:pPr marL="285750" indent="-285750" algn="just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tried to create a few more formulae such as creating binary variables for VehicleAge and WheelType. </a:t>
            </a:r>
          </a:p>
          <a:p>
            <a:pPr marL="285750" indent="-285750" algn="just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that ultimately resulted in an increase in the Misclassification Rate. Hence we deleted the newly created variables.</a:t>
            </a:r>
          </a:p>
          <a:p>
            <a:pPr algn="just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812" y="2514600"/>
            <a:ext cx="4648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Data Mining Techniques Used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Decision Tree</a:t>
            </a:r>
          </a:p>
          <a:p>
            <a:r>
              <a:rPr lang="en-US" smtClean="0"/>
              <a:t>Neural Networks</a:t>
            </a:r>
          </a:p>
          <a:p>
            <a:r>
              <a:rPr lang="en-US" smtClean="0"/>
              <a:t>Gradient Boosting</a:t>
            </a:r>
          </a:p>
          <a:p>
            <a:r>
              <a:rPr lang="en-US" smtClean="0"/>
              <a:t>Logistics Regression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825625"/>
            <a:ext cx="5029200" cy="4351338"/>
          </a:xfrm>
        </p:spPr>
        <p:txBody>
          <a:bodyPr/>
          <a:lstStyle/>
          <a:p>
            <a:pPr algn="just"/>
            <a:r>
              <a:rPr lang="en-US" dirty="0" smtClean="0"/>
              <a:t>Result: Misclassification </a:t>
            </a:r>
            <a:r>
              <a:rPr lang="en-US" dirty="0"/>
              <a:t>rate is 10.35% which is comparatively higher than the regression models. Hence we do not use this model for our analysis.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2" y="2209800"/>
            <a:ext cx="632460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50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825625"/>
            <a:ext cx="5867400" cy="4351338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Result: Misclassification </a:t>
            </a:r>
            <a:r>
              <a:rPr lang="en-US" sz="2800" dirty="0"/>
              <a:t>rate </a:t>
            </a:r>
            <a:r>
              <a:rPr lang="en-US" sz="2800" b="1" dirty="0"/>
              <a:t>is 10.3638</a:t>
            </a:r>
            <a:r>
              <a:rPr lang="en-US" sz="2800" b="1" dirty="0" smtClean="0"/>
              <a:t>%</a:t>
            </a:r>
          </a:p>
          <a:p>
            <a:pPr algn="just"/>
            <a:r>
              <a:rPr lang="en-US" sz="2800" dirty="0"/>
              <a:t>The 10.3638% misclassification rate </a:t>
            </a:r>
            <a:r>
              <a:rPr lang="en-US" sz="2800" dirty="0" smtClean="0"/>
              <a:t>consist </a:t>
            </a:r>
            <a:r>
              <a:rPr lang="en-US" sz="2800" dirty="0"/>
              <a:t>of 9.14% false positive, and 1.23% false negative. </a:t>
            </a:r>
            <a:endParaRPr lang="en-US" sz="2800" dirty="0" smtClean="0"/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means 9.14% of the predicted bad buys in the modal are in fact good buys; 1.23% of the predicted good buys predicted in the modal are bad buys. </a:t>
            </a:r>
          </a:p>
          <a:p>
            <a:pPr algn="just"/>
            <a:endParaRPr lang="en-US" sz="2800" b="1" dirty="0" smtClean="0"/>
          </a:p>
          <a:p>
            <a:pPr algn="just"/>
            <a:endParaRPr lang="en-US" sz="2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3" y="1690689"/>
            <a:ext cx="59340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443" y="3581400"/>
            <a:ext cx="4343401" cy="2901288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8024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4951630" cy="4351338"/>
          </a:xfrm>
        </p:spPr>
        <p:txBody>
          <a:bodyPr/>
          <a:lstStyle/>
          <a:p>
            <a:r>
              <a:rPr lang="en-US" dirty="0"/>
              <a:t>This Model creates ‘the series of Decision Trees’ by fitting the residual of the prediction from the earlier tree in the series. </a:t>
            </a:r>
          </a:p>
          <a:p>
            <a:r>
              <a:rPr lang="en-US" dirty="0" smtClean="0"/>
              <a:t>Result: Validation </a:t>
            </a:r>
            <a:r>
              <a:rPr lang="en-US" dirty="0"/>
              <a:t>Misclassification Rate = 12.3%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1905000"/>
            <a:ext cx="60960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9028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Selection Models Used:</a:t>
            </a:r>
          </a:p>
          <a:p>
            <a:r>
              <a:rPr lang="en-US" dirty="0" smtClean="0"/>
              <a:t>None</a:t>
            </a:r>
          </a:p>
          <a:p>
            <a:r>
              <a:rPr lang="en-US" dirty="0" smtClean="0"/>
              <a:t>Forward Regression</a:t>
            </a:r>
          </a:p>
          <a:p>
            <a:r>
              <a:rPr lang="en-US" dirty="0" smtClean="0"/>
              <a:t>Backward Regression</a:t>
            </a:r>
          </a:p>
          <a:p>
            <a:r>
              <a:rPr lang="en-US" dirty="0" smtClean="0"/>
              <a:t>Stepwise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0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Logistic </a:t>
            </a:r>
            <a:r>
              <a:rPr lang="en-US" b="1" dirty="0" smtClean="0"/>
              <a:t>Regression (None)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524000"/>
            <a:ext cx="563743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Initially </a:t>
            </a:r>
            <a:r>
              <a:rPr lang="en-US" dirty="0"/>
              <a:t>we tried it directly after interactive binning from which we got the misclassification rate as 10.3399%</a:t>
            </a:r>
          </a:p>
          <a:p>
            <a:pPr algn="just"/>
            <a:r>
              <a:rPr lang="en-US" dirty="0"/>
              <a:t>Then we performed logistic regression after transforming variables, for skewness. Here the misclassification </a:t>
            </a:r>
            <a:r>
              <a:rPr lang="en-US" dirty="0" smtClean="0"/>
              <a:t>rate did not change</a:t>
            </a:r>
            <a:r>
              <a:rPr lang="en-US" dirty="0"/>
              <a:t> </a:t>
            </a:r>
            <a:endParaRPr lang="en-US" dirty="0" smtClean="0"/>
          </a:p>
          <a:p>
            <a:pPr algn="just"/>
            <a:r>
              <a:rPr lang="en-US" dirty="0" smtClean="0"/>
              <a:t>The results </a:t>
            </a:r>
            <a:r>
              <a:rPr lang="en-US" dirty="0"/>
              <a:t>talk about the importance of the variables in the regression </a:t>
            </a:r>
            <a:r>
              <a:rPr lang="en-US" dirty="0" smtClean="0"/>
              <a:t>model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1696084"/>
            <a:ext cx="50292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 rotWithShape="1">
          <a:blip r:embed="rId3"/>
          <a:srcRect r="14263" b="5359"/>
          <a:stretch/>
        </p:blipFill>
        <p:spPr bwMode="auto">
          <a:xfrm>
            <a:off x="6780212" y="3505200"/>
            <a:ext cx="5095875" cy="259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6808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The Problem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981200"/>
            <a:ext cx="10360501" cy="3886200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Auto dealerships purchase many of their used cars through auto auctions with the intent to buy it in the best possible </a:t>
            </a:r>
            <a:r>
              <a:rPr lang="en-US" sz="3600" dirty="0" smtClean="0"/>
              <a:t>condition</a:t>
            </a:r>
          </a:p>
          <a:p>
            <a:pPr algn="just"/>
            <a:r>
              <a:rPr lang="en-US" sz="3600" dirty="0" smtClean="0"/>
              <a:t>Risk-Buying </a:t>
            </a:r>
            <a:r>
              <a:rPr lang="en-US" sz="3600" dirty="0"/>
              <a:t>a faulty car which cannot be </a:t>
            </a:r>
            <a:r>
              <a:rPr lang="en-US" sz="3600" dirty="0" smtClean="0"/>
              <a:t>sold</a:t>
            </a:r>
          </a:p>
          <a:p>
            <a:pPr algn="just"/>
            <a:r>
              <a:rPr lang="en-US" sz="3600" dirty="0" smtClean="0"/>
              <a:t>Bad </a:t>
            </a:r>
            <a:r>
              <a:rPr lang="en-US" sz="3600" dirty="0"/>
              <a:t>buys are termed as </a:t>
            </a:r>
            <a:r>
              <a:rPr lang="en-US" sz="3600" dirty="0" smtClean="0"/>
              <a:t>kicks</a:t>
            </a:r>
          </a:p>
          <a:p>
            <a:pPr algn="just"/>
            <a:r>
              <a:rPr lang="en-US" sz="3600" dirty="0" smtClean="0"/>
              <a:t>Losses </a:t>
            </a:r>
            <a:r>
              <a:rPr lang="en-US" sz="3600" dirty="0"/>
              <a:t>can be minimized if the dealers can predict whether a car is kicked or not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432881"/>
            <a:ext cx="2362200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Logistics Regression (Forward)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1825625"/>
            <a:ext cx="57912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Result: </a:t>
            </a:r>
            <a:r>
              <a:rPr lang="en-US" dirty="0"/>
              <a:t>Misclassification Rate is </a:t>
            </a:r>
            <a:r>
              <a:rPr lang="en-US" b="1" dirty="0"/>
              <a:t>10.322%</a:t>
            </a:r>
            <a:r>
              <a:rPr lang="en-US" dirty="0"/>
              <a:t> for the validation dataset, which seems to be a good </a:t>
            </a:r>
            <a:r>
              <a:rPr lang="en-US" dirty="0" smtClean="0"/>
              <a:t>result</a:t>
            </a:r>
          </a:p>
          <a:p>
            <a:pPr algn="just"/>
            <a:r>
              <a:rPr lang="en-US" dirty="0"/>
              <a:t>The above classification table </a:t>
            </a:r>
            <a:r>
              <a:rPr lang="en-US" dirty="0" smtClean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9.32</a:t>
            </a:r>
            <a:r>
              <a:rPr lang="en-US" dirty="0"/>
              <a:t>% false positive </a:t>
            </a:r>
            <a:r>
              <a:rPr lang="en-US" dirty="0" smtClean="0"/>
              <a:t>1</a:t>
            </a:r>
            <a:r>
              <a:rPr lang="en-US" dirty="0"/>
              <a:t>% false </a:t>
            </a:r>
            <a:r>
              <a:rPr lang="en-US" dirty="0" smtClean="0"/>
              <a:t>negative.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means 9.32% of the predicted </a:t>
            </a:r>
            <a:r>
              <a:rPr lang="en-US" dirty="0" smtClean="0"/>
              <a:t>good </a:t>
            </a:r>
            <a:r>
              <a:rPr lang="en-US" dirty="0"/>
              <a:t>buys are in reality </a:t>
            </a:r>
            <a:r>
              <a:rPr lang="en-US" dirty="0" smtClean="0"/>
              <a:t>bad </a:t>
            </a:r>
            <a:r>
              <a:rPr lang="en-US" dirty="0"/>
              <a:t>buys, and 1% of the predicted </a:t>
            </a:r>
            <a:r>
              <a:rPr lang="en-US" dirty="0" smtClean="0"/>
              <a:t>bad </a:t>
            </a:r>
            <a:r>
              <a:rPr lang="en-US" dirty="0"/>
              <a:t>buys are in reality </a:t>
            </a:r>
            <a:r>
              <a:rPr lang="en-US" dirty="0" smtClean="0"/>
              <a:t>good </a:t>
            </a:r>
            <a:r>
              <a:rPr lang="en-US" dirty="0"/>
              <a:t>buys. 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660" y="1690689"/>
            <a:ext cx="5931922" cy="163996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3581400"/>
            <a:ext cx="4343400" cy="3057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3701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Logistics Regression (Backward)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669307"/>
            <a:ext cx="6551830" cy="4351338"/>
          </a:xfrm>
        </p:spPr>
        <p:txBody>
          <a:bodyPr/>
          <a:lstStyle/>
          <a:p>
            <a:pPr algn="just"/>
            <a:r>
              <a:rPr lang="en-US" dirty="0"/>
              <a:t>Backward regression starts with all available transformed input </a:t>
            </a:r>
            <a:r>
              <a:rPr lang="en-US" dirty="0" smtClean="0"/>
              <a:t>variable</a:t>
            </a:r>
          </a:p>
          <a:p>
            <a:pPr algn="just"/>
            <a:r>
              <a:rPr lang="en-US" dirty="0" smtClean="0"/>
              <a:t> It drops </a:t>
            </a:r>
            <a:r>
              <a:rPr lang="en-US" dirty="0"/>
              <a:t>the variable that has the least impact on the model fit in each step. </a:t>
            </a:r>
            <a:endParaRPr lang="en-US" dirty="0" smtClean="0"/>
          </a:p>
          <a:p>
            <a:pPr algn="just"/>
            <a:r>
              <a:rPr lang="en-US" dirty="0"/>
              <a:t>24 variables were </a:t>
            </a:r>
            <a:r>
              <a:rPr lang="en-US" dirty="0" smtClean="0"/>
              <a:t>used</a:t>
            </a:r>
          </a:p>
          <a:p>
            <a:pPr algn="just"/>
            <a:r>
              <a:rPr lang="en-US" dirty="0" smtClean="0"/>
              <a:t>10-nominal variables</a:t>
            </a:r>
          </a:p>
          <a:p>
            <a:pPr algn="just"/>
            <a:r>
              <a:rPr lang="en-US" dirty="0" smtClean="0"/>
              <a:t>13-interval variable</a:t>
            </a:r>
          </a:p>
          <a:p>
            <a:pPr algn="just"/>
            <a:r>
              <a:rPr lang="en-US" dirty="0" smtClean="0"/>
              <a:t>1-binary </a:t>
            </a:r>
            <a:r>
              <a:rPr lang="en-US" dirty="0"/>
              <a:t>variable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8" b="5502"/>
          <a:stretch/>
        </p:blipFill>
        <p:spPr bwMode="auto">
          <a:xfrm>
            <a:off x="7161212" y="1692712"/>
            <a:ext cx="4876800" cy="2823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2723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Logistics Regression (Stepwise)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2488882"/>
            <a:ext cx="5408830" cy="2517775"/>
          </a:xfrm>
        </p:spPr>
        <p:txBody>
          <a:bodyPr/>
          <a:lstStyle/>
          <a:p>
            <a:pPr algn="just"/>
            <a:r>
              <a:rPr lang="en-US" dirty="0"/>
              <a:t>The misclassification rate comes out to be </a:t>
            </a:r>
            <a:r>
              <a:rPr lang="en-US" dirty="0" smtClean="0"/>
              <a:t>10.3221 %</a:t>
            </a:r>
          </a:p>
          <a:p>
            <a:pPr algn="just"/>
            <a:r>
              <a:rPr lang="en-US" dirty="0"/>
              <a:t>Stepwise regression shows that the analysis starts with the attribute ‘WheelType’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1690689"/>
            <a:ext cx="52578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3825875"/>
            <a:ext cx="5257800" cy="234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961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Model Comparison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6247030" cy="3432175"/>
          </a:xfrm>
        </p:spPr>
        <p:txBody>
          <a:bodyPr/>
          <a:lstStyle/>
          <a:p>
            <a:pPr algn="just"/>
            <a:r>
              <a:rPr lang="en-US" dirty="0"/>
              <a:t>SAS selects forward logistic regression as the best model with a misclassification rate of </a:t>
            </a:r>
            <a:r>
              <a:rPr lang="en-US" b="1" dirty="0"/>
              <a:t>10.3221</a:t>
            </a:r>
            <a:r>
              <a:rPr lang="en-US" b="1" dirty="0" smtClean="0"/>
              <a:t>% </a:t>
            </a:r>
            <a:endParaRPr lang="en-US" dirty="0"/>
          </a:p>
          <a:p>
            <a:pPr algn="just"/>
            <a:r>
              <a:rPr lang="en-US" dirty="0" smtClean="0"/>
              <a:t>The cumulative </a:t>
            </a:r>
            <a:r>
              <a:rPr lang="en-US" dirty="0"/>
              <a:t>lift chart for all the regression models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84" y="1825625"/>
            <a:ext cx="4811176" cy="102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3012121"/>
            <a:ext cx="4832448" cy="2245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74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ROC Chart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097" y="4419600"/>
            <a:ext cx="6094630" cy="1604962"/>
          </a:xfrm>
        </p:spPr>
        <p:txBody>
          <a:bodyPr/>
          <a:lstStyle/>
          <a:p>
            <a:pPr algn="just"/>
            <a:r>
              <a:rPr lang="en-US" dirty="0"/>
              <a:t>ROC chart for our models with Forward Regression as the closest one which shows the best accuracy.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1295400"/>
            <a:ext cx="5934075" cy="284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04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971430" cy="4351338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Forward Logistic regression was the best model chosen for the prediction of kicked cars. </a:t>
            </a:r>
            <a:endParaRPr lang="en-US" dirty="0" smtClean="0"/>
          </a:p>
          <a:p>
            <a:pPr algn="just"/>
            <a:r>
              <a:rPr lang="en-US" dirty="0" smtClean="0"/>
              <a:t>Reason :least </a:t>
            </a:r>
            <a:r>
              <a:rPr lang="en-US" dirty="0"/>
              <a:t>misclassification rate and a good r-square value.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model also showed slight higher accuracy than the other models we tried.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5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Objective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0012" y="2595564"/>
            <a:ext cx="10360501" cy="3652836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Our goal is to mine the dealerships’ data i.e., data of cars purchased at an </a:t>
            </a:r>
            <a:r>
              <a:rPr lang="en-US" sz="3600" dirty="0" smtClean="0"/>
              <a:t>auction</a:t>
            </a:r>
          </a:p>
          <a:p>
            <a:pPr algn="just"/>
            <a:r>
              <a:rPr lang="en-US" sz="3600" dirty="0" smtClean="0"/>
              <a:t>Consequently </a:t>
            </a:r>
            <a:r>
              <a:rPr lang="en-US" sz="3600" dirty="0"/>
              <a:t>provide the dealership with a model that will help them predict if the car purchased  was a good buy or a bad buy (kick)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482600"/>
            <a:ext cx="2311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10057030" cy="4351338"/>
          </a:xfrm>
        </p:spPr>
        <p:txBody>
          <a:bodyPr/>
          <a:lstStyle/>
          <a:p>
            <a:r>
              <a:rPr lang="en-US" dirty="0" smtClean="0"/>
              <a:t>Data Source- Kaggle.com      (</a:t>
            </a:r>
            <a:r>
              <a:rPr lang="en-US" dirty="0" smtClean="0">
                <a:hlinkClick r:id="rId2"/>
              </a:rPr>
              <a:t>https://www.kaggle.com/c/DontGetKicked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of rows-72983</a:t>
            </a:r>
          </a:p>
          <a:p>
            <a:r>
              <a:rPr lang="en-US" dirty="0" smtClean="0"/>
              <a:t>No of attributes-34</a:t>
            </a:r>
          </a:p>
          <a:p>
            <a:r>
              <a:rPr lang="en-US" dirty="0" smtClean="0"/>
              <a:t>No of input variables-33</a:t>
            </a:r>
          </a:p>
          <a:p>
            <a:r>
              <a:rPr lang="en-US" dirty="0" smtClean="0"/>
              <a:t>Year of data analyzed-2009-2010</a:t>
            </a:r>
          </a:p>
          <a:p>
            <a:r>
              <a:rPr lang="en-US" dirty="0" smtClean="0"/>
              <a:t>Target Variable- </a:t>
            </a:r>
            <a:r>
              <a:rPr lang="en-US" dirty="0" err="1" smtClean="0"/>
              <a:t>IsBadBuy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 of Variables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4212" y="1295400"/>
            <a:ext cx="111236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1049" y="381001"/>
            <a:ext cx="10512862" cy="6858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Redundant Data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633" y="1219200"/>
            <a:ext cx="10512862" cy="4870451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Data was imported using File Import node and a few variables 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were observed to be redundant in nature</a:t>
            </a:r>
          </a:p>
          <a:p>
            <a:pPr algn="just"/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</a:rPr>
              <a:t>VehYear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” and “VehicleAge” 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3200" dirty="0" smtClean="0">
                <a:solidFill>
                  <a:srgbClr val="FF0000"/>
                </a:solidFill>
              </a:rPr>
              <a:t>“</a:t>
            </a:r>
            <a:r>
              <a:rPr lang="en-US" sz="3200" dirty="0" err="1" smtClean="0">
                <a:solidFill>
                  <a:srgbClr val="FF0000"/>
                </a:solidFill>
              </a:rPr>
              <a:t>VehYear</a:t>
            </a:r>
            <a:r>
              <a:rPr lang="en-US" sz="3200" dirty="0" smtClean="0">
                <a:solidFill>
                  <a:srgbClr val="FF0000"/>
                </a:solidFill>
              </a:rPr>
              <a:t>”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VNZIP” and “VNST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” - </a:t>
            </a:r>
            <a:r>
              <a:rPr lang="en-US" sz="3200" dirty="0" smtClean="0">
                <a:solidFill>
                  <a:srgbClr val="FF0000"/>
                </a:solidFill>
              </a:rPr>
              <a:t>“VNZIP”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WheelType” and “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</a:rPr>
              <a:t>WheelTypeId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3200" dirty="0" smtClean="0">
                <a:solidFill>
                  <a:srgbClr val="FF0000"/>
                </a:solidFill>
              </a:rPr>
              <a:t>‘</a:t>
            </a:r>
            <a:r>
              <a:rPr lang="en-US" sz="3200" dirty="0" err="1" smtClean="0">
                <a:solidFill>
                  <a:srgbClr val="FF0000"/>
                </a:solidFill>
              </a:rPr>
              <a:t>WheelTypeId</a:t>
            </a:r>
            <a:r>
              <a:rPr lang="en-US" sz="3200" dirty="0" smtClean="0">
                <a:solidFill>
                  <a:srgbClr val="FF0000"/>
                </a:solidFill>
              </a:rPr>
              <a:t>’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Insignificant variables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39570" y="1371600"/>
            <a:ext cx="10360242" cy="48180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Following variables do not help us in our prediction model		</a:t>
            </a:r>
          </a:p>
          <a:p>
            <a:pPr lvl="0" algn="just"/>
            <a:r>
              <a:rPr lang="en-US" dirty="0" err="1" smtClean="0"/>
              <a:t>RefId</a:t>
            </a:r>
            <a:r>
              <a:rPr lang="en-US" dirty="0" smtClean="0"/>
              <a:t> – It contains the serial number of vehicles</a:t>
            </a:r>
          </a:p>
          <a:p>
            <a:pPr marL="0" lvl="0" indent="0" algn="just">
              <a:buNone/>
            </a:pPr>
            <a:endParaRPr lang="en-US" dirty="0" smtClean="0"/>
          </a:p>
          <a:p>
            <a:pPr lvl="0" algn="just"/>
            <a:r>
              <a:rPr lang="en-US" dirty="0" err="1" smtClean="0"/>
              <a:t>PurchDate</a:t>
            </a:r>
            <a:r>
              <a:rPr lang="en-US" dirty="0" smtClean="0"/>
              <a:t> - The Date the vehicle was purchased at Auction. It has dates from 2009 to 2010. Also, more than 50% of the records do not have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 Explore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828800"/>
            <a:ext cx="5923915" cy="2251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31812" y="1690689"/>
            <a:ext cx="47992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 gives us a summary of the number of classes for each of the nominal variables, a count of the missing values for each </a:t>
            </a:r>
            <a:r>
              <a:rPr lang="en-US" dirty="0" smtClean="0"/>
              <a:t>attribute</a:t>
            </a:r>
          </a:p>
          <a:p>
            <a:pPr algn="just"/>
            <a:r>
              <a:rPr lang="en-US" dirty="0" smtClean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also shows the importance of each variable once it is imported in SAS.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812" y="4193036"/>
            <a:ext cx="4399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Variable worth using Stat Explore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212" y="2362200"/>
            <a:ext cx="6096000" cy="23479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814" y="1447800"/>
            <a:ext cx="480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We can reject the following variables:</a:t>
            </a:r>
          </a:p>
          <a:p>
            <a:pPr algn="just"/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AUCGUART - The level guarantee provided by auction for the </a:t>
            </a:r>
            <a:r>
              <a:rPr lang="en-US" dirty="0" smtClean="0"/>
              <a:t>vehicle (95% null values &amp; low variable worth by statexplore)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PRIMEUNIT - Identifies if the vehicle would have a higher demand than a standard </a:t>
            </a:r>
            <a:r>
              <a:rPr lang="en-US" dirty="0" smtClean="0"/>
              <a:t>purchase (95% &amp; low variable worth by statexplore)</a:t>
            </a:r>
            <a:endParaRPr lang="en-US" dirty="0"/>
          </a:p>
          <a:p>
            <a:pPr algn="just"/>
            <a:r>
              <a:rPr lang="en-US" dirty="0"/>
              <a:t>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914</Words>
  <Application>Microsoft Office PowerPoint</Application>
  <PresentationFormat>Custom</PresentationFormat>
  <Paragraphs>124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Business Intelligence</vt:lpstr>
      <vt:lpstr>The Problem</vt:lpstr>
      <vt:lpstr>Objective</vt:lpstr>
      <vt:lpstr>Data Description</vt:lpstr>
      <vt:lpstr>List of Variables</vt:lpstr>
      <vt:lpstr>Redundant Data</vt:lpstr>
      <vt:lpstr>Insignificant variables</vt:lpstr>
      <vt:lpstr>Stat Explore </vt:lpstr>
      <vt:lpstr>Data Preprocessing</vt:lpstr>
      <vt:lpstr>PowerPoint Presentation</vt:lpstr>
      <vt:lpstr>PowerPoint Presentation</vt:lpstr>
      <vt:lpstr>Data Partition</vt:lpstr>
      <vt:lpstr>More Data Processing</vt:lpstr>
      <vt:lpstr>Data Mining Techniques Used</vt:lpstr>
      <vt:lpstr>Decision Tree</vt:lpstr>
      <vt:lpstr>Neural Networks</vt:lpstr>
      <vt:lpstr>Gradient Boosting</vt:lpstr>
      <vt:lpstr>Logistic Regression</vt:lpstr>
      <vt:lpstr>Logistic Regression (None)</vt:lpstr>
      <vt:lpstr>Logistics Regression (Forward)</vt:lpstr>
      <vt:lpstr>Logistics Regression (Backward)</vt:lpstr>
      <vt:lpstr>Logistics Regression (Stepwise)</vt:lpstr>
      <vt:lpstr>Model Comparison</vt:lpstr>
      <vt:lpstr>ROC Chart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2015-11-17T20:04:06Z</dcterms:created>
  <dcterms:modified xsi:type="dcterms:W3CDTF">2015-11-18T00:43:37Z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