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6" r:id="rId8"/>
    <p:sldId id="262" r:id="rId9"/>
    <p:sldId id="263" r:id="rId10"/>
    <p:sldId id="265" r:id="rId11"/>
    <p:sldId id="264" r:id="rId12"/>
    <p:sldId id="267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Minimum sorting by revarsals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1950" y="4166235"/>
            <a:ext cx="5226050" cy="1091565"/>
          </a:xfrm>
        </p:spPr>
        <p:txBody>
          <a:bodyPr/>
          <a:p>
            <a:r>
              <a:rPr lang="en-US"/>
              <a:t>Vuk Stefanović 66/2019</a:t>
            </a:r>
            <a:endParaRPr lang="en-US"/>
          </a:p>
          <a:p>
            <a:r>
              <a:rPr lang="en-US"/>
              <a:t>Anja Čolić 231/2019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Operator mutacije (koristimo 4 vrste)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Menjamo nasumično izabran gen </a:t>
            </a:r>
            <a:endParaRPr lang="en-US"/>
          </a:p>
          <a:p>
            <a:r>
              <a:rPr lang="en-US"/>
              <a:t>Izaberemo 2 pozicije  i zamenimo vrednosti na tim pozicijama novim random vrednostima u opsegu od 0 do veličina niza.</a:t>
            </a:r>
            <a:endParaRPr lang="en-US"/>
          </a:p>
          <a:p>
            <a:r>
              <a:rPr lang="en-US"/>
              <a:t> Odaberemo 2 inverzije [x1, x2] i [y1, y2] i na pozicije nakon x2 i pre y1 umetnemo 2 random broja čime</a:t>
            </a:r>
            <a:endParaRPr lang="en-US"/>
          </a:p>
          <a:p>
            <a:r>
              <a:rPr lang="en-US"/>
              <a:t>dobijamo dužu jedinku.</a:t>
            </a:r>
            <a:endParaRPr lang="en-US"/>
          </a:p>
          <a:p>
            <a:r>
              <a:rPr lang="en-US"/>
              <a:t>Odaberemo 2 inverzije [x1, x2] i [y1, y2], obrisemo x2 i y1 i time dobijemo novu jedinku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Vrste Algoritama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Gruba sila - samo do n=5</a:t>
            </a:r>
            <a:endParaRPr lang="en-US"/>
          </a:p>
          <a:p>
            <a:endParaRPr lang="en-US"/>
          </a:p>
          <a:p>
            <a:r>
              <a:rPr lang="en-US"/>
              <a:t>Tri različite vrste genetskog algoritma</a:t>
            </a:r>
            <a:endParaRPr lang="en-US"/>
          </a:p>
          <a:p>
            <a:endParaRPr lang="en-US"/>
          </a:p>
          <a:p>
            <a:r>
              <a:rPr lang="en-US"/>
              <a:t>Uporedjivanje rezultata.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</a:t>
            </a:r>
            <a:r>
              <a:rPr lang="en-US">
                <a:sym typeface="+mn-ea"/>
              </a:rPr>
              <a:t>šenje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 prvom izvr</a:t>
            </a:r>
            <a:r>
              <a:rPr lang="en-US">
                <a:sym typeface="+mn-ea"/>
              </a:rPr>
              <a:t>šavanju algoritma, niz koji se dobije ili je skoro sortiran ili je skroz sortiran.</a:t>
            </a:r>
            <a:endParaRPr lang="en-US">
              <a:sym typeface="+mn-ea"/>
            </a:endParaRPr>
          </a:p>
          <a:p>
            <a:endParaRPr lang="en-US"/>
          </a:p>
          <a:p>
            <a:r>
              <a:rPr lang="en-US"/>
              <a:t>Sve nakon toga slu</a:t>
            </a:r>
            <a:r>
              <a:rPr lang="en-US">
                <a:sym typeface="+mn-ea"/>
              </a:rPr>
              <a:t>ži za otklonjenje preostalih ta</a:t>
            </a:r>
            <a:r>
              <a:rPr lang="en-US">
                <a:sym typeface="+mn-ea"/>
              </a:rPr>
              <a:t>čaka preloma.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Opis problema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Izvrsava se sortiranje niza obrtanjem redosleda elemenata nekog intervala pocetnog niza, minimalnim brojem koraka.</a:t>
            </a:r>
            <a:endParaRPr lang="en-US"/>
          </a:p>
          <a:p>
            <a:endParaRPr lang="en-US"/>
          </a:p>
          <a:p>
            <a:r>
              <a:rPr lang="en-US"/>
              <a:t>Koristimo genetski algoritam za rešavanje problema.</a:t>
            </a:r>
            <a:endParaRPr lang="en-US"/>
          </a:p>
          <a:p>
            <a:endParaRPr lang="en-US"/>
          </a:p>
          <a:p>
            <a:r>
              <a:rPr lang="en-US"/>
              <a:t>Primer:</a:t>
            </a:r>
            <a:endParaRPr lang="en-US"/>
          </a:p>
          <a:p>
            <a:r>
              <a:rPr lang="en-US"/>
              <a:t>Ulaz : [5, 4, 3, 1, 2]</a:t>
            </a:r>
            <a:endParaRPr lang="en-US"/>
          </a:p>
          <a:p>
            <a:r>
              <a:rPr lang="en-US"/>
              <a:t>Izlaz : [1, 2, 3, 4, 5], [0, 4, 0, 1] ( Izvršene dve inverzije 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Primena genetskog algoritma za rešavanje problema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 petlji pokrecemo genetski algoritam, dok ne dobijemo zadovoljiv fitnes.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Rešenje prethodnog algoritma predstavlja ulaz narednog.</a:t>
            </a:r>
            <a:endParaRPr lang="en-US"/>
          </a:p>
          <a:p>
            <a:endParaRPr lang="en-US"/>
          </a:p>
          <a:p>
            <a:r>
              <a:rPr lang="en-US"/>
              <a:t>Nakon izlaska iz petlje dobijamo najbolju jedinku koja predstavlja minimalan broj inverzija.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Fitnes funkcija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4731385"/>
          </a:xfrm>
        </p:spPr>
        <p:txBody>
          <a:bodyPr/>
          <a:p>
            <a:r>
              <a:rPr lang="en-US"/>
              <a:t>Fitnes funkcija zavisi od dva parametra:</a:t>
            </a:r>
            <a:endParaRPr lang="en-US"/>
          </a:p>
          <a:p>
            <a:pPr lvl="1"/>
            <a:r>
              <a:rPr lang="en-US" sz="2800"/>
              <a:t>broj inverzija niza</a:t>
            </a:r>
            <a:endParaRPr lang="en-US" sz="2800"/>
          </a:p>
          <a:p>
            <a:pPr lvl="1"/>
            <a:r>
              <a:rPr lang="en-US" sz="2800"/>
              <a:t>broj prelomnih tačaka</a:t>
            </a:r>
            <a:endParaRPr lang="en-US" sz="2800"/>
          </a:p>
          <a:p>
            <a:endParaRPr lang="en-US"/>
          </a:p>
          <a:p>
            <a:r>
              <a:rPr lang="en-US"/>
              <a:t>Prelomna ta</a:t>
            </a:r>
            <a:r>
              <a:rPr lang="en-US">
                <a:sym typeface="+mn-ea"/>
              </a:rPr>
              <a:t>čka postoji izmedju dva elementa u nizu ako je njihova apsolutna razlika veća od 1.</a:t>
            </a:r>
            <a:endParaRPr lang="en-US">
              <a:sym typeface="+mn-ea"/>
            </a:endParaRPr>
          </a:p>
          <a:p>
            <a:r>
              <a:rPr lang="en-US"/>
              <a:t>Primer:</a:t>
            </a:r>
            <a:endParaRPr lang="en-US"/>
          </a:p>
          <a:p>
            <a:pPr lvl="1"/>
            <a:r>
              <a:rPr lang="en-US"/>
              <a:t>broj prelomnih </a:t>
            </a:r>
            <a:r>
              <a:rPr lang="en-US">
                <a:sym typeface="+mn-ea"/>
              </a:rPr>
              <a:t>tačaka niza [4, 2, 1, 3] je 2.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Ovako odredjena fitnes funkcija omogu</a:t>
            </a:r>
            <a:r>
              <a:rPr lang="en-US">
                <a:sym typeface="+mn-ea"/>
              </a:rPr>
              <a:t>ćava ravnotežu izmedju sortiranosti i broja inverzija.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Sortiranost koristimo da dobijemo re</a:t>
            </a:r>
            <a:r>
              <a:rPr lang="en-US">
                <a:sym typeface="+mn-ea"/>
              </a:rPr>
              <a:t>šenje, a broj inverzija da pove</a:t>
            </a:r>
            <a:r>
              <a:rPr lang="en-US">
                <a:sym typeface="+mn-ea"/>
              </a:rPr>
              <a:t>ćamo kvalitet njegov kvalitet.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Opis Populacije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Veličina populacije inicijalizujemo na dužina_niza_koji_sortiramo*(log(</a:t>
            </a:r>
            <a:r>
              <a:rPr lang="en-US">
                <a:sym typeface="+mn-ea"/>
              </a:rPr>
              <a:t>dužina_niza_koji_sortiramo))</a:t>
            </a:r>
            <a:endParaRPr lang="en-US"/>
          </a:p>
          <a:p>
            <a:r>
              <a:rPr lang="en-US"/>
              <a:t>Nakon ukrštanja proveravamo da li su deca bolja od roditelja, vodeći ra</a:t>
            </a:r>
            <a:r>
              <a:rPr lang="en-US">
                <a:sym typeface="+mn-ea"/>
              </a:rPr>
              <a:t>čuna da ne izgubimo najbolje jedinke</a:t>
            </a:r>
            <a:r>
              <a:rPr lang="en-US"/>
              <a:t> ( elitizam ).</a:t>
            </a:r>
            <a:endParaRPr lang="en-US"/>
          </a:p>
          <a:p>
            <a:r>
              <a:rPr lang="en-US"/>
              <a:t>Veli</a:t>
            </a:r>
            <a:r>
              <a:rPr lang="en-US">
                <a:sym typeface="+mn-ea"/>
              </a:rPr>
              <a:t>čina jedinke moze da varira od broja tačaka preloma do 3*dužina_niza_koji_sortiramo.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Operator selekcije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Za izbor roditeljskih jedinki koristili smo turnirsku selekciju.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Za dalji tok unapredjivanja značajno je koristiti selekciju rangiranjem.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Operator Ukr</a:t>
            </a:r>
            <a:r>
              <a:rPr lang="en-US">
                <a:sym typeface="+mn-ea"/>
              </a:rPr>
              <a:t>štanja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Jedinke mogu biti razli</a:t>
            </a:r>
            <a:r>
              <a:rPr lang="en-US">
                <a:sym typeface="+mn-ea"/>
              </a:rPr>
              <a:t>čite dužine.</a:t>
            </a:r>
            <a:endParaRPr lang="en-US">
              <a:sym typeface="+mn-ea"/>
            </a:endParaRPr>
          </a:p>
          <a:p>
            <a:endParaRPr lang="en-US"/>
          </a:p>
          <a:p>
            <a:r>
              <a:rPr lang="en-US"/>
              <a:t>U zavisnosti da li su selekcijom izabrani roditelji iste ili razli</a:t>
            </a:r>
            <a:r>
              <a:rPr lang="en-US">
                <a:sym typeface="+mn-ea"/>
              </a:rPr>
              <a:t>čite </a:t>
            </a:r>
            <a:r>
              <a:rPr lang="en-US">
                <a:sym typeface="+mn-ea"/>
              </a:rPr>
              <a:t>dužine razlikujemo:</a:t>
            </a:r>
            <a:endParaRPr lang="en-US">
              <a:sym typeface="+mn-ea"/>
            </a:endParaRPr>
          </a:p>
          <a:p>
            <a:pPr lvl="1"/>
            <a:r>
              <a:rPr lang="en-US"/>
              <a:t> ukr</a:t>
            </a:r>
            <a:r>
              <a:rPr lang="en-US">
                <a:sym typeface="+mn-ea"/>
              </a:rPr>
              <a:t>štanje sa dve fiksne tačke</a:t>
            </a:r>
            <a:endParaRPr lang="en-US">
              <a:sym typeface="+mn-ea"/>
            </a:endParaRPr>
          </a:p>
          <a:p>
            <a:pPr lvl="1"/>
            <a:r>
              <a:rPr lang="en-US"/>
              <a:t> apsorpcija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0695" y="290195"/>
            <a:ext cx="11101705" cy="5837555"/>
          </a:xfrm>
        </p:spPr>
        <p:txBody>
          <a:bodyPr/>
          <a:p>
            <a:r>
              <a:rPr lang="en-US"/>
              <a:t>Apsorpcija takodje podrazumeva ukrštanje sa dve fiksne tačke.</a:t>
            </a:r>
            <a:endParaRPr lang="en-US"/>
          </a:p>
          <a:p>
            <a:endParaRPr lang="en-US"/>
          </a:p>
          <a:p>
            <a:r>
              <a:rPr lang="en-US"/>
              <a:t>Prva tačka se random odabere i onda se cela manja jedinka umetne na pozicije nakon nje, a manja jedinka postaje deo ve</a:t>
            </a:r>
            <a:r>
              <a:rPr lang="en-US">
                <a:sym typeface="+mn-ea"/>
              </a:rPr>
              <a:t>će.</a:t>
            </a:r>
            <a:endParaRPr lang="en-US">
              <a:sym typeface="+mn-ea"/>
            </a:endParaRPr>
          </a:p>
          <a:p>
            <a:r>
              <a:rPr lang="en-US"/>
              <a:t>Primer:</a:t>
            </a:r>
            <a:endParaRPr lang="en-US"/>
          </a:p>
          <a:p>
            <a:r>
              <a:rPr lang="en-US"/>
              <a:t>-[0, 1, 2, 4 , 0, 3, 1, 2] -stara ve</a:t>
            </a:r>
            <a:r>
              <a:rPr lang="en-US">
                <a:sym typeface="+mn-ea"/>
              </a:rPr>
              <a:t>ć</a:t>
            </a:r>
            <a:r>
              <a:rPr lang="en-US"/>
              <a:t>a jedinka</a:t>
            </a:r>
            <a:endParaRPr lang="en-US"/>
          </a:p>
          <a:p>
            <a:r>
              <a:rPr lang="en-US"/>
              <a:t>- [0, 3, 0, 2] - stara manja jedinka</a:t>
            </a:r>
            <a:endParaRPr lang="en-US"/>
          </a:p>
          <a:p>
            <a:r>
              <a:rPr lang="en-US"/>
              <a:t>- [0 , 1, </a:t>
            </a:r>
            <a:r>
              <a:rPr lang="en-US">
                <a:sym typeface="+mn-ea"/>
              </a:rPr>
              <a:t>0, 3, 0, 2,1, 2] - nova ve</a:t>
            </a:r>
            <a:r>
              <a:rPr lang="en-US">
                <a:sym typeface="+mn-ea"/>
              </a:rPr>
              <a:t>ć</a:t>
            </a:r>
            <a:r>
              <a:rPr lang="en-US">
                <a:sym typeface="+mn-ea"/>
              </a:rPr>
              <a:t>a jedinka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-[2, 4 , 0, 3] - nova manja jedinka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2715</Words>
  <Application>WPS Presentation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sorting by revarsals</dc:title>
  <dc:creator>Acer</dc:creator>
  <cp:lastModifiedBy>Acer</cp:lastModifiedBy>
  <cp:revision>2</cp:revision>
  <dcterms:created xsi:type="dcterms:W3CDTF">2023-09-28T16:28:04Z</dcterms:created>
  <dcterms:modified xsi:type="dcterms:W3CDTF">2023-09-28T20:54:15Z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EBF3D51024FF4444AD72CE84E5A0839D_11</vt:lpwstr>
  </property>
  <property fmtid="{D5CDD505-2E9C-101B-9397-08002B2CF9AE}" pid="3" name="KSOProductBuildVer">
    <vt:lpwstr>1033-12.2.0.13215</vt:lpwstr>
  </property>
</Properties>
</file>