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90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de-DE" sz="1200" b="0" i="0" u="none" strike="noStrike" cap="none">
                <a:solidFill>
                  <a:schemeClr val="dk1"/>
                </a:solidFill>
                <a:latin typeface="Calibri"/>
                <a:ea typeface="Calibri"/>
                <a:cs typeface="Calibri"/>
                <a:sym typeface="Calibri"/>
              </a:rPr>
              <a:t>‹Nr.›</a:t>
            </a:fld>
            <a:endParaRPr lang="de-DE"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de-DE"/>
              <a:t>ANJA</a:t>
            </a:r>
          </a:p>
          <a:p>
            <a:pPr lvl="0" rtl="0">
              <a:spcBef>
                <a:spcPts val="0"/>
              </a:spcBef>
              <a:buNone/>
            </a:pPr>
            <a:r>
              <a:rPr lang="de-DE"/>
              <a:t>Still, the worst is yet to come because another big milestone in our history of problems was Arianne, respectively it’s engine Marauroa (we still don’t quite know how to pronounce it correctly^^). It’s a huge framework with lots of Java classes and configuration files and we had no idea what to do or where to start. On top of that the documentation was … creative, kindly spoken. In the readme some files were mentioned that didn’t even exist or were placed in different locations, therefore it didn’t really help us. Nor did the wiki-like pages that described the framework. There were multiple subpages and links to other (often similar titled) pages and instead of being detailed it turned out to be just confusing since we never knew which step we should do next or what exactly we were looking for. </a:t>
            </a:r>
          </a:p>
          <a:p>
            <a:pPr lvl="0" rtl="0">
              <a:spcBef>
                <a:spcPts val="0"/>
              </a:spcBef>
              <a:buNone/>
            </a:pPr>
            <a:r>
              <a:rPr lang="de-DE"/>
              <a:t>We also tried to execute some games that were written with Marauora to have a model as an orientation. Shouldn’t be so hard, right? However, it was. We didn’t find a single game we could execute with whatever version of python we tried. And if it didn’t refuse to work because of the python version, it was due to the lack of some modules we couldn’t find anywhere or which ceased(schreib ma des so?) to exists or weren’t compatible with the python version the game was written in anymore. </a:t>
            </a:r>
          </a:p>
          <a:p>
            <a:pPr lvl="0" rtl="0">
              <a:spcBef>
                <a:spcPts val="0"/>
              </a:spcBef>
              <a:buNone/>
            </a:pPr>
            <a:endParaRPr/>
          </a:p>
          <a:p>
            <a:pPr lvl="0" rtl="0">
              <a:spcBef>
                <a:spcPts val="0"/>
              </a:spcBef>
              <a:buClr>
                <a:schemeClr val="dk1"/>
              </a:buClr>
              <a:buSzPct val="91666"/>
              <a:buFont typeface="Arial"/>
              <a:buNone/>
            </a:pPr>
            <a:r>
              <a:rPr lang="de-DE"/>
              <a:t>At the end we gave up on Arianne and stuck with Twisted instead.</a:t>
            </a:r>
          </a:p>
        </p:txBody>
      </p:sp>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de-DE"/>
              <a:t>ANJA</a:t>
            </a:r>
          </a:p>
        </p:txBody>
      </p:sp>
      <p:sp>
        <p:nvSpPr>
          <p:cNvPr id="179" name="Shape 179"/>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de-DE"/>
              <a:t>11</a:t>
            </a:fld>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de-DE"/>
              <a:t>Due to all the problems mentioned before, we sadly haven’t managed to finish our project work yet. But we have learned a lot </a:t>
            </a:r>
          </a:p>
          <a:p>
            <a:pPr lvl="0">
              <a:spcBef>
                <a:spcPts val="0"/>
              </a:spcBef>
              <a:buNone/>
            </a:pPr>
            <a:endParaRPr/>
          </a:p>
          <a:p>
            <a:pPr marL="457200" lvl="0" indent="-228600" rtl="0">
              <a:spcBef>
                <a:spcPts val="0"/>
              </a:spcBef>
              <a:buChar char="-"/>
            </a:pPr>
            <a:r>
              <a:rPr lang="de-DE"/>
              <a:t>Better time management.</a:t>
            </a:r>
          </a:p>
          <a:p>
            <a:pPr marL="457200" lvl="0" indent="-228600" rtl="0">
              <a:spcBef>
                <a:spcPts val="0"/>
              </a:spcBef>
              <a:buChar char="-"/>
            </a:pPr>
            <a:r>
              <a:rPr lang="de-DE"/>
              <a:t>As already mentioned while talking about the problems we found that Python2 and Python3 are not really compatible. </a:t>
            </a:r>
          </a:p>
          <a:p>
            <a:pPr marL="457200" lvl="0" indent="-228600" rtl="0">
              <a:spcBef>
                <a:spcPts val="0"/>
              </a:spcBef>
              <a:buChar char="-"/>
            </a:pPr>
            <a:r>
              <a:rPr lang="de-DE"/>
              <a:t>We also learnt to take advantage of Google. </a:t>
            </a:r>
          </a:p>
        </p:txBody>
      </p:sp>
      <p:sp>
        <p:nvSpPr>
          <p:cNvPr id="187" name="Shape 187"/>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de-DE"/>
              <a:t>12</a:t>
            </a:fld>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98" name="Shape 19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de-DE"/>
              <a:t>13</a:t>
            </a:fld>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de-DE"/>
              <a:t>on a more serious basis…</a:t>
            </a:r>
          </a:p>
          <a:p>
            <a:pPr lvl="0">
              <a:spcBef>
                <a:spcPts val="0"/>
              </a:spcBef>
              <a:buNone/>
            </a:pPr>
            <a:r>
              <a:rPr lang="de-DE"/>
              <a:t># Improved programming skills in Python:</a:t>
            </a:r>
          </a:p>
          <a:p>
            <a:pPr lvl="0" indent="457200" rtl="0">
              <a:spcBef>
                <a:spcPts val="0"/>
              </a:spcBef>
              <a:buNone/>
            </a:pPr>
            <a:r>
              <a:rPr lang="de-DE"/>
              <a:t>→ we learned the importance of line indentations </a:t>
            </a:r>
          </a:p>
          <a:p>
            <a:pPr lvl="0" indent="457200" rtl="0">
              <a:spcBef>
                <a:spcPts val="0"/>
              </a:spcBef>
              <a:buNone/>
            </a:pPr>
            <a:r>
              <a:rPr lang="de-DE"/>
              <a:t>→ and using the correct version x of Python 2 or 3 </a:t>
            </a:r>
          </a:p>
          <a:p>
            <a:pPr marL="0" lvl="0" indent="0" rtl="0">
              <a:spcBef>
                <a:spcPts val="0"/>
              </a:spcBef>
              <a:buNone/>
            </a:pPr>
            <a:r>
              <a:rPr lang="de-DE"/>
              <a:t># Modelling network communication via Twisted:</a:t>
            </a:r>
          </a:p>
          <a:p>
            <a:pPr marL="0" lvl="0" indent="0" rtl="0">
              <a:spcBef>
                <a:spcPts val="0"/>
              </a:spcBef>
              <a:buNone/>
            </a:pPr>
            <a:r>
              <a:rPr lang="de-DE"/>
              <a:t>	→ how client and server interact with each other</a:t>
            </a:r>
          </a:p>
          <a:p>
            <a:pPr marL="0" lvl="0" indent="0">
              <a:spcBef>
                <a:spcPts val="0"/>
              </a:spcBef>
              <a:buNone/>
            </a:pPr>
            <a:r>
              <a:rPr lang="de-DE"/>
              <a:t>	→ how Twisted “helps” us doing that</a:t>
            </a:r>
          </a:p>
          <a:p>
            <a:pPr lvl="0" rtl="0">
              <a:spcBef>
                <a:spcPts val="0"/>
              </a:spcBef>
              <a:buNone/>
            </a:pPr>
            <a:endParaRPr/>
          </a:p>
        </p:txBody>
      </p:sp>
      <p:sp>
        <p:nvSpPr>
          <p:cNvPr id="209" name="Shape 209"/>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de-DE"/>
              <a:t>14</a:t>
            </a:fld>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de-DE"/>
              <a:t>to be changed</a:t>
            </a:r>
          </a:p>
        </p:txBody>
      </p:sp>
      <p:sp>
        <p:nvSpPr>
          <p:cNvPr id="219" name="Shape 2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de-DE"/>
              <a:t>As we presented in our first presentation, we asked ourselves the following leading question:</a:t>
            </a:r>
          </a:p>
          <a:p>
            <a:pPr lvl="0">
              <a:spcBef>
                <a:spcPts val="0"/>
              </a:spcBef>
              <a:buNone/>
            </a:pPr>
            <a:r>
              <a:rPr lang="de-DE"/>
              <a:t>Now we can answer it - yes, it is possible, but you have to take into account that the journey would be its own reward. </a:t>
            </a:r>
          </a:p>
          <a:p>
            <a:pPr lvl="0">
              <a:spcBef>
                <a:spcPts val="0"/>
              </a:spcBef>
              <a:buNone/>
            </a:pPr>
            <a:r>
              <a:rPr lang="de-DE"/>
              <a:t>We’ll go into that a little bit further afterwards, but for now we’ll focus on our task.</a:t>
            </a:r>
          </a:p>
        </p:txBody>
      </p:sp>
      <p:sp>
        <p:nvSpPr>
          <p:cNvPr id="96" name="Shape 96"/>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de-DE"/>
              <a:t>2</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de-DE"/>
              <a:t>We concentrated on the common game PACMAN, but with our game you could not only play the pacman, but also the ghosts.</a:t>
            </a:r>
          </a:p>
          <a:p>
            <a:pPr lvl="0">
              <a:spcBef>
                <a:spcPts val="0"/>
              </a:spcBef>
              <a:buNone/>
            </a:pPr>
            <a:r>
              <a:rPr lang="de-DE"/>
              <a:t>Our solution was designed with:</a:t>
            </a:r>
          </a:p>
          <a:p>
            <a:pPr lvl="0" indent="457200" rtl="0">
              <a:spcBef>
                <a:spcPts val="0"/>
              </a:spcBef>
              <a:buNone/>
            </a:pPr>
            <a:r>
              <a:rPr lang="de-DE"/>
              <a:t>&gt;Python which is normally used for scripting rather than game development</a:t>
            </a:r>
          </a:p>
          <a:p>
            <a:pPr lvl="0" indent="457200" rtl="0">
              <a:spcBef>
                <a:spcPts val="0"/>
              </a:spcBef>
              <a:buNone/>
            </a:pPr>
            <a:r>
              <a:rPr lang="de-DE"/>
              <a:t>&gt;We chose this programming language because we really liked it in our third semester in the course “Programmierkonzepte”</a:t>
            </a:r>
          </a:p>
          <a:p>
            <a:pPr lvl="0" indent="457200" rtl="0">
              <a:spcBef>
                <a:spcPts val="0"/>
              </a:spcBef>
              <a:buNone/>
            </a:pPr>
            <a:endParaRPr/>
          </a:p>
          <a:p>
            <a:pPr lvl="0">
              <a:spcBef>
                <a:spcPts val="0"/>
              </a:spcBef>
              <a:buNone/>
            </a:pPr>
            <a:r>
              <a:rPr lang="de-DE"/>
              <a:t>Cocos2D is a framework for game development, it works using sprites and scenes which can be animated to create a game</a:t>
            </a:r>
          </a:p>
          <a:p>
            <a:pPr lvl="0">
              <a:spcBef>
                <a:spcPts val="0"/>
              </a:spcBef>
              <a:buNone/>
            </a:pPr>
            <a:endParaRPr/>
          </a:p>
          <a:p>
            <a:pPr lvl="0">
              <a:spcBef>
                <a:spcPts val="0"/>
              </a:spcBef>
              <a:buNone/>
            </a:pPr>
            <a:r>
              <a:rPr lang="de-DE"/>
              <a:t>Twisted is:</a:t>
            </a:r>
          </a:p>
          <a:p>
            <a:pPr lvl="0" indent="457200">
              <a:spcBef>
                <a:spcPts val="0"/>
              </a:spcBef>
              <a:buNone/>
            </a:pPr>
            <a:r>
              <a:rPr lang="de-DE"/>
              <a:t>&gt; network programming framework written in Python </a:t>
            </a:r>
          </a:p>
          <a:p>
            <a:pPr lvl="0" indent="457200">
              <a:spcBef>
                <a:spcPts val="0"/>
              </a:spcBef>
              <a:buNone/>
            </a:pPr>
            <a:r>
              <a:rPr lang="de-DE"/>
              <a:t>&gt; that supports various protocols (TCP, UDP, AMP, …)</a:t>
            </a:r>
          </a:p>
          <a:p>
            <a:pPr lvl="0" indent="457200">
              <a:spcBef>
                <a:spcPts val="0"/>
              </a:spcBef>
              <a:buNone/>
            </a:pPr>
            <a:r>
              <a:rPr lang="de-DE"/>
              <a:t>&gt; based on the event-driven programming paradigm</a:t>
            </a:r>
          </a:p>
          <a:p>
            <a:pPr lvl="0" indent="387350" rtl="0">
              <a:spcBef>
                <a:spcPts val="0"/>
              </a:spcBef>
              <a:buClr>
                <a:schemeClr val="dk1"/>
              </a:buClr>
              <a:buSzPct val="91666"/>
              <a:buFont typeface="Arial"/>
              <a:buNone/>
            </a:pPr>
            <a:r>
              <a:rPr lang="de-DE"/>
              <a:t>&gt; </a:t>
            </a:r>
            <a:r>
              <a:rPr lang="de-DE" sz="1100">
                <a:latin typeface="Arial"/>
                <a:ea typeface="Arial"/>
                <a:cs typeface="Arial"/>
                <a:sym typeface="Arial"/>
              </a:rPr>
              <a:t>which means that users of Twisted write short callbacks which are called by the framework.</a:t>
            </a:r>
          </a:p>
          <a:p>
            <a:pPr lvl="0" rtl="0">
              <a:spcBef>
                <a:spcPts val="0"/>
              </a:spcBef>
              <a:buNone/>
            </a:pPr>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Clr>
                <a:schemeClr val="dk1"/>
              </a:buClr>
              <a:buSzPct val="91666"/>
              <a:buFont typeface="Arial"/>
              <a:buNone/>
            </a:pPr>
            <a:r>
              <a:rPr lang="de-DE"/>
              <a:t>So like I’ve already said, we used Cocos2d to implement the Graphical User Interface </a:t>
            </a:r>
          </a:p>
          <a:p>
            <a:pPr lvl="0">
              <a:spcBef>
                <a:spcPts val="0"/>
              </a:spcBef>
              <a:buClr>
                <a:schemeClr val="dk1"/>
              </a:buClr>
              <a:buSzPct val="91666"/>
              <a:buFont typeface="Arial"/>
              <a:buNone/>
            </a:pPr>
            <a:r>
              <a:rPr lang="de-DE"/>
              <a:t>- respectively how the users see the game. </a:t>
            </a:r>
          </a:p>
        </p:txBody>
      </p:sp>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91666"/>
              <a:buFont typeface="Arial"/>
              <a:buNone/>
            </a:pPr>
            <a:r>
              <a:rPr lang="de-DE"/>
              <a:t>Afterwards the GUI-game will be rearranged to include some twisted classes. </a:t>
            </a:r>
          </a:p>
          <a:p>
            <a:pPr lvl="0" rtl="0">
              <a:spcBef>
                <a:spcPts val="0"/>
              </a:spcBef>
              <a:buClr>
                <a:schemeClr val="dk1"/>
              </a:buClr>
              <a:buSzPct val="91666"/>
              <a:buFont typeface="Arial"/>
              <a:buNone/>
            </a:pPr>
            <a:r>
              <a:rPr lang="de-DE"/>
              <a:t>By doing so, we transform the game into a client that will be able to communicate with our game server. </a:t>
            </a:r>
          </a:p>
        </p:txBody>
      </p:sp>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91666"/>
              <a:buFont typeface="Arial"/>
              <a:buNone/>
            </a:pPr>
            <a:r>
              <a:rPr lang="de-DE"/>
              <a:t>Then, we’ll write a game server using twisted again. </a:t>
            </a:r>
          </a:p>
          <a:p>
            <a:pPr lvl="0">
              <a:spcBef>
                <a:spcPts val="0"/>
              </a:spcBef>
              <a:buClr>
                <a:schemeClr val="dk1"/>
              </a:buClr>
              <a:buSzPct val="91666"/>
              <a:buFont typeface="Arial"/>
              <a:buNone/>
            </a:pPr>
            <a:r>
              <a:rPr lang="de-DE"/>
              <a:t>The server’s purpose will be to coordinate the clients by handling the communication between them. </a:t>
            </a:r>
          </a:p>
          <a:p>
            <a:pPr lvl="0" rtl="0">
              <a:spcBef>
                <a:spcPts val="0"/>
              </a:spcBef>
              <a:buNone/>
            </a:pPr>
            <a:endParaRPr/>
          </a:p>
        </p:txBody>
      </p:sp>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de-DE"/>
              <a:t>Unfortunately we encountered numerous problems: </a:t>
            </a:r>
          </a:p>
          <a:p>
            <a:pPr lvl="0">
              <a:spcBef>
                <a:spcPts val="0"/>
              </a:spcBef>
              <a:buNone/>
            </a:pPr>
            <a:r>
              <a:rPr lang="de-DE"/>
              <a:t>Right at the beginning, we realized that our Windows 7 operating systems had problems showing the sprite objects that the framework cocos2d provided. </a:t>
            </a:r>
          </a:p>
          <a:p>
            <a:pPr lvl="0" rtl="0">
              <a:spcBef>
                <a:spcPts val="0"/>
              </a:spcBef>
              <a:buNone/>
            </a:pPr>
            <a:r>
              <a:rPr lang="de-DE"/>
              <a:t>→ Solution: I already had Windows 10 on my laptop, Anja bought a new one and Hannah upgraded her Win7. But that was the rather easy part of our project. </a:t>
            </a: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de-DE"/>
              <a:t>Soon afterwards we came across Pythons different versions (mainly 2.x and 3.x) and the accompanying troubles. Actually, this problem showed up more than once. Python’s syntax changed in a lot of ways between version 2 and 3 and also between the sub-versions. Nevertheless, Python3 offers a script file called 2to3.py that makes it possible to transform python2 to python3 files - but that didn’t work 100%. Moreover, installing Python2 AND Python3 on one (Windows) OS can lead to serious problems. So how did we solve this problem? - We didn’t really. But we learned how to work around it in the best ways possible, although unfortunately  it took a lot of time and effort. </a:t>
            </a:r>
          </a:p>
        </p:txBody>
      </p:sp>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de-DE"/>
              <a:t>ANJA</a:t>
            </a:r>
          </a:p>
          <a:p>
            <a:pPr lvl="0" rtl="0">
              <a:spcBef>
                <a:spcPts val="0"/>
              </a:spcBef>
              <a:buNone/>
            </a:pPr>
            <a:r>
              <a:rPr lang="de-DE"/>
              <a:t>But we didn’t give up and thus, a new range of problems occurred concerning our choice of framework for the multiplayer part of our project.</a:t>
            </a:r>
          </a:p>
          <a:p>
            <a:pPr lvl="0" rtl="0">
              <a:spcBef>
                <a:spcPts val="0"/>
              </a:spcBef>
              <a:buNone/>
            </a:pPr>
            <a:r>
              <a:rPr lang="de-DE"/>
              <a:t>We tried a lot of frameworks, but these were either outdated, full of bugs and/or poorly or not at all documented. </a:t>
            </a: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1" name="Shape 21"/>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2" name="Shape 22"/>
          <p:cNvSpPr/>
          <p:nvPr/>
        </p:nvSpPr>
        <p:spPr>
          <a:xfrm>
            <a:off x="0" y="1078991"/>
            <a:ext cx="9144000" cy="5574098"/>
          </a:xfrm>
          <a:prstGeom prst="rect">
            <a:avLst/>
          </a:prstGeom>
          <a:solidFill>
            <a:srgbClr val="76B82A"/>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el und vertikaler Tex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7" name="Shape 77"/>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de-DE"/>
              <a:t>© HAT 2016</a:t>
            </a:r>
            <a:endParaRPr/>
          </a:p>
        </p:txBody>
      </p:sp>
      <p:sp>
        <p:nvSpPr>
          <p:cNvPr id="79" name="Shape 7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de-AT"/>
              <a:t>Hier steht der Name des Autors</a:t>
            </a:r>
            <a:endParaRPr/>
          </a:p>
        </p:txBody>
      </p:sp>
      <p:sp>
        <p:nvSpPr>
          <p:cNvPr id="80" name="Shape 8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t>‹Nr.›</a:t>
            </a:fld>
            <a:endParaRPr lang="de-DE" sz="10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kaler Titel und 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3" name="Shape 83"/>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de-DE"/>
              <a:t>© HAT 2016</a:t>
            </a:r>
            <a:endParaRPr/>
          </a:p>
        </p:txBody>
      </p:sp>
      <p:sp>
        <p:nvSpPr>
          <p:cNvPr id="85" name="Shape 8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de-AT"/>
              <a:t>Hier steht der Name des Autors</a:t>
            </a:r>
            <a:endParaRPr/>
          </a:p>
        </p:txBody>
      </p:sp>
      <p:sp>
        <p:nvSpPr>
          <p:cNvPr id="86" name="Shape 8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t>‹Nr.›</a:t>
            </a:fld>
            <a:endParaRPr lang="de-DE" sz="10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de-DE"/>
              <a:t>© HAT 2016</a:t>
            </a:r>
            <a:endParaRPr/>
          </a:p>
        </p:txBody>
      </p:sp>
      <p:sp>
        <p:nvSpPr>
          <p:cNvPr id="27" name="Shape 2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de-AT"/>
              <a:t>Hier steht der Name des Autors</a:t>
            </a:r>
            <a:endParaRPr/>
          </a:p>
        </p:txBody>
      </p:sp>
      <p:sp>
        <p:nvSpPr>
          <p:cNvPr id="28" name="Shape 2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t>‹Nr.›</a:t>
            </a:fld>
            <a:endParaRPr lang="de-DE" sz="10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Bild mit Beschriftung">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de-DE"/>
              <a:t>© HAT 2016</a:t>
            </a:r>
            <a:endParaRPr/>
          </a:p>
        </p:txBody>
      </p:sp>
      <p:sp>
        <p:nvSpPr>
          <p:cNvPr id="34" name="Shape 3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de-AT"/>
              <a:t>Hier steht der Name des Autors</a:t>
            </a:r>
            <a:endParaRPr/>
          </a:p>
        </p:txBody>
      </p:sp>
      <p:sp>
        <p:nvSpPr>
          <p:cNvPr id="35" name="Shape 3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t>‹Nr.›</a:t>
            </a:fld>
            <a:endParaRPr lang="de-DE" sz="10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Trennseite">
    <p:spTree>
      <p:nvGrpSpPr>
        <p:cNvPr id="1" name="Shape 36"/>
        <p:cNvGrpSpPr/>
        <p:nvPr/>
      </p:nvGrpSpPr>
      <p:grpSpPr>
        <a:xfrm>
          <a:off x="0" y="0"/>
          <a:ext cx="0" cy="0"/>
          <a:chOff x="0" y="0"/>
          <a:chExt cx="0" cy="0"/>
        </a:xfrm>
      </p:grpSpPr>
      <p:sp>
        <p:nvSpPr>
          <p:cNvPr id="37" name="Shape 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de-DE"/>
              <a:t>© HAT 2016</a:t>
            </a:r>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de-AT"/>
              <a:t>Hier steht der Name des Autors</a:t>
            </a:r>
            <a:endParaRPr/>
          </a:p>
        </p:txBody>
      </p:sp>
      <p:sp>
        <p:nvSpPr>
          <p:cNvPr id="39" name="Shape 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t>‹Nr.›</a:t>
            </a:fld>
            <a:endParaRPr lang="de-DE" sz="1000">
              <a:solidFill>
                <a:srgbClr val="888888"/>
              </a:solidFill>
              <a:latin typeface="Calibri"/>
              <a:ea typeface="Calibri"/>
              <a:cs typeface="Calibri"/>
              <a:sym typeface="Calibri"/>
            </a:endParaRPr>
          </a:p>
        </p:txBody>
      </p:sp>
      <p:sp>
        <p:nvSpPr>
          <p:cNvPr id="40" name="Shape 40"/>
          <p:cNvSpPr/>
          <p:nvPr/>
        </p:nvSpPr>
        <p:spPr>
          <a:xfrm>
            <a:off x="0" y="1078991"/>
            <a:ext cx="9144000" cy="5574098"/>
          </a:xfrm>
          <a:prstGeom prst="rect">
            <a:avLst/>
          </a:prstGeom>
          <a:solidFill>
            <a:srgbClr val="76B82A"/>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3" name="Shape 43"/>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44" name="Shape 4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de-DE"/>
              <a:t>© HAT 2016</a:t>
            </a:r>
            <a:endParaRPr/>
          </a:p>
        </p:txBody>
      </p:sp>
      <p:sp>
        <p:nvSpPr>
          <p:cNvPr id="45" name="Shape 4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de-AT"/>
              <a:t>Hier steht der Name des Autors</a:t>
            </a:r>
            <a:endParaRPr/>
          </a:p>
        </p:txBody>
      </p:sp>
      <p:sp>
        <p:nvSpPr>
          <p:cNvPr id="46" name="Shape 4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t>‹Nr.›</a:t>
            </a:fld>
            <a:endParaRPr lang="de-DE" sz="10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de-DE"/>
              <a:t>© HAT 2016</a:t>
            </a:r>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de-AT"/>
              <a:t>Hier steht der Name des Autors</a:t>
            </a:r>
            <a:endParaRPr/>
          </a:p>
        </p:txBody>
      </p:sp>
      <p:sp>
        <p:nvSpPr>
          <p:cNvPr id="53" name="Shape 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t>‹Nr.›</a:t>
            </a:fld>
            <a:endParaRPr lang="de-DE" sz="10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Vergleich">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de-DE"/>
              <a:t>© HAT 2016</a:t>
            </a:r>
            <a:endParaRPr/>
          </a:p>
        </p:txBody>
      </p:sp>
      <p:sp>
        <p:nvSpPr>
          <p:cNvPr id="61" name="Shape 6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de-AT"/>
              <a:t>Hier steht der Name des Autors</a:t>
            </a:r>
            <a:endParaRPr/>
          </a:p>
        </p:txBody>
      </p:sp>
      <p:sp>
        <p:nvSpPr>
          <p:cNvPr id="62" name="Shape 6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t>‹Nr.›</a:t>
            </a:fld>
            <a:endParaRPr lang="de-DE" sz="10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5" name="Shape 6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de-DE"/>
              <a:t>© HAT 2016</a:t>
            </a:r>
            <a:endParaRPr/>
          </a:p>
        </p:txBody>
      </p:sp>
      <p:sp>
        <p:nvSpPr>
          <p:cNvPr id="66" name="Shape 6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de-AT"/>
              <a:t>Hier steht der Name des Autors</a:t>
            </a:r>
            <a:endParaRPr/>
          </a:p>
        </p:txBody>
      </p:sp>
      <p:sp>
        <p:nvSpPr>
          <p:cNvPr id="67" name="Shape 6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t>‹Nr.›</a:t>
            </a:fld>
            <a:endParaRPr lang="de-DE" sz="10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Inhalt mit Beschriftung">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de-DE"/>
              <a:t>© HAT 2016</a:t>
            </a:r>
            <a:endParaRPr/>
          </a:p>
        </p:txBody>
      </p:sp>
      <p:sp>
        <p:nvSpPr>
          <p:cNvPr id="73" name="Shape 7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de-AT"/>
              <a:t>Hier steht der Name des Autors</a:t>
            </a:r>
            <a:endParaRPr/>
          </a:p>
        </p:txBody>
      </p:sp>
      <p:sp>
        <p:nvSpPr>
          <p:cNvPr id="74" name="Shape 7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t>‹Nr.›</a:t>
            </a:fld>
            <a:endParaRPr lang="de-DE" sz="10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p:nvPr/>
        </p:nvSpPr>
        <p:spPr>
          <a:xfrm>
            <a:off x="457799" y="261594"/>
            <a:ext cx="2473595" cy="26160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100" b="0" i="0" u="none" strike="noStrike" cap="none">
                <a:solidFill>
                  <a:schemeClr val="dk1"/>
                </a:solidFill>
                <a:latin typeface="Calibri"/>
                <a:ea typeface="Calibri"/>
                <a:cs typeface="Calibri"/>
                <a:sym typeface="Calibri"/>
              </a:rPr>
              <a:t>www.fh-joanneum.at</a:t>
            </a:r>
          </a:p>
        </p:txBody>
      </p:sp>
      <p:pic>
        <p:nvPicPr>
          <p:cNvPr id="13" name="Shape 13" descr="\\MARS\Gaste$\SYSTEM\Desktop\PowerPoints_neu\Kopfleisten\kopfleiste_green_ppt.jpg"/>
          <p:cNvPicPr preferRelativeResize="0"/>
          <p:nvPr/>
        </p:nvPicPr>
        <p:blipFill rotWithShape="1">
          <a:blip r:embed="rId13">
            <a:alphaModFix/>
          </a:blip>
          <a:srcRect/>
          <a:stretch/>
        </p:blipFill>
        <p:spPr>
          <a:xfrm>
            <a:off x="0" y="8519"/>
            <a:ext cx="9144001" cy="1079499"/>
          </a:xfrm>
          <a:prstGeom prst="rect">
            <a:avLst/>
          </a:prstGeom>
          <a:noFill/>
          <a:ln>
            <a:noFill/>
          </a:ln>
        </p:spPr>
      </p:pic>
      <p:sp>
        <p:nvSpPr>
          <p:cNvPr id="14" name="Shape 14"/>
          <p:cNvSpPr txBox="1"/>
          <p:nvPr/>
        </p:nvSpPr>
        <p:spPr>
          <a:xfrm>
            <a:off x="393893" y="267133"/>
            <a:ext cx="2461848"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400">
                <a:solidFill>
                  <a:srgbClr val="76B82A"/>
                </a:solidFill>
                <a:latin typeface="Calibri"/>
                <a:ea typeface="Calibri"/>
                <a:cs typeface="Calibri"/>
                <a:sym typeface="Calibri"/>
              </a:rPr>
              <a:t>APPLIED COMPUTER SCIENCES</a:t>
            </a:r>
          </a:p>
        </p:txBody>
      </p:sp>
      <p:sp>
        <p:nvSpPr>
          <p:cNvPr id="15" name="Shape 15"/>
          <p:cNvSpPr txBox="1">
            <a:spLocks noGrp="1"/>
          </p:cNvSpPr>
          <p:nvPr>
            <p:ph type="dt" idx="10"/>
          </p:nvPr>
        </p:nvSpPr>
        <p:spPr>
          <a:xfrm>
            <a:off x="26498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de-DE"/>
              <a:t>© HAT 2016</a:t>
            </a:r>
            <a:endParaRPr/>
          </a:p>
        </p:txBody>
      </p:sp>
      <p:sp>
        <p:nvSpPr>
          <p:cNvPr id="16" name="Shape 1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0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de-AT"/>
              <a:t>Hier steht der Name des Autors</a:t>
            </a:r>
            <a:endParaRPr/>
          </a:p>
        </p:txBody>
      </p:sp>
      <p:sp>
        <p:nvSpPr>
          <p:cNvPr id="17" name="Shape 17"/>
          <p:cNvSpPr txBox="1">
            <a:spLocks noGrp="1"/>
          </p:cNvSpPr>
          <p:nvPr>
            <p:ph type="sldNum" idx="12"/>
          </p:nvPr>
        </p:nvSpPr>
        <p:spPr>
          <a:xfrm>
            <a:off x="6738554"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b="0" u="none">
                <a:solidFill>
                  <a:srgbClr val="888888"/>
                </a:solidFill>
                <a:latin typeface="Calibri"/>
                <a:ea typeface="Calibri"/>
                <a:cs typeface="Calibri"/>
                <a:sym typeface="Calibri"/>
              </a:rPr>
              <a:t>‹Nr.›</a:t>
            </a:fld>
            <a:endParaRPr lang="de-DE" sz="1000" b="0" u="none">
              <a:solidFill>
                <a:srgbClr val="888888"/>
              </a:solidFill>
              <a:latin typeface="Calibri"/>
              <a:ea typeface="Calibri"/>
              <a:cs typeface="Calibri"/>
              <a:sym typeface="Calibri"/>
            </a:endParaRPr>
          </a:p>
        </p:txBody>
      </p:sp>
      <p:cxnSp>
        <p:nvCxnSpPr>
          <p:cNvPr id="18" name="Shape 18"/>
          <p:cNvCxnSpPr/>
          <p:nvPr/>
        </p:nvCxnSpPr>
        <p:spPr>
          <a:xfrm>
            <a:off x="355600" y="6311900"/>
            <a:ext cx="8423274" cy="0"/>
          </a:xfrm>
          <a:prstGeom prst="straightConnector1">
            <a:avLst/>
          </a:prstGeom>
          <a:noFill/>
          <a:ln w="9525" cap="flat" cmpd="sng">
            <a:solidFill>
              <a:srgbClr val="BFBFBF"/>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p:nvPr/>
        </p:nvSpPr>
        <p:spPr>
          <a:xfrm>
            <a:off x="280587" y="2332170"/>
            <a:ext cx="7760400" cy="1323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4000">
                <a:solidFill>
                  <a:schemeClr val="lt1"/>
                </a:solidFill>
                <a:latin typeface="Calibri"/>
                <a:ea typeface="Calibri"/>
                <a:cs typeface="Calibri"/>
                <a:sym typeface="Calibri"/>
              </a:rPr>
              <a:t>HATman</a:t>
            </a:r>
          </a:p>
          <a:p>
            <a:pPr marL="0" marR="0" lvl="0" indent="0" algn="l" rtl="0">
              <a:spcBef>
                <a:spcPts val="0"/>
              </a:spcBef>
              <a:buSzPct val="25000"/>
              <a:buNone/>
            </a:pPr>
            <a:r>
              <a:rPr lang="de-DE" sz="4000">
                <a:solidFill>
                  <a:schemeClr val="lt1"/>
                </a:solidFill>
                <a:latin typeface="Calibri"/>
                <a:ea typeface="Calibri"/>
                <a:cs typeface="Calibri"/>
                <a:sym typeface="Calibri"/>
              </a:rPr>
              <a:t>Game Development with Python</a:t>
            </a:r>
          </a:p>
        </p:txBody>
      </p:sp>
      <p:sp>
        <p:nvSpPr>
          <p:cNvPr id="92" name="Shape 92"/>
          <p:cNvSpPr txBox="1"/>
          <p:nvPr/>
        </p:nvSpPr>
        <p:spPr>
          <a:xfrm>
            <a:off x="2882800" y="4212525"/>
            <a:ext cx="5584200" cy="471000"/>
          </a:xfrm>
          <a:prstGeom prst="rect">
            <a:avLst/>
          </a:prstGeom>
          <a:noFill/>
          <a:ln>
            <a:noFill/>
          </a:ln>
        </p:spPr>
        <p:txBody>
          <a:bodyPr lIns="91425" tIns="91425" rIns="91425" bIns="91425" anchor="t" anchorCtr="0">
            <a:noAutofit/>
          </a:bodyPr>
          <a:lstStyle/>
          <a:p>
            <a:pPr lvl="0">
              <a:spcBef>
                <a:spcPts val="0"/>
              </a:spcBef>
              <a:buNone/>
            </a:pPr>
            <a:r>
              <a:rPr lang="de-DE" sz="1800">
                <a:solidFill>
                  <a:srgbClr val="F3F3F3"/>
                </a:solidFill>
                <a:latin typeface="Calibri"/>
                <a:ea typeface="Calibri"/>
                <a:cs typeface="Calibri"/>
                <a:sym typeface="Calibri"/>
              </a:rPr>
              <a:t>Anja Bergmann, Tabea Halmschlager, Johanna Kirchmaier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p:nvPr/>
        </p:nvSpPr>
        <p:spPr>
          <a:xfrm>
            <a:off x="3633174" y="1054000"/>
            <a:ext cx="4903500" cy="5025600"/>
          </a:xfrm>
          <a:prstGeom prst="rect">
            <a:avLst/>
          </a:prstGeom>
          <a:noFill/>
          <a:ln>
            <a:noFill/>
          </a:ln>
        </p:spPr>
        <p:txBody>
          <a:bodyPr lIns="91425" tIns="45700" rIns="91425" bIns="45700" anchor="t" anchorCtr="0">
            <a:noAutofit/>
          </a:bodyPr>
          <a:lstStyle/>
          <a:p>
            <a:pPr lvl="0" rtl="0">
              <a:spcBef>
                <a:spcPts val="0"/>
              </a:spcBef>
              <a:buSzPct val="25000"/>
              <a:buNone/>
            </a:pPr>
            <a:r>
              <a:rPr lang="de-DE" sz="3200" b="1">
                <a:solidFill>
                  <a:schemeClr val="dk1"/>
                </a:solidFill>
                <a:latin typeface="Calibri"/>
                <a:ea typeface="Calibri"/>
                <a:cs typeface="Calibri"/>
                <a:sym typeface="Calibri"/>
              </a:rPr>
              <a:t>Problems</a:t>
            </a:r>
          </a:p>
          <a:p>
            <a:pPr lvl="0" rtl="0">
              <a:spcBef>
                <a:spcPts val="0"/>
              </a:spcBef>
              <a:buNone/>
            </a:pPr>
            <a:endParaRPr sz="2400" b="1">
              <a:solidFill>
                <a:schemeClr val="dk1"/>
              </a:solidFill>
              <a:latin typeface="Calibri"/>
              <a:ea typeface="Calibri"/>
              <a:cs typeface="Calibri"/>
              <a:sym typeface="Calibri"/>
            </a:endParaRPr>
          </a:p>
          <a:p>
            <a:pPr marL="457200" lvl="0" indent="-342900" rtl="0">
              <a:spcBef>
                <a:spcPts val="480"/>
              </a:spcBef>
              <a:buClr>
                <a:srgbClr val="B7B7B7"/>
              </a:buClr>
              <a:buSzPct val="75000"/>
              <a:buFont typeface="Calibri"/>
              <a:buChar char="●"/>
            </a:pPr>
            <a:r>
              <a:rPr lang="de-DE" sz="2400">
                <a:solidFill>
                  <a:srgbClr val="B7B7B7"/>
                </a:solidFill>
                <a:latin typeface="Calibri"/>
                <a:ea typeface="Calibri"/>
                <a:cs typeface="Calibri"/>
                <a:sym typeface="Calibri"/>
              </a:rPr>
              <a:t>Windows Version</a:t>
            </a:r>
          </a:p>
          <a:p>
            <a:pPr lvl="0" rtl="0">
              <a:spcBef>
                <a:spcPts val="480"/>
              </a:spcBef>
              <a:buNone/>
            </a:pPr>
            <a:endParaRPr sz="2400">
              <a:solidFill>
                <a:srgbClr val="B7B7B7"/>
              </a:solidFill>
              <a:latin typeface="Calibri"/>
              <a:ea typeface="Calibri"/>
              <a:cs typeface="Calibri"/>
              <a:sym typeface="Calibri"/>
            </a:endParaRPr>
          </a:p>
          <a:p>
            <a:pPr marL="457200" lvl="0" indent="-342900" rtl="0">
              <a:spcBef>
                <a:spcPts val="480"/>
              </a:spcBef>
              <a:buClr>
                <a:srgbClr val="B7B7B7"/>
              </a:buClr>
              <a:buSzPct val="75000"/>
              <a:buFont typeface="Calibri"/>
              <a:buChar char="●"/>
            </a:pPr>
            <a:r>
              <a:rPr lang="de-DE" sz="2400">
                <a:solidFill>
                  <a:srgbClr val="B7B7B7"/>
                </a:solidFill>
                <a:latin typeface="Calibri"/>
                <a:ea typeface="Calibri"/>
                <a:cs typeface="Calibri"/>
                <a:sym typeface="Calibri"/>
              </a:rPr>
              <a:t>Python Version</a:t>
            </a:r>
          </a:p>
          <a:p>
            <a:pPr lvl="0" rtl="0">
              <a:spcBef>
                <a:spcPts val="480"/>
              </a:spcBef>
              <a:buNone/>
            </a:pPr>
            <a:endParaRPr sz="2400">
              <a:solidFill>
                <a:srgbClr val="B7B7B7"/>
              </a:solidFill>
              <a:latin typeface="Calibri"/>
              <a:ea typeface="Calibri"/>
              <a:cs typeface="Calibri"/>
              <a:sym typeface="Calibri"/>
            </a:endParaRPr>
          </a:p>
          <a:p>
            <a:pPr marL="457200" lvl="0" indent="-342900" rtl="0">
              <a:spcBef>
                <a:spcPts val="480"/>
              </a:spcBef>
              <a:buClr>
                <a:srgbClr val="B7B7B7"/>
              </a:buClr>
              <a:buSzPct val="75000"/>
              <a:buFont typeface="Calibri"/>
              <a:buChar char="●"/>
            </a:pPr>
            <a:r>
              <a:rPr lang="de-DE" sz="2400">
                <a:solidFill>
                  <a:srgbClr val="B7B7B7"/>
                </a:solidFill>
                <a:latin typeface="Calibri"/>
                <a:ea typeface="Calibri"/>
                <a:cs typeface="Calibri"/>
                <a:sym typeface="Calibri"/>
              </a:rPr>
              <a:t>Wasted lots of time on outdated or poorly (or not at all) documented frameworks</a:t>
            </a:r>
          </a:p>
          <a:p>
            <a:pPr lvl="0" rtl="0">
              <a:spcBef>
                <a:spcPts val="480"/>
              </a:spcBef>
              <a:buNone/>
            </a:pPr>
            <a:endParaRPr sz="2400">
              <a:solidFill>
                <a:schemeClr val="dk1"/>
              </a:solidFill>
              <a:latin typeface="Calibri"/>
              <a:ea typeface="Calibri"/>
              <a:cs typeface="Calibri"/>
              <a:sym typeface="Calibri"/>
            </a:endParaRPr>
          </a:p>
          <a:p>
            <a:pPr marL="457200" lvl="0" indent="-342900" rtl="0">
              <a:spcBef>
                <a:spcPts val="480"/>
              </a:spcBef>
              <a:buClr>
                <a:schemeClr val="dk1"/>
              </a:buClr>
              <a:buSzPct val="75000"/>
              <a:buFont typeface="Calibri"/>
              <a:buChar char="●"/>
            </a:pPr>
            <a:r>
              <a:rPr lang="de-DE" sz="2400">
                <a:solidFill>
                  <a:schemeClr val="dk1"/>
                </a:solidFill>
                <a:latin typeface="Calibri"/>
                <a:ea typeface="Calibri"/>
                <a:cs typeface="Calibri"/>
                <a:sym typeface="Calibri"/>
              </a:rPr>
              <a:t>Marauroa (Arianne)</a:t>
            </a:r>
          </a:p>
          <a:p>
            <a:pPr lvl="0" rtl="0">
              <a:spcBef>
                <a:spcPts val="480"/>
              </a:spcBef>
              <a:buNone/>
            </a:pPr>
            <a:endParaRPr sz="2400">
              <a:solidFill>
                <a:schemeClr val="dk1"/>
              </a:solidFill>
              <a:latin typeface="Calibri"/>
              <a:ea typeface="Calibri"/>
              <a:cs typeface="Calibri"/>
              <a:sym typeface="Calibri"/>
            </a:endParaRPr>
          </a:p>
          <a:p>
            <a:pPr lvl="0" rtl="0">
              <a:spcBef>
                <a:spcPts val="480"/>
              </a:spcBef>
              <a:buNone/>
            </a:pPr>
            <a:endParaRPr sz="2400">
              <a:solidFill>
                <a:schemeClr val="dk1"/>
              </a:solidFill>
              <a:latin typeface="Calibri"/>
              <a:ea typeface="Calibri"/>
              <a:cs typeface="Calibri"/>
              <a:sym typeface="Calibri"/>
            </a:endParaRPr>
          </a:p>
          <a:p>
            <a:pPr lvl="0" rtl="0">
              <a:spcBef>
                <a:spcPts val="480"/>
              </a:spcBef>
              <a:buNone/>
            </a:pPr>
            <a:endParaRPr sz="2400">
              <a:solidFill>
                <a:schemeClr val="dk1"/>
              </a:solidFill>
              <a:latin typeface="Calibri"/>
              <a:ea typeface="Calibri"/>
              <a:cs typeface="Calibri"/>
              <a:sym typeface="Calibri"/>
            </a:endParaRPr>
          </a:p>
        </p:txBody>
      </p:sp>
      <p:sp>
        <p:nvSpPr>
          <p:cNvPr id="172" name="Shape 172"/>
          <p:cNvSpPr txBox="1">
            <a:spLocks noGrp="1"/>
          </p:cNvSpPr>
          <p:nvPr>
            <p:ph type="dt" idx="10"/>
          </p:nvPr>
        </p:nvSpPr>
        <p:spPr>
          <a:xfrm>
            <a:off x="457200" y="6356350"/>
            <a:ext cx="2133600" cy="365100"/>
          </a:xfrm>
          <a:prstGeom prst="rect">
            <a:avLst/>
          </a:prstGeom>
          <a:noFill/>
          <a:ln>
            <a:noFill/>
          </a:ln>
        </p:spPr>
        <p:txBody>
          <a:bodyPr lIns="91425" tIns="45700" rIns="91425" bIns="45700" anchor="ctr" anchorCtr="0">
            <a:noAutofit/>
          </a:bodyPr>
          <a:lstStyle/>
          <a:p>
            <a:pPr lvl="0" rtl="0">
              <a:spcBef>
                <a:spcPts val="0"/>
              </a:spcBef>
              <a:buClr>
                <a:schemeClr val="dk1"/>
              </a:buClr>
              <a:buSzPct val="110000"/>
              <a:buFont typeface="Arial"/>
              <a:buNone/>
            </a:pPr>
            <a:r>
              <a:rPr lang="de-DE"/>
              <a:t>© HAT 2016</a:t>
            </a:r>
          </a:p>
        </p:txBody>
      </p:sp>
      <p:sp>
        <p:nvSpPr>
          <p:cNvPr id="174" name="Shape 17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t>10</a:t>
            </a:fld>
            <a:endParaRPr lang="de-DE" sz="1000">
              <a:solidFill>
                <a:srgbClr val="888888"/>
              </a:solidFill>
              <a:latin typeface="Calibri"/>
              <a:ea typeface="Calibri"/>
              <a:cs typeface="Calibri"/>
              <a:sym typeface="Calibri"/>
            </a:endParaRPr>
          </a:p>
        </p:txBody>
      </p:sp>
      <p:pic>
        <p:nvPicPr>
          <p:cNvPr id="175" name="Shape 175" descr="https://image.freepik.com/free-icon/pacman_318-41063.jpg"/>
          <p:cNvPicPr preferRelativeResize="0"/>
          <p:nvPr/>
        </p:nvPicPr>
        <p:blipFill>
          <a:blip r:embed="rId3">
            <a:alphaModFix/>
          </a:blip>
          <a:stretch>
            <a:fillRect/>
          </a:stretch>
        </p:blipFill>
        <p:spPr>
          <a:xfrm>
            <a:off x="228600" y="1827999"/>
            <a:ext cx="3341174" cy="3113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2612987"/>
            <a:ext cx="8229600" cy="1143000"/>
          </a:xfrm>
          <a:prstGeom prst="rect">
            <a:avLst/>
          </a:prstGeom>
        </p:spPr>
        <p:txBody>
          <a:bodyPr lIns="91425" tIns="91425" rIns="91425" bIns="91425" anchor="ctr" anchorCtr="0">
            <a:noAutofit/>
          </a:bodyPr>
          <a:lstStyle/>
          <a:p>
            <a:pPr lvl="0">
              <a:spcBef>
                <a:spcPts val="0"/>
              </a:spcBef>
              <a:buNone/>
            </a:pPr>
            <a:r>
              <a:rPr lang="de-DE" sz="7200"/>
              <a:t>Live Demo</a:t>
            </a:r>
          </a:p>
        </p:txBody>
      </p:sp>
      <p:sp>
        <p:nvSpPr>
          <p:cNvPr id="182" name="Shape 182"/>
          <p:cNvSpPr>
            <a:spLocks noGrp="1"/>
          </p:cNvSpPr>
          <p:nvPr>
            <p:ph type="dt" idx="10"/>
          </p:nvPr>
        </p:nvSpPr>
        <p:spPr>
          <a:xfrm>
            <a:off x="457200" y="6356350"/>
            <a:ext cx="2133600" cy="365100"/>
          </a:xfrm>
          <a:prstGeom prst="rect">
            <a:avLst/>
          </a:prstGeom>
        </p:spPr>
        <p:txBody>
          <a:bodyPr lIns="91425" tIns="91425" rIns="91425" bIns="91425" anchor="ctr" anchorCtr="0">
            <a:noAutofit/>
          </a:bodyPr>
          <a:lstStyle/>
          <a:p>
            <a:pPr lvl="0">
              <a:spcBef>
                <a:spcPts val="0"/>
              </a:spcBef>
              <a:buNone/>
            </a:pPr>
            <a:r>
              <a:rPr lang="de-DE"/>
              <a:t>© HAT 2016</a:t>
            </a:r>
            <a:endParaRPr/>
          </a:p>
        </p:txBody>
      </p:sp>
      <p:sp>
        <p:nvSpPr>
          <p:cNvPr id="183" name="Shape 183"/>
          <p:cNvSpPr txBox="1">
            <a:spLocks noGrp="1"/>
          </p:cNvSpPr>
          <p:nvPr>
            <p:ph type="sldNum" idx="12"/>
          </p:nvPr>
        </p:nvSpPr>
        <p:spPr>
          <a:xfrm>
            <a:off x="6553200" y="6356350"/>
            <a:ext cx="21336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de-DE"/>
              <a:t>11</a:t>
            </a:fld>
            <a:endParaRPr lang="de-D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381000" y="1983850"/>
            <a:ext cx="8229600" cy="4166100"/>
          </a:xfrm>
          <a:prstGeom prst="rect">
            <a:avLst/>
          </a:prstGeom>
        </p:spPr>
        <p:txBody>
          <a:bodyPr lIns="91425" tIns="91425" rIns="91425" bIns="91425" anchor="t" anchorCtr="0">
            <a:noAutofit/>
          </a:bodyPr>
          <a:lstStyle/>
          <a:p>
            <a:pPr marL="457200" lvl="0" indent="-228600" rtl="0">
              <a:spcBef>
                <a:spcPts val="0"/>
              </a:spcBef>
            </a:pPr>
            <a:r>
              <a:rPr lang="de-DE"/>
              <a:t>How not to do your Projectwork  </a:t>
            </a:r>
          </a:p>
          <a:p>
            <a:pPr marL="0" lvl="0" indent="0" rtl="0">
              <a:spcBef>
                <a:spcPts val="0"/>
              </a:spcBef>
              <a:buNone/>
            </a:pPr>
            <a:endParaRPr/>
          </a:p>
          <a:p>
            <a:pPr marL="457200" lvl="0" indent="-228600" rtl="0">
              <a:spcBef>
                <a:spcPts val="0"/>
              </a:spcBef>
            </a:pPr>
            <a:r>
              <a:rPr lang="de-DE"/>
              <a:t>Python 2.x != Python 3.x </a:t>
            </a:r>
          </a:p>
          <a:p>
            <a:pPr marL="0" lvl="0" indent="0" rtl="0">
              <a:spcBef>
                <a:spcPts val="0"/>
              </a:spcBef>
              <a:buNone/>
            </a:pPr>
            <a:endParaRPr/>
          </a:p>
          <a:p>
            <a:pPr marL="457200" lvl="0" indent="-228600" rtl="0">
              <a:spcBef>
                <a:spcPts val="0"/>
              </a:spcBef>
            </a:pPr>
            <a:r>
              <a:rPr lang="de-DE"/>
              <a:t>If only there was some sort of thing that could help us find helpful stuff in the inter… ouuh </a:t>
            </a:r>
          </a:p>
          <a:p>
            <a:pPr marL="0" lvl="0" indent="0" rtl="0">
              <a:spcBef>
                <a:spcPts val="0"/>
              </a:spcBef>
              <a:buNone/>
            </a:pPr>
            <a:endParaRPr/>
          </a:p>
        </p:txBody>
      </p:sp>
      <p:sp>
        <p:nvSpPr>
          <p:cNvPr id="190" name="Shape 190"/>
          <p:cNvSpPr txBox="1">
            <a:spLocks noGrp="1"/>
          </p:cNvSpPr>
          <p:nvPr>
            <p:ph type="title"/>
          </p:nvPr>
        </p:nvSpPr>
        <p:spPr>
          <a:xfrm>
            <a:off x="457200" y="840837"/>
            <a:ext cx="8229600" cy="1142999"/>
          </a:xfrm>
          <a:prstGeom prst="rect">
            <a:avLst/>
          </a:prstGeom>
        </p:spPr>
        <p:txBody>
          <a:bodyPr lIns="91425" tIns="91425" rIns="91425" bIns="91425" anchor="ctr" anchorCtr="0">
            <a:noAutofit/>
          </a:bodyPr>
          <a:lstStyle/>
          <a:p>
            <a:pPr lvl="0" rtl="0">
              <a:spcBef>
                <a:spcPts val="0"/>
              </a:spcBef>
              <a:buNone/>
            </a:pPr>
            <a:r>
              <a:rPr lang="de-DE"/>
              <a:t>What have we learnt?</a:t>
            </a:r>
          </a:p>
        </p:txBody>
      </p:sp>
      <p:sp>
        <p:nvSpPr>
          <p:cNvPr id="191" name="Shape 191"/>
          <p:cNvSpPr>
            <a:spLocks noGrp="1"/>
          </p:cNvSpPr>
          <p:nvPr>
            <p:ph type="dt" idx="10"/>
          </p:nvPr>
        </p:nvSpPr>
        <p:spPr>
          <a:xfrm>
            <a:off x="457200" y="6356350"/>
            <a:ext cx="2133600" cy="365100"/>
          </a:xfrm>
          <a:prstGeom prst="rect">
            <a:avLst/>
          </a:prstGeom>
        </p:spPr>
        <p:txBody>
          <a:bodyPr lIns="91425" tIns="91425" rIns="91425" bIns="91425" anchor="ctr" anchorCtr="0">
            <a:noAutofit/>
          </a:bodyPr>
          <a:lstStyle/>
          <a:p>
            <a:pPr lvl="0" rtl="0">
              <a:spcBef>
                <a:spcPts val="0"/>
              </a:spcBef>
              <a:buClr>
                <a:schemeClr val="dk1"/>
              </a:buClr>
              <a:buSzPct val="110000"/>
              <a:buFont typeface="Arial"/>
              <a:buNone/>
            </a:pPr>
            <a:r>
              <a:rPr lang="de-DE"/>
              <a:t>© HAT 2016</a:t>
            </a:r>
          </a:p>
        </p:txBody>
      </p:sp>
      <p:sp>
        <p:nvSpPr>
          <p:cNvPr id="192" name="Shape 192"/>
          <p:cNvSpPr txBox="1">
            <a:spLocks noGrp="1"/>
          </p:cNvSpPr>
          <p:nvPr>
            <p:ph type="sldNum" idx="12"/>
          </p:nvPr>
        </p:nvSpPr>
        <p:spPr>
          <a:xfrm>
            <a:off x="6553200" y="6356350"/>
            <a:ext cx="21336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de-DE"/>
              <a:t>12</a:t>
            </a:fld>
            <a:endParaRPr lang="de-DE"/>
          </a:p>
        </p:txBody>
      </p:sp>
      <p:pic>
        <p:nvPicPr>
          <p:cNvPr id="193" name="Shape 193"/>
          <p:cNvPicPr preferRelativeResize="0"/>
          <p:nvPr/>
        </p:nvPicPr>
        <p:blipFill>
          <a:blip r:embed="rId3">
            <a:alphaModFix/>
          </a:blip>
          <a:stretch>
            <a:fillRect/>
          </a:stretch>
        </p:blipFill>
        <p:spPr>
          <a:xfrm rot="-1233210">
            <a:off x="5927648" y="5314174"/>
            <a:ext cx="2853302" cy="936202"/>
          </a:xfrm>
          <a:prstGeom prst="rect">
            <a:avLst/>
          </a:prstGeom>
          <a:noFill/>
          <a:ln>
            <a:noFill/>
          </a:ln>
        </p:spPr>
      </p:pic>
      <p:sp>
        <p:nvSpPr>
          <p:cNvPr id="194" name="Shape 194"/>
          <p:cNvSpPr txBox="1">
            <a:spLocks noGrp="1"/>
          </p:cNvSpPr>
          <p:nvPr>
            <p:ph type="title"/>
          </p:nvPr>
        </p:nvSpPr>
        <p:spPr>
          <a:xfrm rot="1315459">
            <a:off x="7328419" y="1059158"/>
            <a:ext cx="1376339" cy="1068771"/>
          </a:xfrm>
          <a:prstGeom prst="rect">
            <a:avLst/>
          </a:prstGeom>
        </p:spPr>
        <p:txBody>
          <a:bodyPr lIns="91425" tIns="91425" rIns="91425" bIns="91425" anchor="ctr" anchorCtr="0">
            <a:noAutofit/>
          </a:bodyPr>
          <a:lstStyle/>
          <a:p>
            <a:pPr lvl="0" rtl="0">
              <a:spcBef>
                <a:spcPts val="0"/>
              </a:spcBef>
              <a:buNone/>
            </a:pPr>
            <a:r>
              <a:rPr lang="de-DE" sz="4800"/>
              <a:t>#1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457200" y="840837"/>
            <a:ext cx="8229600" cy="1142999"/>
          </a:xfrm>
          <a:prstGeom prst="rect">
            <a:avLst/>
          </a:prstGeom>
        </p:spPr>
        <p:txBody>
          <a:bodyPr lIns="91425" tIns="91425" rIns="91425" bIns="91425" anchor="ctr" anchorCtr="0">
            <a:noAutofit/>
          </a:bodyPr>
          <a:lstStyle/>
          <a:p>
            <a:pPr lvl="0" rtl="0">
              <a:spcBef>
                <a:spcPts val="0"/>
              </a:spcBef>
              <a:buNone/>
            </a:pPr>
            <a:r>
              <a:rPr lang="de-DE"/>
              <a:t>What have we learnt?</a:t>
            </a:r>
          </a:p>
        </p:txBody>
      </p:sp>
      <p:sp>
        <p:nvSpPr>
          <p:cNvPr id="201" name="Shape 201"/>
          <p:cNvSpPr>
            <a:spLocks noGrp="1"/>
          </p:cNvSpPr>
          <p:nvPr>
            <p:ph type="dt" idx="10"/>
          </p:nvPr>
        </p:nvSpPr>
        <p:spPr>
          <a:xfrm>
            <a:off x="457200" y="6356350"/>
            <a:ext cx="2133600" cy="365100"/>
          </a:xfrm>
          <a:prstGeom prst="rect">
            <a:avLst/>
          </a:prstGeom>
        </p:spPr>
        <p:txBody>
          <a:bodyPr lIns="91425" tIns="91425" rIns="91425" bIns="91425" anchor="ctr" anchorCtr="0">
            <a:noAutofit/>
          </a:bodyPr>
          <a:lstStyle/>
          <a:p>
            <a:pPr lvl="0" rtl="0">
              <a:spcBef>
                <a:spcPts val="0"/>
              </a:spcBef>
              <a:buNone/>
            </a:pPr>
            <a:r>
              <a:rPr lang="de-DE"/>
              <a:t>© HAT 2016</a:t>
            </a:r>
          </a:p>
        </p:txBody>
      </p:sp>
      <p:sp>
        <p:nvSpPr>
          <p:cNvPr id="202" name="Shape 202"/>
          <p:cNvSpPr txBox="1">
            <a:spLocks noGrp="1"/>
          </p:cNvSpPr>
          <p:nvPr>
            <p:ph type="body" idx="1"/>
          </p:nvPr>
        </p:nvSpPr>
        <p:spPr>
          <a:xfrm>
            <a:off x="215400" y="2113650"/>
            <a:ext cx="8877300" cy="4242600"/>
          </a:xfrm>
          <a:prstGeom prst="rect">
            <a:avLst/>
          </a:prstGeom>
        </p:spPr>
        <p:txBody>
          <a:bodyPr lIns="91425" tIns="91425" rIns="91425" bIns="91425" anchor="t" anchorCtr="0">
            <a:noAutofit/>
          </a:bodyPr>
          <a:lstStyle/>
          <a:p>
            <a:pPr marL="457200" lvl="0" indent="-228600" rtl="0">
              <a:spcBef>
                <a:spcPts val="0"/>
              </a:spcBef>
              <a:buClr>
                <a:srgbClr val="000000"/>
              </a:buClr>
            </a:pPr>
            <a:r>
              <a:rPr lang="de-DE">
                <a:solidFill>
                  <a:srgbClr val="CCCCCC"/>
                </a:solidFill>
              </a:rPr>
              <a:t>How to</a:t>
            </a:r>
            <a:r>
              <a:rPr lang="de-DE">
                <a:solidFill>
                  <a:srgbClr val="B7B7B7"/>
                </a:solidFill>
              </a:rPr>
              <a:t> </a:t>
            </a:r>
            <a:r>
              <a:rPr lang="de-DE">
                <a:solidFill>
                  <a:srgbClr val="000000"/>
                </a:solidFill>
              </a:rPr>
              <a:t>Read </a:t>
            </a:r>
            <a:r>
              <a:rPr lang="de-DE">
                <a:solidFill>
                  <a:srgbClr val="CCCCCC"/>
                </a:solidFill>
              </a:rPr>
              <a:t>T</a:t>
            </a:r>
            <a:r>
              <a:rPr lang="de-DE">
                <a:solidFill>
                  <a:srgbClr val="000000"/>
                </a:solidFill>
              </a:rPr>
              <a:t>Error Messages </a:t>
            </a:r>
          </a:p>
          <a:p>
            <a:pPr marL="0" lvl="0" indent="457200" rtl="0">
              <a:spcBef>
                <a:spcPts val="0"/>
              </a:spcBef>
              <a:buNone/>
            </a:pPr>
            <a:r>
              <a:rPr lang="de-DE">
                <a:solidFill>
                  <a:srgbClr val="000000"/>
                </a:solidFill>
              </a:rPr>
              <a:t>and </a:t>
            </a:r>
            <a:r>
              <a:rPr lang="de-DE"/>
              <a:t>Documentation</a:t>
            </a:r>
          </a:p>
          <a:p>
            <a:pPr marL="0" lvl="0" indent="0" rtl="0">
              <a:spcBef>
                <a:spcPts val="0"/>
              </a:spcBef>
              <a:buNone/>
            </a:pPr>
            <a:endParaRPr sz="2400"/>
          </a:p>
          <a:p>
            <a:pPr marL="457200" lvl="0" indent="-228600" rtl="0">
              <a:spcBef>
                <a:spcPts val="0"/>
              </a:spcBef>
            </a:pPr>
            <a:r>
              <a:rPr lang="de-DE"/>
              <a:t>Search for Tutorials </a:t>
            </a:r>
          </a:p>
          <a:p>
            <a:pPr marL="0" lvl="0" indent="0" rtl="0">
              <a:spcBef>
                <a:spcPts val="0"/>
              </a:spcBef>
              <a:buNone/>
            </a:pPr>
            <a:endParaRPr sz="2400"/>
          </a:p>
          <a:p>
            <a:pPr marL="457200" lvl="0" indent="-228600" rtl="0">
              <a:spcBef>
                <a:spcPts val="0"/>
              </a:spcBef>
            </a:pPr>
            <a:r>
              <a:rPr lang="de-DE"/>
              <a:t>Don’t try to Solve Everything on Your Own. </a:t>
            </a:r>
          </a:p>
          <a:p>
            <a:pPr marL="5943600" lvl="0" indent="0" rtl="0">
              <a:spcBef>
                <a:spcPts val="0"/>
              </a:spcBef>
              <a:buNone/>
            </a:pPr>
            <a:r>
              <a:rPr lang="de-DE"/>
              <a:t>-- Ask for Help.</a:t>
            </a:r>
          </a:p>
        </p:txBody>
      </p:sp>
      <p:sp>
        <p:nvSpPr>
          <p:cNvPr id="203" name="Shape 203"/>
          <p:cNvSpPr txBox="1">
            <a:spLocks noGrp="1"/>
          </p:cNvSpPr>
          <p:nvPr>
            <p:ph type="sldNum" idx="12"/>
          </p:nvPr>
        </p:nvSpPr>
        <p:spPr>
          <a:xfrm>
            <a:off x="6553200" y="6356350"/>
            <a:ext cx="21336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de-DE"/>
              <a:t>13</a:t>
            </a:fld>
            <a:endParaRPr lang="de-DE"/>
          </a:p>
        </p:txBody>
      </p:sp>
      <p:pic>
        <p:nvPicPr>
          <p:cNvPr id="204" name="Shape 204"/>
          <p:cNvPicPr preferRelativeResize="0"/>
          <p:nvPr/>
        </p:nvPicPr>
        <p:blipFill>
          <a:blip r:embed="rId3">
            <a:alphaModFix/>
          </a:blip>
          <a:stretch>
            <a:fillRect/>
          </a:stretch>
        </p:blipFill>
        <p:spPr>
          <a:xfrm>
            <a:off x="4996625" y="2952975"/>
            <a:ext cx="3343775" cy="1562524"/>
          </a:xfrm>
          <a:prstGeom prst="rect">
            <a:avLst/>
          </a:prstGeom>
          <a:noFill/>
          <a:ln>
            <a:noFill/>
          </a:ln>
        </p:spPr>
      </p:pic>
      <p:sp>
        <p:nvSpPr>
          <p:cNvPr id="205" name="Shape 205"/>
          <p:cNvSpPr txBox="1">
            <a:spLocks noGrp="1"/>
          </p:cNvSpPr>
          <p:nvPr>
            <p:ph type="title"/>
          </p:nvPr>
        </p:nvSpPr>
        <p:spPr>
          <a:xfrm rot="1315459">
            <a:off x="7328419" y="1059158"/>
            <a:ext cx="1376339" cy="1068771"/>
          </a:xfrm>
          <a:prstGeom prst="rect">
            <a:avLst/>
          </a:prstGeom>
        </p:spPr>
        <p:txBody>
          <a:bodyPr lIns="91425" tIns="91425" rIns="91425" bIns="91425" anchor="ctr" anchorCtr="0">
            <a:noAutofit/>
          </a:bodyPr>
          <a:lstStyle/>
          <a:p>
            <a:pPr lvl="0" rtl="0">
              <a:spcBef>
                <a:spcPts val="0"/>
              </a:spcBef>
              <a:buNone/>
            </a:pPr>
            <a:r>
              <a:rPr lang="de-DE" sz="4800"/>
              <a:t>#2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457200" y="840837"/>
            <a:ext cx="8229600" cy="1142999"/>
          </a:xfrm>
          <a:prstGeom prst="rect">
            <a:avLst/>
          </a:prstGeom>
        </p:spPr>
        <p:txBody>
          <a:bodyPr lIns="91425" tIns="91425" rIns="91425" bIns="91425" anchor="ctr" anchorCtr="0">
            <a:noAutofit/>
          </a:bodyPr>
          <a:lstStyle/>
          <a:p>
            <a:pPr lvl="0" rtl="0">
              <a:spcBef>
                <a:spcPts val="0"/>
              </a:spcBef>
              <a:buNone/>
            </a:pPr>
            <a:r>
              <a:rPr lang="de-DE"/>
              <a:t>What have we learnt?</a:t>
            </a:r>
          </a:p>
        </p:txBody>
      </p:sp>
      <p:sp>
        <p:nvSpPr>
          <p:cNvPr id="212" name="Shape 212"/>
          <p:cNvSpPr>
            <a:spLocks noGrp="1"/>
          </p:cNvSpPr>
          <p:nvPr>
            <p:ph type="dt" idx="10"/>
          </p:nvPr>
        </p:nvSpPr>
        <p:spPr>
          <a:xfrm>
            <a:off x="457200" y="6356350"/>
            <a:ext cx="2133600" cy="365100"/>
          </a:xfrm>
          <a:prstGeom prst="rect">
            <a:avLst/>
          </a:prstGeom>
        </p:spPr>
        <p:txBody>
          <a:bodyPr lIns="91425" tIns="91425" rIns="91425" bIns="91425" anchor="ctr" anchorCtr="0">
            <a:noAutofit/>
          </a:bodyPr>
          <a:lstStyle/>
          <a:p>
            <a:pPr lvl="0" rtl="0">
              <a:spcBef>
                <a:spcPts val="0"/>
              </a:spcBef>
              <a:buNone/>
            </a:pPr>
            <a:r>
              <a:rPr lang="de-DE"/>
              <a:t>© HAT 2016</a:t>
            </a:r>
          </a:p>
        </p:txBody>
      </p:sp>
      <p:sp>
        <p:nvSpPr>
          <p:cNvPr id="213" name="Shape 213"/>
          <p:cNvSpPr txBox="1">
            <a:spLocks noGrp="1"/>
          </p:cNvSpPr>
          <p:nvPr>
            <p:ph type="body" idx="1"/>
          </p:nvPr>
        </p:nvSpPr>
        <p:spPr>
          <a:xfrm>
            <a:off x="215400" y="2113650"/>
            <a:ext cx="8877300" cy="4242600"/>
          </a:xfrm>
          <a:prstGeom prst="rect">
            <a:avLst/>
          </a:prstGeom>
        </p:spPr>
        <p:txBody>
          <a:bodyPr lIns="91425" tIns="91425" rIns="91425" bIns="91425" anchor="t" anchorCtr="0">
            <a:noAutofit/>
          </a:bodyPr>
          <a:lstStyle/>
          <a:p>
            <a:pPr marL="457200" lvl="0" indent="-419100" rtl="0">
              <a:spcBef>
                <a:spcPts val="0"/>
              </a:spcBef>
              <a:buSzPct val="100000"/>
            </a:pPr>
            <a:r>
              <a:rPr lang="de-DE" sz="3000"/>
              <a:t>Improved Programming skills in Python</a:t>
            </a:r>
          </a:p>
          <a:p>
            <a:pPr marL="0" lvl="0" indent="0" rtl="0">
              <a:spcBef>
                <a:spcPts val="0"/>
              </a:spcBef>
              <a:buNone/>
            </a:pPr>
            <a:endParaRPr sz="3000"/>
          </a:p>
          <a:p>
            <a:pPr marL="457200" lvl="0" indent="-419100" rtl="0">
              <a:spcBef>
                <a:spcPts val="0"/>
              </a:spcBef>
              <a:buSzPct val="100000"/>
            </a:pPr>
            <a:r>
              <a:rPr lang="de-DE" sz="3000"/>
              <a:t>Modelling Network Communication via Twisted</a:t>
            </a:r>
          </a:p>
          <a:p>
            <a:pPr marL="0" lvl="0" indent="0" rtl="0">
              <a:spcBef>
                <a:spcPts val="0"/>
              </a:spcBef>
              <a:buNone/>
            </a:pPr>
            <a:br>
              <a:rPr lang="de-DE" sz="3000"/>
            </a:br>
            <a:endParaRPr lang="de-DE" sz="3000"/>
          </a:p>
          <a:p>
            <a:pPr marL="457200" lvl="0" indent="-419100" rtl="0">
              <a:spcBef>
                <a:spcPts val="0"/>
              </a:spcBef>
              <a:buSzPct val="100000"/>
            </a:pPr>
            <a:r>
              <a:rPr lang="de-DE" sz="3000"/>
              <a:t>bla</a:t>
            </a:r>
          </a:p>
        </p:txBody>
      </p:sp>
      <p:sp>
        <p:nvSpPr>
          <p:cNvPr id="214" name="Shape 214"/>
          <p:cNvSpPr txBox="1">
            <a:spLocks noGrp="1"/>
          </p:cNvSpPr>
          <p:nvPr>
            <p:ph type="sldNum" idx="12"/>
          </p:nvPr>
        </p:nvSpPr>
        <p:spPr>
          <a:xfrm>
            <a:off x="6553200" y="6356350"/>
            <a:ext cx="2133600" cy="3651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de-DE"/>
              <a:t>14</a:t>
            </a:fld>
            <a:endParaRPr lang="de-DE"/>
          </a:p>
        </p:txBody>
      </p:sp>
      <p:sp>
        <p:nvSpPr>
          <p:cNvPr id="215" name="Shape 215"/>
          <p:cNvSpPr txBox="1">
            <a:spLocks noGrp="1"/>
          </p:cNvSpPr>
          <p:nvPr>
            <p:ph type="title"/>
          </p:nvPr>
        </p:nvSpPr>
        <p:spPr>
          <a:xfrm rot="1315459">
            <a:off x="7328419" y="1059158"/>
            <a:ext cx="1376339" cy="1068771"/>
          </a:xfrm>
          <a:prstGeom prst="rect">
            <a:avLst/>
          </a:prstGeom>
        </p:spPr>
        <p:txBody>
          <a:bodyPr lIns="91425" tIns="91425" rIns="91425" bIns="91425" anchor="ctr" anchorCtr="0">
            <a:noAutofit/>
          </a:bodyPr>
          <a:lstStyle/>
          <a:p>
            <a:pPr lvl="0" rtl="0">
              <a:spcBef>
                <a:spcPts val="0"/>
              </a:spcBef>
              <a:buNone/>
            </a:pPr>
            <a:r>
              <a:rPr lang="de-DE" sz="4800"/>
              <a:t>#3</a:t>
            </a:r>
          </a:p>
        </p:txBody>
      </p:sp>
      <p:pic>
        <p:nvPicPr>
          <p:cNvPr id="216" name="Shape 216"/>
          <p:cNvPicPr preferRelativeResize="0"/>
          <p:nvPr/>
        </p:nvPicPr>
        <p:blipFill>
          <a:blip r:embed="rId3">
            <a:alphaModFix/>
          </a:blip>
          <a:stretch>
            <a:fillRect/>
          </a:stretch>
        </p:blipFill>
        <p:spPr>
          <a:xfrm>
            <a:off x="694225" y="4064850"/>
            <a:ext cx="3225425" cy="2141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p:nvPr/>
        </p:nvSpPr>
        <p:spPr>
          <a:xfrm>
            <a:off x="496350" y="2541026"/>
            <a:ext cx="8151300" cy="3364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de-DE" sz="4800">
                <a:solidFill>
                  <a:schemeClr val="lt1"/>
                </a:solidFill>
                <a:latin typeface="Calibri"/>
                <a:ea typeface="Calibri"/>
                <a:cs typeface="Calibri"/>
                <a:sym typeface="Calibri"/>
              </a:rPr>
              <a:t>Thank You For Your Attention!</a:t>
            </a:r>
          </a:p>
        </p:txBody>
      </p:sp>
      <p:pic>
        <p:nvPicPr>
          <p:cNvPr id="222" name="Shape 222"/>
          <p:cNvPicPr preferRelativeResize="0"/>
          <p:nvPr/>
        </p:nvPicPr>
        <p:blipFill>
          <a:blip r:embed="rId3">
            <a:alphaModFix/>
          </a:blip>
          <a:stretch>
            <a:fillRect/>
          </a:stretch>
        </p:blipFill>
        <p:spPr>
          <a:xfrm>
            <a:off x="3239674" y="4048175"/>
            <a:ext cx="2664649" cy="1473149"/>
          </a:xfrm>
          <a:prstGeom prst="rect">
            <a:avLst/>
          </a:prstGeom>
          <a:noFill/>
          <a:ln>
            <a:noFill/>
          </a:ln>
        </p:spPr>
      </p:pic>
      <p:sp>
        <p:nvSpPr>
          <p:cNvPr id="2" name="Datumsplatzhalter 1"/>
          <p:cNvSpPr>
            <a:spLocks noGrp="1"/>
          </p:cNvSpPr>
          <p:nvPr>
            <p:ph type="dt" idx="10"/>
          </p:nvPr>
        </p:nvSpPr>
        <p:spPr/>
        <p:txBody>
          <a:bodyPr/>
          <a:lstStyle/>
          <a:p>
            <a:r>
              <a:rPr lang="de-DE"/>
              <a:t>© HAT 2016</a:t>
            </a:r>
            <a:endParaRPr lang="de-DE"/>
          </a:p>
        </p:txBody>
      </p:sp>
      <p:sp>
        <p:nvSpPr>
          <p:cNvPr id="3" name="Foliennummernplatzhalt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t>15</a:t>
            </a:fld>
            <a:endParaRPr lang="de-DE" sz="1000">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663125"/>
            <a:ext cx="8229600" cy="937200"/>
          </a:xfrm>
          <a:prstGeom prst="rect">
            <a:avLst/>
          </a:prstGeom>
        </p:spPr>
        <p:txBody>
          <a:bodyPr lIns="91425" tIns="91425" rIns="91425" bIns="91425" anchor="ctr" anchorCtr="0">
            <a:noAutofit/>
          </a:bodyPr>
          <a:lstStyle/>
          <a:p>
            <a:pPr lvl="0">
              <a:spcBef>
                <a:spcPts val="0"/>
              </a:spcBef>
              <a:buNone/>
            </a:pPr>
            <a:r>
              <a:rPr lang="de-DE"/>
              <a:t>Leading Question</a:t>
            </a:r>
          </a:p>
        </p:txBody>
      </p:sp>
      <p:sp>
        <p:nvSpPr>
          <p:cNvPr id="99" name="Shape 99"/>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203200" marR="0" lvl="0" indent="0" algn="l" rtl="0">
              <a:lnSpc>
                <a:spcPct val="100000"/>
              </a:lnSpc>
              <a:spcBef>
                <a:spcPts val="640"/>
              </a:spcBef>
              <a:spcAft>
                <a:spcPts val="0"/>
              </a:spcAft>
              <a:buNone/>
            </a:pPr>
            <a:endParaRPr/>
          </a:p>
          <a:p>
            <a:pPr marL="203200" marR="0" lvl="0" indent="0" algn="l" rtl="0">
              <a:lnSpc>
                <a:spcPct val="100000"/>
              </a:lnSpc>
              <a:spcBef>
                <a:spcPts val="640"/>
              </a:spcBef>
              <a:spcAft>
                <a:spcPts val="0"/>
              </a:spcAft>
              <a:buNone/>
            </a:pPr>
            <a:r>
              <a:rPr lang="de-DE">
                <a:solidFill>
                  <a:srgbClr val="999999"/>
                </a:solidFill>
              </a:rPr>
              <a:t>Is it possible to use a</a:t>
            </a:r>
            <a:r>
              <a:rPr lang="de-DE">
                <a:solidFill>
                  <a:srgbClr val="666666"/>
                </a:solidFill>
              </a:rPr>
              <a:t> </a:t>
            </a:r>
            <a:r>
              <a:rPr lang="de-DE"/>
              <a:t>High-Level Programming Language </a:t>
            </a:r>
            <a:r>
              <a:rPr lang="de-DE">
                <a:solidFill>
                  <a:srgbClr val="999999"/>
                </a:solidFill>
              </a:rPr>
              <a:t>(specific: Python) for the purpose of</a:t>
            </a:r>
            <a:r>
              <a:rPr lang="de-DE"/>
              <a:t> developing a multiplayer game?</a:t>
            </a:r>
          </a:p>
          <a:p>
            <a:pPr marL="203200" marR="0" lvl="0" indent="0" algn="l" rtl="0">
              <a:lnSpc>
                <a:spcPct val="100000"/>
              </a:lnSpc>
              <a:spcBef>
                <a:spcPts val="640"/>
              </a:spcBef>
              <a:spcAft>
                <a:spcPts val="0"/>
              </a:spcAft>
              <a:buNone/>
            </a:pPr>
            <a:endParaRPr/>
          </a:p>
          <a:p>
            <a:pPr marL="203200" marR="0" lvl="0" indent="-69850" algn="l" rtl="0">
              <a:lnSpc>
                <a:spcPct val="100000"/>
              </a:lnSpc>
              <a:spcBef>
                <a:spcPts val="640"/>
              </a:spcBef>
              <a:spcAft>
                <a:spcPts val="0"/>
              </a:spcAft>
              <a:buClr>
                <a:srgbClr val="000000"/>
              </a:buClr>
              <a:buSzPct val="34375"/>
              <a:buFont typeface="Arial"/>
              <a:buNone/>
            </a:pPr>
            <a:r>
              <a:rPr lang="de-DE"/>
              <a:t>→ Yes - if the journey is its own reward.</a:t>
            </a:r>
          </a:p>
          <a:p>
            <a:pPr lvl="0">
              <a:spcBef>
                <a:spcPts val="0"/>
              </a:spcBef>
              <a:buNone/>
            </a:pPr>
            <a:endParaRPr/>
          </a:p>
        </p:txBody>
      </p:sp>
      <p:sp>
        <p:nvSpPr>
          <p:cNvPr id="2" name="Datumsplatzhalter 1"/>
          <p:cNvSpPr>
            <a:spLocks noGrp="1"/>
          </p:cNvSpPr>
          <p:nvPr>
            <p:ph type="dt" idx="10"/>
          </p:nvPr>
        </p:nvSpPr>
        <p:spPr/>
        <p:txBody>
          <a:bodyPr/>
          <a:lstStyle/>
          <a:p>
            <a:r>
              <a:rPr lang="de-DE"/>
              <a:t>© HAT 2016</a:t>
            </a:r>
            <a:endParaRPr lang="de-DE"/>
          </a:p>
        </p:txBody>
      </p:sp>
      <p:sp>
        <p:nvSpPr>
          <p:cNvPr id="3" name="Foliennummernplatzhalter 2"/>
          <p:cNvSpPr>
            <a:spLocks noGrp="1"/>
          </p:cNvSpPr>
          <p:nvPr>
            <p:ph type="sldNum" idx="12"/>
          </p:nvPr>
        </p:nvSpPr>
        <p:spPr/>
        <p:txBody>
          <a:bodyPr/>
          <a:lstStyle/>
          <a:p>
            <a:pPr marL="0" marR="0" lvl="0" indent="0" algn="r" rtl="0">
              <a:spcBef>
                <a:spcPts val="0"/>
              </a:spcBef>
              <a:buSzPct val="25000"/>
              <a:buNone/>
            </a:pPr>
            <a:fld id="{00000000-1234-1234-1234-123412341234}" type="slidenum">
              <a:rPr lang="de-DE" sz="1000" smtClean="0">
                <a:solidFill>
                  <a:srgbClr val="888888"/>
                </a:solidFill>
                <a:latin typeface="Calibri"/>
                <a:ea typeface="Calibri"/>
                <a:cs typeface="Calibri"/>
                <a:sym typeface="Calibri"/>
              </a:rPr>
              <a:t>2</a:t>
            </a:fld>
            <a:endParaRPr lang="de-DE" sz="1000">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3528475" y="1071450"/>
            <a:ext cx="5374800" cy="5043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de-DE" b="1"/>
              <a:t>Task</a:t>
            </a:r>
          </a:p>
          <a:p>
            <a:pPr marL="0" marR="0" lvl="0" indent="0" algn="l" rtl="0">
              <a:spcBef>
                <a:spcPts val="480"/>
              </a:spcBef>
              <a:spcAft>
                <a:spcPts val="0"/>
              </a:spcAft>
              <a:buClr>
                <a:schemeClr val="dk1"/>
              </a:buClr>
              <a:buSzPct val="25000"/>
              <a:buFont typeface="Arial"/>
              <a:buNone/>
            </a:pPr>
            <a:endParaRPr sz="2400"/>
          </a:p>
          <a:p>
            <a:pPr marL="0" marR="0" lvl="0" indent="0" algn="l" rtl="0">
              <a:spcBef>
                <a:spcPts val="480"/>
              </a:spcBef>
              <a:spcAft>
                <a:spcPts val="0"/>
              </a:spcAft>
              <a:buClr>
                <a:schemeClr val="dk1"/>
              </a:buClr>
              <a:buSzPct val="25000"/>
              <a:buFont typeface="Arial"/>
              <a:buNone/>
            </a:pPr>
            <a:r>
              <a:rPr lang="de-DE" sz="2400"/>
              <a:t>Implementing a game similar to PACMAN</a:t>
            </a:r>
          </a:p>
          <a:p>
            <a:pPr marL="0" marR="0" lvl="0" indent="0" algn="l" rtl="0">
              <a:spcBef>
                <a:spcPts val="480"/>
              </a:spcBef>
              <a:spcAft>
                <a:spcPts val="0"/>
              </a:spcAft>
              <a:buClr>
                <a:schemeClr val="dk1"/>
              </a:buClr>
              <a:buSzPct val="25000"/>
              <a:buFont typeface="Arial"/>
              <a:buNone/>
            </a:pPr>
            <a:endParaRPr sz="2400"/>
          </a:p>
          <a:p>
            <a:pPr marL="457200" marR="0" lvl="0" indent="-381000" algn="l" rtl="0">
              <a:spcBef>
                <a:spcPts val="480"/>
              </a:spcBef>
              <a:spcAft>
                <a:spcPts val="0"/>
              </a:spcAft>
              <a:buSzPct val="100000"/>
            </a:pPr>
            <a:r>
              <a:rPr lang="de-DE" sz="2400"/>
              <a:t>in Python</a:t>
            </a:r>
          </a:p>
          <a:p>
            <a:pPr marL="0" marR="0" lvl="0" indent="0" algn="l" rtl="0">
              <a:spcBef>
                <a:spcPts val="480"/>
              </a:spcBef>
              <a:spcAft>
                <a:spcPts val="0"/>
              </a:spcAft>
              <a:buNone/>
            </a:pPr>
            <a:endParaRPr sz="2400"/>
          </a:p>
          <a:p>
            <a:pPr marL="457200" marR="0" lvl="0" indent="-381000" algn="l" rtl="0">
              <a:spcBef>
                <a:spcPts val="480"/>
              </a:spcBef>
              <a:spcAft>
                <a:spcPts val="0"/>
              </a:spcAft>
              <a:buSzPct val="100000"/>
            </a:pPr>
            <a:r>
              <a:rPr lang="de-DE" sz="2400"/>
              <a:t>using Cocos2D</a:t>
            </a:r>
          </a:p>
          <a:p>
            <a:pPr marL="0" marR="0" lvl="0" indent="0" algn="l" rtl="0">
              <a:spcBef>
                <a:spcPts val="480"/>
              </a:spcBef>
              <a:spcAft>
                <a:spcPts val="0"/>
              </a:spcAft>
              <a:buNone/>
            </a:pPr>
            <a:endParaRPr sz="2400"/>
          </a:p>
          <a:p>
            <a:pPr marL="457200" marR="0" lvl="0" indent="-381000" algn="l" rtl="0">
              <a:spcBef>
                <a:spcPts val="480"/>
              </a:spcBef>
              <a:spcAft>
                <a:spcPts val="0"/>
              </a:spcAft>
              <a:buSzPct val="100000"/>
            </a:pPr>
            <a:r>
              <a:rPr lang="de-DE" sz="2400"/>
              <a:t>communicating via Twisted</a:t>
            </a:r>
          </a:p>
          <a:p>
            <a:pPr marL="0" marR="0" lvl="0" indent="0" algn="l" rtl="0">
              <a:spcBef>
                <a:spcPts val="640"/>
              </a:spcBef>
              <a:buClr>
                <a:schemeClr val="dk1"/>
              </a:buClr>
              <a:buSzPct val="25000"/>
              <a:buFont typeface="Arial"/>
              <a:buNone/>
            </a:pPr>
            <a:endParaRPr sz="2400"/>
          </a:p>
        </p:txBody>
      </p:sp>
      <p:sp>
        <p:nvSpPr>
          <p:cNvPr id="106" name="Shape 106"/>
          <p:cNvSpPr txBox="1">
            <a:spLocks noGrp="1"/>
          </p:cNvSpPr>
          <p:nvPr>
            <p:ph type="dt" idx="10"/>
          </p:nvPr>
        </p:nvSpPr>
        <p:spPr>
          <a:xfrm>
            <a:off x="457200" y="6356350"/>
            <a:ext cx="2133600" cy="365100"/>
          </a:xfrm>
          <a:prstGeom prst="rect">
            <a:avLst/>
          </a:prstGeom>
          <a:noFill/>
          <a:ln>
            <a:noFill/>
          </a:ln>
        </p:spPr>
        <p:txBody>
          <a:bodyPr lIns="91425" tIns="45700" rIns="91425" bIns="45700" anchor="ctr" anchorCtr="0">
            <a:noAutofit/>
          </a:bodyPr>
          <a:lstStyle/>
          <a:p>
            <a:pPr lvl="0" rtl="0">
              <a:spcBef>
                <a:spcPts val="0"/>
              </a:spcBef>
              <a:buClr>
                <a:schemeClr val="dk1"/>
              </a:buClr>
              <a:buSzPct val="110000"/>
              <a:buFont typeface="Arial"/>
              <a:buNone/>
            </a:pPr>
            <a:r>
              <a:rPr lang="de-DE"/>
              <a:t>© HAT 2016</a:t>
            </a:r>
          </a:p>
        </p:txBody>
      </p:sp>
      <p:sp>
        <p:nvSpPr>
          <p:cNvPr id="108" name="Shape 108"/>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t>3</a:t>
            </a:fld>
            <a:endParaRPr lang="de-DE" sz="1000">
              <a:solidFill>
                <a:srgbClr val="888888"/>
              </a:solidFill>
              <a:latin typeface="Calibri"/>
              <a:ea typeface="Calibri"/>
              <a:cs typeface="Calibri"/>
              <a:sym typeface="Calibri"/>
            </a:endParaRPr>
          </a:p>
        </p:txBody>
      </p:sp>
      <p:pic>
        <p:nvPicPr>
          <p:cNvPr id="109" name="Shape 109"/>
          <p:cNvPicPr preferRelativeResize="0"/>
          <p:nvPr/>
        </p:nvPicPr>
        <p:blipFill>
          <a:blip r:embed="rId3">
            <a:alphaModFix/>
          </a:blip>
          <a:stretch>
            <a:fillRect/>
          </a:stretch>
        </p:blipFill>
        <p:spPr>
          <a:xfrm>
            <a:off x="457200" y="1981200"/>
            <a:ext cx="2895600" cy="2895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p:nvPr/>
        </p:nvSpPr>
        <p:spPr>
          <a:xfrm>
            <a:off x="3633175" y="1053999"/>
            <a:ext cx="4694100" cy="5025600"/>
          </a:xfrm>
          <a:prstGeom prst="rect">
            <a:avLst/>
          </a:prstGeom>
          <a:noFill/>
          <a:ln>
            <a:noFill/>
          </a:ln>
        </p:spPr>
        <p:txBody>
          <a:bodyPr lIns="91425" tIns="45700" rIns="91425" bIns="45700" anchor="t" anchorCtr="0">
            <a:noAutofit/>
          </a:bodyPr>
          <a:lstStyle/>
          <a:p>
            <a:pPr lvl="0" rtl="0">
              <a:spcBef>
                <a:spcPts val="0"/>
              </a:spcBef>
              <a:buSzPct val="25000"/>
              <a:buNone/>
            </a:pPr>
            <a:r>
              <a:rPr lang="de-DE" sz="3200" b="1">
                <a:solidFill>
                  <a:schemeClr val="dk1"/>
                </a:solidFill>
                <a:latin typeface="Calibri"/>
                <a:ea typeface="Calibri"/>
                <a:cs typeface="Calibri"/>
                <a:sym typeface="Calibri"/>
              </a:rPr>
              <a:t>Implementation</a:t>
            </a:r>
          </a:p>
          <a:p>
            <a:pPr lvl="0" rtl="0">
              <a:spcBef>
                <a:spcPts val="0"/>
              </a:spcBef>
              <a:buNone/>
            </a:pPr>
            <a:endParaRPr sz="2400" b="1">
              <a:solidFill>
                <a:schemeClr val="dk1"/>
              </a:solidFill>
              <a:latin typeface="Calibri"/>
              <a:ea typeface="Calibri"/>
              <a:cs typeface="Calibri"/>
              <a:sym typeface="Calibri"/>
            </a:endParaRPr>
          </a:p>
          <a:p>
            <a:pPr marL="457200" lvl="0" indent="-342900" rtl="0">
              <a:spcBef>
                <a:spcPts val="480"/>
              </a:spcBef>
              <a:buClr>
                <a:schemeClr val="dk1"/>
              </a:buClr>
              <a:buSzPct val="75000"/>
              <a:buFont typeface="Calibri"/>
              <a:buChar char="●"/>
            </a:pPr>
            <a:r>
              <a:rPr lang="de-DE" sz="2400">
                <a:solidFill>
                  <a:schemeClr val="dk1"/>
                </a:solidFill>
                <a:latin typeface="Calibri"/>
                <a:ea typeface="Calibri"/>
                <a:cs typeface="Calibri"/>
                <a:sym typeface="Calibri"/>
              </a:rPr>
              <a:t>Cocos2D GUI</a:t>
            </a:r>
          </a:p>
          <a:p>
            <a:pPr lvl="0" rtl="0">
              <a:spcBef>
                <a:spcPts val="480"/>
              </a:spcBef>
              <a:buNone/>
            </a:pPr>
            <a:endParaRPr sz="2400">
              <a:solidFill>
                <a:srgbClr val="B7B7B7"/>
              </a:solidFill>
              <a:latin typeface="Calibri"/>
              <a:ea typeface="Calibri"/>
              <a:cs typeface="Calibri"/>
              <a:sym typeface="Calibri"/>
            </a:endParaRPr>
          </a:p>
          <a:p>
            <a:pPr marL="457200" lvl="0" indent="-342900" rtl="0">
              <a:spcBef>
                <a:spcPts val="480"/>
              </a:spcBef>
              <a:buClr>
                <a:srgbClr val="B7B7B7"/>
              </a:buClr>
              <a:buSzPct val="75000"/>
              <a:buFont typeface="Calibri"/>
              <a:buChar char="●"/>
            </a:pPr>
            <a:r>
              <a:rPr lang="de-DE" sz="2400">
                <a:solidFill>
                  <a:srgbClr val="B7B7B7"/>
                </a:solidFill>
                <a:latin typeface="Calibri"/>
                <a:ea typeface="Calibri"/>
                <a:cs typeface="Calibri"/>
                <a:sym typeface="Calibri"/>
              </a:rPr>
              <a:t>Twisted Client</a:t>
            </a:r>
          </a:p>
          <a:p>
            <a:pPr lvl="0" rtl="0">
              <a:spcBef>
                <a:spcPts val="480"/>
              </a:spcBef>
              <a:buNone/>
            </a:pPr>
            <a:endParaRPr sz="2400">
              <a:solidFill>
                <a:srgbClr val="B7B7B7"/>
              </a:solidFill>
              <a:latin typeface="Calibri"/>
              <a:ea typeface="Calibri"/>
              <a:cs typeface="Calibri"/>
              <a:sym typeface="Calibri"/>
            </a:endParaRPr>
          </a:p>
          <a:p>
            <a:pPr marL="457200" lvl="0" indent="-342900" rtl="0">
              <a:spcBef>
                <a:spcPts val="480"/>
              </a:spcBef>
              <a:buClr>
                <a:srgbClr val="B7B7B7"/>
              </a:buClr>
              <a:buSzPct val="75000"/>
              <a:buFont typeface="Calibri"/>
              <a:buChar char="●"/>
            </a:pPr>
            <a:r>
              <a:rPr lang="de-DE" sz="2400">
                <a:solidFill>
                  <a:srgbClr val="B7B7B7"/>
                </a:solidFill>
                <a:latin typeface="Calibri"/>
                <a:ea typeface="Calibri"/>
                <a:cs typeface="Calibri"/>
                <a:sym typeface="Calibri"/>
              </a:rPr>
              <a:t>Twisted Server</a:t>
            </a:r>
          </a:p>
          <a:p>
            <a:pPr lvl="0" rtl="0">
              <a:spcBef>
                <a:spcPts val="480"/>
              </a:spcBef>
              <a:buNone/>
            </a:pPr>
            <a:endParaRPr sz="2400">
              <a:solidFill>
                <a:srgbClr val="B7B7B7"/>
              </a:solidFill>
              <a:latin typeface="Calibri"/>
              <a:ea typeface="Calibri"/>
              <a:cs typeface="Calibri"/>
              <a:sym typeface="Calibri"/>
            </a:endParaRPr>
          </a:p>
          <a:p>
            <a:pPr lvl="0" rtl="0">
              <a:spcBef>
                <a:spcPts val="480"/>
              </a:spcBef>
              <a:buNone/>
            </a:pPr>
            <a:endParaRPr sz="2400">
              <a:solidFill>
                <a:srgbClr val="B7B7B7"/>
              </a:solidFill>
              <a:latin typeface="Calibri"/>
              <a:ea typeface="Calibri"/>
              <a:cs typeface="Calibri"/>
              <a:sym typeface="Calibri"/>
            </a:endParaRPr>
          </a:p>
          <a:p>
            <a:pPr lvl="0" rtl="0">
              <a:spcBef>
                <a:spcPts val="480"/>
              </a:spcBef>
              <a:buNone/>
            </a:pPr>
            <a:endParaRPr sz="2400">
              <a:solidFill>
                <a:schemeClr val="dk1"/>
              </a:solidFill>
              <a:latin typeface="Calibri"/>
              <a:ea typeface="Calibri"/>
              <a:cs typeface="Calibri"/>
              <a:sym typeface="Calibri"/>
            </a:endParaRPr>
          </a:p>
          <a:p>
            <a:pPr lvl="0" rtl="0">
              <a:spcBef>
                <a:spcPts val="480"/>
              </a:spcBef>
              <a:buNone/>
            </a:pPr>
            <a:endParaRPr sz="2400">
              <a:solidFill>
                <a:schemeClr val="dk1"/>
              </a:solidFill>
              <a:latin typeface="Calibri"/>
              <a:ea typeface="Calibri"/>
              <a:cs typeface="Calibri"/>
              <a:sym typeface="Calibri"/>
            </a:endParaRPr>
          </a:p>
        </p:txBody>
      </p:sp>
      <p:sp>
        <p:nvSpPr>
          <p:cNvPr id="115" name="Shape 115"/>
          <p:cNvSpPr txBox="1">
            <a:spLocks noGrp="1"/>
          </p:cNvSpPr>
          <p:nvPr>
            <p:ph type="dt" idx="10"/>
          </p:nvPr>
        </p:nvSpPr>
        <p:spPr>
          <a:xfrm>
            <a:off x="457200" y="6356350"/>
            <a:ext cx="2133599" cy="365125"/>
          </a:xfrm>
          <a:prstGeom prst="rect">
            <a:avLst/>
          </a:prstGeom>
          <a:noFill/>
          <a:ln>
            <a:noFill/>
          </a:ln>
        </p:spPr>
        <p:txBody>
          <a:bodyPr lIns="91425" tIns="45700" rIns="91425" bIns="45700" anchor="ctr" anchorCtr="0">
            <a:noAutofit/>
          </a:bodyPr>
          <a:lstStyle/>
          <a:p>
            <a:pPr lvl="0" rtl="0">
              <a:spcBef>
                <a:spcPts val="0"/>
              </a:spcBef>
              <a:buClr>
                <a:schemeClr val="dk1"/>
              </a:buClr>
              <a:buSzPct val="110000"/>
              <a:buFont typeface="Arial"/>
              <a:buNone/>
            </a:pPr>
            <a:r>
              <a:rPr lang="de-DE"/>
              <a:t>© HAT 2016</a:t>
            </a:r>
          </a:p>
        </p:txBody>
      </p:sp>
      <p:sp>
        <p:nvSpPr>
          <p:cNvPr id="117" name="Shape 11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t>4</a:t>
            </a:fld>
            <a:endParaRPr lang="de-DE" sz="1000">
              <a:solidFill>
                <a:srgbClr val="888888"/>
              </a:solidFill>
              <a:latin typeface="Calibri"/>
              <a:ea typeface="Calibri"/>
              <a:cs typeface="Calibri"/>
              <a:sym typeface="Calibri"/>
            </a:endParaRPr>
          </a:p>
        </p:txBody>
      </p:sp>
      <p:pic>
        <p:nvPicPr>
          <p:cNvPr id="118" name="Shape 118"/>
          <p:cNvPicPr preferRelativeResize="0"/>
          <p:nvPr/>
        </p:nvPicPr>
        <p:blipFill>
          <a:blip r:embed="rId3">
            <a:alphaModFix/>
          </a:blip>
          <a:stretch>
            <a:fillRect/>
          </a:stretch>
        </p:blipFill>
        <p:spPr>
          <a:xfrm>
            <a:off x="457200" y="1747623"/>
            <a:ext cx="3067550" cy="3067525"/>
          </a:xfrm>
          <a:prstGeom prst="rect">
            <a:avLst/>
          </a:prstGeom>
          <a:noFill/>
          <a:ln>
            <a:noFill/>
          </a:ln>
        </p:spPr>
      </p:pic>
      <p:pic>
        <p:nvPicPr>
          <p:cNvPr id="119" name="Shape 119"/>
          <p:cNvPicPr preferRelativeResize="0"/>
          <p:nvPr/>
        </p:nvPicPr>
        <p:blipFill>
          <a:blip r:embed="rId4">
            <a:alphaModFix/>
          </a:blip>
          <a:stretch>
            <a:fillRect/>
          </a:stretch>
        </p:blipFill>
        <p:spPr>
          <a:xfrm>
            <a:off x="379874" y="1747631"/>
            <a:ext cx="3067550" cy="28054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Shape 124"/>
          <p:cNvPicPr preferRelativeResize="0"/>
          <p:nvPr/>
        </p:nvPicPr>
        <p:blipFill>
          <a:blip r:embed="rId3">
            <a:alphaModFix/>
          </a:blip>
          <a:stretch>
            <a:fillRect/>
          </a:stretch>
        </p:blipFill>
        <p:spPr>
          <a:xfrm>
            <a:off x="457200" y="1747612"/>
            <a:ext cx="3067550" cy="3067550"/>
          </a:xfrm>
          <a:prstGeom prst="rect">
            <a:avLst/>
          </a:prstGeom>
          <a:noFill/>
          <a:ln>
            <a:noFill/>
          </a:ln>
        </p:spPr>
      </p:pic>
      <p:sp>
        <p:nvSpPr>
          <p:cNvPr id="125" name="Shape 125"/>
          <p:cNvSpPr txBox="1">
            <a:spLocks noGrp="1"/>
          </p:cNvSpPr>
          <p:nvPr>
            <p:ph type="dt" idx="10"/>
          </p:nvPr>
        </p:nvSpPr>
        <p:spPr>
          <a:xfrm>
            <a:off x="457200" y="6356350"/>
            <a:ext cx="2133600" cy="365100"/>
          </a:xfrm>
          <a:prstGeom prst="rect">
            <a:avLst/>
          </a:prstGeom>
          <a:noFill/>
          <a:ln>
            <a:noFill/>
          </a:ln>
        </p:spPr>
        <p:txBody>
          <a:bodyPr lIns="91425" tIns="45700" rIns="91425" bIns="45700" anchor="ctr" anchorCtr="0">
            <a:noAutofit/>
          </a:bodyPr>
          <a:lstStyle/>
          <a:p>
            <a:pPr lvl="0" rtl="0">
              <a:spcBef>
                <a:spcPts val="0"/>
              </a:spcBef>
              <a:buClr>
                <a:schemeClr val="dk1"/>
              </a:buClr>
              <a:buSzPct val="110000"/>
              <a:buFont typeface="Arial"/>
              <a:buNone/>
            </a:pPr>
            <a:r>
              <a:rPr lang="de-DE"/>
              <a:t>© HAT 2016</a:t>
            </a:r>
          </a:p>
        </p:txBody>
      </p:sp>
      <p:sp>
        <p:nvSpPr>
          <p:cNvPr id="127" name="Shape 127"/>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t>5</a:t>
            </a:fld>
            <a:endParaRPr lang="de-DE" sz="1000">
              <a:solidFill>
                <a:srgbClr val="888888"/>
              </a:solidFill>
              <a:latin typeface="Calibri"/>
              <a:ea typeface="Calibri"/>
              <a:cs typeface="Calibri"/>
              <a:sym typeface="Calibri"/>
            </a:endParaRPr>
          </a:p>
        </p:txBody>
      </p:sp>
      <p:pic>
        <p:nvPicPr>
          <p:cNvPr id="128" name="Shape 128"/>
          <p:cNvPicPr preferRelativeResize="0"/>
          <p:nvPr/>
        </p:nvPicPr>
        <p:blipFill>
          <a:blip r:embed="rId4">
            <a:alphaModFix/>
          </a:blip>
          <a:stretch>
            <a:fillRect/>
          </a:stretch>
        </p:blipFill>
        <p:spPr>
          <a:xfrm>
            <a:off x="379874" y="1878681"/>
            <a:ext cx="3067550" cy="2805442"/>
          </a:xfrm>
          <a:prstGeom prst="rect">
            <a:avLst/>
          </a:prstGeom>
          <a:noFill/>
          <a:ln>
            <a:noFill/>
          </a:ln>
        </p:spPr>
      </p:pic>
      <p:sp>
        <p:nvSpPr>
          <p:cNvPr id="129" name="Shape 129"/>
          <p:cNvSpPr/>
          <p:nvPr/>
        </p:nvSpPr>
        <p:spPr>
          <a:xfrm>
            <a:off x="3633175" y="1053999"/>
            <a:ext cx="4694100" cy="5025600"/>
          </a:xfrm>
          <a:prstGeom prst="rect">
            <a:avLst/>
          </a:prstGeom>
          <a:noFill/>
          <a:ln>
            <a:noFill/>
          </a:ln>
        </p:spPr>
        <p:txBody>
          <a:bodyPr lIns="91425" tIns="45700" rIns="91425" bIns="45700" anchor="t" anchorCtr="0">
            <a:noAutofit/>
          </a:bodyPr>
          <a:lstStyle/>
          <a:p>
            <a:pPr lvl="0" rtl="0">
              <a:spcBef>
                <a:spcPts val="0"/>
              </a:spcBef>
              <a:buSzPct val="25000"/>
              <a:buNone/>
            </a:pPr>
            <a:r>
              <a:rPr lang="de-DE" sz="3200" b="1">
                <a:solidFill>
                  <a:schemeClr val="dk1"/>
                </a:solidFill>
                <a:latin typeface="Calibri"/>
                <a:ea typeface="Calibri"/>
                <a:cs typeface="Calibri"/>
                <a:sym typeface="Calibri"/>
              </a:rPr>
              <a:t>Implementation</a:t>
            </a:r>
          </a:p>
          <a:p>
            <a:pPr lvl="0" rtl="0">
              <a:spcBef>
                <a:spcPts val="0"/>
              </a:spcBef>
              <a:buNone/>
            </a:pPr>
            <a:endParaRPr sz="2400" b="1">
              <a:solidFill>
                <a:schemeClr val="dk1"/>
              </a:solidFill>
              <a:latin typeface="Calibri"/>
              <a:ea typeface="Calibri"/>
              <a:cs typeface="Calibri"/>
              <a:sym typeface="Calibri"/>
            </a:endParaRPr>
          </a:p>
          <a:p>
            <a:pPr marL="457200" lvl="0" indent="-342900" rtl="0">
              <a:spcBef>
                <a:spcPts val="480"/>
              </a:spcBef>
              <a:buClr>
                <a:srgbClr val="B7B7B7"/>
              </a:buClr>
              <a:buSzPct val="75000"/>
              <a:buFont typeface="Calibri"/>
              <a:buChar char="●"/>
            </a:pPr>
            <a:r>
              <a:rPr lang="de-DE" sz="2400">
                <a:solidFill>
                  <a:srgbClr val="B7B7B7"/>
                </a:solidFill>
                <a:latin typeface="Calibri"/>
                <a:ea typeface="Calibri"/>
                <a:cs typeface="Calibri"/>
                <a:sym typeface="Calibri"/>
              </a:rPr>
              <a:t>Cocos2D GUI</a:t>
            </a:r>
          </a:p>
          <a:p>
            <a:pPr lvl="0" rtl="0">
              <a:spcBef>
                <a:spcPts val="480"/>
              </a:spcBef>
              <a:buNone/>
            </a:pPr>
            <a:endParaRPr sz="2400">
              <a:solidFill>
                <a:srgbClr val="B7B7B7"/>
              </a:solidFill>
              <a:latin typeface="Calibri"/>
              <a:ea typeface="Calibri"/>
              <a:cs typeface="Calibri"/>
              <a:sym typeface="Calibri"/>
            </a:endParaRPr>
          </a:p>
          <a:p>
            <a:pPr marL="457200" lvl="0" indent="-342900" rtl="0">
              <a:spcBef>
                <a:spcPts val="480"/>
              </a:spcBef>
              <a:buSzPct val="75000"/>
              <a:buFont typeface="Calibri"/>
              <a:buChar char="●"/>
            </a:pPr>
            <a:r>
              <a:rPr lang="de-DE" sz="2400">
                <a:latin typeface="Calibri"/>
                <a:ea typeface="Calibri"/>
                <a:cs typeface="Calibri"/>
                <a:sym typeface="Calibri"/>
              </a:rPr>
              <a:t>Twisted Client</a:t>
            </a:r>
          </a:p>
          <a:p>
            <a:pPr lvl="0" rtl="0">
              <a:spcBef>
                <a:spcPts val="480"/>
              </a:spcBef>
              <a:buNone/>
            </a:pPr>
            <a:endParaRPr sz="2400">
              <a:solidFill>
                <a:srgbClr val="B7B7B7"/>
              </a:solidFill>
              <a:latin typeface="Calibri"/>
              <a:ea typeface="Calibri"/>
              <a:cs typeface="Calibri"/>
              <a:sym typeface="Calibri"/>
            </a:endParaRPr>
          </a:p>
          <a:p>
            <a:pPr marL="457200" lvl="0" indent="-342900" rtl="0">
              <a:spcBef>
                <a:spcPts val="480"/>
              </a:spcBef>
              <a:buClr>
                <a:srgbClr val="B7B7B7"/>
              </a:buClr>
              <a:buSzPct val="75000"/>
              <a:buFont typeface="Calibri"/>
              <a:buChar char="●"/>
            </a:pPr>
            <a:r>
              <a:rPr lang="de-DE" sz="2400">
                <a:solidFill>
                  <a:srgbClr val="B7B7B7"/>
                </a:solidFill>
                <a:latin typeface="Calibri"/>
                <a:ea typeface="Calibri"/>
                <a:cs typeface="Calibri"/>
                <a:sym typeface="Calibri"/>
              </a:rPr>
              <a:t>Twisted Server</a:t>
            </a:r>
          </a:p>
          <a:p>
            <a:pPr lvl="0" rtl="0">
              <a:spcBef>
                <a:spcPts val="480"/>
              </a:spcBef>
              <a:buNone/>
            </a:pPr>
            <a:endParaRPr sz="2400">
              <a:solidFill>
                <a:srgbClr val="B7B7B7"/>
              </a:solidFill>
              <a:latin typeface="Calibri"/>
              <a:ea typeface="Calibri"/>
              <a:cs typeface="Calibri"/>
              <a:sym typeface="Calibri"/>
            </a:endParaRPr>
          </a:p>
          <a:p>
            <a:pPr lvl="0" rtl="0">
              <a:spcBef>
                <a:spcPts val="480"/>
              </a:spcBef>
              <a:buNone/>
            </a:pPr>
            <a:endParaRPr sz="2400">
              <a:solidFill>
                <a:srgbClr val="B7B7B7"/>
              </a:solidFill>
              <a:latin typeface="Calibri"/>
              <a:ea typeface="Calibri"/>
              <a:cs typeface="Calibri"/>
              <a:sym typeface="Calibri"/>
            </a:endParaRPr>
          </a:p>
          <a:p>
            <a:pPr lvl="0" rtl="0">
              <a:spcBef>
                <a:spcPts val="480"/>
              </a:spcBef>
              <a:buNone/>
            </a:pPr>
            <a:endParaRPr sz="2400">
              <a:solidFill>
                <a:schemeClr val="dk1"/>
              </a:solidFill>
              <a:latin typeface="Calibri"/>
              <a:ea typeface="Calibri"/>
              <a:cs typeface="Calibri"/>
              <a:sym typeface="Calibri"/>
            </a:endParaRPr>
          </a:p>
          <a:p>
            <a:pPr lvl="0" rtl="0">
              <a:spcBef>
                <a:spcPts val="480"/>
              </a:spcBef>
              <a:buNone/>
            </a:pP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Shape 134"/>
          <p:cNvPicPr preferRelativeResize="0"/>
          <p:nvPr/>
        </p:nvPicPr>
        <p:blipFill>
          <a:blip r:embed="rId3">
            <a:alphaModFix/>
          </a:blip>
          <a:stretch>
            <a:fillRect/>
          </a:stretch>
        </p:blipFill>
        <p:spPr>
          <a:xfrm>
            <a:off x="457200" y="1747610"/>
            <a:ext cx="3067550" cy="3067550"/>
          </a:xfrm>
          <a:prstGeom prst="rect">
            <a:avLst/>
          </a:prstGeom>
          <a:noFill/>
          <a:ln>
            <a:noFill/>
          </a:ln>
        </p:spPr>
      </p:pic>
      <p:sp>
        <p:nvSpPr>
          <p:cNvPr id="135" name="Shape 135"/>
          <p:cNvSpPr txBox="1">
            <a:spLocks noGrp="1"/>
          </p:cNvSpPr>
          <p:nvPr>
            <p:ph type="dt" idx="10"/>
          </p:nvPr>
        </p:nvSpPr>
        <p:spPr>
          <a:xfrm>
            <a:off x="457200" y="6356350"/>
            <a:ext cx="2133600" cy="365100"/>
          </a:xfrm>
          <a:prstGeom prst="rect">
            <a:avLst/>
          </a:prstGeom>
          <a:noFill/>
          <a:ln>
            <a:noFill/>
          </a:ln>
        </p:spPr>
        <p:txBody>
          <a:bodyPr lIns="91425" tIns="45700" rIns="91425" bIns="45700" anchor="ctr" anchorCtr="0">
            <a:noAutofit/>
          </a:bodyPr>
          <a:lstStyle/>
          <a:p>
            <a:pPr lvl="0" rtl="0">
              <a:spcBef>
                <a:spcPts val="0"/>
              </a:spcBef>
              <a:buClr>
                <a:schemeClr val="dk1"/>
              </a:buClr>
              <a:buSzPct val="110000"/>
              <a:buFont typeface="Arial"/>
              <a:buNone/>
            </a:pPr>
            <a:r>
              <a:rPr lang="de-DE"/>
              <a:t>© HAT 2016</a:t>
            </a:r>
          </a:p>
        </p:txBody>
      </p:sp>
      <p:sp>
        <p:nvSpPr>
          <p:cNvPr id="137" name="Shape 137"/>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t>6</a:t>
            </a:fld>
            <a:endParaRPr lang="de-DE" sz="1000">
              <a:solidFill>
                <a:srgbClr val="888888"/>
              </a:solidFill>
              <a:latin typeface="Calibri"/>
              <a:ea typeface="Calibri"/>
              <a:cs typeface="Calibri"/>
              <a:sym typeface="Calibri"/>
            </a:endParaRPr>
          </a:p>
        </p:txBody>
      </p:sp>
      <p:pic>
        <p:nvPicPr>
          <p:cNvPr id="138" name="Shape 138"/>
          <p:cNvPicPr preferRelativeResize="0"/>
          <p:nvPr/>
        </p:nvPicPr>
        <p:blipFill>
          <a:blip r:embed="rId4">
            <a:alphaModFix/>
          </a:blip>
          <a:stretch>
            <a:fillRect/>
          </a:stretch>
        </p:blipFill>
        <p:spPr>
          <a:xfrm>
            <a:off x="379874" y="2026281"/>
            <a:ext cx="3067550" cy="2805442"/>
          </a:xfrm>
          <a:prstGeom prst="rect">
            <a:avLst/>
          </a:prstGeom>
          <a:noFill/>
          <a:ln>
            <a:noFill/>
          </a:ln>
        </p:spPr>
      </p:pic>
      <p:sp>
        <p:nvSpPr>
          <p:cNvPr id="139" name="Shape 139"/>
          <p:cNvSpPr/>
          <p:nvPr/>
        </p:nvSpPr>
        <p:spPr>
          <a:xfrm>
            <a:off x="3633175" y="1053999"/>
            <a:ext cx="4694100" cy="5025600"/>
          </a:xfrm>
          <a:prstGeom prst="rect">
            <a:avLst/>
          </a:prstGeom>
          <a:noFill/>
          <a:ln>
            <a:noFill/>
          </a:ln>
        </p:spPr>
        <p:txBody>
          <a:bodyPr lIns="91425" tIns="45700" rIns="91425" bIns="45700" anchor="t" anchorCtr="0">
            <a:noAutofit/>
          </a:bodyPr>
          <a:lstStyle/>
          <a:p>
            <a:pPr lvl="0" rtl="0">
              <a:spcBef>
                <a:spcPts val="0"/>
              </a:spcBef>
              <a:buSzPct val="25000"/>
              <a:buNone/>
            </a:pPr>
            <a:r>
              <a:rPr lang="de-DE" sz="3200" b="1">
                <a:solidFill>
                  <a:schemeClr val="dk1"/>
                </a:solidFill>
                <a:latin typeface="Calibri"/>
                <a:ea typeface="Calibri"/>
                <a:cs typeface="Calibri"/>
                <a:sym typeface="Calibri"/>
              </a:rPr>
              <a:t>Implementation</a:t>
            </a:r>
          </a:p>
          <a:p>
            <a:pPr lvl="0" rtl="0">
              <a:spcBef>
                <a:spcPts val="0"/>
              </a:spcBef>
              <a:buNone/>
            </a:pPr>
            <a:endParaRPr sz="2400" b="1">
              <a:solidFill>
                <a:schemeClr val="dk1"/>
              </a:solidFill>
              <a:latin typeface="Calibri"/>
              <a:ea typeface="Calibri"/>
              <a:cs typeface="Calibri"/>
              <a:sym typeface="Calibri"/>
            </a:endParaRPr>
          </a:p>
          <a:p>
            <a:pPr marL="457200" lvl="0" indent="-342900" rtl="0">
              <a:spcBef>
                <a:spcPts val="480"/>
              </a:spcBef>
              <a:buClr>
                <a:srgbClr val="B7B7B7"/>
              </a:buClr>
              <a:buSzPct val="75000"/>
              <a:buFont typeface="Calibri"/>
              <a:buChar char="●"/>
            </a:pPr>
            <a:r>
              <a:rPr lang="de-DE" sz="2400">
                <a:solidFill>
                  <a:srgbClr val="B7B7B7"/>
                </a:solidFill>
                <a:latin typeface="Calibri"/>
                <a:ea typeface="Calibri"/>
                <a:cs typeface="Calibri"/>
                <a:sym typeface="Calibri"/>
              </a:rPr>
              <a:t>Cocos2D GUI</a:t>
            </a:r>
          </a:p>
          <a:p>
            <a:pPr lvl="0" rtl="0">
              <a:spcBef>
                <a:spcPts val="480"/>
              </a:spcBef>
              <a:buNone/>
            </a:pPr>
            <a:endParaRPr sz="2400">
              <a:solidFill>
                <a:srgbClr val="B7B7B7"/>
              </a:solidFill>
              <a:latin typeface="Calibri"/>
              <a:ea typeface="Calibri"/>
              <a:cs typeface="Calibri"/>
              <a:sym typeface="Calibri"/>
            </a:endParaRPr>
          </a:p>
          <a:p>
            <a:pPr marL="457200" lvl="0" indent="-342900" rtl="0">
              <a:spcBef>
                <a:spcPts val="480"/>
              </a:spcBef>
              <a:buClr>
                <a:srgbClr val="B7B7B7"/>
              </a:buClr>
              <a:buSzPct val="75000"/>
              <a:buFont typeface="Calibri"/>
              <a:buChar char="●"/>
            </a:pPr>
            <a:r>
              <a:rPr lang="de-DE" sz="2400">
                <a:solidFill>
                  <a:srgbClr val="B7B7B7"/>
                </a:solidFill>
                <a:latin typeface="Calibri"/>
                <a:ea typeface="Calibri"/>
                <a:cs typeface="Calibri"/>
                <a:sym typeface="Calibri"/>
              </a:rPr>
              <a:t>Twisted Client</a:t>
            </a:r>
          </a:p>
          <a:p>
            <a:pPr lvl="0" rtl="0">
              <a:spcBef>
                <a:spcPts val="480"/>
              </a:spcBef>
              <a:buNone/>
            </a:pPr>
            <a:endParaRPr sz="2400">
              <a:solidFill>
                <a:srgbClr val="B7B7B7"/>
              </a:solidFill>
              <a:latin typeface="Calibri"/>
              <a:ea typeface="Calibri"/>
              <a:cs typeface="Calibri"/>
              <a:sym typeface="Calibri"/>
            </a:endParaRPr>
          </a:p>
          <a:p>
            <a:pPr marL="457200" lvl="0" indent="-342900" rtl="0">
              <a:spcBef>
                <a:spcPts val="480"/>
              </a:spcBef>
              <a:buSzPct val="75000"/>
              <a:buFont typeface="Calibri"/>
              <a:buChar char="●"/>
            </a:pPr>
            <a:r>
              <a:rPr lang="de-DE" sz="2400">
                <a:latin typeface="Calibri"/>
                <a:ea typeface="Calibri"/>
                <a:cs typeface="Calibri"/>
                <a:sym typeface="Calibri"/>
              </a:rPr>
              <a:t>Twisted Server</a:t>
            </a:r>
          </a:p>
          <a:p>
            <a:pPr lvl="0" rtl="0">
              <a:spcBef>
                <a:spcPts val="480"/>
              </a:spcBef>
              <a:buNone/>
            </a:pPr>
            <a:endParaRPr sz="2400">
              <a:solidFill>
                <a:srgbClr val="B7B7B7"/>
              </a:solidFill>
              <a:latin typeface="Calibri"/>
              <a:ea typeface="Calibri"/>
              <a:cs typeface="Calibri"/>
              <a:sym typeface="Calibri"/>
            </a:endParaRPr>
          </a:p>
          <a:p>
            <a:pPr lvl="0" rtl="0">
              <a:spcBef>
                <a:spcPts val="480"/>
              </a:spcBef>
              <a:buNone/>
            </a:pPr>
            <a:endParaRPr sz="2400">
              <a:solidFill>
                <a:srgbClr val="B7B7B7"/>
              </a:solidFill>
              <a:latin typeface="Calibri"/>
              <a:ea typeface="Calibri"/>
              <a:cs typeface="Calibri"/>
              <a:sym typeface="Calibri"/>
            </a:endParaRPr>
          </a:p>
          <a:p>
            <a:pPr lvl="0" rtl="0">
              <a:spcBef>
                <a:spcPts val="480"/>
              </a:spcBef>
              <a:buNone/>
            </a:pPr>
            <a:endParaRPr sz="2400">
              <a:solidFill>
                <a:schemeClr val="dk1"/>
              </a:solidFill>
              <a:latin typeface="Calibri"/>
              <a:ea typeface="Calibri"/>
              <a:cs typeface="Calibri"/>
              <a:sym typeface="Calibri"/>
            </a:endParaRPr>
          </a:p>
          <a:p>
            <a:pPr lvl="0" rtl="0">
              <a:spcBef>
                <a:spcPts val="480"/>
              </a:spcBef>
              <a:buNone/>
            </a:pP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p:nvPr/>
        </p:nvSpPr>
        <p:spPr>
          <a:xfrm>
            <a:off x="3633174" y="1054000"/>
            <a:ext cx="4903500" cy="5025600"/>
          </a:xfrm>
          <a:prstGeom prst="rect">
            <a:avLst/>
          </a:prstGeom>
          <a:noFill/>
          <a:ln>
            <a:noFill/>
          </a:ln>
        </p:spPr>
        <p:txBody>
          <a:bodyPr lIns="91425" tIns="45700" rIns="91425" bIns="45700" anchor="t" anchorCtr="0">
            <a:noAutofit/>
          </a:bodyPr>
          <a:lstStyle/>
          <a:p>
            <a:pPr lvl="0" rtl="0">
              <a:spcBef>
                <a:spcPts val="0"/>
              </a:spcBef>
              <a:buSzPct val="25000"/>
              <a:buNone/>
            </a:pPr>
            <a:r>
              <a:rPr lang="de-DE" sz="3200" b="1">
                <a:solidFill>
                  <a:schemeClr val="dk1"/>
                </a:solidFill>
                <a:latin typeface="Calibri"/>
                <a:ea typeface="Calibri"/>
                <a:cs typeface="Calibri"/>
                <a:sym typeface="Calibri"/>
              </a:rPr>
              <a:t>Problems</a:t>
            </a:r>
          </a:p>
          <a:p>
            <a:pPr lvl="0" rtl="0">
              <a:spcBef>
                <a:spcPts val="0"/>
              </a:spcBef>
              <a:buNone/>
            </a:pPr>
            <a:endParaRPr sz="2400" b="1">
              <a:solidFill>
                <a:schemeClr val="dk1"/>
              </a:solidFill>
              <a:latin typeface="Calibri"/>
              <a:ea typeface="Calibri"/>
              <a:cs typeface="Calibri"/>
              <a:sym typeface="Calibri"/>
            </a:endParaRPr>
          </a:p>
          <a:p>
            <a:pPr marL="457200" lvl="0" indent="-342900" rtl="0">
              <a:spcBef>
                <a:spcPts val="480"/>
              </a:spcBef>
              <a:buSzPct val="75000"/>
              <a:buFont typeface="Calibri"/>
              <a:buChar char="●"/>
            </a:pPr>
            <a:r>
              <a:rPr lang="de-DE" sz="2400">
                <a:latin typeface="Calibri"/>
                <a:ea typeface="Calibri"/>
                <a:cs typeface="Calibri"/>
                <a:sym typeface="Calibri"/>
              </a:rPr>
              <a:t>Windows Version</a:t>
            </a:r>
          </a:p>
          <a:p>
            <a:pPr lvl="0" rtl="0">
              <a:spcBef>
                <a:spcPts val="480"/>
              </a:spcBef>
              <a:buNone/>
            </a:pPr>
            <a:endParaRPr sz="2400">
              <a:latin typeface="Calibri"/>
              <a:ea typeface="Calibri"/>
              <a:cs typeface="Calibri"/>
              <a:sym typeface="Calibri"/>
            </a:endParaRPr>
          </a:p>
          <a:p>
            <a:pPr marL="457200" lvl="0" indent="-342900" rtl="0">
              <a:spcBef>
                <a:spcPts val="480"/>
              </a:spcBef>
              <a:buClr>
                <a:srgbClr val="B7B7B7"/>
              </a:buClr>
              <a:buSzPct val="75000"/>
              <a:buFont typeface="Calibri"/>
              <a:buChar char="●"/>
            </a:pPr>
            <a:r>
              <a:rPr lang="de-DE" sz="2400">
                <a:solidFill>
                  <a:srgbClr val="B7B7B7"/>
                </a:solidFill>
                <a:latin typeface="Calibri"/>
                <a:ea typeface="Calibri"/>
                <a:cs typeface="Calibri"/>
                <a:sym typeface="Calibri"/>
              </a:rPr>
              <a:t>Python Version</a:t>
            </a:r>
          </a:p>
          <a:p>
            <a:pPr lvl="0" rtl="0">
              <a:spcBef>
                <a:spcPts val="480"/>
              </a:spcBef>
              <a:buNone/>
            </a:pPr>
            <a:endParaRPr sz="2400">
              <a:solidFill>
                <a:srgbClr val="B7B7B7"/>
              </a:solidFill>
              <a:latin typeface="Calibri"/>
              <a:ea typeface="Calibri"/>
              <a:cs typeface="Calibri"/>
              <a:sym typeface="Calibri"/>
            </a:endParaRPr>
          </a:p>
          <a:p>
            <a:pPr marL="457200" lvl="0" indent="-342900" rtl="0">
              <a:spcBef>
                <a:spcPts val="480"/>
              </a:spcBef>
              <a:buClr>
                <a:srgbClr val="B7B7B7"/>
              </a:buClr>
              <a:buSzPct val="75000"/>
              <a:buFont typeface="Calibri"/>
              <a:buChar char="●"/>
            </a:pPr>
            <a:r>
              <a:rPr lang="de-DE" sz="2400">
                <a:solidFill>
                  <a:srgbClr val="B7B7B7"/>
                </a:solidFill>
                <a:latin typeface="Calibri"/>
                <a:ea typeface="Calibri"/>
                <a:cs typeface="Calibri"/>
                <a:sym typeface="Calibri"/>
              </a:rPr>
              <a:t>Wasted lots of time on outdated or poorly (or not at all) documented frameworks</a:t>
            </a:r>
          </a:p>
          <a:p>
            <a:pPr lvl="0" rtl="0">
              <a:spcBef>
                <a:spcPts val="480"/>
              </a:spcBef>
              <a:buNone/>
            </a:pPr>
            <a:endParaRPr sz="2400">
              <a:solidFill>
                <a:srgbClr val="B7B7B7"/>
              </a:solidFill>
              <a:latin typeface="Calibri"/>
              <a:ea typeface="Calibri"/>
              <a:cs typeface="Calibri"/>
              <a:sym typeface="Calibri"/>
            </a:endParaRPr>
          </a:p>
          <a:p>
            <a:pPr marL="457200" lvl="0" indent="-342900" rtl="0">
              <a:spcBef>
                <a:spcPts val="480"/>
              </a:spcBef>
              <a:buClr>
                <a:srgbClr val="B7B7B7"/>
              </a:buClr>
              <a:buSzPct val="75000"/>
              <a:buFont typeface="Calibri"/>
              <a:buChar char="●"/>
            </a:pPr>
            <a:r>
              <a:rPr lang="de-DE" sz="2400">
                <a:solidFill>
                  <a:srgbClr val="B7B7B7"/>
                </a:solidFill>
                <a:latin typeface="Calibri"/>
                <a:ea typeface="Calibri"/>
                <a:cs typeface="Calibri"/>
                <a:sym typeface="Calibri"/>
              </a:rPr>
              <a:t>Marauroa (Arianne)</a:t>
            </a:r>
          </a:p>
          <a:p>
            <a:pPr lvl="0" rtl="0">
              <a:spcBef>
                <a:spcPts val="480"/>
              </a:spcBef>
              <a:buNone/>
            </a:pPr>
            <a:endParaRPr sz="2400">
              <a:solidFill>
                <a:schemeClr val="dk1"/>
              </a:solidFill>
              <a:latin typeface="Calibri"/>
              <a:ea typeface="Calibri"/>
              <a:cs typeface="Calibri"/>
              <a:sym typeface="Calibri"/>
            </a:endParaRPr>
          </a:p>
          <a:p>
            <a:pPr lvl="0" rtl="0">
              <a:spcBef>
                <a:spcPts val="480"/>
              </a:spcBef>
              <a:buNone/>
            </a:pPr>
            <a:endParaRPr sz="2400">
              <a:solidFill>
                <a:schemeClr val="dk1"/>
              </a:solidFill>
              <a:latin typeface="Calibri"/>
              <a:ea typeface="Calibri"/>
              <a:cs typeface="Calibri"/>
              <a:sym typeface="Calibri"/>
            </a:endParaRPr>
          </a:p>
          <a:p>
            <a:pPr lvl="0" rtl="0">
              <a:spcBef>
                <a:spcPts val="480"/>
              </a:spcBef>
              <a:buNone/>
            </a:pPr>
            <a:endParaRPr sz="2400">
              <a:solidFill>
                <a:schemeClr val="dk1"/>
              </a:solidFill>
              <a:latin typeface="Calibri"/>
              <a:ea typeface="Calibri"/>
              <a:cs typeface="Calibri"/>
              <a:sym typeface="Calibri"/>
            </a:endParaRPr>
          </a:p>
        </p:txBody>
      </p:sp>
      <p:sp>
        <p:nvSpPr>
          <p:cNvPr id="145" name="Shape 145"/>
          <p:cNvSpPr txBox="1">
            <a:spLocks noGrp="1"/>
          </p:cNvSpPr>
          <p:nvPr>
            <p:ph type="dt" idx="10"/>
          </p:nvPr>
        </p:nvSpPr>
        <p:spPr>
          <a:xfrm>
            <a:off x="457200" y="6356350"/>
            <a:ext cx="2133600" cy="365100"/>
          </a:xfrm>
          <a:prstGeom prst="rect">
            <a:avLst/>
          </a:prstGeom>
          <a:noFill/>
          <a:ln>
            <a:noFill/>
          </a:ln>
        </p:spPr>
        <p:txBody>
          <a:bodyPr lIns="91425" tIns="45700" rIns="91425" bIns="45700" anchor="ctr" anchorCtr="0">
            <a:noAutofit/>
          </a:bodyPr>
          <a:lstStyle/>
          <a:p>
            <a:pPr lvl="0" rtl="0">
              <a:spcBef>
                <a:spcPts val="0"/>
              </a:spcBef>
              <a:buClr>
                <a:schemeClr val="dk1"/>
              </a:buClr>
              <a:buSzPct val="110000"/>
              <a:buFont typeface="Arial"/>
              <a:buNone/>
            </a:pPr>
            <a:r>
              <a:rPr lang="de-DE"/>
              <a:t>© HAT 2016</a:t>
            </a:r>
          </a:p>
        </p:txBody>
      </p:sp>
      <p:sp>
        <p:nvSpPr>
          <p:cNvPr id="147" name="Shape 147"/>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t>7</a:t>
            </a:fld>
            <a:endParaRPr lang="de-DE" sz="1000">
              <a:solidFill>
                <a:srgbClr val="888888"/>
              </a:solidFill>
              <a:latin typeface="Calibri"/>
              <a:ea typeface="Calibri"/>
              <a:cs typeface="Calibri"/>
              <a:sym typeface="Calibri"/>
            </a:endParaRPr>
          </a:p>
        </p:txBody>
      </p:sp>
      <p:pic>
        <p:nvPicPr>
          <p:cNvPr id="148" name="Shape 148" descr="https://image.freepik.com/free-icon/pacman_318-41063.jpg"/>
          <p:cNvPicPr preferRelativeResize="0"/>
          <p:nvPr/>
        </p:nvPicPr>
        <p:blipFill>
          <a:blip r:embed="rId3">
            <a:alphaModFix/>
          </a:blip>
          <a:stretch>
            <a:fillRect/>
          </a:stretch>
        </p:blipFill>
        <p:spPr>
          <a:xfrm>
            <a:off x="228600" y="1827999"/>
            <a:ext cx="3341174" cy="3113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p:nvPr/>
        </p:nvSpPr>
        <p:spPr>
          <a:xfrm>
            <a:off x="3633174" y="1054000"/>
            <a:ext cx="4903500" cy="5025600"/>
          </a:xfrm>
          <a:prstGeom prst="rect">
            <a:avLst/>
          </a:prstGeom>
          <a:noFill/>
          <a:ln>
            <a:noFill/>
          </a:ln>
        </p:spPr>
        <p:txBody>
          <a:bodyPr lIns="91425" tIns="45700" rIns="91425" bIns="45700" anchor="t" anchorCtr="0">
            <a:noAutofit/>
          </a:bodyPr>
          <a:lstStyle/>
          <a:p>
            <a:pPr lvl="0" rtl="0">
              <a:spcBef>
                <a:spcPts val="0"/>
              </a:spcBef>
              <a:buSzPct val="25000"/>
              <a:buNone/>
            </a:pPr>
            <a:r>
              <a:rPr lang="de-DE" sz="3200" b="1">
                <a:solidFill>
                  <a:schemeClr val="dk1"/>
                </a:solidFill>
                <a:latin typeface="Calibri"/>
                <a:ea typeface="Calibri"/>
                <a:cs typeface="Calibri"/>
                <a:sym typeface="Calibri"/>
              </a:rPr>
              <a:t>Problems</a:t>
            </a:r>
          </a:p>
          <a:p>
            <a:pPr lvl="0" rtl="0">
              <a:spcBef>
                <a:spcPts val="0"/>
              </a:spcBef>
              <a:buNone/>
            </a:pPr>
            <a:endParaRPr sz="2400" b="1">
              <a:solidFill>
                <a:schemeClr val="dk1"/>
              </a:solidFill>
              <a:latin typeface="Calibri"/>
              <a:ea typeface="Calibri"/>
              <a:cs typeface="Calibri"/>
              <a:sym typeface="Calibri"/>
            </a:endParaRPr>
          </a:p>
          <a:p>
            <a:pPr marL="457200" lvl="0" indent="-342900" rtl="0">
              <a:spcBef>
                <a:spcPts val="480"/>
              </a:spcBef>
              <a:buClr>
                <a:srgbClr val="B7B7B7"/>
              </a:buClr>
              <a:buSzPct val="75000"/>
              <a:buFont typeface="Calibri"/>
              <a:buChar char="●"/>
            </a:pPr>
            <a:r>
              <a:rPr lang="de-DE" sz="2400">
                <a:solidFill>
                  <a:srgbClr val="B7B7B7"/>
                </a:solidFill>
                <a:latin typeface="Calibri"/>
                <a:ea typeface="Calibri"/>
                <a:cs typeface="Calibri"/>
                <a:sym typeface="Calibri"/>
              </a:rPr>
              <a:t>Windows Version</a:t>
            </a:r>
          </a:p>
          <a:p>
            <a:pPr lvl="0" rtl="0">
              <a:spcBef>
                <a:spcPts val="480"/>
              </a:spcBef>
              <a:buNone/>
            </a:pPr>
            <a:endParaRPr sz="2400">
              <a:latin typeface="Calibri"/>
              <a:ea typeface="Calibri"/>
              <a:cs typeface="Calibri"/>
              <a:sym typeface="Calibri"/>
            </a:endParaRPr>
          </a:p>
          <a:p>
            <a:pPr marL="457200" lvl="0" indent="-342900" rtl="0">
              <a:spcBef>
                <a:spcPts val="480"/>
              </a:spcBef>
              <a:buSzPct val="75000"/>
              <a:buFont typeface="Calibri"/>
              <a:buChar char="●"/>
            </a:pPr>
            <a:r>
              <a:rPr lang="de-DE" sz="2400">
                <a:latin typeface="Calibri"/>
                <a:ea typeface="Calibri"/>
                <a:cs typeface="Calibri"/>
                <a:sym typeface="Calibri"/>
              </a:rPr>
              <a:t>Python Version</a:t>
            </a:r>
          </a:p>
          <a:p>
            <a:pPr lvl="0" rtl="0">
              <a:spcBef>
                <a:spcPts val="480"/>
              </a:spcBef>
              <a:buNone/>
            </a:pPr>
            <a:endParaRPr sz="2400">
              <a:latin typeface="Calibri"/>
              <a:ea typeface="Calibri"/>
              <a:cs typeface="Calibri"/>
              <a:sym typeface="Calibri"/>
            </a:endParaRPr>
          </a:p>
          <a:p>
            <a:pPr marL="457200" lvl="0" indent="-342900" rtl="0">
              <a:spcBef>
                <a:spcPts val="480"/>
              </a:spcBef>
              <a:buClr>
                <a:srgbClr val="B7B7B7"/>
              </a:buClr>
              <a:buSzPct val="75000"/>
              <a:buFont typeface="Calibri"/>
              <a:buChar char="●"/>
            </a:pPr>
            <a:r>
              <a:rPr lang="de-DE" sz="2400">
                <a:solidFill>
                  <a:srgbClr val="B7B7B7"/>
                </a:solidFill>
                <a:latin typeface="Calibri"/>
                <a:ea typeface="Calibri"/>
                <a:cs typeface="Calibri"/>
                <a:sym typeface="Calibri"/>
              </a:rPr>
              <a:t>Wasted lots of time on outdated or poorly (or not at all) documented frameworks</a:t>
            </a:r>
          </a:p>
          <a:p>
            <a:pPr lvl="0" rtl="0">
              <a:spcBef>
                <a:spcPts val="480"/>
              </a:spcBef>
              <a:buNone/>
            </a:pPr>
            <a:endParaRPr sz="2400">
              <a:solidFill>
                <a:srgbClr val="B7B7B7"/>
              </a:solidFill>
              <a:latin typeface="Calibri"/>
              <a:ea typeface="Calibri"/>
              <a:cs typeface="Calibri"/>
              <a:sym typeface="Calibri"/>
            </a:endParaRPr>
          </a:p>
          <a:p>
            <a:pPr marL="457200" lvl="0" indent="-342900" rtl="0">
              <a:spcBef>
                <a:spcPts val="480"/>
              </a:spcBef>
              <a:buClr>
                <a:srgbClr val="B7B7B7"/>
              </a:buClr>
              <a:buSzPct val="75000"/>
              <a:buFont typeface="Calibri"/>
              <a:buChar char="●"/>
            </a:pPr>
            <a:r>
              <a:rPr lang="de-DE" sz="2400">
                <a:solidFill>
                  <a:srgbClr val="B7B7B7"/>
                </a:solidFill>
                <a:latin typeface="Calibri"/>
                <a:ea typeface="Calibri"/>
                <a:cs typeface="Calibri"/>
                <a:sym typeface="Calibri"/>
              </a:rPr>
              <a:t>Marauroa (Arianne)</a:t>
            </a:r>
          </a:p>
          <a:p>
            <a:pPr lvl="0" rtl="0">
              <a:spcBef>
                <a:spcPts val="480"/>
              </a:spcBef>
              <a:buNone/>
            </a:pPr>
            <a:endParaRPr sz="2400">
              <a:solidFill>
                <a:schemeClr val="dk1"/>
              </a:solidFill>
              <a:latin typeface="Calibri"/>
              <a:ea typeface="Calibri"/>
              <a:cs typeface="Calibri"/>
              <a:sym typeface="Calibri"/>
            </a:endParaRPr>
          </a:p>
          <a:p>
            <a:pPr lvl="0" rtl="0">
              <a:spcBef>
                <a:spcPts val="480"/>
              </a:spcBef>
              <a:buNone/>
            </a:pPr>
            <a:endParaRPr sz="2400">
              <a:solidFill>
                <a:schemeClr val="dk1"/>
              </a:solidFill>
              <a:latin typeface="Calibri"/>
              <a:ea typeface="Calibri"/>
              <a:cs typeface="Calibri"/>
              <a:sym typeface="Calibri"/>
            </a:endParaRPr>
          </a:p>
          <a:p>
            <a:pPr lvl="0" rtl="0">
              <a:spcBef>
                <a:spcPts val="480"/>
              </a:spcBef>
              <a:buNone/>
            </a:pPr>
            <a:endParaRPr sz="2400">
              <a:solidFill>
                <a:schemeClr val="dk1"/>
              </a:solidFill>
              <a:latin typeface="Calibri"/>
              <a:ea typeface="Calibri"/>
              <a:cs typeface="Calibri"/>
              <a:sym typeface="Calibri"/>
            </a:endParaRPr>
          </a:p>
        </p:txBody>
      </p:sp>
      <p:sp>
        <p:nvSpPr>
          <p:cNvPr id="154" name="Shape 154"/>
          <p:cNvSpPr txBox="1">
            <a:spLocks noGrp="1"/>
          </p:cNvSpPr>
          <p:nvPr>
            <p:ph type="dt" idx="10"/>
          </p:nvPr>
        </p:nvSpPr>
        <p:spPr>
          <a:xfrm>
            <a:off x="457200" y="6356350"/>
            <a:ext cx="2133600" cy="365100"/>
          </a:xfrm>
          <a:prstGeom prst="rect">
            <a:avLst/>
          </a:prstGeom>
          <a:noFill/>
          <a:ln>
            <a:noFill/>
          </a:ln>
        </p:spPr>
        <p:txBody>
          <a:bodyPr lIns="91425" tIns="45700" rIns="91425" bIns="45700" anchor="ctr" anchorCtr="0">
            <a:noAutofit/>
          </a:bodyPr>
          <a:lstStyle/>
          <a:p>
            <a:pPr lvl="0" rtl="0">
              <a:spcBef>
                <a:spcPts val="0"/>
              </a:spcBef>
              <a:buClr>
                <a:schemeClr val="dk1"/>
              </a:buClr>
              <a:buSzPct val="110000"/>
              <a:buFont typeface="Arial"/>
              <a:buNone/>
            </a:pPr>
            <a:r>
              <a:rPr lang="de-DE"/>
              <a:t>© HAT 2016</a:t>
            </a:r>
          </a:p>
        </p:txBody>
      </p:sp>
      <p:sp>
        <p:nvSpPr>
          <p:cNvPr id="156" name="Shape 156"/>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t>8</a:t>
            </a:fld>
            <a:endParaRPr lang="de-DE" sz="1000">
              <a:solidFill>
                <a:srgbClr val="888888"/>
              </a:solidFill>
              <a:latin typeface="Calibri"/>
              <a:ea typeface="Calibri"/>
              <a:cs typeface="Calibri"/>
              <a:sym typeface="Calibri"/>
            </a:endParaRPr>
          </a:p>
        </p:txBody>
      </p:sp>
      <p:pic>
        <p:nvPicPr>
          <p:cNvPr id="157" name="Shape 157" descr="https://image.freepik.com/free-icon/pacman_318-41063.jpg"/>
          <p:cNvPicPr preferRelativeResize="0"/>
          <p:nvPr/>
        </p:nvPicPr>
        <p:blipFill>
          <a:blip r:embed="rId3">
            <a:alphaModFix/>
          </a:blip>
          <a:stretch>
            <a:fillRect/>
          </a:stretch>
        </p:blipFill>
        <p:spPr>
          <a:xfrm>
            <a:off x="228600" y="1827999"/>
            <a:ext cx="3341174" cy="3113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p:nvPr/>
        </p:nvSpPr>
        <p:spPr>
          <a:xfrm>
            <a:off x="3633174" y="1054000"/>
            <a:ext cx="4903500" cy="5025600"/>
          </a:xfrm>
          <a:prstGeom prst="rect">
            <a:avLst/>
          </a:prstGeom>
          <a:noFill/>
          <a:ln>
            <a:noFill/>
          </a:ln>
        </p:spPr>
        <p:txBody>
          <a:bodyPr lIns="91425" tIns="45700" rIns="91425" bIns="45700" anchor="t" anchorCtr="0">
            <a:noAutofit/>
          </a:bodyPr>
          <a:lstStyle/>
          <a:p>
            <a:pPr lvl="0" rtl="0">
              <a:spcBef>
                <a:spcPts val="0"/>
              </a:spcBef>
              <a:buSzPct val="25000"/>
              <a:buNone/>
            </a:pPr>
            <a:r>
              <a:rPr lang="de-DE" sz="3200" b="1">
                <a:solidFill>
                  <a:schemeClr val="dk1"/>
                </a:solidFill>
                <a:latin typeface="Calibri"/>
                <a:ea typeface="Calibri"/>
                <a:cs typeface="Calibri"/>
                <a:sym typeface="Calibri"/>
              </a:rPr>
              <a:t>Problems</a:t>
            </a:r>
          </a:p>
          <a:p>
            <a:pPr lvl="0" rtl="0">
              <a:spcBef>
                <a:spcPts val="0"/>
              </a:spcBef>
              <a:buNone/>
            </a:pPr>
            <a:endParaRPr sz="2400" b="1">
              <a:solidFill>
                <a:srgbClr val="B7B7B7"/>
              </a:solidFill>
              <a:latin typeface="Calibri"/>
              <a:ea typeface="Calibri"/>
              <a:cs typeface="Calibri"/>
              <a:sym typeface="Calibri"/>
            </a:endParaRPr>
          </a:p>
          <a:p>
            <a:pPr marL="457200" lvl="0" indent="-342900" rtl="0">
              <a:spcBef>
                <a:spcPts val="480"/>
              </a:spcBef>
              <a:buClr>
                <a:srgbClr val="B7B7B7"/>
              </a:buClr>
              <a:buSzPct val="75000"/>
              <a:buFont typeface="Calibri"/>
              <a:buChar char="●"/>
            </a:pPr>
            <a:r>
              <a:rPr lang="de-DE" sz="2400">
                <a:solidFill>
                  <a:srgbClr val="B7B7B7"/>
                </a:solidFill>
                <a:latin typeface="Calibri"/>
                <a:ea typeface="Calibri"/>
                <a:cs typeface="Calibri"/>
                <a:sym typeface="Calibri"/>
              </a:rPr>
              <a:t>Windows Version</a:t>
            </a:r>
          </a:p>
          <a:p>
            <a:pPr lvl="0" rtl="0">
              <a:spcBef>
                <a:spcPts val="480"/>
              </a:spcBef>
              <a:buNone/>
            </a:pPr>
            <a:endParaRPr sz="2400">
              <a:solidFill>
                <a:srgbClr val="B7B7B7"/>
              </a:solidFill>
              <a:latin typeface="Calibri"/>
              <a:ea typeface="Calibri"/>
              <a:cs typeface="Calibri"/>
              <a:sym typeface="Calibri"/>
            </a:endParaRPr>
          </a:p>
          <a:p>
            <a:pPr marL="457200" lvl="0" indent="-342900" rtl="0">
              <a:spcBef>
                <a:spcPts val="480"/>
              </a:spcBef>
              <a:buClr>
                <a:srgbClr val="B7B7B7"/>
              </a:buClr>
              <a:buSzPct val="75000"/>
              <a:buFont typeface="Calibri"/>
              <a:buChar char="●"/>
            </a:pPr>
            <a:r>
              <a:rPr lang="de-DE" sz="2400">
                <a:solidFill>
                  <a:srgbClr val="B7B7B7"/>
                </a:solidFill>
                <a:latin typeface="Calibri"/>
                <a:ea typeface="Calibri"/>
                <a:cs typeface="Calibri"/>
                <a:sym typeface="Calibri"/>
              </a:rPr>
              <a:t>Python Version</a:t>
            </a:r>
          </a:p>
          <a:p>
            <a:pPr lvl="0" rtl="0">
              <a:spcBef>
                <a:spcPts val="480"/>
              </a:spcBef>
              <a:buNone/>
            </a:pPr>
            <a:endParaRPr sz="2400">
              <a:latin typeface="Calibri"/>
              <a:ea typeface="Calibri"/>
              <a:cs typeface="Calibri"/>
              <a:sym typeface="Calibri"/>
            </a:endParaRPr>
          </a:p>
          <a:p>
            <a:pPr marL="457200" lvl="0" indent="-342900" rtl="0">
              <a:spcBef>
                <a:spcPts val="480"/>
              </a:spcBef>
              <a:buSzPct val="75000"/>
              <a:buFont typeface="Calibri"/>
              <a:buChar char="●"/>
            </a:pPr>
            <a:r>
              <a:rPr lang="de-DE" sz="2400">
                <a:solidFill>
                  <a:schemeClr val="dk1"/>
                </a:solidFill>
                <a:latin typeface="Calibri"/>
                <a:ea typeface="Calibri"/>
                <a:cs typeface="Calibri"/>
                <a:sym typeface="Calibri"/>
              </a:rPr>
              <a:t>Wasted lots of time on outdated or poorly (or not at all) documented frameworks</a:t>
            </a:r>
          </a:p>
          <a:p>
            <a:pPr lvl="0" rtl="0">
              <a:spcBef>
                <a:spcPts val="480"/>
              </a:spcBef>
              <a:buNone/>
            </a:pPr>
            <a:endParaRPr sz="2400">
              <a:solidFill>
                <a:schemeClr val="dk1"/>
              </a:solidFill>
              <a:latin typeface="Calibri"/>
              <a:ea typeface="Calibri"/>
              <a:cs typeface="Calibri"/>
              <a:sym typeface="Calibri"/>
            </a:endParaRPr>
          </a:p>
          <a:p>
            <a:pPr marL="457200" lvl="0" indent="-342900" rtl="0">
              <a:spcBef>
                <a:spcPts val="480"/>
              </a:spcBef>
              <a:buClr>
                <a:srgbClr val="B7B7B7"/>
              </a:buClr>
              <a:buSzPct val="75000"/>
              <a:buFont typeface="Calibri"/>
              <a:buChar char="●"/>
            </a:pPr>
            <a:r>
              <a:rPr lang="de-DE" sz="2400">
                <a:solidFill>
                  <a:srgbClr val="B7B7B7"/>
                </a:solidFill>
                <a:latin typeface="Calibri"/>
                <a:ea typeface="Calibri"/>
                <a:cs typeface="Calibri"/>
                <a:sym typeface="Calibri"/>
              </a:rPr>
              <a:t>Marauroa (Arianne)</a:t>
            </a:r>
          </a:p>
          <a:p>
            <a:pPr lvl="0" rtl="0">
              <a:spcBef>
                <a:spcPts val="480"/>
              </a:spcBef>
              <a:buNone/>
            </a:pPr>
            <a:endParaRPr sz="2400">
              <a:solidFill>
                <a:schemeClr val="dk1"/>
              </a:solidFill>
              <a:latin typeface="Calibri"/>
              <a:ea typeface="Calibri"/>
              <a:cs typeface="Calibri"/>
              <a:sym typeface="Calibri"/>
            </a:endParaRPr>
          </a:p>
          <a:p>
            <a:pPr lvl="0" rtl="0">
              <a:spcBef>
                <a:spcPts val="480"/>
              </a:spcBef>
              <a:buNone/>
            </a:pPr>
            <a:endParaRPr sz="2400">
              <a:solidFill>
                <a:schemeClr val="dk1"/>
              </a:solidFill>
              <a:latin typeface="Calibri"/>
              <a:ea typeface="Calibri"/>
              <a:cs typeface="Calibri"/>
              <a:sym typeface="Calibri"/>
            </a:endParaRPr>
          </a:p>
          <a:p>
            <a:pPr lvl="0" rtl="0">
              <a:spcBef>
                <a:spcPts val="480"/>
              </a:spcBef>
              <a:buNone/>
            </a:pPr>
            <a:endParaRPr sz="2400">
              <a:solidFill>
                <a:schemeClr val="dk1"/>
              </a:solidFill>
              <a:latin typeface="Calibri"/>
              <a:ea typeface="Calibri"/>
              <a:cs typeface="Calibri"/>
              <a:sym typeface="Calibri"/>
            </a:endParaRPr>
          </a:p>
        </p:txBody>
      </p:sp>
      <p:sp>
        <p:nvSpPr>
          <p:cNvPr id="163" name="Shape 163"/>
          <p:cNvSpPr txBox="1">
            <a:spLocks noGrp="1"/>
          </p:cNvSpPr>
          <p:nvPr>
            <p:ph type="dt" idx="10"/>
          </p:nvPr>
        </p:nvSpPr>
        <p:spPr>
          <a:xfrm>
            <a:off x="457200" y="6356350"/>
            <a:ext cx="2133600" cy="365100"/>
          </a:xfrm>
          <a:prstGeom prst="rect">
            <a:avLst/>
          </a:prstGeom>
          <a:noFill/>
          <a:ln>
            <a:noFill/>
          </a:ln>
        </p:spPr>
        <p:txBody>
          <a:bodyPr lIns="91425" tIns="45700" rIns="91425" bIns="45700" anchor="ctr" anchorCtr="0">
            <a:noAutofit/>
          </a:bodyPr>
          <a:lstStyle/>
          <a:p>
            <a:pPr lvl="0" rtl="0">
              <a:spcBef>
                <a:spcPts val="0"/>
              </a:spcBef>
              <a:buClr>
                <a:schemeClr val="dk1"/>
              </a:buClr>
              <a:buSzPct val="110000"/>
              <a:buFont typeface="Arial"/>
              <a:buNone/>
            </a:pPr>
            <a:r>
              <a:rPr lang="de-DE"/>
              <a:t>© HAT 2016</a:t>
            </a:r>
          </a:p>
        </p:txBody>
      </p:sp>
      <p:sp>
        <p:nvSpPr>
          <p:cNvPr id="165" name="Shape 165"/>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000">
                <a:solidFill>
                  <a:srgbClr val="888888"/>
                </a:solidFill>
                <a:latin typeface="Calibri"/>
                <a:ea typeface="Calibri"/>
                <a:cs typeface="Calibri"/>
                <a:sym typeface="Calibri"/>
              </a:rPr>
              <a:t>9</a:t>
            </a:fld>
            <a:endParaRPr lang="de-DE" sz="1000">
              <a:solidFill>
                <a:srgbClr val="888888"/>
              </a:solidFill>
              <a:latin typeface="Calibri"/>
              <a:ea typeface="Calibri"/>
              <a:cs typeface="Calibri"/>
              <a:sym typeface="Calibri"/>
            </a:endParaRPr>
          </a:p>
        </p:txBody>
      </p:sp>
      <p:pic>
        <p:nvPicPr>
          <p:cNvPr id="166" name="Shape 166" descr="https://image.freepik.com/free-icon/pacman_318-41063.jpg"/>
          <p:cNvPicPr preferRelativeResize="0"/>
          <p:nvPr/>
        </p:nvPicPr>
        <p:blipFill>
          <a:blip r:embed="rId3">
            <a:alphaModFix/>
          </a:blip>
          <a:stretch>
            <a:fillRect/>
          </a:stretch>
        </p:blipFill>
        <p:spPr>
          <a:xfrm>
            <a:off x="228600" y="1827999"/>
            <a:ext cx="3341174" cy="3113375"/>
          </a:xfrm>
          <a:prstGeom prst="rect">
            <a:avLst/>
          </a:prstGeom>
          <a:noFill/>
          <a:ln>
            <a:noFill/>
          </a:ln>
        </p:spPr>
      </p:pic>
    </p:spTree>
  </p:cSld>
  <p:clrMapOvr>
    <a:masterClrMapping/>
  </p:clrMapOvr>
</p:sld>
</file>

<file path=ppt/theme/theme1.xml><?xml version="1.0" encoding="utf-8"?>
<a:theme xmlns:a="http://schemas.openxmlformats.org/drawingml/2006/main" name="Office-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1234</Words>
  <Application>Microsoft Office PowerPoint</Application>
  <PresentationFormat>Bildschirmpräsentation (4:3)</PresentationFormat>
  <Paragraphs>189</Paragraphs>
  <Slides>15</Slides>
  <Notes>15</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15</vt:i4>
      </vt:variant>
    </vt:vector>
  </HeadingPairs>
  <TitlesOfParts>
    <vt:vector size="18" baseType="lpstr">
      <vt:lpstr>Arial</vt:lpstr>
      <vt:lpstr>Calibri</vt:lpstr>
      <vt:lpstr>Office-Design</vt:lpstr>
      <vt:lpstr>PowerPoint-Präsentation</vt:lpstr>
      <vt:lpstr>Leading Question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Live Demo</vt:lpstr>
      <vt:lpstr>What have we learnt?</vt:lpstr>
      <vt:lpstr>What have we learnt?</vt:lpstr>
      <vt:lpstr>What have we learnt?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Anja Bergmann</cp:lastModifiedBy>
  <cp:revision>1</cp:revision>
  <dcterms:modified xsi:type="dcterms:W3CDTF">2016-06-21T11:42:47Z</dcterms:modified>
</cp:coreProperties>
</file>