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3"/>
  </p:sldMasterIdLst>
  <p:notesMasterIdLst>
    <p:notesMasterId r:id="rId11"/>
  </p:notesMasterIdLst>
  <p:handoutMasterIdLst>
    <p:handoutMasterId r:id="rId12"/>
  </p:handoutMasterIdLst>
  <p:sldIdLst>
    <p:sldId id="532" r:id="rId4"/>
    <p:sldId id="536" r:id="rId5"/>
    <p:sldId id="533" r:id="rId6"/>
    <p:sldId id="535" r:id="rId7"/>
    <p:sldId id="537" r:id="rId8"/>
    <p:sldId id="538" r:id="rId9"/>
    <p:sldId id="534" r:id="rId1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133947"/>
    <a:srgbClr val="2400D0"/>
    <a:srgbClr val="9E0068"/>
    <a:srgbClr val="006640"/>
    <a:srgbClr val="004B5A"/>
    <a:srgbClr val="336F7B"/>
    <a:srgbClr val="001C22"/>
    <a:srgbClr val="4C818B"/>
    <a:srgbClr val="003C4A"/>
    <a:srgbClr val="66939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749" autoAdjust="0"/>
    <p:restoredTop sz="74253" autoAdjust="0"/>
  </p:normalViewPr>
  <p:slideViewPr>
    <p:cSldViewPr snapToGrid="0">
      <p:cViewPr varScale="1">
        <p:scale>
          <a:sx n="70" d="100"/>
          <a:sy n="70" d="100"/>
        </p:scale>
        <p:origin x="-100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20232"/>
    </p:cViewPr>
  </p:sorterViewPr>
  <p:notesViewPr>
    <p:cSldViewPr snapToGrid="0" snapToObjects="1">
      <p:cViewPr varScale="1">
        <p:scale>
          <a:sx n="80" d="100"/>
          <a:sy n="80" d="100"/>
        </p:scale>
        <p:origin x="-3912" y="-120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de-DE" dirty="0">
              <a:latin typeface="Myriad Pro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de-DE" dirty="0">
              <a:latin typeface="Myriad Pro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charset="0"/>
              </a:defRPr>
            </a:lvl1pPr>
          </a:lstStyle>
          <a:p>
            <a:endParaRPr lang="de-DE" dirty="0">
              <a:latin typeface="Myriad Pro"/>
              <a:ea typeface="Myriad Pro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charset="0"/>
              </a:defRPr>
            </a:lvl1pPr>
          </a:lstStyle>
          <a:p>
            <a:fld id="{F81A8745-FCBF-4949-A264-E2C58BB1760D}" type="slidenum">
              <a:rPr lang="de-DE">
                <a:latin typeface="Myriad Pro"/>
                <a:ea typeface="Myriad Pro"/>
              </a:rPr>
              <a:pPr/>
              <a:t>‹Nr.›</a:t>
            </a:fld>
            <a:endParaRPr lang="de-DE" dirty="0">
              <a:latin typeface="Myriad Pro"/>
              <a:ea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9770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Myriad Pro"/>
                <a:ea typeface="+mn-ea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Myriad Pro"/>
                <a:ea typeface="+mn-ea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charset="0"/>
                <a:ea typeface="Myriad Pro"/>
              </a:defRPr>
            </a:lvl1pPr>
          </a:lstStyle>
          <a:p>
            <a:endParaRPr lang="de-DE" dirty="0">
              <a:latin typeface="Myriad Pro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Myriad Pro"/>
                <a:ea typeface="Myriad Pro"/>
              </a:defRPr>
            </a:lvl1pPr>
          </a:lstStyle>
          <a:p>
            <a:fld id="{9FC3EDD6-0A4A-C540-9197-893F889A87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165341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yriad Pro"/>
        <a:ea typeface="Myriad Pro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3EDD6-0A4A-C540-9197-893F889A87ED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16905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" y="1701800"/>
            <a:ext cx="8628063" cy="715963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de-DE" noProof="0"/>
              <a:t>Click to edit Master title style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2575" y="2963333"/>
            <a:ext cx="8564563" cy="316918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de-DE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40045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1F4B4C0F-8E60-CE41-8186-DD4AB1581340}" type="slidenum">
              <a:rPr lang="de-DE" noProof="0" smtClean="0">
                <a:latin typeface="+mn-lt"/>
                <a:ea typeface="Myriad Pro"/>
              </a:rPr>
              <a:pPr/>
              <a:t>‹Nr.›</a:t>
            </a:fld>
            <a:endParaRPr lang="de-DE" noProof="0">
              <a:latin typeface="+mn-lt"/>
              <a:ea typeface="Myriad Pro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973666"/>
            <a:ext cx="8229600" cy="560387"/>
          </a:xfrm>
        </p:spPr>
        <p:txBody>
          <a:bodyPr/>
          <a:lstStyle/>
          <a:p>
            <a:r>
              <a:rPr lang="de-DE" noProof="0"/>
              <a:t>Click to edit Master title style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455613" y="1693333"/>
            <a:ext cx="8232775" cy="5164667"/>
          </a:xfrm>
        </p:spPr>
        <p:txBody>
          <a:bodyPr/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41730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spect="1" noChangeArrowheads="1"/>
          </p:cNvSpPr>
          <p:nvPr userDrawn="1"/>
        </p:nvSpPr>
        <p:spPr bwMode="auto">
          <a:xfrm>
            <a:off x="0" y="0"/>
            <a:ext cx="9144000" cy="803275"/>
          </a:xfrm>
          <a:prstGeom prst="rect">
            <a:avLst/>
          </a:prstGeom>
          <a:solidFill>
            <a:srgbClr val="004B5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2400" i="0" u="none">
              <a:latin typeface="Times New Roman" pitchFamily="18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4198938" y="334963"/>
            <a:ext cx="448997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de-DE" sz="800" kern="800" cap="all" spc="80" noProof="0" dirty="0">
                <a:solidFill>
                  <a:srgbClr val="DDDDDD"/>
                </a:solidFill>
                <a:latin typeface="Myriad Pro" pitchFamily="34" charset="0"/>
                <a:ea typeface="Myriad Pro"/>
              </a:rPr>
              <a:t>HL7 FHIR Projekt - </a:t>
            </a:r>
            <a:r>
              <a:rPr lang="de-DE" sz="800" kern="800" cap="all" spc="80" noProof="0" dirty="0" err="1">
                <a:solidFill>
                  <a:srgbClr val="DDDDDD"/>
                </a:solidFill>
                <a:latin typeface="Myriad Pro" pitchFamily="34" charset="0"/>
                <a:ea typeface="Myriad Pro"/>
              </a:rPr>
              <a:t>impfausweis</a:t>
            </a:r>
            <a:endParaRPr lang="de-DE" sz="800" kern="800" cap="all" spc="80" noProof="0" dirty="0">
              <a:solidFill>
                <a:srgbClr val="DDDDDD"/>
              </a:solidFill>
              <a:latin typeface="Myriad Pro" pitchFamily="34" charset="0"/>
              <a:ea typeface="Myriad Pro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560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noProof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ea typeface="Myriad Pro"/>
              </a:defRPr>
            </a:lvl1pPr>
          </a:lstStyle>
          <a:p>
            <a:fld id="{2A50D37A-6B93-784C-992A-41C102456268}" type="datetimeFigureOut">
              <a:rPr lang="de-DE" noProof="0" smtClean="0"/>
              <a:pPr/>
              <a:t>13.12.2020</a:t>
            </a:fld>
            <a:endParaRPr lang="de-DE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ea typeface="Myriad Pro"/>
              </a:defRPr>
            </a:lvl1pPr>
          </a:lstStyle>
          <a:p>
            <a:endParaRPr lang="de-DE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ea typeface="Myriad Pro"/>
              </a:defRPr>
            </a:lvl1pPr>
          </a:lstStyle>
          <a:p>
            <a:fld id="{E123C645-B81E-7E49-A86F-221F84272762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12" name="Grafik 11" descr="Logo_InstMedInformatik 300dpi invers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3286125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Myriad Pro"/>
          <a:ea typeface="Myriad Pro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04800" indent="-304800" algn="l" rtl="0" eaLnBrk="1" fontAlgn="base" hangingPunct="1">
        <a:spcBef>
          <a:spcPct val="50000"/>
        </a:spcBef>
        <a:spcAft>
          <a:spcPct val="0"/>
        </a:spcAft>
        <a:buChar char="•"/>
        <a:tabLst>
          <a:tab pos="1974850" algn="l"/>
          <a:tab pos="2873375" algn="l"/>
        </a:tabLst>
        <a:defRPr sz="2200">
          <a:solidFill>
            <a:schemeClr val="tx1"/>
          </a:solidFill>
          <a:latin typeface="+mn-lt"/>
          <a:ea typeface="Myriad Pro"/>
          <a:cs typeface="+mn-cs"/>
        </a:defRPr>
      </a:lvl1pPr>
      <a:lvl2pPr marL="698500" indent="-322263" algn="l" rtl="0" eaLnBrk="1" fontAlgn="base" hangingPunct="1">
        <a:spcBef>
          <a:spcPct val="15000"/>
        </a:spcBef>
        <a:spcAft>
          <a:spcPct val="0"/>
        </a:spcAft>
        <a:buChar char="–"/>
        <a:tabLst>
          <a:tab pos="1974850" algn="l"/>
          <a:tab pos="2873375" algn="l"/>
        </a:tabLst>
        <a:defRPr>
          <a:solidFill>
            <a:schemeClr val="tx1"/>
          </a:solidFill>
          <a:latin typeface="+mn-lt"/>
          <a:ea typeface="Myriad Pro"/>
        </a:defRPr>
      </a:lvl2pPr>
      <a:lvl3pPr marL="1098550" indent="-300038" algn="l" rtl="0" eaLnBrk="1" fontAlgn="base" hangingPunct="1">
        <a:spcBef>
          <a:spcPct val="10000"/>
        </a:spcBef>
        <a:spcAft>
          <a:spcPct val="0"/>
        </a:spcAft>
        <a:buFont typeface="Wingdings" charset="2"/>
        <a:buChar char="§"/>
        <a:tabLst>
          <a:tab pos="1974850" algn="l"/>
          <a:tab pos="2873375" algn="l"/>
        </a:tabLst>
        <a:defRPr sz="1600">
          <a:solidFill>
            <a:schemeClr val="tx1"/>
          </a:solidFill>
          <a:latin typeface="+mn-lt"/>
          <a:ea typeface="Myriad Pro"/>
        </a:defRPr>
      </a:lvl3pPr>
      <a:lvl4pPr marL="1346200" indent="-1762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·"/>
        <a:tabLst>
          <a:tab pos="1974850" algn="l"/>
          <a:tab pos="2873375" algn="l"/>
        </a:tabLst>
        <a:defRPr sz="1400">
          <a:solidFill>
            <a:schemeClr val="tx1"/>
          </a:solidFill>
          <a:latin typeface="+mn-lt"/>
          <a:ea typeface="Myriad Pro"/>
        </a:defRPr>
      </a:lvl4pPr>
      <a:lvl5pPr marL="16462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  <a:ea typeface="Myriad Pro"/>
        </a:defRPr>
      </a:lvl5pPr>
      <a:lvl6pPr marL="21034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</a:defRPr>
      </a:lvl6pPr>
      <a:lvl7pPr marL="25606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</a:defRPr>
      </a:lvl7pPr>
      <a:lvl8pPr marL="30178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</a:defRPr>
      </a:lvl8pPr>
      <a:lvl9pPr marL="3475038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tabLst>
          <a:tab pos="1974850" algn="l"/>
          <a:tab pos="2873375" algn="l"/>
        </a:tabLst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de-DE" dirty="0">
                <a:latin typeface="Myriad Pro" charset="0"/>
              </a:rPr>
              <a:t>FHIR Projekt</a:t>
            </a:r>
            <a:br>
              <a:rPr lang="de-DE" dirty="0">
                <a:latin typeface="Myriad Pro" charset="0"/>
              </a:rPr>
            </a:br>
            <a:r>
              <a:rPr lang="de-DE" dirty="0">
                <a:latin typeface="Myriad Pro" charset="0"/>
              </a:rPr>
              <a:t>Abschlusspräsentation</a:t>
            </a:r>
            <a:endParaRPr lang="de-DE" sz="3200" dirty="0">
              <a:latin typeface="Myriad Pro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FontTx/>
              <a:buNone/>
            </a:pPr>
            <a:r>
              <a:rPr lang="de-DE" sz="2800" dirty="0" smtClean="0">
                <a:latin typeface="Myriad Pro" charset="0"/>
              </a:rPr>
              <a:t>Anke Neumann, Anne Stein, Anja </a:t>
            </a:r>
            <a:r>
              <a:rPr lang="de-DE" sz="2800" dirty="0" err="1" smtClean="0">
                <a:latin typeface="Myriad Pro" charset="0"/>
              </a:rPr>
              <a:t>Chlebusch</a:t>
            </a:r>
            <a:r>
              <a:rPr lang="de-DE" sz="2800" dirty="0" smtClean="0">
                <a:latin typeface="Myriad Pro" charset="0"/>
              </a:rPr>
              <a:t> </a:t>
            </a:r>
          </a:p>
          <a:p>
            <a:pPr marL="0" indent="0" algn="ctr">
              <a:buFontTx/>
              <a:buNone/>
            </a:pPr>
            <a:r>
              <a:rPr lang="de-DE" sz="1400" dirty="0" smtClean="0">
                <a:latin typeface="Myriad Pro" charset="0"/>
              </a:rPr>
              <a:t>15.12.2020</a:t>
            </a:r>
            <a:endParaRPr lang="de-DE" sz="1400" dirty="0">
              <a:latin typeface="Myriad Pro" charset="0"/>
            </a:endParaRPr>
          </a:p>
          <a:p>
            <a:r>
              <a:rPr lang="de-DE" dirty="0"/>
              <a:t>Medizinische Datenintegration (</a:t>
            </a:r>
            <a:r>
              <a:rPr lang="de-DE" dirty="0" err="1"/>
              <a:t>MedDatInt</a:t>
            </a:r>
            <a:r>
              <a:rPr lang="de-DE" dirty="0"/>
              <a:t>) </a:t>
            </a:r>
            <a:br>
              <a:rPr lang="de-DE" dirty="0"/>
            </a:br>
            <a:r>
              <a:rPr lang="de-DE" sz="2000" dirty="0"/>
              <a:t>CS4361</a:t>
            </a:r>
            <a:endParaRPr lang="de-DE" dirty="0">
              <a:latin typeface="Myriad Pro" charset="0"/>
            </a:endParaRPr>
          </a:p>
        </p:txBody>
      </p:sp>
      <p:pic>
        <p:nvPicPr>
          <p:cNvPr id="4" name="Picture 2" descr="logo fhir">
            <a:extLst>
              <a:ext uri="{FF2B5EF4-FFF2-40B4-BE49-F238E27FC236}">
                <a16:creationId xmlns:a16="http://schemas.microsoft.com/office/drawing/2014/main" xmlns="" id="{899F4ADA-F3A3-0948-8B93-3A3E6C345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89444" y="6072607"/>
            <a:ext cx="1832580" cy="78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9FF145B-EF6D-F144-BD96-4FA1C00B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A114B21-7D34-4841-A39F-158C78E717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Was ist die Problemstellung des diesjährigen Projekts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Impfpass mithilfe von HL7 V4 modellieren </a:t>
            </a:r>
          </a:p>
          <a:p>
            <a:pPr lvl="1"/>
            <a:r>
              <a:rPr lang="de-DE" dirty="0" smtClean="0"/>
              <a:t>Recherche und Instanziierungen von benötigten Ressourcen</a:t>
            </a:r>
          </a:p>
          <a:p>
            <a:pPr lvl="1"/>
            <a:r>
              <a:rPr lang="de-DE" dirty="0" smtClean="0"/>
              <a:t>Fokus auf Kommunikation mit und Übertragung auf den Server</a:t>
            </a:r>
          </a:p>
          <a:p>
            <a:pPr lvl="1"/>
            <a:r>
              <a:rPr lang="de-DE" dirty="0" smtClean="0"/>
              <a:t>Geeignete Darstellung des Impfausweises über 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98060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F0588B7-1EF6-2B41-ACB9-18CE41B7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9BA8CFF-5D4B-2B40-92E9-004C9CAEB5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Wie wurde der Impfausweis in HL7 FHIR modelliert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Zur Sammlung aller Ressourcen wurde eine </a:t>
            </a:r>
            <a:r>
              <a:rPr lang="de-DE" dirty="0" err="1" smtClean="0"/>
              <a:t>Composition</a:t>
            </a:r>
            <a:r>
              <a:rPr lang="de-DE" dirty="0" smtClean="0"/>
              <a:t> verwendet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5" name="Grafik 4" descr="PastedGraphic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799" y="2630108"/>
            <a:ext cx="7530543" cy="275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669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5B01886-8D98-CC41-A258-34A36A83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Darstellung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C97493-D7FD-1C40-B4E6-D744AD78E0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Wie wurde der Impfausweis dargestellt? 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https</a:t>
            </a:r>
            <a:r>
              <a:rPr lang="de-DE" dirty="0" smtClean="0"/>
              <a:t>://json2html.com/</a:t>
            </a:r>
            <a:endParaRPr lang="de-DE" dirty="0"/>
          </a:p>
        </p:txBody>
      </p:sp>
      <p:pic>
        <p:nvPicPr>
          <p:cNvPr id="4" name="Grafik 3" descr="Impfauswe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7" y="2194064"/>
            <a:ext cx="6242956" cy="406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007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5B01886-8D98-CC41-A258-34A36A83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C97493-D7FD-1C40-B4E6-D744AD78E0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pic>
        <p:nvPicPr>
          <p:cNvPr id="5" name="Grafik 4" descr="Impfauswei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75" y="1736271"/>
            <a:ext cx="8721089" cy="409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007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5B01886-8D98-CC41-A258-34A36A83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C97493-D7FD-1C40-B4E6-D744AD78E0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pic>
        <p:nvPicPr>
          <p:cNvPr id="6" name="Grafik 5" descr="Impfauswei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43" y="1574959"/>
            <a:ext cx="8534400" cy="455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007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4AD235C-7C2B-1248-95A6-1F8B59E9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Learned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CBED7A6-0289-F846-8AC1-966E771104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Gab es Unklarheiten oder Hindernisse und wie wurden sie überwunden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FHIR Standard sehr umfangreich und sehr komplex</a:t>
            </a:r>
          </a:p>
          <a:p>
            <a:pPr lvl="1"/>
            <a:r>
              <a:rPr lang="de-DE" dirty="0" smtClean="0"/>
              <a:t>D</a:t>
            </a:r>
            <a:r>
              <a:rPr lang="de-DE" dirty="0" smtClean="0"/>
              <a:t>ie Funktion $</a:t>
            </a:r>
            <a:r>
              <a:rPr lang="de-DE" dirty="0" err="1" smtClean="0"/>
              <a:t>validate</a:t>
            </a:r>
            <a:r>
              <a:rPr lang="de-DE" dirty="0" smtClean="0"/>
              <a:t> ist hilfreich um fehlende Felder aufzudecken</a:t>
            </a:r>
          </a:p>
          <a:p>
            <a:pPr lvl="1"/>
            <a:r>
              <a:rPr lang="de-DE" dirty="0" smtClean="0"/>
              <a:t>$</a:t>
            </a:r>
            <a:r>
              <a:rPr lang="de-DE" dirty="0" err="1" smtClean="0"/>
              <a:t>document</a:t>
            </a:r>
            <a:r>
              <a:rPr lang="de-DE" dirty="0" smtClean="0"/>
              <a:t> funktioniert auf dem Uni Server nicht</a:t>
            </a:r>
          </a:p>
          <a:p>
            <a:pPr lvl="1"/>
            <a:r>
              <a:rPr lang="de-DE" dirty="0" smtClean="0"/>
              <a:t>Umfangreiche Codesysteme machen Auswahl des richtigen Codes schwierig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4128546237"/>
      </p:ext>
    </p:extLst>
  </p:cSld>
  <p:clrMapOvr>
    <a:masterClrMapping/>
  </p:clrMapOvr>
</p:sld>
</file>

<file path=ppt/theme/theme1.xml><?xml version="1.0" encoding="utf-8"?>
<a:theme xmlns:a="http://schemas.openxmlformats.org/drawingml/2006/main" name="IMI-Slidemaster_eng">
  <a:themeElements>
    <a:clrScheme name="Custom 3">
      <a:dk1>
        <a:srgbClr val="000000"/>
      </a:dk1>
      <a:lt1>
        <a:srgbClr val="FFFFFF"/>
      </a:lt1>
      <a:dk2>
        <a:srgbClr val="004B5A"/>
      </a:dk2>
      <a:lt2>
        <a:srgbClr val="FFFFFF"/>
      </a:lt2>
      <a:accent1>
        <a:srgbClr val="0090A5"/>
      </a:accent1>
      <a:accent2>
        <a:srgbClr val="C31A35"/>
      </a:accent2>
      <a:accent3>
        <a:srgbClr val="D2731D"/>
      </a:accent3>
      <a:accent4>
        <a:srgbClr val="EAB808"/>
      </a:accent4>
      <a:accent5>
        <a:srgbClr val="A0BB2F"/>
      </a:accent5>
      <a:accent6>
        <a:srgbClr val="0090A5"/>
      </a:accent6>
      <a:hlink>
        <a:srgbClr val="1D5A5B"/>
      </a:hlink>
      <a:folHlink>
        <a:srgbClr val="1D5A5B"/>
      </a:folHlink>
    </a:clrScheme>
    <a:fontScheme name="2_Benutzerdefiniertes Design">
      <a:majorFont>
        <a:latin typeface="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01E189A4E44DB4D8CE815D633FFD2F1" ma:contentTypeVersion="0" ma:contentTypeDescription="Ein neues Dokument erstellen." ma:contentTypeScope="" ma:versionID="9ec4490c60b9815a7c756a6b35b9cf55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6829B0-2F74-4FCA-95E8-CFEE9FFE8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7042A18-1274-4E29-AA39-AA7411EB0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IMI-Slidemaster_eng.potx</Template>
  <TotalTime>0</TotalTime>
  <Words>130</Words>
  <Application>Microsoft Macintosh PowerPoint</Application>
  <PresentationFormat>Bildschirmpräsentation (4:3)</PresentationFormat>
  <Paragraphs>41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IMI-Slidemaster_eng</vt:lpstr>
      <vt:lpstr>FHIR Projekt Abschlusspräsentation</vt:lpstr>
      <vt:lpstr>Problemstellung</vt:lpstr>
      <vt:lpstr>Modellierung</vt:lpstr>
      <vt:lpstr>Darstellung </vt:lpstr>
      <vt:lpstr>Darstellung</vt:lpstr>
      <vt:lpstr>Darstellung</vt:lpstr>
      <vt:lpstr>Lesson Learned</vt:lpstr>
    </vt:vector>
  </TitlesOfParts>
  <Company>Institute od Medical Informatics, University of Lübeck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C++</dc:title>
  <dc:creator>Alexander Schmidt-Richberg</dc:creator>
  <cp:lastModifiedBy>User</cp:lastModifiedBy>
  <cp:revision>1164</cp:revision>
  <cp:lastPrinted>2011-01-28T09:40:46Z</cp:lastPrinted>
  <dcterms:created xsi:type="dcterms:W3CDTF">2003-04-11T03:28:50Z</dcterms:created>
  <dcterms:modified xsi:type="dcterms:W3CDTF">2020-12-13T10:48:43Z</dcterms:modified>
</cp:coreProperties>
</file>