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7" r:id="rId3"/>
  </p:sldMasterIdLst>
  <p:notesMasterIdLst>
    <p:notesMasterId r:id="rId10"/>
  </p:notesMasterIdLst>
  <p:sldIdLst>
    <p:sldId id="259" r:id="rId4"/>
    <p:sldId id="346" r:id="rId5"/>
    <p:sldId id="349" r:id="rId6"/>
    <p:sldId id="321" r:id="rId7"/>
    <p:sldId id="348" r:id="rId8"/>
    <p:sldId id="347" r:id="rId9"/>
  </p:sldIdLst>
  <p:sldSz cx="9144000" cy="6858000" type="screen4x3"/>
  <p:notesSz cx="6858000" cy="9144000"/>
  <p:custDataLst>
    <p:tags r:id="rId12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F92"/>
    <a:srgbClr val="CBDB2A"/>
    <a:srgbClr val="00B3C9"/>
    <a:srgbClr val="E1058C"/>
    <a:srgbClr val="41AD49"/>
    <a:srgbClr val="FAA61A"/>
    <a:srgbClr val="D72FD7"/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39" d="100"/>
          <a:sy n="139" d="100"/>
        </p:scale>
        <p:origin x="-145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interSettings" Target="printerSettings/printerSettings1.bin"/><Relationship Id="rId12" Type="http://schemas.openxmlformats.org/officeDocument/2006/relationships/tags" Target="tags/tag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D1A08C6-D8B5-CF44-B1E4-B8CA81974FFD}" type="datetimeFigureOut">
              <a:rPr lang="en-GB"/>
              <a:pPr>
                <a:defRPr/>
              </a:pPr>
              <a:t>12/06/17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6BF681-ECF6-D749-B743-CA070A4DAF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57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6322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 dirty="0">
              <a:latin typeface="Calibri" charset="0"/>
            </a:endParaRPr>
          </a:p>
        </p:txBody>
      </p:sp>
      <p:sp>
        <p:nvSpPr>
          <p:cNvPr id="56323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8E3AA0A2-9841-124C-A966-8DF64F02BFD6}" type="slidenum">
              <a:rPr lang="en-GB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>
              <a:latin typeface="Calibri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/>
          <a:lstStyle/>
          <a:p>
            <a:r>
              <a:rPr lang="en-GB" dirty="0" smtClean="0"/>
              <a:t>Secondary Datasets:</a:t>
            </a:r>
          </a:p>
          <a:p>
            <a:pPr lvl="1"/>
            <a:r>
              <a:rPr lang="en-GB" dirty="0" smtClean="0"/>
              <a:t>Composed of facts about the content</a:t>
            </a:r>
          </a:p>
          <a:p>
            <a:pPr lvl="1"/>
            <a:r>
              <a:rPr lang="en-GB" dirty="0" smtClean="0"/>
              <a:t>But not ‘substitutable’ for the content</a:t>
            </a:r>
          </a:p>
          <a:p>
            <a:r>
              <a:rPr lang="en-GB" dirty="0" smtClean="0"/>
              <a:t>Part of a long-standing tradition:</a:t>
            </a:r>
          </a:p>
          <a:p>
            <a:pPr lvl="1"/>
            <a:r>
              <a:rPr lang="en-GB" dirty="0" smtClean="0"/>
              <a:t>The British Library’s bibliographic</a:t>
            </a:r>
            <a:br>
              <a:rPr lang="en-GB" dirty="0" smtClean="0"/>
            </a:br>
            <a:r>
              <a:rPr lang="en-GB" dirty="0" smtClean="0"/>
              <a:t>data has always been </a:t>
            </a:r>
            <a:br>
              <a:rPr lang="en-GB" dirty="0" smtClean="0"/>
            </a:br>
            <a:r>
              <a:rPr lang="en-GB" dirty="0" smtClean="0"/>
              <a:t>openly accessible</a:t>
            </a:r>
          </a:p>
          <a:p>
            <a:r>
              <a:rPr lang="en-GB" dirty="0" smtClean="0"/>
              <a:t>Probably not copyrightable:</a:t>
            </a:r>
          </a:p>
          <a:p>
            <a:pPr lvl="1"/>
            <a:r>
              <a:rPr lang="en-GB" dirty="0" smtClean="0"/>
              <a:t>Released as CC0 to avoid </a:t>
            </a:r>
            <a:br>
              <a:rPr lang="en-GB" dirty="0" smtClean="0"/>
            </a:br>
            <a:r>
              <a:rPr lang="en-GB" dirty="0" smtClean="0"/>
              <a:t>any ambiguity 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BAF7CAD-1A4D-46F9-966F-DC3B9479C91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314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qua: Title Slide">
    <p:bg>
      <p:bgPr>
        <a:solidFill>
          <a:srgbClr val="00B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tish Library Logo" descr="BLMARK_4 COL_BLRED_18m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Logo Cro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6"/>
          <a:stretch>
            <a:fillRect/>
          </a:stretch>
        </p:blipFill>
        <p:spPr bwMode="auto">
          <a:xfrm>
            <a:off x="6189663" y="0"/>
            <a:ext cx="2954337" cy="558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30829"/>
            <a:ext cx="573314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5733143" cy="1752600"/>
          </a:xfrm>
        </p:spPr>
        <p:txBody>
          <a:bodyPr tIns="86868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9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me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ur Panel"/>
          <p:cNvSpPr/>
          <p:nvPr/>
        </p:nvSpPr>
        <p:spPr>
          <a:xfrm>
            <a:off x="0" y="0"/>
            <a:ext cx="9144000" cy="601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4" name="Logo Ho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7" t="3619" b="18903"/>
          <a:stretch>
            <a:fillRect/>
          </a:stretch>
        </p:blipFill>
        <p:spPr bwMode="auto">
          <a:xfrm>
            <a:off x="0" y="0"/>
            <a:ext cx="9144000" cy="62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ritish Library Logo" descr="BLMARK_4 COL_BLRED_18m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419350"/>
            <a:ext cx="5715000" cy="105954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1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urple: 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tish Library Logo" descr="BLMARK_4 COL_BLRED_18m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Logo Cro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6"/>
          <a:stretch>
            <a:fillRect/>
          </a:stretch>
        </p:blipFill>
        <p:spPr bwMode="auto">
          <a:xfrm>
            <a:off x="6189663" y="0"/>
            <a:ext cx="2954337" cy="558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30829"/>
            <a:ext cx="573314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5733143" cy="1752600"/>
          </a:xfrm>
        </p:spPr>
        <p:txBody>
          <a:bodyPr tIns="86868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89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rple: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69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urple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87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rple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001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ur Panel"/>
          <p:cNvSpPr/>
          <p:nvPr/>
        </p:nvSpPr>
        <p:spPr>
          <a:xfrm>
            <a:off x="0" y="0"/>
            <a:ext cx="9144000" cy="6019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4" name="Logo Ho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7" t="3619" b="18903"/>
          <a:stretch>
            <a:fillRect/>
          </a:stretch>
        </p:blipFill>
        <p:spPr bwMode="auto">
          <a:xfrm>
            <a:off x="0" y="0"/>
            <a:ext cx="9144000" cy="62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ritish Library Logo" descr="BLMARK_4 COL_BLRED_18m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419350"/>
            <a:ext cx="5715000" cy="105954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18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qua: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72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qua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88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qua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74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ur Panel"/>
          <p:cNvSpPr/>
          <p:nvPr/>
        </p:nvSpPr>
        <p:spPr>
          <a:xfrm>
            <a:off x="0" y="0"/>
            <a:ext cx="9144000" cy="601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4" name="Logo Ho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7" t="3619" b="18903"/>
          <a:stretch>
            <a:fillRect/>
          </a:stretch>
        </p:blipFill>
        <p:spPr bwMode="auto">
          <a:xfrm>
            <a:off x="0" y="0"/>
            <a:ext cx="9144000" cy="62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ritish Library Logo" descr="BLMARK_4 COL_BLRED_18m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419350"/>
            <a:ext cx="5715000" cy="105954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92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me: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tish Library Logo" descr="BLMARK_4 COL_BLRED_18m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Logo Cro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6"/>
          <a:stretch>
            <a:fillRect/>
          </a:stretch>
        </p:blipFill>
        <p:spPr bwMode="auto">
          <a:xfrm>
            <a:off x="6189663" y="0"/>
            <a:ext cx="2954337" cy="558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30829"/>
            <a:ext cx="573314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5733143" cy="1752600"/>
          </a:xfrm>
        </p:spPr>
        <p:txBody>
          <a:bodyPr tIns="86868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36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me: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0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me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6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ime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65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ttom Bar - 50% Tint"/>
          <p:cNvSpPr/>
          <p:nvPr/>
        </p:nvSpPr>
        <p:spPr>
          <a:xfrm>
            <a:off x="0" y="6264275"/>
            <a:ext cx="9144000" cy="593725"/>
          </a:xfrm>
          <a:prstGeom prst="rect">
            <a:avLst/>
          </a:prstGeom>
          <a:solidFill>
            <a:srgbClr val="00B3C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018463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add title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491538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1029" name="British Library Logo" descr="BLMARK_4 COL_BLRED_18mm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Web Address"/>
          <p:cNvSpPr/>
          <p:nvPr/>
        </p:nvSpPr>
        <p:spPr>
          <a:xfrm>
            <a:off x="457200" y="6350000"/>
            <a:ext cx="106997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414141"/>
                </a:solidFill>
              </a:rPr>
              <a:t>www.bl.uk</a:t>
            </a:r>
            <a:endParaRPr lang="en-GB" sz="1400" dirty="0"/>
          </a:p>
        </p:txBody>
      </p:sp>
      <p:sp>
        <p:nvSpPr>
          <p:cNvPr id="15" name="Slide Number"/>
          <p:cNvSpPr/>
          <p:nvPr/>
        </p:nvSpPr>
        <p:spPr>
          <a:xfrm>
            <a:off x="7878763" y="6350000"/>
            <a:ext cx="106997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8C4BC86-73E0-214C-973D-C3DE3B857C74}" type="slidenum">
              <a:rPr lang="en-GB" sz="1200">
                <a:solidFill>
                  <a:srgbClr val="41414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9" r:id="rId2"/>
    <p:sldLayoutId id="2147483680" r:id="rId3"/>
    <p:sldLayoutId id="2147483681" r:id="rId4"/>
    <p:sldLayoutId id="2147483689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4625" indent="-174625" algn="l" rtl="0" eaLnBrk="1" fontAlgn="base" hangingPunct="1">
        <a:spcBef>
          <a:spcPts val="1800"/>
        </a:spcBef>
        <a:spcAft>
          <a:spcPct val="0"/>
        </a:spcAft>
        <a:buClr>
          <a:schemeClr val="accent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ttom Bar - 50% Tint"/>
          <p:cNvSpPr/>
          <p:nvPr/>
        </p:nvSpPr>
        <p:spPr>
          <a:xfrm>
            <a:off x="0" y="6264275"/>
            <a:ext cx="9144000" cy="593725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018463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add title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491538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2053" name="British Library Logo" descr="BLMARK_4 COL_BLRED_18mm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Web Address"/>
          <p:cNvSpPr/>
          <p:nvPr/>
        </p:nvSpPr>
        <p:spPr>
          <a:xfrm>
            <a:off x="457200" y="6350000"/>
            <a:ext cx="106997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414141"/>
                </a:solidFill>
              </a:rPr>
              <a:t>www.bl.uk</a:t>
            </a:r>
            <a:endParaRPr lang="en-GB" sz="1400" dirty="0"/>
          </a:p>
        </p:txBody>
      </p:sp>
      <p:sp>
        <p:nvSpPr>
          <p:cNvPr id="15" name="Slide Number"/>
          <p:cNvSpPr/>
          <p:nvPr/>
        </p:nvSpPr>
        <p:spPr>
          <a:xfrm>
            <a:off x="7878763" y="6350000"/>
            <a:ext cx="106997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15C2A06-533B-5D43-B711-F03CAF1A8B7B}" type="slidenum">
              <a:rPr lang="en-GB" sz="1200">
                <a:solidFill>
                  <a:srgbClr val="41414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2" r:id="rId2"/>
    <p:sldLayoutId id="2147483683" r:id="rId3"/>
    <p:sldLayoutId id="2147483684" r:id="rId4"/>
    <p:sldLayoutId id="2147483691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4625" indent="-174625" algn="l" rtl="0" fontAlgn="base">
        <a:spcBef>
          <a:spcPts val="18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9025" indent="-17462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ttom Bar - 50% Tint"/>
          <p:cNvSpPr/>
          <p:nvPr/>
        </p:nvSpPr>
        <p:spPr>
          <a:xfrm>
            <a:off x="0" y="6264275"/>
            <a:ext cx="9144000" cy="593725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018463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add title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491538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3077" name="British Library Logo" descr="BLMARK_4 COL_BLRED_18mm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Web Address"/>
          <p:cNvSpPr/>
          <p:nvPr/>
        </p:nvSpPr>
        <p:spPr>
          <a:xfrm>
            <a:off x="457200" y="6350000"/>
            <a:ext cx="106997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414141"/>
                </a:solidFill>
              </a:rPr>
              <a:t>www.bl.uk</a:t>
            </a:r>
            <a:endParaRPr lang="en-GB" sz="1400" dirty="0"/>
          </a:p>
        </p:txBody>
      </p:sp>
      <p:sp>
        <p:nvSpPr>
          <p:cNvPr id="15" name="Slide Number"/>
          <p:cNvSpPr/>
          <p:nvPr/>
        </p:nvSpPr>
        <p:spPr>
          <a:xfrm>
            <a:off x="7878763" y="6350000"/>
            <a:ext cx="106997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089ADE8-2A89-994E-96E5-425C2A400A21}" type="slidenum">
              <a:rPr lang="en-GB" sz="1200">
                <a:solidFill>
                  <a:srgbClr val="41414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5" r:id="rId2"/>
    <p:sldLayoutId id="2147483686" r:id="rId3"/>
    <p:sldLayoutId id="2147483687" r:id="rId4"/>
    <p:sldLayoutId id="2147483693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4625" indent="-174625" algn="l" rtl="0" fontAlgn="base">
        <a:spcBef>
          <a:spcPts val="1800"/>
        </a:spcBef>
        <a:spcAft>
          <a:spcPct val="0"/>
        </a:spcAft>
        <a:buClr>
          <a:srgbClr val="803F9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fontAlgn="base">
        <a:spcBef>
          <a:spcPct val="20000"/>
        </a:spcBef>
        <a:spcAft>
          <a:spcPct val="0"/>
        </a:spcAft>
        <a:buClr>
          <a:srgbClr val="803F92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9025" indent="-174625" algn="l" rtl="0" fontAlgn="base">
        <a:spcBef>
          <a:spcPct val="20000"/>
        </a:spcBef>
        <a:spcAft>
          <a:spcPct val="0"/>
        </a:spcAft>
        <a:buClr>
          <a:srgbClr val="803F9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803F92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data.bl.uk/UKWA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data.bl.uk/UKWA/" TargetMode="External"/><Relationship Id="rId3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89" name="Picture 4" descr="1996-graph-close-up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70" r="26756"/>
          <a:stretch>
            <a:fillRect/>
          </a:stretch>
        </p:blipFill>
        <p:spPr bwMode="auto">
          <a:xfrm>
            <a:off x="5056188" y="1454150"/>
            <a:ext cx="36195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>
                <a:latin typeface="Arial" charset="0"/>
              </a:rPr>
              <a:t>The UK Web Archive</a:t>
            </a:r>
          </a:p>
        </p:txBody>
      </p:sp>
      <p:sp>
        <p:nvSpPr>
          <p:cNvPr id="12291" name="Content Placeholder 2"/>
          <p:cNvSpPr>
            <a:spLocks noGrp="1"/>
          </p:cNvSpPr>
          <p:nvPr>
            <p:ph idx="1"/>
          </p:nvPr>
        </p:nvSpPr>
        <p:spPr>
          <a:xfrm>
            <a:off x="457200" y="1052736"/>
            <a:ext cx="4906888" cy="4906963"/>
          </a:xfrm>
        </p:spPr>
        <p:txBody>
          <a:bodyPr/>
          <a:lstStyle/>
          <a:p>
            <a:r>
              <a:rPr lang="en-GB" sz="2000" dirty="0">
                <a:latin typeface="Arial" charset="0"/>
              </a:rPr>
              <a:t>Three collections:</a:t>
            </a:r>
          </a:p>
          <a:p>
            <a:pPr lvl="1"/>
            <a:r>
              <a:rPr lang="en-GB" sz="1800" dirty="0">
                <a:latin typeface="Arial" charset="0"/>
              </a:rPr>
              <a:t>Selective Archive (since 2004)</a:t>
            </a:r>
          </a:p>
          <a:p>
            <a:pPr lvl="1"/>
            <a:r>
              <a:rPr lang="en-GB" sz="1800" dirty="0">
                <a:latin typeface="Arial" charset="0"/>
              </a:rPr>
              <a:t>Legal Deposit Archive (since 2013)</a:t>
            </a:r>
          </a:p>
          <a:p>
            <a:pPr lvl="1"/>
            <a:r>
              <a:rPr lang="en-GB" sz="1800" dirty="0" smtClean="0">
                <a:latin typeface="Arial" charset="0"/>
              </a:rPr>
              <a:t>JISC/IA </a:t>
            </a:r>
            <a:r>
              <a:rPr lang="en-GB" sz="1800" dirty="0">
                <a:latin typeface="Arial" charset="0"/>
              </a:rPr>
              <a:t>Historical Archive (1996-2013</a:t>
            </a:r>
            <a:r>
              <a:rPr lang="en-GB" sz="1800" dirty="0" smtClean="0">
                <a:latin typeface="Arial" charset="0"/>
              </a:rPr>
              <a:t>)</a:t>
            </a:r>
            <a:endParaRPr lang="en-GB" sz="2000" dirty="0">
              <a:latin typeface="Arial" charset="0"/>
            </a:endParaRPr>
          </a:p>
          <a:p>
            <a:r>
              <a:rPr lang="en-GB" sz="2000" dirty="0" smtClean="0">
                <a:latin typeface="Arial" charset="0"/>
              </a:rPr>
              <a:t>Access spectrum: </a:t>
            </a:r>
          </a:p>
          <a:p>
            <a:pPr lvl="1"/>
            <a:r>
              <a:rPr lang="en-GB" sz="1800" dirty="0" smtClean="0">
                <a:latin typeface="Arial" charset="0"/>
              </a:rPr>
              <a:t>View archived resources</a:t>
            </a:r>
          </a:p>
          <a:p>
            <a:pPr lvl="1"/>
            <a:r>
              <a:rPr lang="en-GB" sz="1800" dirty="0" smtClean="0">
                <a:latin typeface="Arial" charset="0"/>
              </a:rPr>
              <a:t>Browse curated collections</a:t>
            </a:r>
          </a:p>
          <a:p>
            <a:pPr lvl="1"/>
            <a:r>
              <a:rPr lang="en-GB" sz="1800" dirty="0" smtClean="0">
                <a:latin typeface="Arial" charset="0"/>
              </a:rPr>
              <a:t>Full-text search</a:t>
            </a:r>
          </a:p>
          <a:p>
            <a:pPr lvl="1"/>
            <a:r>
              <a:rPr lang="en-GB" sz="1800" dirty="0" smtClean="0">
                <a:latin typeface="Arial" charset="0"/>
              </a:rPr>
              <a:t>Trend analysis</a:t>
            </a:r>
          </a:p>
          <a:p>
            <a:pPr lvl="1"/>
            <a:r>
              <a:rPr lang="en-GB" sz="1800" dirty="0" smtClean="0">
                <a:latin typeface="Arial" charset="0"/>
              </a:rPr>
              <a:t>Advanced search</a:t>
            </a:r>
          </a:p>
          <a:p>
            <a:pPr lvl="1"/>
            <a:r>
              <a:rPr lang="en-GB" sz="1800" dirty="0" smtClean="0">
                <a:latin typeface="Arial" charset="0"/>
              </a:rPr>
              <a:t>Analytical access</a:t>
            </a:r>
          </a:p>
          <a:p>
            <a:pPr lvl="1"/>
            <a:r>
              <a:rPr lang="en-GB" sz="1800" dirty="0" smtClean="0">
                <a:latin typeface="Arial" charset="0"/>
              </a:rPr>
              <a:t>Custom report generation</a:t>
            </a:r>
          </a:p>
          <a:p>
            <a:pPr lvl="1"/>
            <a:r>
              <a:rPr lang="en-GB" sz="1800" dirty="0" smtClean="0">
                <a:latin typeface="Arial" charset="0"/>
              </a:rPr>
              <a:t>Datasets</a:t>
            </a:r>
          </a:p>
          <a:p>
            <a:pPr lvl="1"/>
            <a:endParaRPr lang="en-GB" sz="1800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Shine: advanced search interface</a:t>
            </a:r>
            <a:endParaRPr lang="en-GB" dirty="0"/>
          </a:p>
        </p:txBody>
      </p:sp>
      <p:pic>
        <p:nvPicPr>
          <p:cNvPr id="4" name="Content Placeholder 3" descr="shine-trend-btw-omg-lol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075" r="-17075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547827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Secondary Datasets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JISC </a:t>
            </a:r>
            <a:r>
              <a:rPr lang="en-GB" dirty="0"/>
              <a:t>UK Web Domain Dataset (1996-2013</a:t>
            </a:r>
            <a:r>
              <a:rPr lang="en-GB" dirty="0" smtClean="0"/>
              <a:t>):</a:t>
            </a:r>
            <a:endParaRPr lang="en-GB" dirty="0"/>
          </a:p>
          <a:p>
            <a:pPr lvl="1"/>
            <a:r>
              <a:rPr lang="en-GB" dirty="0"/>
              <a:t>Format </a:t>
            </a:r>
            <a:r>
              <a:rPr lang="en-GB" dirty="0" smtClean="0"/>
              <a:t>Profile</a:t>
            </a:r>
            <a:endParaRPr lang="en-GB" dirty="0"/>
          </a:p>
          <a:p>
            <a:pPr lvl="1"/>
            <a:r>
              <a:rPr lang="en-GB" dirty="0" smtClean="0"/>
              <a:t>Geo-Index</a:t>
            </a:r>
            <a:endParaRPr lang="en-GB" dirty="0"/>
          </a:p>
          <a:p>
            <a:pPr lvl="1"/>
            <a:r>
              <a:rPr lang="en-GB" dirty="0"/>
              <a:t>Host</a:t>
            </a:r>
            <a:r>
              <a:rPr lang="en-GB" dirty="0" smtClean="0"/>
              <a:t>-Level </a:t>
            </a:r>
            <a:r>
              <a:rPr lang="en-GB" dirty="0"/>
              <a:t>Links</a:t>
            </a:r>
          </a:p>
          <a:p>
            <a:pPr lvl="1"/>
            <a:r>
              <a:rPr lang="en-GB" dirty="0"/>
              <a:t>Crawled URL </a:t>
            </a:r>
            <a:r>
              <a:rPr lang="en-GB" dirty="0" smtClean="0"/>
              <a:t>Index</a:t>
            </a:r>
          </a:p>
          <a:p>
            <a:r>
              <a:rPr lang="en-GB" dirty="0" smtClean="0"/>
              <a:t>UK </a:t>
            </a:r>
            <a:r>
              <a:rPr lang="en-GB" dirty="0" smtClean="0"/>
              <a:t>Open (Selective) </a:t>
            </a:r>
            <a:r>
              <a:rPr lang="en-GB" dirty="0"/>
              <a:t>Web </a:t>
            </a:r>
            <a:r>
              <a:rPr lang="en-GB" dirty="0" smtClean="0"/>
              <a:t>Archive:</a:t>
            </a:r>
            <a:endParaRPr lang="en-GB" dirty="0"/>
          </a:p>
          <a:p>
            <a:pPr lvl="1"/>
            <a:r>
              <a:rPr lang="en-GB" dirty="0"/>
              <a:t>Website Classification </a:t>
            </a:r>
            <a:r>
              <a:rPr lang="en-GB" dirty="0" smtClean="0"/>
              <a:t>Dataset</a:t>
            </a:r>
          </a:p>
          <a:p>
            <a:r>
              <a:rPr lang="en-GB" dirty="0" smtClean="0"/>
              <a:t>Available as CC0 downloads:</a:t>
            </a:r>
          </a:p>
          <a:p>
            <a:pPr lvl="1"/>
            <a:r>
              <a:rPr lang="en-GB" dirty="0" smtClean="0">
                <a:hlinkClick r:id="rId3"/>
              </a:rPr>
              <a:t>https://data.bl.uk/UKWA/</a:t>
            </a:r>
            <a:r>
              <a:rPr lang="en-GB" dirty="0" smtClean="0"/>
              <a:t>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75128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7" name="Picture 4">
            <a:hlinkClick r:id="rId2"/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620713"/>
            <a:ext cx="5586413" cy="554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698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7355160" cy="1058863"/>
          </a:xfrm>
        </p:spPr>
        <p:txBody>
          <a:bodyPr/>
          <a:lstStyle/>
          <a:p>
            <a:r>
              <a:rPr lang="en-GB" dirty="0" smtClean="0">
                <a:latin typeface="Arial" charset="0"/>
              </a:rPr>
              <a:t>Dataset: Host-to-</a:t>
            </a:r>
            <a:r>
              <a:rPr lang="en-GB" dirty="0">
                <a:latin typeface="Arial" charset="0"/>
              </a:rPr>
              <a:t>H</a:t>
            </a:r>
            <a:r>
              <a:rPr lang="en-GB" dirty="0" smtClean="0">
                <a:latin typeface="Arial" charset="0"/>
              </a:rPr>
              <a:t>ost Links</a:t>
            </a:r>
            <a:br>
              <a:rPr lang="en-GB" dirty="0" smtClean="0">
                <a:latin typeface="Arial" charset="0"/>
              </a:rPr>
            </a:br>
            <a:r>
              <a:rPr lang="en-GB" dirty="0" smtClean="0">
                <a:latin typeface="Arial" charset="0"/>
              </a:rPr>
              <a:t>from 1996</a:t>
            </a:r>
            <a:endParaRPr lang="en-GB" dirty="0">
              <a:latin typeface="Arial" charset="0"/>
            </a:endParaRP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  <a:p>
            <a:pPr marL="0" indent="0">
              <a:buFont typeface="Arial" charset="0"/>
              <a:buNone/>
            </a:pPr>
            <a:endParaRPr lang="en-GB" dirty="0">
              <a:latin typeface="Arial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Use Cases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Impact of academic research:</a:t>
            </a:r>
          </a:p>
          <a:p>
            <a:pPr lvl="1"/>
            <a:r>
              <a:rPr lang="en-GB" dirty="0" smtClean="0"/>
              <a:t>Find and analyse news articles that reference/link to academic sources</a:t>
            </a:r>
          </a:p>
          <a:p>
            <a:r>
              <a:rPr lang="en-GB" dirty="0" smtClean="0"/>
              <a:t>Gender in sports reporting:</a:t>
            </a:r>
          </a:p>
          <a:p>
            <a:pPr lvl="1"/>
            <a:r>
              <a:rPr lang="en-GB" dirty="0" smtClean="0"/>
              <a:t>Look at gender balance in web sites from the 2012 Olympics</a:t>
            </a:r>
          </a:p>
          <a:p>
            <a:r>
              <a:rPr lang="en-GB" dirty="0" smtClean="0"/>
              <a:t>Large-scale crawl analysis:</a:t>
            </a:r>
          </a:p>
          <a:p>
            <a:pPr lvl="1"/>
            <a:r>
              <a:rPr lang="en-GB" dirty="0" smtClean="0"/>
              <a:t>Our 2015 domain crawl was 70TB. 2016 was 100TB.</a:t>
            </a:r>
          </a:p>
          <a:p>
            <a:pPr lvl="2"/>
            <a:r>
              <a:rPr lang="en-GB" dirty="0" smtClean="0"/>
              <a:t>What happened?</a:t>
            </a:r>
          </a:p>
          <a:p>
            <a:pPr lvl="1"/>
            <a:r>
              <a:rPr lang="en-GB" dirty="0" smtClean="0"/>
              <a:t>Generate crawl reports, analysing quality, comparing crawls.</a:t>
            </a:r>
          </a:p>
        </p:txBody>
      </p:sp>
    </p:spTree>
    <p:extLst>
      <p:ext uri="{BB962C8B-B14F-4D97-AF65-F5344CB8AC3E}">
        <p14:creationId xmlns:p14="http://schemas.microsoft.com/office/powerpoint/2010/main" val="230753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Analytical Access</a:t>
            </a:r>
            <a:endParaRPr lang="en-GB" dirty="0"/>
          </a:p>
        </p:txBody>
      </p:sp>
      <p:pic>
        <p:nvPicPr>
          <p:cNvPr id="4" name="Content Placeholder 3" descr="Zeppelin-Test.png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383" b="-338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624108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13a1cea625e35eb595b22bd03d01ed654e59"/>
  <p:tag name="ISPRING_RESOURCE_PATHS_HASH_2" val="977778f939a2942834f6e3b33e279431cca624e5"/>
</p:tagLst>
</file>

<file path=ppt/theme/theme1.xml><?xml version="1.0" encoding="utf-8"?>
<a:theme xmlns:a="http://schemas.openxmlformats.org/drawingml/2006/main" name="BL 2013 Template">
  <a:themeElements>
    <a:clrScheme name="BRL-01">
      <a:dk1>
        <a:srgbClr val="414141"/>
      </a:dk1>
      <a:lt1>
        <a:sysClr val="window" lastClr="FFFFFF"/>
      </a:lt1>
      <a:dk2>
        <a:srgbClr val="000000"/>
      </a:dk2>
      <a:lt2>
        <a:srgbClr val="D3D3D3"/>
      </a:lt2>
      <a:accent1>
        <a:srgbClr val="CBDB2A"/>
      </a:accent1>
      <a:accent2>
        <a:srgbClr val="00B3C9"/>
      </a:accent2>
      <a:accent3>
        <a:srgbClr val="803F92"/>
      </a:accent3>
      <a:accent4>
        <a:srgbClr val="FAA61A"/>
      </a:accent4>
      <a:accent5>
        <a:srgbClr val="41AD49"/>
      </a:accent5>
      <a:accent6>
        <a:srgbClr val="E1058C"/>
      </a:accent6>
      <a:hlink>
        <a:srgbClr val="959595"/>
      </a:hlink>
      <a:folHlink>
        <a:srgbClr val="E31B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3C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ime">
  <a:themeElements>
    <a:clrScheme name="BRL-01">
      <a:dk1>
        <a:srgbClr val="414141"/>
      </a:dk1>
      <a:lt1>
        <a:sysClr val="window" lastClr="FFFFFF"/>
      </a:lt1>
      <a:dk2>
        <a:srgbClr val="000000"/>
      </a:dk2>
      <a:lt2>
        <a:srgbClr val="D3D3D3"/>
      </a:lt2>
      <a:accent1>
        <a:srgbClr val="CBDB2A"/>
      </a:accent1>
      <a:accent2>
        <a:srgbClr val="00B3C9"/>
      </a:accent2>
      <a:accent3>
        <a:srgbClr val="803F92"/>
      </a:accent3>
      <a:accent4>
        <a:srgbClr val="FAA61A"/>
      </a:accent4>
      <a:accent5>
        <a:srgbClr val="41AD49"/>
      </a:accent5>
      <a:accent6>
        <a:srgbClr val="E1058C"/>
      </a:accent6>
      <a:hlink>
        <a:srgbClr val="959595"/>
      </a:hlink>
      <a:folHlink>
        <a:srgbClr val="E31B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3C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Purple">
  <a:themeElements>
    <a:clrScheme name="BRL-01">
      <a:dk1>
        <a:srgbClr val="414141"/>
      </a:dk1>
      <a:lt1>
        <a:sysClr val="window" lastClr="FFFFFF"/>
      </a:lt1>
      <a:dk2>
        <a:srgbClr val="000000"/>
      </a:dk2>
      <a:lt2>
        <a:srgbClr val="D3D3D3"/>
      </a:lt2>
      <a:accent1>
        <a:srgbClr val="CBDB2A"/>
      </a:accent1>
      <a:accent2>
        <a:srgbClr val="00B3C9"/>
      </a:accent2>
      <a:accent3>
        <a:srgbClr val="803F92"/>
      </a:accent3>
      <a:accent4>
        <a:srgbClr val="FAA61A"/>
      </a:accent4>
      <a:accent5>
        <a:srgbClr val="41AD49"/>
      </a:accent5>
      <a:accent6>
        <a:srgbClr val="E1058C"/>
      </a:accent6>
      <a:hlink>
        <a:srgbClr val="959595"/>
      </a:hlink>
      <a:folHlink>
        <a:srgbClr val="E31B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3C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 2013 Template.pot</Template>
  <TotalTime>18181</TotalTime>
  <Words>213</Words>
  <Application>Microsoft Macintosh PowerPoint</Application>
  <PresentationFormat>On-screen Show (4:3)</PresentationFormat>
  <Paragraphs>56</Paragraphs>
  <Slides>6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BL 2013 Template</vt:lpstr>
      <vt:lpstr>Lime</vt:lpstr>
      <vt:lpstr>Purple</vt:lpstr>
      <vt:lpstr>The UK Web Archive</vt:lpstr>
      <vt:lpstr>Shine: advanced search interface</vt:lpstr>
      <vt:lpstr>Secondary Datasets</vt:lpstr>
      <vt:lpstr>Dataset: Host-to-Host Links from 1996</vt:lpstr>
      <vt:lpstr>Use Cases</vt:lpstr>
      <vt:lpstr>Analytical Access</vt:lpstr>
    </vt:vector>
  </TitlesOfParts>
  <Company>The British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Andrew</dc:creator>
  <cp:lastModifiedBy>Andrew Jackson</cp:lastModifiedBy>
  <cp:revision>139</cp:revision>
  <cp:lastPrinted>2013-02-16T14:33:51Z</cp:lastPrinted>
  <dcterms:created xsi:type="dcterms:W3CDTF">2014-05-16T08:41:03Z</dcterms:created>
  <dcterms:modified xsi:type="dcterms:W3CDTF">2017-06-12T09:05:58Z</dcterms:modified>
</cp:coreProperties>
</file>