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jpg" ContentType="image/jpeg"/>
  <Default Extension="rels" ContentType="application/vnd.openxmlformats-package.relationship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1" r:id="rId2"/>
    <p:sldMasterId id="2147483667" r:id="rId3"/>
  </p:sldMasterIdLst>
  <p:notesMasterIdLst>
    <p:notesMasterId r:id="rId17"/>
  </p:notesMasterIdLst>
  <p:sldIdLst>
    <p:sldId id="257" r:id="rId4"/>
    <p:sldId id="341" r:id="rId5"/>
    <p:sldId id="342" r:id="rId6"/>
    <p:sldId id="351" r:id="rId7"/>
    <p:sldId id="352" r:id="rId8"/>
    <p:sldId id="353" r:id="rId9"/>
    <p:sldId id="355" r:id="rId10"/>
    <p:sldId id="346" r:id="rId11"/>
    <p:sldId id="354" r:id="rId12"/>
    <p:sldId id="349" r:id="rId13"/>
    <p:sldId id="345" r:id="rId14"/>
    <p:sldId id="350" r:id="rId15"/>
    <p:sldId id="347" r:id="rId16"/>
  </p:sldIdLst>
  <p:sldSz cx="9144000" cy="6858000" type="screen4x3"/>
  <p:notesSz cx="6858000" cy="9144000"/>
  <p:custDataLst>
    <p:tags r:id="rId19"/>
  </p:custDataLst>
  <p:defaultTextStyle>
    <a:defPPr>
      <a:defRPr lang="en-GB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803F92"/>
    <a:srgbClr val="CBDB2A"/>
    <a:srgbClr val="00B3C9"/>
    <a:srgbClr val="E1058C"/>
    <a:srgbClr val="41AD49"/>
    <a:srgbClr val="FAA61A"/>
    <a:srgbClr val="D72FD7"/>
    <a:srgbClr val="95959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12" d="100"/>
          <a:sy n="112" d="100"/>
        </p:scale>
        <p:origin x="-70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66" d="100"/>
          <a:sy n="66" d="100"/>
        </p:scale>
        <p:origin x="0" y="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20" Type="http://schemas.openxmlformats.org/officeDocument/2006/relationships/presProps" Target="presProps.xml"/><Relationship Id="rId21" Type="http://schemas.openxmlformats.org/officeDocument/2006/relationships/viewProps" Target="viewProps.xml"/><Relationship Id="rId22" Type="http://schemas.openxmlformats.org/officeDocument/2006/relationships/theme" Target="theme/theme1.xml"/><Relationship Id="rId23" Type="http://schemas.openxmlformats.org/officeDocument/2006/relationships/tableStyles" Target="tableStyles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notesMaster" Target="notesMasters/notesMaster1.xml"/><Relationship Id="rId18" Type="http://schemas.openxmlformats.org/officeDocument/2006/relationships/printerSettings" Target="printerSettings/printerSettings1.bin"/><Relationship Id="rId19" Type="http://schemas.openxmlformats.org/officeDocument/2006/relationships/tags" Target="tags/tag1.xml"/><Relationship Id="rId1" Type="http://schemas.openxmlformats.org/officeDocument/2006/relationships/slideMaster" Target="slideMasters/slideMaster1.xml"/><Relationship Id="rId2" Type="http://schemas.openxmlformats.org/officeDocument/2006/relationships/slideMaster" Target="slideMasters/slideMaster2.xml"/><Relationship Id="rId3" Type="http://schemas.openxmlformats.org/officeDocument/2006/relationships/slideMaster" Target="slideMasters/slideMaster3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BD1A08C6-D8B5-CF44-B1E4-B8CA81974FFD}" type="datetimeFigureOut">
              <a:rPr lang="en-GB"/>
              <a:pPr>
                <a:defRPr/>
              </a:pPr>
              <a:t>12/06/17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GB" noProof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fld id="{076BF681-ECF6-D749-B743-CA070A4DAF67}" type="slidenum">
              <a:rPr lang="en-GB"/>
              <a:pPr>
                <a:defRPr/>
              </a:pPr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9257746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ＭＳ Ｐゴシック" charset="0"/>
      </a:defRPr>
    </a:lvl1pPr>
    <a:lvl2pPr marL="742950" indent="-28575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2pPr>
    <a:lvl3pPr marL="11430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3pPr>
    <a:lvl4pPr marL="16002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4pPr>
    <a:lvl5pPr marL="2057400" indent="-228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charset="0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7" name="Slide Image Placeholder 1"/>
          <p:cNvSpPr>
            <a:spLocks noGrp="1" noRot="1" noChangeAspec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val="1"/>
            </a:ext>
          </a:extLst>
        </p:spPr>
      </p:sp>
      <p:sp>
        <p:nvSpPr>
          <p:cNvPr id="55298" name="Notes Placeholder 2"/>
          <p:cNvSpPr>
            <a:spLocks noGrp="1"/>
          </p:cNvSpPr>
          <p:nvPr>
            <p:ph type="body" idx="1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/>
          <a:lstStyle/>
          <a:p>
            <a:pPr>
              <a:spcBef>
                <a:spcPct val="0"/>
              </a:spcBef>
            </a:pPr>
            <a:endParaRPr lang="en-GB">
              <a:latin typeface="Calibri" charset="0"/>
            </a:endParaRPr>
          </a:p>
        </p:txBody>
      </p:sp>
      <p:sp>
        <p:nvSpPr>
          <p:cNvPr id="55299" name="Slide Number Placeholder 3"/>
          <p:cNvSpPr>
            <a:spLocks noGrp="1"/>
          </p:cNvSpPr>
          <p:nvPr>
            <p:ph type="sldNum" sz="quarter" idx="5"/>
          </p:nvPr>
        </p:nvSpPr>
        <p:spPr bwMode="auto"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numCol="1" anchorCtr="0" compatLnSpc="1">
            <a:prstTxWarp prst="textNoShape">
              <a:avLst/>
            </a:prstTxWarp>
          </a:bodyPr>
          <a:lstStyle>
            <a:lvl1pPr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fontAlgn="base">
              <a:spcBef>
                <a:spcPct val="0"/>
              </a:spcBef>
              <a:spcAft>
                <a:spcPct val="0"/>
              </a:spcAft>
            </a:pPr>
            <a:fld id="{76379D36-C0F6-3545-8C2B-3C34A09A0D9B}" type="slidenum">
              <a:rPr lang="en-GB">
                <a:latin typeface="Calibri" charset="0"/>
              </a:rPr>
              <a:pPr fontAlgn="base">
                <a:spcBef>
                  <a:spcPct val="0"/>
                </a:spcBef>
                <a:spcAft>
                  <a:spcPct val="0"/>
                </a:spcAft>
              </a:pPr>
              <a:t>1</a:t>
            </a:fld>
            <a:endParaRPr lang="en-GB">
              <a:latin typeface="Calibri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Relationship Id="rId3" Type="http://schemas.openxmlformats.org/officeDocument/2006/relationships/image" Target="../media/image1.png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Aqua: Title Slide">
    <p:bg>
      <p:bgPr>
        <a:solidFill>
          <a:srgbClr val="00B3C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ritish Library Logo" descr="BLMARK_4 COL_BLRED_18m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2400"/>
            <a:ext cx="47307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Logo Cro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6"/>
          <a:stretch>
            <a:fillRect/>
          </a:stretch>
        </p:blipFill>
        <p:spPr bwMode="auto">
          <a:xfrm>
            <a:off x="6189663" y="0"/>
            <a:ext cx="2954337" cy="558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30829"/>
            <a:ext cx="5733143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5733143" cy="1752600"/>
          </a:xfrm>
        </p:spPr>
        <p:txBody>
          <a:bodyPr tIns="86868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5964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ime: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ur Panel"/>
          <p:cNvSpPr/>
          <p:nvPr/>
        </p:nvSpPr>
        <p:spPr>
          <a:xfrm>
            <a:off x="0" y="0"/>
            <a:ext cx="9144000" cy="60198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4" name="Logo Ho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7" t="3619" b="18903"/>
          <a:stretch>
            <a:fillRect/>
          </a:stretch>
        </p:blipFill>
        <p:spPr bwMode="auto">
          <a:xfrm>
            <a:off x="0" y="0"/>
            <a:ext cx="9144000" cy="624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ritish Library Logo" descr="BLMARK_4 COL_BLRED_18m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2400"/>
            <a:ext cx="47307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419350"/>
            <a:ext cx="5715000" cy="105954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112175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Purple: 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ritish Library Logo" descr="BLMARK_4 COL_BLRED_18m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2400"/>
            <a:ext cx="47307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Logo Cro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6"/>
          <a:stretch>
            <a:fillRect/>
          </a:stretch>
        </p:blipFill>
        <p:spPr bwMode="auto">
          <a:xfrm>
            <a:off x="6189663" y="0"/>
            <a:ext cx="2954337" cy="558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30829"/>
            <a:ext cx="5733143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5733143" cy="1752600"/>
          </a:xfrm>
        </p:spPr>
        <p:txBody>
          <a:bodyPr tIns="86868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8089568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Purple: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769656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Purple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7228767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rple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800174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urple: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ur Panel"/>
          <p:cNvSpPr/>
          <p:nvPr/>
        </p:nvSpPr>
        <p:spPr>
          <a:xfrm>
            <a:off x="0" y="0"/>
            <a:ext cx="9144000" cy="6019800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4" name="Logo Ho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7" t="3619" b="18903"/>
          <a:stretch>
            <a:fillRect/>
          </a:stretch>
        </p:blipFill>
        <p:spPr bwMode="auto">
          <a:xfrm>
            <a:off x="0" y="0"/>
            <a:ext cx="9144000" cy="624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ritish Library Logo" descr="BLMARK_4 COL_BLRED_18m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2400"/>
            <a:ext cx="47307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419350"/>
            <a:ext cx="5715000" cy="105954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18185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Aqua: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34726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qua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2828887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Aqua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337410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qua: Thank Yo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lour Panel"/>
          <p:cNvSpPr/>
          <p:nvPr/>
        </p:nvSpPr>
        <p:spPr>
          <a:xfrm>
            <a:off x="0" y="0"/>
            <a:ext cx="9144000" cy="6019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pic>
        <p:nvPicPr>
          <p:cNvPr id="4" name="Logo Hole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1997" t="3619" b="18903"/>
          <a:stretch>
            <a:fillRect/>
          </a:stretch>
        </p:blipFill>
        <p:spPr bwMode="auto">
          <a:xfrm>
            <a:off x="0" y="0"/>
            <a:ext cx="9144000" cy="6243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British Library Logo" descr="BLMARK_4 COL_BLRED_18mm.eps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2400"/>
            <a:ext cx="47307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419350"/>
            <a:ext cx="5715000" cy="1059543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5639227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Lime: 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British Library Logo" descr="BLMARK_4 COL_BLRED_18mm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2400"/>
            <a:ext cx="47307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Logo Crop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26"/>
          <a:stretch>
            <a:fillRect/>
          </a:stretch>
        </p:blipFill>
        <p:spPr bwMode="auto">
          <a:xfrm>
            <a:off x="6189663" y="0"/>
            <a:ext cx="2954337" cy="55800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" y="1730829"/>
            <a:ext cx="5733143" cy="1470025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5733143" cy="1752600"/>
          </a:xfrm>
        </p:spPr>
        <p:txBody>
          <a:bodyPr tIns="868680">
            <a:normAutofit/>
          </a:bodyPr>
          <a:lstStyle>
            <a:lvl1pPr marL="0" indent="0" algn="l">
              <a:buNone/>
              <a:defRPr sz="2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GB" smtClean="0"/>
              <a:t>Click to edit Master subtitle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93638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Lime: 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/>
            </a:lvl1pPr>
          </a:lstStyle>
          <a:p>
            <a:pPr lvl="0"/>
            <a:r>
              <a:rPr lang="en-GB" smtClean="0"/>
              <a:t>Click to edit Master text styles</a:t>
            </a:r>
          </a:p>
          <a:p>
            <a:pPr lvl="1"/>
            <a:r>
              <a:rPr lang="en-GB" smtClean="0"/>
              <a:t>Second level</a:t>
            </a:r>
          </a:p>
          <a:p>
            <a:pPr lvl="2"/>
            <a:r>
              <a:rPr lang="en-GB" smtClean="0"/>
              <a:t>Third level</a:t>
            </a:r>
          </a:p>
          <a:p>
            <a:pPr lvl="3"/>
            <a:r>
              <a:rPr lang="en-GB" smtClean="0"/>
              <a:t>Fourth level</a:t>
            </a:r>
          </a:p>
          <a:p>
            <a:pPr lvl="4"/>
            <a:r>
              <a:rPr lang="en-GB" smtClean="0"/>
              <a:t>Fifth level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3630034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ime: 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 smtClean="0"/>
              <a:t>Click to edit Master title style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386655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ime: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536512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4" Type="http://schemas.openxmlformats.org/officeDocument/2006/relationships/slideLayout" Target="../slideLayouts/slideLayout9.xml"/><Relationship Id="rId5" Type="http://schemas.openxmlformats.org/officeDocument/2006/relationships/slideLayout" Target="../slideLayouts/slideLayout10.xml"/><Relationship Id="rId6" Type="http://schemas.openxmlformats.org/officeDocument/2006/relationships/theme" Target="../theme/theme2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6.xml"/><Relationship Id="rId2" Type="http://schemas.openxmlformats.org/officeDocument/2006/relationships/slideLayout" Target="../slideLayouts/slideLayout7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theme" Target="../theme/theme3.xml"/><Relationship Id="rId7" Type="http://schemas.openxmlformats.org/officeDocument/2006/relationships/image" Target="../media/image1.png"/><Relationship Id="rId1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ottom Bar - 50% Tint"/>
          <p:cNvSpPr/>
          <p:nvPr/>
        </p:nvSpPr>
        <p:spPr>
          <a:xfrm>
            <a:off x="0" y="6264275"/>
            <a:ext cx="9144000" cy="593725"/>
          </a:xfrm>
          <a:prstGeom prst="rect">
            <a:avLst/>
          </a:prstGeom>
          <a:solidFill>
            <a:srgbClr val="00B3C9">
              <a:alpha val="50196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1027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018463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add title</a:t>
            </a:r>
          </a:p>
        </p:txBody>
      </p:sp>
      <p:sp>
        <p:nvSpPr>
          <p:cNvPr id="1028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491538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pic>
        <p:nvPicPr>
          <p:cNvPr id="1029" name="British Library Logo" descr="BLMARK_4 COL_BLRED_18mm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2400"/>
            <a:ext cx="47307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Web Address"/>
          <p:cNvSpPr/>
          <p:nvPr/>
        </p:nvSpPr>
        <p:spPr>
          <a:xfrm>
            <a:off x="457200" y="6350000"/>
            <a:ext cx="106997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414141"/>
                </a:solidFill>
              </a:rPr>
              <a:t>www.bl.uk</a:t>
            </a:r>
            <a:endParaRPr lang="en-GB" sz="1400" dirty="0"/>
          </a:p>
        </p:txBody>
      </p:sp>
      <p:sp>
        <p:nvSpPr>
          <p:cNvPr id="15" name="Slide Number"/>
          <p:cNvSpPr/>
          <p:nvPr/>
        </p:nvSpPr>
        <p:spPr>
          <a:xfrm>
            <a:off x="7878763" y="6350000"/>
            <a:ext cx="106997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C8C4BC86-73E0-214C-973D-C3DE3B857C74}" type="slidenum">
              <a:rPr lang="en-GB" sz="1200">
                <a:solidFill>
                  <a:srgbClr val="41414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79" r:id="rId2"/>
    <p:sldLayoutId id="2147483680" r:id="rId3"/>
    <p:sldLayoutId id="2147483681" r:id="rId4"/>
    <p:sldLayoutId id="2147483689" r:id="rId5"/>
  </p:sldLayoutIdLst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74625" indent="-174625" algn="l" rtl="0" eaLnBrk="1" fontAlgn="base" hangingPunct="1">
        <a:spcBef>
          <a:spcPts val="1800"/>
        </a:spcBef>
        <a:spcAft>
          <a:spcPct val="0"/>
        </a:spcAft>
        <a:buClr>
          <a:schemeClr val="accent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8975" indent="-23177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89025" indent="-174625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Clr>
          <a:schemeClr val="accent2"/>
        </a:buClr>
        <a:buFont typeface="Arial" charset="0"/>
        <a:buChar char="»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ottom Bar - 50% Tint"/>
          <p:cNvSpPr/>
          <p:nvPr/>
        </p:nvSpPr>
        <p:spPr>
          <a:xfrm>
            <a:off x="0" y="6264275"/>
            <a:ext cx="9144000" cy="593725"/>
          </a:xfrm>
          <a:prstGeom prst="rect">
            <a:avLst/>
          </a:prstGeom>
          <a:solidFill>
            <a:schemeClr val="accent1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2051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018463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add title</a:t>
            </a:r>
          </a:p>
        </p:txBody>
      </p:sp>
      <p:sp>
        <p:nvSpPr>
          <p:cNvPr id="2052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491538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pic>
        <p:nvPicPr>
          <p:cNvPr id="2053" name="British Library Logo" descr="BLMARK_4 COL_BLRED_18mm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2400"/>
            <a:ext cx="47307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Web Address"/>
          <p:cNvSpPr/>
          <p:nvPr/>
        </p:nvSpPr>
        <p:spPr>
          <a:xfrm>
            <a:off x="457200" y="6350000"/>
            <a:ext cx="106997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414141"/>
                </a:solidFill>
              </a:rPr>
              <a:t>www.bl.uk</a:t>
            </a:r>
            <a:endParaRPr lang="en-GB" sz="1400" dirty="0"/>
          </a:p>
        </p:txBody>
      </p:sp>
      <p:sp>
        <p:nvSpPr>
          <p:cNvPr id="15" name="Slide Number"/>
          <p:cNvSpPr/>
          <p:nvPr/>
        </p:nvSpPr>
        <p:spPr>
          <a:xfrm>
            <a:off x="7878763" y="6350000"/>
            <a:ext cx="106997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415C2A06-533B-5D43-B711-F03CAF1A8B7B}" type="slidenum">
              <a:rPr lang="en-GB" sz="1200">
                <a:solidFill>
                  <a:srgbClr val="41414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82" r:id="rId2"/>
    <p:sldLayoutId id="2147483683" r:id="rId3"/>
    <p:sldLayoutId id="2147483684" r:id="rId4"/>
    <p:sldLayoutId id="2147483691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74625" indent="-174625" algn="l" rtl="0" fontAlgn="base">
        <a:spcBef>
          <a:spcPts val="1800"/>
        </a:spcBef>
        <a:spcAft>
          <a:spcPct val="0"/>
        </a:spcAft>
        <a:buClr>
          <a:schemeClr val="accent1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8975" indent="-23177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89025" indent="-174625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Arial" charset="0"/>
        <a:buChar char="»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Bottom Bar - 50% Tint"/>
          <p:cNvSpPr/>
          <p:nvPr/>
        </p:nvSpPr>
        <p:spPr>
          <a:xfrm>
            <a:off x="0" y="6264275"/>
            <a:ext cx="9144000" cy="593725"/>
          </a:xfrm>
          <a:prstGeom prst="rect">
            <a:avLst/>
          </a:prstGeom>
          <a:solidFill>
            <a:schemeClr val="accent3">
              <a:alpha val="50196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GB"/>
          </a:p>
        </p:txBody>
      </p:sp>
      <p:sp>
        <p:nvSpPr>
          <p:cNvPr id="3075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152400"/>
            <a:ext cx="8018463" cy="10588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add title</a:t>
            </a:r>
          </a:p>
        </p:txBody>
      </p:sp>
      <p:sp>
        <p:nvSpPr>
          <p:cNvPr id="3076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219200"/>
            <a:ext cx="8491538" cy="4906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val="1"/>
            </a:ext>
          </a:extLst>
        </p:spPr>
        <p:txBody>
          <a:bodyPr vert="horz" wrap="square" lIns="91440" tIns="45720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/>
              <a:t>Click to add text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pic>
        <p:nvPicPr>
          <p:cNvPr id="3077" name="British Library Logo" descr="BLMARK_4 COL_BLRED_18mm.eps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5663" y="152400"/>
            <a:ext cx="473075" cy="920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4" name="Web Address"/>
          <p:cNvSpPr/>
          <p:nvPr/>
        </p:nvSpPr>
        <p:spPr>
          <a:xfrm>
            <a:off x="457200" y="6350000"/>
            <a:ext cx="106997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GB" sz="1400" dirty="0">
                <a:solidFill>
                  <a:srgbClr val="414141"/>
                </a:solidFill>
              </a:rPr>
              <a:t>www.bl.uk</a:t>
            </a:r>
            <a:endParaRPr lang="en-GB" sz="1400" dirty="0"/>
          </a:p>
        </p:txBody>
      </p:sp>
      <p:sp>
        <p:nvSpPr>
          <p:cNvPr id="15" name="Slide Number"/>
          <p:cNvSpPr/>
          <p:nvPr/>
        </p:nvSpPr>
        <p:spPr>
          <a:xfrm>
            <a:off x="7878763" y="6350000"/>
            <a:ext cx="1069975" cy="36512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fld id="{F089ADE8-2A89-994E-96E5-425C2A400A21}" type="slidenum">
              <a:rPr lang="en-GB" sz="1200">
                <a:solidFill>
                  <a:srgbClr val="414141"/>
                </a:solidFill>
              </a:rPr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GB" sz="12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85" r:id="rId2"/>
    <p:sldLayoutId id="2147483686" r:id="rId3"/>
    <p:sldLayoutId id="2147483687" r:id="rId4"/>
    <p:sldLayoutId id="2147483693" r:id="rId5"/>
  </p:sldLayoutIdLst>
  <p:txStyles>
    <p:titleStyle>
      <a:lvl1pPr algn="l" rtl="0" fontAlgn="base">
        <a:spcBef>
          <a:spcPct val="0"/>
        </a:spcBef>
        <a:spcAft>
          <a:spcPct val="0"/>
        </a:spcAft>
        <a:defRPr sz="3200" kern="1200">
          <a:solidFill>
            <a:schemeClr val="tx1"/>
          </a:solidFill>
          <a:latin typeface="+mj-lt"/>
          <a:ea typeface="ＭＳ Ｐゴシック" charset="0"/>
          <a:cs typeface="ＭＳ Ｐゴシック" charset="0"/>
        </a:defRPr>
      </a:lvl1pPr>
      <a:lvl2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2pPr>
      <a:lvl3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3pPr>
      <a:lvl4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4pPr>
      <a:lvl5pPr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200">
          <a:solidFill>
            <a:schemeClr val="tx1"/>
          </a:solidFill>
          <a:latin typeface="Arial" charset="0"/>
          <a:ea typeface="ＭＳ Ｐゴシック" charset="0"/>
          <a:cs typeface="ＭＳ Ｐゴシック" charset="0"/>
        </a:defRPr>
      </a:lvl9pPr>
    </p:titleStyle>
    <p:bodyStyle>
      <a:lvl1pPr marL="174625" indent="-174625" algn="l" rtl="0" fontAlgn="base">
        <a:spcBef>
          <a:spcPts val="1800"/>
        </a:spcBef>
        <a:spcAft>
          <a:spcPct val="0"/>
        </a:spcAft>
        <a:buClr>
          <a:srgbClr val="803F92"/>
        </a:buClr>
        <a:buFont typeface="Arial" charset="0"/>
        <a:buChar char="•"/>
        <a:defRPr sz="2400" kern="1200">
          <a:solidFill>
            <a:schemeClr val="tx1"/>
          </a:solidFill>
          <a:latin typeface="+mn-lt"/>
          <a:ea typeface="ＭＳ Ｐゴシック" charset="0"/>
          <a:cs typeface="ＭＳ Ｐゴシック" charset="0"/>
        </a:defRPr>
      </a:lvl1pPr>
      <a:lvl2pPr marL="688975" indent="-231775" algn="l" rtl="0" fontAlgn="base">
        <a:spcBef>
          <a:spcPct val="20000"/>
        </a:spcBef>
        <a:spcAft>
          <a:spcPct val="0"/>
        </a:spcAft>
        <a:buClr>
          <a:srgbClr val="803F92"/>
        </a:buClr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2pPr>
      <a:lvl3pPr marL="1089025" indent="-174625" algn="l" rtl="0" fontAlgn="base">
        <a:spcBef>
          <a:spcPct val="20000"/>
        </a:spcBef>
        <a:spcAft>
          <a:spcPct val="0"/>
        </a:spcAft>
        <a:buClr>
          <a:srgbClr val="803F92"/>
        </a:buClr>
        <a:buFont typeface="Arial" charset="0"/>
        <a:buChar char="•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lr>
          <a:srgbClr val="803F92"/>
        </a:buClr>
        <a:buFont typeface="Arial" charset="0"/>
        <a:buChar char="–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lr>
          <a:schemeClr val="tx2"/>
        </a:buClr>
        <a:buFont typeface="Arial" charset="0"/>
        <a:buChar char="»"/>
        <a:defRPr sz="2200" kern="1200">
          <a:solidFill>
            <a:schemeClr val="tx1"/>
          </a:solidFill>
          <a:latin typeface="+mn-lt"/>
          <a:ea typeface="ＭＳ Ｐゴシック" charset="0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youtube.com/watch?v=c1j34r37sPk" TargetMode="External"/><Relationship Id="rId3" Type="http://schemas.openxmlformats.org/officeDocument/2006/relationships/image" Target="../media/image4.jpe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v.uk/government/statistics/fire-statistics-england-april-2015-to-march-2016" TargetMode="External"/><Relationship Id="rId3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s://www.gov.uk/api/content/government/statistics/fire-statistics-england-april-2015-to-march-2016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1" name="Title 3"/>
          <p:cNvSpPr>
            <a:spLocks noGrp="1"/>
          </p:cNvSpPr>
          <p:nvPr>
            <p:ph type="ctrTitle"/>
          </p:nvPr>
        </p:nvSpPr>
        <p:spPr>
          <a:xfrm>
            <a:off x="457200" y="1730375"/>
            <a:ext cx="5732463" cy="1470025"/>
          </a:xfrm>
        </p:spPr>
        <p:txBody>
          <a:bodyPr/>
          <a:lstStyle/>
          <a:p>
            <a:r>
              <a:rPr lang="en-GB" dirty="0" smtClean="0">
                <a:latin typeface="Arial" charset="0"/>
              </a:rPr>
              <a:t>Digging Documents Out of the Archived Web</a:t>
            </a:r>
            <a:endParaRPr lang="en-GB" dirty="0">
              <a:latin typeface="Arial" charset="0"/>
            </a:endParaRPr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>
          <a:xfrm>
            <a:off x="457200" y="3200400"/>
            <a:ext cx="5732463" cy="1752600"/>
          </a:xfrm>
        </p:spPr>
        <p:txBody>
          <a:bodyPr rtlCol="0">
            <a:normAutofit fontScale="85000" lnSpcReduction="20000"/>
          </a:bodyPr>
          <a:lstStyle/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>
                <a:ea typeface="+mn-ea"/>
                <a:cs typeface="+mn-cs"/>
              </a:rPr>
              <a:t>Andy Jackson</a:t>
            </a:r>
          </a:p>
          <a:p>
            <a:pPr fontAlgn="auto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GB" dirty="0" smtClean="0">
                <a:ea typeface="+mn-ea"/>
                <a:cs typeface="+mn-cs"/>
              </a:rPr>
              <a:t>Web Archive Technical Lead</a:t>
            </a:r>
            <a:endParaRPr lang="en-GB" dirty="0">
              <a:ea typeface="+mn-ea"/>
              <a:cs typeface="+mn-cs"/>
            </a:endParaRPr>
          </a:p>
        </p:txBody>
      </p:sp>
    </p:spTree>
  </p:cSld>
  <p:clrMapOvr>
    <a:masterClrMapping/>
  </p:clrMapOvr>
  <p:transition xmlns:p14="http://schemas.microsoft.com/office/powerpoint/2010/main">
    <p:cut/>
  </p:transition>
  <p:timing>
    <p:tnLst>
      <p:par>
        <p:cTn xmlns:p14="http://schemas.microsoft.com/office/powerpoint/2010/main"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Resolving References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Multiple use cases for ‘records about this record’:</a:t>
            </a:r>
          </a:p>
          <a:p>
            <a:pPr lvl="1"/>
            <a:r>
              <a:rPr lang="en-GB" dirty="0" smtClean="0"/>
              <a:t>Publisher metadata</a:t>
            </a:r>
          </a:p>
          <a:p>
            <a:pPr lvl="1"/>
            <a:r>
              <a:rPr lang="en-GB" dirty="0" smtClean="0"/>
              <a:t>Third-party data sources (e.g. Wikipedia)</a:t>
            </a:r>
          </a:p>
          <a:p>
            <a:pPr lvl="1"/>
            <a:r>
              <a:rPr lang="en-GB" dirty="0"/>
              <a:t>Our own </a:t>
            </a:r>
            <a:r>
              <a:rPr lang="en-GB" dirty="0" smtClean="0"/>
              <a:t>annotations and catalogues</a:t>
            </a:r>
          </a:p>
          <a:p>
            <a:pPr lvl="1"/>
            <a:r>
              <a:rPr lang="en-GB" dirty="0" smtClean="0"/>
              <a:t>Revisit records</a:t>
            </a:r>
          </a:p>
          <a:p>
            <a:pPr lvl="1"/>
            <a:endParaRPr lang="en-GB" dirty="0" smtClean="0"/>
          </a:p>
          <a:p>
            <a:r>
              <a:rPr lang="en-GB" dirty="0" smtClean="0"/>
              <a:t>Need to bring these records together:</a:t>
            </a:r>
          </a:p>
          <a:p>
            <a:pPr lvl="1"/>
            <a:r>
              <a:rPr lang="en-GB" dirty="0" smtClean="0"/>
              <a:t>A big ‘JOIN’ based on target URL</a:t>
            </a:r>
          </a:p>
          <a:p>
            <a:pPr lvl="1"/>
            <a:r>
              <a:rPr lang="en-GB" dirty="0" smtClean="0"/>
              <a:t>Will be a major addition to our technical architecture</a:t>
            </a:r>
          </a:p>
        </p:txBody>
      </p:sp>
    </p:spTree>
    <p:extLst>
      <p:ext uri="{BB962C8B-B14F-4D97-AF65-F5344CB8AC3E}">
        <p14:creationId xmlns:p14="http://schemas.microsoft.com/office/powerpoint/2010/main" val="3262495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Layers of Transformation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5" r="-15"/>
          <a:stretch>
            <a:fillRect/>
          </a:stretch>
        </p:blipFill>
        <p:spPr>
          <a:xfrm>
            <a:off x="292100" y="1412875"/>
            <a:ext cx="8718550" cy="4519613"/>
          </a:xfrm>
        </p:spPr>
      </p:pic>
    </p:spTree>
    <p:extLst>
      <p:ext uri="{BB962C8B-B14F-4D97-AF65-F5344CB8AC3E}">
        <p14:creationId xmlns:p14="http://schemas.microsoft.com/office/powerpoint/2010/main" val="16441342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Oh No I Made Another Chain!</a:t>
            </a:r>
            <a:endParaRPr lang="en-GB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457200" y="1563535"/>
            <a:ext cx="8491538" cy="4218294"/>
          </a:xfrm>
        </p:spPr>
      </p:pic>
    </p:spTree>
    <p:extLst>
      <p:ext uri="{BB962C8B-B14F-4D97-AF65-F5344CB8AC3E}">
        <p14:creationId xmlns:p14="http://schemas.microsoft.com/office/powerpoint/2010/main" val="9450285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Future Experimentation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80728"/>
            <a:ext cx="8491538" cy="4906963"/>
          </a:xfrm>
        </p:spPr>
        <p:txBody>
          <a:bodyPr/>
          <a:lstStyle/>
          <a:p>
            <a:r>
              <a:rPr lang="en-GB" dirty="0" smtClean="0"/>
              <a:t>Multiple workflows brings synchronisation problems:</a:t>
            </a:r>
          </a:p>
          <a:p>
            <a:pPr lvl="1"/>
            <a:r>
              <a:rPr lang="en-GB" dirty="0" smtClean="0"/>
              <a:t>Need to ensure documents are accessible when discoverable</a:t>
            </a:r>
          </a:p>
          <a:p>
            <a:pPr lvl="1"/>
            <a:r>
              <a:rPr lang="en-GB" dirty="0" smtClean="0"/>
              <a:t>Need to be able to re-run automated extraction</a:t>
            </a:r>
          </a:p>
          <a:p>
            <a:r>
              <a:rPr lang="en-GB" dirty="0" smtClean="0"/>
              <a:t>Iteratively improving automated metadata extraction:</a:t>
            </a:r>
          </a:p>
          <a:p>
            <a:pPr lvl="1"/>
            <a:r>
              <a:rPr lang="en-GB" dirty="0" smtClean="0"/>
              <a:t>Improve HTML data extraction rules, e.g. </a:t>
            </a:r>
            <a:r>
              <a:rPr lang="en-GB" dirty="0" err="1"/>
              <a:t>Zotero</a:t>
            </a:r>
            <a:r>
              <a:rPr lang="en-GB" dirty="0"/>
              <a:t> Translators</a:t>
            </a:r>
            <a:endParaRPr lang="en-GB" dirty="0" smtClean="0"/>
          </a:p>
          <a:p>
            <a:pPr lvl="1"/>
            <a:r>
              <a:rPr lang="en-GB" dirty="0"/>
              <a:t>Bring together different </a:t>
            </a:r>
            <a:r>
              <a:rPr lang="en-GB" dirty="0" smtClean="0"/>
              <a:t>sources</a:t>
            </a:r>
          </a:p>
          <a:p>
            <a:pPr lvl="1"/>
            <a:r>
              <a:rPr lang="en-GB" dirty="0" smtClean="0"/>
              <a:t>Smarter extractors (Stanford NER</a:t>
            </a:r>
            <a:r>
              <a:rPr lang="en-GB" smtClean="0"/>
              <a:t>, GROBID)</a:t>
            </a:r>
            <a:endParaRPr lang="en-GB" dirty="0" smtClean="0"/>
          </a:p>
          <a:p>
            <a:r>
              <a:rPr lang="en-GB" dirty="0"/>
              <a:t>Which publication to catalogue?</a:t>
            </a:r>
          </a:p>
          <a:p>
            <a:pPr lvl="1"/>
            <a:r>
              <a:rPr lang="en-GB" dirty="0" smtClean="0"/>
              <a:t>Tension between established practice and publisher output</a:t>
            </a:r>
          </a:p>
          <a:p>
            <a:pPr lvl="1"/>
            <a:r>
              <a:rPr lang="en-GB" dirty="0" smtClean="0"/>
              <a:t>Trial </a:t>
            </a:r>
            <a:r>
              <a:rPr lang="en-GB" dirty="0"/>
              <a:t>different approaches with cataloguers and users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96018954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Journey </a:t>
            </a:r>
            <a:r>
              <a:rPr lang="en-GB" dirty="0"/>
              <a:t>o</a:t>
            </a:r>
            <a:r>
              <a:rPr lang="en-GB" dirty="0" smtClean="0"/>
              <a:t>f a (print) collection item</a:t>
            </a:r>
            <a:endParaRPr lang="en-GB" dirty="0"/>
          </a:p>
        </p:txBody>
      </p:sp>
      <p:pic>
        <p:nvPicPr>
          <p:cNvPr id="4" name="Content Placeholder 3" descr="journey.jpg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3650" b="-3650"/>
          <a:stretch>
            <a:fillRect/>
          </a:stretch>
        </p:blipFill>
        <p:spPr>
          <a:xfrm>
            <a:off x="0" y="1169484"/>
            <a:ext cx="9144000" cy="5283852"/>
          </a:xfrm>
        </p:spPr>
      </p:pic>
    </p:spTree>
    <p:extLst>
      <p:ext uri="{BB962C8B-B14F-4D97-AF65-F5344CB8AC3E}">
        <p14:creationId xmlns:p14="http://schemas.microsoft.com/office/powerpoint/2010/main" val="28187211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Original Digital Processing Workflow</a:t>
            </a:r>
            <a:endParaRPr lang="en-GB" dirty="0"/>
          </a:p>
        </p:txBody>
      </p:sp>
      <p:pic>
        <p:nvPicPr>
          <p:cNvPr id="4" name="Content Placeholder 3" descr="Original-DPT-Workflow.jp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11222" r="-1122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436439792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Document Harvester Workflow</a:t>
            </a:r>
            <a:endParaRPr lang="en-GB" dirty="0"/>
          </a:p>
        </p:txBody>
      </p:sp>
      <p:pic>
        <p:nvPicPr>
          <p:cNvPr id="4" name="Content Placeholder 3" descr="Document-Harvester-Workflow.png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680" r="-5680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1146347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What is a Publication?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Print:</a:t>
            </a:r>
          </a:p>
          <a:p>
            <a:pPr lvl="1"/>
            <a:r>
              <a:rPr lang="en-GB" dirty="0" smtClean="0"/>
              <a:t>A discrete bound volume.</a:t>
            </a:r>
          </a:p>
          <a:p>
            <a:pPr lvl="1"/>
            <a:r>
              <a:rPr lang="en-GB" dirty="0" smtClean="0"/>
              <a:t>Monograph or serial.</a:t>
            </a:r>
          </a:p>
          <a:p>
            <a:pPr lvl="1"/>
            <a:r>
              <a:rPr lang="en-GB" dirty="0" smtClean="0"/>
              <a:t>Often identified by ISBN or ISSN etc.</a:t>
            </a:r>
          </a:p>
          <a:p>
            <a:r>
              <a:rPr lang="en-GB" dirty="0" smtClean="0"/>
              <a:t>‘Electronic Print’:</a:t>
            </a:r>
          </a:p>
          <a:p>
            <a:pPr lvl="1"/>
            <a:r>
              <a:rPr lang="en-GB" dirty="0" smtClean="0"/>
              <a:t>Digital version of print volume.</a:t>
            </a:r>
          </a:p>
          <a:p>
            <a:pPr lvl="1"/>
            <a:r>
              <a:rPr lang="en-GB" dirty="0" smtClean="0"/>
              <a:t>Often identified by ISBN or ISSN etc.</a:t>
            </a:r>
          </a:p>
          <a:p>
            <a:r>
              <a:rPr lang="en-GB" dirty="0" smtClean="0"/>
              <a:t>Online:</a:t>
            </a:r>
          </a:p>
          <a:p>
            <a:pPr lvl="1"/>
            <a:r>
              <a:rPr lang="en-GB" dirty="0" smtClean="0"/>
              <a:t>A set of resources, usually a ‘landing page’ with the e-Print being among them.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47226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</a:t>
            </a:r>
            <a:r>
              <a:rPr lang="en-GB" dirty="0" err="1" smtClean="0"/>
              <a:t>gov.uk</a:t>
            </a:r>
            <a:r>
              <a:rPr lang="en-GB" dirty="0" smtClean="0"/>
              <a:t> publication</a:t>
            </a:r>
            <a:endParaRPr lang="en-GB" dirty="0"/>
          </a:p>
        </p:txBody>
      </p:sp>
      <p:pic>
        <p:nvPicPr>
          <p:cNvPr id="4" name="Content Placeholder 3" descr="Screen Shot 2017-06-13 at 07.14.36.png">
            <a:hlinkClick r:id="rId2"/>
          </p:cNvPr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762" b="3762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16819984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MARC &amp; Cataloguing Standards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MARC is initially alarming:</a:t>
            </a:r>
          </a:p>
          <a:p>
            <a:pPr lvl="1"/>
            <a:r>
              <a:rPr lang="en-GB" dirty="0" smtClean="0"/>
              <a:t>For a developer used to current data formats, it’s quite weird to get used to</a:t>
            </a:r>
          </a:p>
          <a:p>
            <a:pPr lvl="1"/>
            <a:r>
              <a:rPr lang="en-GB" dirty="0" smtClean="0"/>
              <a:t>But really it’s just an encoding</a:t>
            </a:r>
          </a:p>
          <a:p>
            <a:r>
              <a:rPr lang="en-GB" dirty="0" smtClean="0"/>
              <a:t>Cataloguing standards are more challenging:</a:t>
            </a:r>
          </a:p>
          <a:p>
            <a:pPr lvl="1"/>
            <a:r>
              <a:rPr lang="en-GB" dirty="0" smtClean="0"/>
              <a:t>How we use MARC, how we say we use MARC, how we used to use MARC.</a:t>
            </a:r>
          </a:p>
          <a:p>
            <a:pPr lvl="1"/>
            <a:r>
              <a:rPr lang="en-GB" dirty="0" smtClean="0"/>
              <a:t>The web archive technical team need to understand this better to help resolve ‘What is a Publication?’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224032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Metadata Extraction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Provides an initial ‘guess’ of the catalogue data:</a:t>
            </a:r>
          </a:p>
          <a:p>
            <a:pPr lvl="1"/>
            <a:r>
              <a:rPr lang="en-GB" dirty="0" smtClean="0"/>
              <a:t>Hoping to save cataloguers’ and curators’ time</a:t>
            </a:r>
          </a:p>
          <a:p>
            <a:r>
              <a:rPr lang="en-GB" dirty="0" smtClean="0"/>
              <a:t>Started with embedded metadata from PDFs:</a:t>
            </a:r>
          </a:p>
          <a:p>
            <a:pPr lvl="1"/>
            <a:r>
              <a:rPr lang="en-GB" dirty="0" smtClean="0"/>
              <a:t>Not generally terribly good for bibliographic data</a:t>
            </a:r>
          </a:p>
          <a:p>
            <a:r>
              <a:rPr lang="en-GB" dirty="0" smtClean="0"/>
              <a:t>Adding in metadata ‘scraped’ from HTML landing page:</a:t>
            </a:r>
          </a:p>
          <a:p>
            <a:pPr lvl="1"/>
            <a:r>
              <a:rPr lang="en-GB" dirty="0" smtClean="0"/>
              <a:t>Better but more difficult to implement</a:t>
            </a:r>
          </a:p>
          <a:p>
            <a:r>
              <a:rPr lang="en-GB" dirty="0" smtClean="0"/>
              <a:t>Take advantage of other data sources:</a:t>
            </a:r>
          </a:p>
          <a:p>
            <a:pPr lvl="1"/>
            <a:r>
              <a:rPr lang="en-GB" dirty="0" smtClean="0"/>
              <a:t>e.g. </a:t>
            </a:r>
            <a:r>
              <a:rPr lang="en-GB" dirty="0" err="1" smtClean="0"/>
              <a:t>gov.uk</a:t>
            </a:r>
            <a:r>
              <a:rPr lang="en-GB" dirty="0" smtClean="0"/>
              <a:t> has an publication metadata service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623714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Example </a:t>
            </a:r>
            <a:r>
              <a:rPr lang="en-GB" dirty="0" err="1" smtClean="0"/>
              <a:t>gov.uk</a:t>
            </a:r>
            <a:r>
              <a:rPr lang="en-GB" dirty="0" smtClean="0"/>
              <a:t> API Data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sz="2000" dirty="0" smtClean="0">
                <a:latin typeface="Courier New"/>
                <a:cs typeface="Courier New"/>
              </a:rPr>
              <a:t>...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"</a:t>
            </a:r>
            <a:r>
              <a:rPr lang="en-US" sz="2000" dirty="0">
                <a:latin typeface="Courier New"/>
                <a:cs typeface="Courier New"/>
              </a:rPr>
              <a:t>title": "Fire Statistics: England April 2015 to March </a:t>
            </a:r>
            <a:r>
              <a:rPr lang="en-US" sz="2000" dirty="0" smtClean="0">
                <a:latin typeface="Courier New"/>
                <a:cs typeface="Courier New"/>
              </a:rPr>
              <a:t>2016”,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>
                <a:latin typeface="Courier New"/>
                <a:cs typeface="Courier New"/>
              </a:rPr>
              <a:t> "</a:t>
            </a:r>
            <a:r>
              <a:rPr lang="en-US" sz="2000" dirty="0" err="1">
                <a:latin typeface="Courier New"/>
                <a:cs typeface="Courier New"/>
              </a:rPr>
              <a:t>public_updated_at</a:t>
            </a:r>
            <a:r>
              <a:rPr lang="en-US" sz="2000" dirty="0">
                <a:latin typeface="Courier New"/>
                <a:cs typeface="Courier New"/>
              </a:rPr>
              <a:t>": "2017-06-12T14:40:08.000+00:00”,</a:t>
            </a:r>
            <a:br>
              <a:rPr lang="en-US" sz="2000" dirty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 "</a:t>
            </a:r>
            <a:r>
              <a:rPr lang="en-US" sz="2000" dirty="0" err="1">
                <a:latin typeface="Courier New"/>
                <a:cs typeface="Courier New"/>
              </a:rPr>
              <a:t>updated_at</a:t>
            </a:r>
            <a:r>
              <a:rPr lang="en-US" sz="2000" dirty="0">
                <a:latin typeface="Courier New"/>
                <a:cs typeface="Courier New"/>
              </a:rPr>
              <a:t>": "2017-06-12T14:40:09.666Z"</a:t>
            </a:r>
            <a:r>
              <a:rPr lang="en-US" sz="2000" dirty="0" smtClean="0">
                <a:latin typeface="Courier New"/>
                <a:cs typeface="Courier New"/>
              </a:rPr>
              <a:t>,</a:t>
            </a:r>
            <a:br>
              <a:rPr lang="en-US" sz="2000" dirty="0" smtClean="0">
                <a:latin typeface="Courier New"/>
                <a:cs typeface="Courier New"/>
              </a:rPr>
            </a:br>
            <a:r>
              <a:rPr lang="en-US" sz="2000" dirty="0" smtClean="0">
                <a:latin typeface="Courier New"/>
                <a:cs typeface="Courier New"/>
              </a:rPr>
              <a:t>...</a:t>
            </a:r>
            <a:r>
              <a:rPr lang="en-US" sz="2000" dirty="0" smtClean="0">
                <a:cs typeface="Courier New"/>
              </a:rPr>
              <a:t> </a:t>
            </a:r>
            <a:br>
              <a:rPr lang="en-US" sz="2000" dirty="0" smtClean="0">
                <a:cs typeface="Courier New"/>
              </a:rPr>
            </a:br>
            <a:endParaRPr lang="en-US" sz="2000" dirty="0" smtClean="0">
              <a:cs typeface="Courier New"/>
            </a:endParaRPr>
          </a:p>
          <a:p>
            <a:pPr marL="0" indent="0">
              <a:buNone/>
            </a:pPr>
            <a:r>
              <a:rPr lang="en-US" sz="2000" dirty="0" smtClean="0">
                <a:cs typeface="Courier New"/>
              </a:rPr>
              <a:t>From:</a:t>
            </a:r>
            <a:br>
              <a:rPr lang="en-US" sz="2000" dirty="0" smtClean="0">
                <a:cs typeface="Courier New"/>
              </a:rPr>
            </a:br>
            <a:r>
              <a:rPr lang="en-US" sz="2000" dirty="0" smtClean="0">
                <a:cs typeface="Courier New"/>
                <a:hlinkClick r:id="rId2"/>
              </a:rPr>
              <a:t>https</a:t>
            </a:r>
            <a:r>
              <a:rPr lang="en-US" sz="2000" dirty="0">
                <a:cs typeface="Courier New"/>
                <a:hlinkClick r:id="rId2"/>
              </a:rPr>
              <a:t>://www.gov.uk/api/content/government/statistics/fire-statistics-england-april-2015-to-march-</a:t>
            </a:r>
            <a:r>
              <a:rPr lang="en-US" sz="2000" dirty="0" smtClean="0">
                <a:cs typeface="Courier New"/>
                <a:hlinkClick r:id="rId2"/>
              </a:rPr>
              <a:t>2016</a:t>
            </a:r>
            <a:r>
              <a:rPr lang="en-US" sz="2000" dirty="0" smtClean="0">
                <a:cs typeface="Courier New"/>
              </a:rPr>
              <a:t> </a:t>
            </a:r>
            <a:endParaRPr lang="en-GB" sz="2000" dirty="0">
              <a:cs typeface="Courier New"/>
            </a:endParaRPr>
          </a:p>
        </p:txBody>
      </p:sp>
    </p:spTree>
    <p:extLst>
      <p:ext uri="{BB962C8B-B14F-4D97-AF65-F5344CB8AC3E}">
        <p14:creationId xmlns:p14="http://schemas.microsoft.com/office/powerpoint/2010/main" val="3373802917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ISPRING_RESOURCE_PATHS_HASH" val="a13a1cea625e35eb595b22bd03d01ed654e59"/>
  <p:tag name="ISPRING_RESOURCE_PATHS_HASH_2" val="977778f939a2942834f6e3b33e279431cca624e5"/>
</p:tagLst>
</file>

<file path=ppt/theme/theme1.xml><?xml version="1.0" encoding="utf-8"?>
<a:theme xmlns:a="http://schemas.openxmlformats.org/drawingml/2006/main" name="BL 2013 Template">
  <a:themeElements>
    <a:clrScheme name="BRL-01">
      <a:dk1>
        <a:srgbClr val="414141"/>
      </a:dk1>
      <a:lt1>
        <a:sysClr val="window" lastClr="FFFFFF"/>
      </a:lt1>
      <a:dk2>
        <a:srgbClr val="000000"/>
      </a:dk2>
      <a:lt2>
        <a:srgbClr val="D3D3D3"/>
      </a:lt2>
      <a:accent1>
        <a:srgbClr val="CBDB2A"/>
      </a:accent1>
      <a:accent2>
        <a:srgbClr val="00B3C9"/>
      </a:accent2>
      <a:accent3>
        <a:srgbClr val="803F92"/>
      </a:accent3>
      <a:accent4>
        <a:srgbClr val="FAA61A"/>
      </a:accent4>
      <a:accent5>
        <a:srgbClr val="41AD49"/>
      </a:accent5>
      <a:accent6>
        <a:srgbClr val="E1058C"/>
      </a:accent6>
      <a:hlink>
        <a:srgbClr val="959595"/>
      </a:hlink>
      <a:folHlink>
        <a:srgbClr val="E31B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3C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2.xml><?xml version="1.0" encoding="utf-8"?>
<a:theme xmlns:a="http://schemas.openxmlformats.org/drawingml/2006/main" name="Lime">
  <a:themeElements>
    <a:clrScheme name="BRL-01">
      <a:dk1>
        <a:srgbClr val="414141"/>
      </a:dk1>
      <a:lt1>
        <a:sysClr val="window" lastClr="FFFFFF"/>
      </a:lt1>
      <a:dk2>
        <a:srgbClr val="000000"/>
      </a:dk2>
      <a:lt2>
        <a:srgbClr val="D3D3D3"/>
      </a:lt2>
      <a:accent1>
        <a:srgbClr val="CBDB2A"/>
      </a:accent1>
      <a:accent2>
        <a:srgbClr val="00B3C9"/>
      </a:accent2>
      <a:accent3>
        <a:srgbClr val="803F92"/>
      </a:accent3>
      <a:accent4>
        <a:srgbClr val="FAA61A"/>
      </a:accent4>
      <a:accent5>
        <a:srgbClr val="41AD49"/>
      </a:accent5>
      <a:accent6>
        <a:srgbClr val="E1058C"/>
      </a:accent6>
      <a:hlink>
        <a:srgbClr val="959595"/>
      </a:hlink>
      <a:folHlink>
        <a:srgbClr val="E31B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3C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3.xml><?xml version="1.0" encoding="utf-8"?>
<a:theme xmlns:a="http://schemas.openxmlformats.org/drawingml/2006/main" name="Purple">
  <a:themeElements>
    <a:clrScheme name="BRL-01">
      <a:dk1>
        <a:srgbClr val="414141"/>
      </a:dk1>
      <a:lt1>
        <a:sysClr val="window" lastClr="FFFFFF"/>
      </a:lt1>
      <a:dk2>
        <a:srgbClr val="000000"/>
      </a:dk2>
      <a:lt2>
        <a:srgbClr val="D3D3D3"/>
      </a:lt2>
      <a:accent1>
        <a:srgbClr val="CBDB2A"/>
      </a:accent1>
      <a:accent2>
        <a:srgbClr val="00B3C9"/>
      </a:accent2>
      <a:accent3>
        <a:srgbClr val="803F92"/>
      </a:accent3>
      <a:accent4>
        <a:srgbClr val="FAA61A"/>
      </a:accent4>
      <a:accent5>
        <a:srgbClr val="41AD49"/>
      </a:accent5>
      <a:accent6>
        <a:srgbClr val="E1058C"/>
      </a:accent6>
      <a:hlink>
        <a:srgbClr val="959595"/>
      </a:hlink>
      <a:folHlink>
        <a:srgbClr val="E31B23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00B3C9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 2013 Template.pot</Template>
  <TotalTime>21821</TotalTime>
  <Words>388</Words>
  <Application>Microsoft Macintosh PowerPoint</Application>
  <PresentationFormat>On-screen Show (4:3)</PresentationFormat>
  <Paragraphs>60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3</vt:i4>
      </vt:variant>
      <vt:variant>
        <vt:lpstr>Slide Titles</vt:lpstr>
      </vt:variant>
      <vt:variant>
        <vt:i4>13</vt:i4>
      </vt:variant>
    </vt:vector>
  </HeadingPairs>
  <TitlesOfParts>
    <vt:vector size="16" baseType="lpstr">
      <vt:lpstr>BL 2013 Template</vt:lpstr>
      <vt:lpstr>Lime</vt:lpstr>
      <vt:lpstr>Purple</vt:lpstr>
      <vt:lpstr>Digging Documents Out of the Archived Web</vt:lpstr>
      <vt:lpstr>Journey of a (print) collection item</vt:lpstr>
      <vt:lpstr>Original Digital Processing Workflow</vt:lpstr>
      <vt:lpstr>Document Harvester Workflow</vt:lpstr>
      <vt:lpstr>What is a Publication?</vt:lpstr>
      <vt:lpstr>Example gov.uk publication</vt:lpstr>
      <vt:lpstr>MARC &amp; Cataloguing Standards</vt:lpstr>
      <vt:lpstr>Metadata Extraction</vt:lpstr>
      <vt:lpstr>Example gov.uk API Data</vt:lpstr>
      <vt:lpstr>Resolving References</vt:lpstr>
      <vt:lpstr>Layers of Transformation</vt:lpstr>
      <vt:lpstr>Oh No I Made Another Chain!</vt:lpstr>
      <vt:lpstr>Future Experimentation</vt:lpstr>
    </vt:vector>
  </TitlesOfParts>
  <Company>The British Library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Jackson, Andrew</dc:creator>
  <cp:lastModifiedBy>Andrew Jackson</cp:lastModifiedBy>
  <cp:revision>150</cp:revision>
  <cp:lastPrinted>2013-02-16T14:33:51Z</cp:lastPrinted>
  <dcterms:created xsi:type="dcterms:W3CDTF">2014-05-16T08:41:03Z</dcterms:created>
  <dcterms:modified xsi:type="dcterms:W3CDTF">2017-06-15T07:57:28Z</dcterms:modified>
</cp:coreProperties>
</file>