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69" r:id="rId4"/>
    <p:sldId id="259" r:id="rId5"/>
    <p:sldId id="260" r:id="rId6"/>
    <p:sldId id="261" r:id="rId7"/>
    <p:sldId id="262" r:id="rId8"/>
    <p:sldId id="265" r:id="rId9"/>
    <p:sldId id="263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JA" initials="A" lastIdx="1" clrIdx="0">
    <p:extLst>
      <p:ext uri="{19B8F6BF-5375-455C-9EA6-DF929625EA0E}">
        <p15:presenceInfo xmlns:p15="http://schemas.microsoft.com/office/powerpoint/2012/main" userId="ANJ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62047" autoAdjust="0"/>
  </p:normalViewPr>
  <p:slideViewPr>
    <p:cSldViewPr snapToGrid="0">
      <p:cViewPr varScale="1">
        <p:scale>
          <a:sx n="71" d="100"/>
          <a:sy n="71" d="100"/>
        </p:scale>
        <p:origin x="14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9-10T22:19:29.749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BFF0F-4451-49D9-835F-BDC097DF3342}" type="datetimeFigureOut">
              <a:rPr lang="en-US" smtClean="0"/>
              <a:t>2025-09-18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DFB7B-E7BF-42D1-982B-B5988566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62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FB7B-E7BF-42D1-982B-B5988566F2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52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 </a:t>
            </a:r>
            <a:r>
              <a:rPr lang="en-US" dirty="0" err="1" smtClean="0"/>
              <a:t>slici</a:t>
            </a:r>
            <a:r>
              <a:rPr lang="en-US" dirty="0" smtClean="0"/>
              <a:t> </a:t>
            </a:r>
            <a:r>
              <a:rPr lang="en-US" dirty="0" err="1" smtClean="0"/>
              <a:t>vidimo</a:t>
            </a:r>
            <a:r>
              <a:rPr lang="en-US" dirty="0" smtClean="0"/>
              <a:t> da </a:t>
            </a:r>
            <a:r>
              <a:rPr lang="en-US" dirty="0" err="1" smtClean="0"/>
              <a:t>nakon</a:t>
            </a:r>
            <a:r>
              <a:rPr lang="en-US" dirty="0" smtClean="0"/>
              <a:t> </a:t>
            </a:r>
            <a:r>
              <a:rPr lang="en-US" dirty="0" err="1" smtClean="0"/>
              <a:t>sto</a:t>
            </a:r>
            <a:r>
              <a:rPr lang="en-US" dirty="0" smtClean="0"/>
              <a:t> </a:t>
            </a:r>
            <a:r>
              <a:rPr lang="en-US" dirty="0" err="1" smtClean="0"/>
              <a:t>sudija</a:t>
            </a:r>
            <a:r>
              <a:rPr lang="en-US" dirty="0" smtClean="0"/>
              <a:t> </a:t>
            </a:r>
            <a:r>
              <a:rPr lang="en-US" dirty="0" err="1" smtClean="0"/>
              <a:t>unese</a:t>
            </a:r>
            <a:r>
              <a:rPr lang="en-US" dirty="0" smtClean="0"/>
              <a:t> </a:t>
            </a:r>
            <a:r>
              <a:rPr lang="en-US" dirty="0" err="1" smtClean="0"/>
              <a:t>konkretne</a:t>
            </a:r>
            <a:r>
              <a:rPr lang="en-US" dirty="0" smtClean="0"/>
              <a:t> </a:t>
            </a:r>
            <a:r>
              <a:rPr lang="en-US" dirty="0" err="1" smtClean="0"/>
              <a:t>podatke</a:t>
            </a:r>
            <a:r>
              <a:rPr lang="en-US" dirty="0" smtClean="0"/>
              <a:t> 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slucaju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automatski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izvrsi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rasudjivanje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slucajevima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Nakon</a:t>
            </a:r>
            <a:r>
              <a:rPr lang="en-US" baseline="0" dirty="0" smtClean="0"/>
              <a:t> toga, </a:t>
            </a:r>
            <a:r>
              <a:rPr lang="en-US" baseline="0" dirty="0" err="1" smtClean="0"/>
              <a:t>sudija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uvid</a:t>
            </a:r>
            <a:r>
              <a:rPr lang="en-US" baseline="0" dirty="0" smtClean="0"/>
              <a:t> u 5 </a:t>
            </a:r>
            <a:r>
              <a:rPr lang="en-US" baseline="0" dirty="0" err="1" smtClean="0"/>
              <a:t>najslicnijih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presuda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podacima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koje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unio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Ovo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omogucava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uvid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primjenjene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clanove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zakona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tim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presudama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identifikovanju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relevantnih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pravnih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obrazaca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pomaze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donosenju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odluka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smanjuje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rizik</a:t>
            </a:r>
            <a:r>
              <a:rPr lang="en-US" baseline="0" dirty="0" smtClean="0"/>
              <a:t> od </a:t>
            </a:r>
            <a:r>
              <a:rPr lang="en-US" baseline="0" dirty="0" err="1" smtClean="0"/>
              <a:t>kontradiktornih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presuda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FB7B-E7BF-42D1-982B-B5988566F2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06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Osnovni</a:t>
            </a:r>
            <a:r>
              <a:rPr lang="en-US" dirty="0" smtClean="0"/>
              <a:t> </a:t>
            </a:r>
            <a:r>
              <a:rPr lang="en-US" dirty="0" err="1" smtClean="0"/>
              <a:t>pojmovi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b="1" dirty="0" err="1" smtClean="0"/>
              <a:t>Baza</a:t>
            </a:r>
            <a:r>
              <a:rPr lang="en-US" b="1" dirty="0" smtClean="0"/>
              <a:t> </a:t>
            </a:r>
            <a:r>
              <a:rPr lang="en-US" b="1" dirty="0" err="1" smtClean="0"/>
              <a:t>slucajeva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izabrane</a:t>
            </a:r>
            <a:r>
              <a:rPr lang="en-US" dirty="0" smtClean="0"/>
              <a:t> </a:t>
            </a:r>
            <a:r>
              <a:rPr lang="en-US" dirty="0" err="1" smtClean="0"/>
              <a:t>sudske</a:t>
            </a:r>
            <a:r>
              <a:rPr lang="en-US" dirty="0" smtClean="0"/>
              <a:t> </a:t>
            </a:r>
            <a:r>
              <a:rPr lang="en-US" dirty="0" err="1" smtClean="0"/>
              <a:t>odluke</a:t>
            </a:r>
            <a:r>
              <a:rPr lang="en-US" dirty="0" smtClean="0"/>
              <a:t> </a:t>
            </a:r>
            <a:r>
              <a:rPr lang="en-US" dirty="0" err="1" smtClean="0"/>
              <a:t>predstavljene</a:t>
            </a:r>
            <a:r>
              <a:rPr lang="en-US" dirty="0" smtClean="0"/>
              <a:t> </a:t>
            </a:r>
            <a:r>
              <a:rPr lang="en-US" dirty="0" err="1" smtClean="0"/>
              <a:t>pravnim</a:t>
            </a:r>
            <a:r>
              <a:rPr lang="en-US" dirty="0" smtClean="0"/>
              <a:t> </a:t>
            </a:r>
            <a:r>
              <a:rPr lang="en-US" dirty="0" err="1" smtClean="0"/>
              <a:t>cinjenicama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Nad</a:t>
            </a:r>
            <a:r>
              <a:rPr lang="en-US" dirty="0" smtClean="0"/>
              <a:t> </a:t>
            </a:r>
            <a:r>
              <a:rPr lang="en-US" dirty="0" err="1" smtClean="0"/>
              <a:t>svim</a:t>
            </a:r>
            <a:r>
              <a:rPr lang="en-US" dirty="0" smtClean="0"/>
              <a:t> </a:t>
            </a:r>
            <a:r>
              <a:rPr lang="en-US" dirty="0" err="1" smtClean="0"/>
              <a:t>atributima</a:t>
            </a:r>
            <a:r>
              <a:rPr lang="en-US" dirty="0" smtClean="0"/>
              <a:t> </a:t>
            </a:r>
            <a:r>
              <a:rPr lang="en-US" dirty="0" err="1" smtClean="0"/>
              <a:t>definisane</a:t>
            </a:r>
            <a:r>
              <a:rPr lang="en-US" dirty="0" smtClean="0"/>
              <a:t> </a:t>
            </a:r>
            <a:r>
              <a:rPr lang="en-US" b="0" dirty="0" err="1" smtClean="0"/>
              <a:t>su</a:t>
            </a:r>
            <a:r>
              <a:rPr lang="en-US" b="1" dirty="0" smtClean="0"/>
              <a:t> </a:t>
            </a:r>
            <a:r>
              <a:rPr lang="en-US" b="1" dirty="0" err="1" smtClean="0"/>
              <a:t>funckije</a:t>
            </a:r>
            <a:r>
              <a:rPr lang="en-US" b="1" dirty="0" smtClean="0"/>
              <a:t> </a:t>
            </a:r>
            <a:r>
              <a:rPr lang="en-US" b="1" dirty="0" err="1" smtClean="0"/>
              <a:t>slicnosti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koristeci</a:t>
            </a:r>
            <a:r>
              <a:rPr lang="en-US" dirty="0" smtClean="0"/>
              <a:t> </a:t>
            </a:r>
            <a:r>
              <a:rPr lang="en-US" dirty="0" err="1" smtClean="0"/>
              <a:t>jColibri</a:t>
            </a:r>
            <a:r>
              <a:rPr lang="en-US" dirty="0" smtClean="0"/>
              <a:t>, </a:t>
            </a:r>
            <a:r>
              <a:rPr lang="en-US" dirty="0" err="1" smtClean="0"/>
              <a:t>modifikovani</a:t>
            </a:r>
            <a:r>
              <a:rPr lang="en-US" dirty="0" smtClean="0"/>
              <a:t> </a:t>
            </a:r>
            <a:r>
              <a:rPr lang="en-US" dirty="0" err="1" smtClean="0"/>
              <a:t>pristup</a:t>
            </a:r>
            <a:r>
              <a:rPr lang="en-US" dirty="0" smtClean="0"/>
              <a:t>, </a:t>
            </a:r>
            <a:r>
              <a:rPr lang="en-US" dirty="0" err="1" smtClean="0"/>
              <a:t>detaljno</a:t>
            </a:r>
            <a:r>
              <a:rPr lang="en-US" dirty="0" smtClean="0"/>
              <a:t> </a:t>
            </a:r>
            <a:r>
              <a:rPr lang="en-US" dirty="0" err="1" smtClean="0"/>
              <a:t>objasnjen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narednom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slajdu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FB7B-E7BF-42D1-982B-B5988566F2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69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Korisno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jer</a:t>
            </a:r>
            <a:r>
              <a:rPr lang="en-US" baseline="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Omogućava</a:t>
            </a:r>
            <a:r>
              <a:rPr lang="en-US" dirty="0" smtClean="0"/>
              <a:t> </a:t>
            </a:r>
            <a:r>
              <a:rPr lang="en-US" dirty="0" err="1" smtClean="0"/>
              <a:t>brži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precizniji</a:t>
            </a:r>
            <a:r>
              <a:rPr lang="en-US" dirty="0" smtClean="0"/>
              <a:t> </a:t>
            </a:r>
            <a:r>
              <a:rPr lang="en-US" dirty="0" err="1" smtClean="0"/>
              <a:t>pristup</a:t>
            </a:r>
            <a:r>
              <a:rPr lang="en-US" dirty="0" smtClean="0"/>
              <a:t> </a:t>
            </a:r>
            <a:r>
              <a:rPr lang="en-US" dirty="0" err="1" smtClean="0"/>
              <a:t>relevantnim</a:t>
            </a:r>
            <a:r>
              <a:rPr lang="en-US" dirty="0" smtClean="0"/>
              <a:t> </a:t>
            </a:r>
            <a:r>
              <a:rPr lang="en-US" dirty="0" err="1" smtClean="0"/>
              <a:t>podacima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zakona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sudskih</a:t>
            </a:r>
            <a:r>
              <a:rPr lang="en-US" dirty="0" smtClean="0"/>
              <a:t> </a:t>
            </a:r>
            <a:r>
              <a:rPr lang="en-US" dirty="0" err="1" smtClean="0"/>
              <a:t>odluka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Lakšu</a:t>
            </a:r>
            <a:r>
              <a:rPr lang="en-US" dirty="0" smtClean="0"/>
              <a:t> </a:t>
            </a:r>
            <a:r>
              <a:rPr lang="en-US" dirty="0" err="1" smtClean="0"/>
              <a:t>navigaciju</a:t>
            </a:r>
            <a:r>
              <a:rPr lang="en-US" dirty="0" smtClean="0"/>
              <a:t> </a:t>
            </a:r>
            <a:r>
              <a:rPr lang="en-US" dirty="0" err="1" smtClean="0"/>
              <a:t>kroz</a:t>
            </a:r>
            <a:r>
              <a:rPr lang="en-US" dirty="0" smtClean="0"/>
              <a:t> </a:t>
            </a:r>
            <a:r>
              <a:rPr lang="en-US" dirty="0" err="1" smtClean="0"/>
              <a:t>dokumente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Smanjuje</a:t>
            </a:r>
            <a:r>
              <a:rPr lang="en-US" dirty="0" smtClean="0"/>
              <a:t> </a:t>
            </a:r>
            <a:r>
              <a:rPr lang="en-US" dirty="0" err="1" smtClean="0"/>
              <a:t>mogućnost</a:t>
            </a:r>
            <a:r>
              <a:rPr lang="en-US" dirty="0" smtClean="0"/>
              <a:t> </a:t>
            </a:r>
            <a:r>
              <a:rPr lang="en-US" dirty="0" err="1" smtClean="0"/>
              <a:t>greške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smtClean="0"/>
              <a:t>Pomaže u donošenju konačne presude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FB7B-E7BF-42D1-982B-B5988566F2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40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Angular</a:t>
            </a:r>
            <a:r>
              <a:rPr lang="en-US" dirty="0" smtClean="0"/>
              <a:t> </a:t>
            </a:r>
            <a:r>
              <a:rPr lang="en-US" dirty="0" err="1" smtClean="0"/>
              <a:t>olakšava</a:t>
            </a:r>
            <a:r>
              <a:rPr lang="en-US" dirty="0" smtClean="0"/>
              <a:t> </a:t>
            </a:r>
            <a:r>
              <a:rPr lang="en-US" dirty="0" err="1" smtClean="0"/>
              <a:t>interaktivni</a:t>
            </a:r>
            <a:r>
              <a:rPr lang="en-US" dirty="0" smtClean="0"/>
              <a:t> </a:t>
            </a:r>
            <a:r>
              <a:rPr lang="en-US" dirty="0" err="1" smtClean="0"/>
              <a:t>prikaz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dirty="0" err="1" smtClean="0"/>
              <a:t>korisnicima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CSV </a:t>
            </a:r>
            <a:r>
              <a:rPr lang="en-US" b="1" dirty="0" err="1" smtClean="0"/>
              <a:t>fajlovi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jednostavan</a:t>
            </a:r>
            <a:r>
              <a:rPr lang="en-US" dirty="0" smtClean="0"/>
              <a:t> </a:t>
            </a:r>
            <a:r>
              <a:rPr lang="en-US" dirty="0" err="1" smtClean="0"/>
              <a:t>način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skladištenje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ručno</a:t>
            </a:r>
            <a:r>
              <a:rPr lang="en-US" dirty="0" smtClean="0"/>
              <a:t> </a:t>
            </a:r>
            <a:r>
              <a:rPr lang="en-US" dirty="0" err="1" smtClean="0"/>
              <a:t>ažuriranje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Odvojeni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fajlovi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modeli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attribute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metapodatke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radi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preglednosti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jasnoce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strukture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podataka</a:t>
            </a:r>
            <a:r>
              <a:rPr lang="en-US" baseline="0" dirty="0" smtClean="0"/>
              <a:t>, I </a:t>
            </a:r>
            <a:r>
              <a:rPr lang="en-US" baseline="0" dirty="0" err="1" smtClean="0"/>
              <a:t>jer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sami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metapodaci</a:t>
            </a:r>
            <a:r>
              <a:rPr lang="en-US" baseline="0" dirty="0" smtClean="0"/>
              <a:t> ne </a:t>
            </a:r>
            <a:r>
              <a:rPr lang="en-US" baseline="0" dirty="0" err="1" smtClean="0"/>
              <a:t>koriste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prilikom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rasudjivanja</a:t>
            </a:r>
            <a:r>
              <a:rPr lang="en-US" baseline="0" dirty="0" smtClean="0"/>
              <a:t>, pa je </a:t>
            </a:r>
            <a:r>
              <a:rPr lang="en-US" baseline="0" dirty="0" err="1" smtClean="0"/>
              <a:t>bilo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smisleno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razdvojiti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ih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FB7B-E7BF-42D1-982B-B5988566F2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61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Tema</a:t>
            </a:r>
            <a:r>
              <a:rPr lang="en-US" sz="1200" baseline="0" dirty="0" smtClean="0"/>
              <a:t> je </a:t>
            </a:r>
            <a:r>
              <a:rPr lang="en-US" sz="1200" baseline="0" dirty="0" err="1" smtClean="0"/>
              <a:t>značajna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jer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omogućava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</a:t>
            </a:r>
            <a:r>
              <a:rPr lang="en-US" sz="1200" dirty="0" err="1" smtClean="0"/>
              <a:t>nalizu</a:t>
            </a:r>
            <a:r>
              <a:rPr lang="en-US" sz="1200" dirty="0" smtClean="0"/>
              <a:t> </a:t>
            </a:r>
            <a:r>
              <a:rPr lang="en-US" sz="1200" dirty="0" err="1" smtClean="0"/>
              <a:t>zaštite</a:t>
            </a:r>
            <a:r>
              <a:rPr lang="en-US" sz="1200" dirty="0" smtClean="0"/>
              <a:t> </a:t>
            </a:r>
            <a:r>
              <a:rPr lang="en-US" sz="1200" dirty="0" err="1" smtClean="0"/>
              <a:t>najranjivijih</a:t>
            </a:r>
            <a:r>
              <a:rPr lang="en-US" sz="1200" dirty="0" smtClean="0"/>
              <a:t> </a:t>
            </a:r>
            <a:r>
              <a:rPr lang="en-US" sz="1200" dirty="0" err="1" smtClean="0"/>
              <a:t>članova</a:t>
            </a:r>
            <a:r>
              <a:rPr lang="en-US" sz="1200" dirty="0" smtClean="0"/>
              <a:t> </a:t>
            </a:r>
            <a:r>
              <a:rPr lang="en-US" sz="1200" dirty="0" err="1" smtClean="0"/>
              <a:t>društva</a:t>
            </a:r>
            <a:r>
              <a:rPr lang="en-US" sz="1200" dirty="0" smtClean="0"/>
              <a:t> – </a:t>
            </a:r>
            <a:r>
              <a:rPr lang="en-US" sz="1200" dirty="0" err="1" smtClean="0"/>
              <a:t>djece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</a:t>
            </a:r>
            <a:r>
              <a:rPr lang="en-US" sz="1200" dirty="0" err="1" smtClean="0"/>
              <a:t>porodice</a:t>
            </a:r>
            <a:r>
              <a:rPr lang="en-US" sz="120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AkomaNtoso</a:t>
            </a:r>
            <a:r>
              <a:rPr lang="en-US" sz="1200" baseline="0" dirty="0" smtClean="0"/>
              <a:t> format – </a:t>
            </a:r>
            <a:r>
              <a:rPr lang="en-US" sz="1200" baseline="0" dirty="0" err="1" smtClean="0"/>
              <a:t>za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strukturisano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predstavljanje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pravnih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dokumenata</a:t>
            </a:r>
            <a:r>
              <a:rPr lang="en-US" sz="1200" baseline="0" dirty="0" smtClean="0"/>
              <a:t> u XML </a:t>
            </a:r>
            <a:r>
              <a:rPr lang="en-US" sz="1200" baseline="0" dirty="0" err="1" smtClean="0"/>
              <a:t>formatu</a:t>
            </a:r>
            <a:r>
              <a:rPr lang="en-US" sz="1200" baseline="0" dirty="0" smtClean="0"/>
              <a:t>. </a:t>
            </a:r>
            <a:r>
              <a:rPr lang="en-US" sz="1200" baseline="0" dirty="0" err="1" smtClean="0"/>
              <a:t>Omogućava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navigaciju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kroz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dokumente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putem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referenci</a:t>
            </a:r>
            <a:r>
              <a:rPr lang="en-US" sz="1200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/>
              <a:t>Osnovni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tagovi</a:t>
            </a:r>
            <a:r>
              <a:rPr lang="en-US" sz="1200" baseline="0" dirty="0" smtClean="0"/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baseline="0" dirty="0" err="1" smtClean="0"/>
              <a:t>Za</a:t>
            </a:r>
            <a:r>
              <a:rPr lang="en-US" sz="1200" b="1" baseline="0" dirty="0" smtClean="0"/>
              <a:t> </a:t>
            </a:r>
            <a:r>
              <a:rPr lang="en-US" sz="1200" b="1" baseline="0" dirty="0" err="1" smtClean="0"/>
              <a:t>zakon</a:t>
            </a:r>
            <a:r>
              <a:rPr lang="en-US" sz="1200" b="1" baseline="0" dirty="0" smtClean="0"/>
              <a:t>:</a:t>
            </a:r>
          </a:p>
          <a:p>
            <a:r>
              <a:rPr lang="en-US" b="0" dirty="0" smtClean="0"/>
              <a:t>&lt;meta&gt; – </a:t>
            </a:r>
            <a:r>
              <a:rPr lang="en-US" b="0" dirty="0" err="1" smtClean="0"/>
              <a:t>sekcija</a:t>
            </a:r>
            <a:r>
              <a:rPr lang="en-US" b="0" dirty="0" smtClean="0"/>
              <a:t> </a:t>
            </a:r>
            <a:r>
              <a:rPr lang="en-US" b="0" dirty="0" err="1" smtClean="0"/>
              <a:t>za</a:t>
            </a:r>
            <a:r>
              <a:rPr lang="en-US" b="0" dirty="0" smtClean="0"/>
              <a:t> </a:t>
            </a:r>
            <a:r>
              <a:rPr lang="en-US" b="0" dirty="0" err="1" smtClean="0"/>
              <a:t>metapodatke</a:t>
            </a:r>
            <a:r>
              <a:rPr lang="en-US" b="0" baseline="0" dirty="0" smtClean="0"/>
              <a:t> </a:t>
            </a:r>
            <a:r>
              <a:rPr lang="en-US" b="0" dirty="0" err="1" smtClean="0"/>
              <a:t>dokumenta</a:t>
            </a:r>
            <a:r>
              <a:rPr lang="en-US" b="0" dirty="0" smtClean="0"/>
              <a:t> (</a:t>
            </a:r>
            <a:r>
              <a:rPr lang="en-US" b="0" dirty="0" err="1" smtClean="0"/>
              <a:t>naziv</a:t>
            </a:r>
            <a:r>
              <a:rPr lang="en-US" b="0" dirty="0" smtClean="0"/>
              <a:t> </a:t>
            </a:r>
            <a:r>
              <a:rPr lang="en-US" b="0" dirty="0" err="1" smtClean="0"/>
              <a:t>zakona</a:t>
            </a:r>
            <a:r>
              <a:rPr lang="en-US" b="0" dirty="0" smtClean="0"/>
              <a:t>, datum </a:t>
            </a:r>
            <a:r>
              <a:rPr lang="en-US" b="0" dirty="0" err="1" smtClean="0"/>
              <a:t>izdavanja</a:t>
            </a:r>
            <a:r>
              <a:rPr lang="en-US" b="0" dirty="0" smtClean="0"/>
              <a:t>, </a:t>
            </a:r>
            <a:r>
              <a:rPr lang="en-US" b="0" dirty="0" err="1" smtClean="0"/>
              <a:t>izvor</a:t>
            </a:r>
            <a:r>
              <a:rPr lang="en-US" b="0" dirty="0" smtClean="0"/>
              <a:t>, datum </a:t>
            </a:r>
            <a:r>
              <a:rPr lang="en-US" b="0" dirty="0" err="1" smtClean="0"/>
              <a:t>poslednje</a:t>
            </a:r>
            <a:r>
              <a:rPr lang="en-US" b="0" dirty="0" smtClean="0"/>
              <a:t> </a:t>
            </a:r>
            <a:r>
              <a:rPr lang="en-US" b="0" dirty="0" err="1" smtClean="0"/>
              <a:t>izmene</a:t>
            </a:r>
            <a:r>
              <a:rPr lang="en-US" b="0" dirty="0" smtClean="0"/>
              <a:t>)</a:t>
            </a:r>
          </a:p>
          <a:p>
            <a:r>
              <a:rPr lang="en-US" b="0" dirty="0" smtClean="0"/>
              <a:t>&lt;</a:t>
            </a:r>
            <a:r>
              <a:rPr lang="en-US" b="0" dirty="0" err="1" smtClean="0"/>
              <a:t>FRBRWork</a:t>
            </a:r>
            <a:r>
              <a:rPr lang="en-US" b="0" dirty="0" smtClean="0"/>
              <a:t>&gt; – </a:t>
            </a:r>
            <a:r>
              <a:rPr lang="en-US" b="0" dirty="0" err="1" smtClean="0"/>
              <a:t>osnovni</a:t>
            </a:r>
            <a:r>
              <a:rPr lang="en-US" b="0" dirty="0" smtClean="0"/>
              <a:t> </a:t>
            </a:r>
            <a:r>
              <a:rPr lang="en-US" b="0" dirty="0" err="1" smtClean="0"/>
              <a:t>identifikatori</a:t>
            </a:r>
            <a:r>
              <a:rPr lang="en-US" b="0" dirty="0" smtClean="0"/>
              <a:t> </a:t>
            </a:r>
            <a:r>
              <a:rPr lang="en-US" b="0" dirty="0" err="1" smtClean="0"/>
              <a:t>zakona</a:t>
            </a:r>
            <a:r>
              <a:rPr lang="en-US" b="0" dirty="0" smtClean="0"/>
              <a:t> (</a:t>
            </a:r>
            <a:r>
              <a:rPr lang="en-US" b="0" dirty="0" err="1" smtClean="0"/>
              <a:t>autor</a:t>
            </a:r>
            <a:r>
              <a:rPr lang="en-US" b="0" dirty="0" smtClean="0"/>
              <a:t>/</a:t>
            </a:r>
            <a:r>
              <a:rPr lang="en-US" b="0" dirty="0" err="1" smtClean="0"/>
              <a:t>izdavač</a:t>
            </a:r>
            <a:r>
              <a:rPr lang="en-US" b="0" dirty="0" smtClean="0"/>
              <a:t>, datum, </a:t>
            </a:r>
            <a:r>
              <a:rPr lang="en-US" b="0" dirty="0" err="1" smtClean="0"/>
              <a:t>naslov</a:t>
            </a:r>
            <a:r>
              <a:rPr lang="en-US" b="0" dirty="0" smtClean="0"/>
              <a:t>, </a:t>
            </a:r>
            <a:r>
              <a:rPr lang="en-US" b="0" dirty="0" err="1" smtClean="0"/>
              <a:t>država</a:t>
            </a:r>
            <a:r>
              <a:rPr lang="en-US" b="0" dirty="0" smtClean="0"/>
              <a:t>)</a:t>
            </a:r>
          </a:p>
          <a:p>
            <a:r>
              <a:rPr lang="en-US" b="0" dirty="0" smtClean="0"/>
              <a:t>&lt;references&gt; – reference </a:t>
            </a:r>
            <a:r>
              <a:rPr lang="en-US" b="0" dirty="0" err="1" smtClean="0"/>
              <a:t>na</a:t>
            </a:r>
            <a:r>
              <a:rPr lang="en-US" b="0" dirty="0" smtClean="0"/>
              <a:t> </a:t>
            </a:r>
            <a:r>
              <a:rPr lang="en-US" b="0" dirty="0" err="1" smtClean="0"/>
              <a:t>druge</a:t>
            </a:r>
            <a:r>
              <a:rPr lang="en-US" b="0" dirty="0" smtClean="0"/>
              <a:t> </a:t>
            </a:r>
            <a:r>
              <a:rPr lang="en-US" b="0" dirty="0" err="1" smtClean="0"/>
              <a:t>zakone</a:t>
            </a:r>
            <a:r>
              <a:rPr lang="en-US" b="0" dirty="0" smtClean="0"/>
              <a:t> </a:t>
            </a:r>
            <a:r>
              <a:rPr lang="en-US" b="0" dirty="0" err="1" smtClean="0"/>
              <a:t>ili</a:t>
            </a:r>
            <a:r>
              <a:rPr lang="en-US" b="0" dirty="0" smtClean="0"/>
              <a:t> </a:t>
            </a:r>
            <a:r>
              <a:rPr lang="en-US" b="0" dirty="0" err="1" smtClean="0"/>
              <a:t>pravne</a:t>
            </a:r>
            <a:r>
              <a:rPr lang="en-US" b="0" dirty="0" smtClean="0"/>
              <a:t> </a:t>
            </a:r>
            <a:r>
              <a:rPr lang="en-US" b="0" dirty="0" err="1" smtClean="0"/>
              <a:t>akte</a:t>
            </a:r>
            <a:endParaRPr lang="en-US" b="0" dirty="0" smtClean="0"/>
          </a:p>
          <a:p>
            <a:r>
              <a:rPr lang="en-US" b="0" dirty="0" smtClean="0"/>
              <a:t>&lt;body&gt; – </a:t>
            </a:r>
            <a:r>
              <a:rPr lang="en-US" b="0" dirty="0" err="1" smtClean="0"/>
              <a:t>glavni</a:t>
            </a:r>
            <a:r>
              <a:rPr lang="en-US" b="0" dirty="0" smtClean="0"/>
              <a:t> </a:t>
            </a:r>
            <a:r>
              <a:rPr lang="en-US" b="0" dirty="0" err="1" smtClean="0"/>
              <a:t>tekst</a:t>
            </a:r>
            <a:r>
              <a:rPr lang="en-US" b="0" dirty="0" smtClean="0"/>
              <a:t> </a:t>
            </a:r>
            <a:r>
              <a:rPr lang="en-US" b="0" dirty="0" err="1" smtClean="0"/>
              <a:t>zakona</a:t>
            </a:r>
            <a:endParaRPr lang="en-US" b="0" dirty="0" smtClean="0"/>
          </a:p>
          <a:p>
            <a:r>
              <a:rPr lang="en-US" b="0" dirty="0" smtClean="0"/>
              <a:t>&lt;chapter&gt;</a:t>
            </a:r>
            <a:r>
              <a:rPr lang="en-US" b="0" baseline="0" dirty="0" smtClean="0"/>
              <a:t> - </a:t>
            </a:r>
            <a:r>
              <a:rPr lang="en-US" b="0" baseline="0" dirty="0" err="1" smtClean="0"/>
              <a:t>glava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zakona</a:t>
            </a:r>
            <a:endParaRPr lang="en-US" b="0" dirty="0" smtClean="0"/>
          </a:p>
          <a:p>
            <a:r>
              <a:rPr lang="en-US" b="0" dirty="0" smtClean="0"/>
              <a:t>&lt;section&gt; – </a:t>
            </a:r>
            <a:r>
              <a:rPr lang="en-US" b="0" dirty="0" err="1" smtClean="0"/>
              <a:t>sekcija</a:t>
            </a:r>
            <a:r>
              <a:rPr lang="en-US" b="0" dirty="0" smtClean="0"/>
              <a:t>=</a:t>
            </a:r>
            <a:r>
              <a:rPr lang="en-US" b="0" dirty="0" err="1" smtClean="0"/>
              <a:t>grupa</a:t>
            </a:r>
            <a:r>
              <a:rPr lang="en-US" b="0" dirty="0" smtClean="0"/>
              <a:t> </a:t>
            </a:r>
            <a:r>
              <a:rPr lang="en-US" b="0" dirty="0" err="1" smtClean="0"/>
              <a:t>clanova</a:t>
            </a:r>
            <a:endParaRPr lang="en-US" b="0" dirty="0" smtClean="0"/>
          </a:p>
          <a:p>
            <a:r>
              <a:rPr lang="en-US" b="0" dirty="0" smtClean="0"/>
              <a:t>&lt;article&gt; – </a:t>
            </a:r>
            <a:r>
              <a:rPr lang="en-US" b="0" dirty="0" err="1" smtClean="0"/>
              <a:t>clanovi</a:t>
            </a:r>
            <a:endParaRPr lang="en-US" b="0" dirty="0" smtClean="0"/>
          </a:p>
          <a:p>
            <a:r>
              <a:rPr lang="en-US" b="0" dirty="0" smtClean="0"/>
              <a:t>&lt;paragraph&gt; – </a:t>
            </a:r>
            <a:r>
              <a:rPr lang="en-US" b="0" dirty="0" err="1" smtClean="0"/>
              <a:t>stavovi</a:t>
            </a:r>
            <a:r>
              <a:rPr lang="en-US" b="0" dirty="0" smtClean="0"/>
              <a:t> </a:t>
            </a:r>
            <a:r>
              <a:rPr lang="en-US" b="0" dirty="0" err="1" smtClean="0"/>
              <a:t>clanova</a:t>
            </a:r>
            <a:endParaRPr lang="en-US" b="0" dirty="0" smtClean="0"/>
          </a:p>
          <a:p>
            <a:r>
              <a:rPr lang="en-US" b="0" dirty="0" smtClean="0"/>
              <a:t>&lt;point&gt; – </a:t>
            </a:r>
            <a:r>
              <a:rPr lang="en-US" b="0" dirty="0" err="1" smtClean="0"/>
              <a:t>tačke</a:t>
            </a:r>
            <a:r>
              <a:rPr lang="en-US" b="0" dirty="0" smtClean="0"/>
              <a:t> </a:t>
            </a:r>
            <a:r>
              <a:rPr lang="en-US" b="0" dirty="0" err="1" smtClean="0"/>
              <a:t>stavova</a:t>
            </a:r>
            <a:endParaRPr lang="en-US" b="0" dirty="0" smtClean="0"/>
          </a:p>
          <a:p>
            <a:r>
              <a:rPr lang="en-US" b="0" dirty="0" smtClean="0"/>
              <a:t>&lt;ref&gt; – reference </a:t>
            </a:r>
            <a:r>
              <a:rPr lang="en-US" b="0" dirty="0" err="1" smtClean="0"/>
              <a:t>na</a:t>
            </a:r>
            <a:r>
              <a:rPr lang="en-US" b="0" dirty="0" smtClean="0"/>
              <a:t> </a:t>
            </a:r>
            <a:r>
              <a:rPr lang="en-US" b="0" dirty="0" err="1" smtClean="0"/>
              <a:t>druge</a:t>
            </a:r>
            <a:r>
              <a:rPr lang="en-US" b="0" dirty="0" smtClean="0"/>
              <a:t> </a:t>
            </a:r>
            <a:r>
              <a:rPr lang="en-US" b="0" dirty="0" err="1" smtClean="0"/>
              <a:t>clanove</a:t>
            </a:r>
            <a:r>
              <a:rPr lang="en-US" b="0" dirty="0" smtClean="0"/>
              <a:t>/</a:t>
            </a:r>
            <a:r>
              <a:rPr lang="en-US" b="0" dirty="0" err="1" smtClean="0"/>
              <a:t>stavove</a:t>
            </a:r>
            <a:endParaRPr lang="en-US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err="1" smtClean="0"/>
              <a:t>Za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presude</a:t>
            </a:r>
            <a:r>
              <a:rPr lang="en-US" b="1" baseline="0" dirty="0" smtClean="0"/>
              <a:t>:</a:t>
            </a:r>
            <a:endParaRPr lang="en-US" b="1" dirty="0" smtClean="0"/>
          </a:p>
          <a:p>
            <a:r>
              <a:rPr lang="en-US" b="0" dirty="0" smtClean="0"/>
              <a:t>&lt;judgment&gt; – </a:t>
            </a:r>
            <a:r>
              <a:rPr lang="en-US" b="0" dirty="0" err="1" smtClean="0"/>
              <a:t>predstavlja</a:t>
            </a:r>
            <a:r>
              <a:rPr lang="en-US" b="0" dirty="0" smtClean="0"/>
              <a:t> </a:t>
            </a:r>
            <a:r>
              <a:rPr lang="en-US" b="0" dirty="0" err="1" smtClean="0"/>
              <a:t>sudsku</a:t>
            </a:r>
            <a:r>
              <a:rPr lang="en-US" b="0" dirty="0" smtClean="0"/>
              <a:t> </a:t>
            </a:r>
            <a:r>
              <a:rPr lang="en-US" b="0" dirty="0" err="1" smtClean="0"/>
              <a:t>odluku</a:t>
            </a:r>
            <a:endParaRPr lang="en-US" b="0" dirty="0" smtClean="0"/>
          </a:p>
          <a:p>
            <a:r>
              <a:rPr lang="en-US" b="0" dirty="0" smtClean="0"/>
              <a:t>&lt;meta&gt; – </a:t>
            </a:r>
            <a:r>
              <a:rPr lang="en-US" b="0" dirty="0" err="1" smtClean="0"/>
              <a:t>sekcija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za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metapodatke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dokumenta</a:t>
            </a:r>
            <a:endParaRPr lang="en-US" b="0" baseline="0" dirty="0" smtClean="0"/>
          </a:p>
          <a:p>
            <a:r>
              <a:rPr lang="en-US" b="0" dirty="0" smtClean="0"/>
              <a:t>&lt;</a:t>
            </a:r>
            <a:r>
              <a:rPr lang="en-US" b="0" dirty="0" err="1" smtClean="0"/>
              <a:t>FRBRWork</a:t>
            </a:r>
            <a:r>
              <a:rPr lang="en-US" b="0" dirty="0" smtClean="0"/>
              <a:t>&gt; – </a:t>
            </a:r>
            <a:r>
              <a:rPr lang="en-US" b="0" dirty="0" err="1" smtClean="0"/>
              <a:t>osnovni</a:t>
            </a:r>
            <a:r>
              <a:rPr lang="en-US" b="0" dirty="0" smtClean="0"/>
              <a:t> </a:t>
            </a:r>
            <a:r>
              <a:rPr lang="en-US" b="0" dirty="0" err="1" smtClean="0"/>
              <a:t>identifikatori</a:t>
            </a:r>
            <a:r>
              <a:rPr lang="en-US" b="0" dirty="0" smtClean="0"/>
              <a:t> </a:t>
            </a:r>
            <a:r>
              <a:rPr lang="en-US" b="0" dirty="0" err="1" smtClean="0"/>
              <a:t>zakona</a:t>
            </a:r>
            <a:r>
              <a:rPr lang="en-US" b="0" dirty="0" smtClean="0"/>
              <a:t> (</a:t>
            </a:r>
            <a:r>
              <a:rPr lang="en-US" b="0" dirty="0" err="1" smtClean="0"/>
              <a:t>autor</a:t>
            </a:r>
            <a:r>
              <a:rPr lang="en-US" b="0" dirty="0" smtClean="0"/>
              <a:t>/</a:t>
            </a:r>
            <a:r>
              <a:rPr lang="en-US" b="0" dirty="0" err="1" smtClean="0"/>
              <a:t>izdavač</a:t>
            </a:r>
            <a:r>
              <a:rPr lang="en-US" b="0" dirty="0" smtClean="0"/>
              <a:t>, datum, </a:t>
            </a:r>
            <a:r>
              <a:rPr lang="en-US" b="0" dirty="0" err="1" smtClean="0"/>
              <a:t>naslov</a:t>
            </a:r>
            <a:r>
              <a:rPr lang="en-US" b="0" dirty="0" smtClean="0"/>
              <a:t>, </a:t>
            </a:r>
            <a:r>
              <a:rPr lang="en-US" b="0" dirty="0" err="1" smtClean="0"/>
              <a:t>država</a:t>
            </a:r>
            <a:r>
              <a:rPr lang="en-US" b="0" dirty="0" smtClean="0"/>
              <a:t>)</a:t>
            </a:r>
          </a:p>
          <a:p>
            <a:r>
              <a:rPr lang="en-US" b="0" dirty="0" smtClean="0"/>
              <a:t>&lt;party&gt; – </a:t>
            </a:r>
            <a:r>
              <a:rPr lang="en-US" b="0" dirty="0" err="1" smtClean="0"/>
              <a:t>učesnici</a:t>
            </a:r>
            <a:r>
              <a:rPr lang="en-US" b="0" dirty="0" smtClean="0"/>
              <a:t>: </a:t>
            </a:r>
            <a:r>
              <a:rPr lang="en-US" b="0" dirty="0" err="1" smtClean="0"/>
              <a:t>okrivljeni</a:t>
            </a:r>
            <a:r>
              <a:rPr lang="en-US" b="0" dirty="0" smtClean="0"/>
              <a:t>, </a:t>
            </a:r>
            <a:r>
              <a:rPr lang="en-US" b="0" dirty="0" err="1" smtClean="0"/>
              <a:t>žrtve</a:t>
            </a:r>
            <a:r>
              <a:rPr lang="en-US" b="0" dirty="0" smtClean="0"/>
              <a:t>, </a:t>
            </a:r>
            <a:r>
              <a:rPr lang="en-US" b="0" dirty="0" err="1" smtClean="0"/>
              <a:t>sudija</a:t>
            </a:r>
            <a:r>
              <a:rPr lang="en-US" b="0" dirty="0" smtClean="0"/>
              <a:t>, </a:t>
            </a:r>
            <a:r>
              <a:rPr lang="en-US" b="0" dirty="0" err="1" smtClean="0"/>
              <a:t>advokat</a:t>
            </a:r>
            <a:r>
              <a:rPr lang="en-US" b="0" dirty="0" smtClean="0"/>
              <a:t>, </a:t>
            </a:r>
            <a:r>
              <a:rPr lang="en-US" b="0" dirty="0" err="1" smtClean="0"/>
              <a:t>zapisničar</a:t>
            </a:r>
            <a:endParaRPr lang="en-US" b="0" dirty="0" smtClean="0"/>
          </a:p>
          <a:p>
            <a:r>
              <a:rPr lang="en-US" b="0" dirty="0" smtClean="0"/>
              <a:t>&lt;organization&gt; – </a:t>
            </a:r>
            <a:r>
              <a:rPr lang="en-US" b="0" dirty="0" err="1" smtClean="0"/>
              <a:t>institucije</a:t>
            </a:r>
            <a:r>
              <a:rPr lang="en-US" b="0" dirty="0" smtClean="0"/>
              <a:t>: </a:t>
            </a:r>
            <a:r>
              <a:rPr lang="en-US" b="0" dirty="0" err="1" smtClean="0"/>
              <a:t>sud</a:t>
            </a:r>
            <a:r>
              <a:rPr lang="en-US" b="0" dirty="0" smtClean="0"/>
              <a:t>, </a:t>
            </a:r>
            <a:r>
              <a:rPr lang="en-US" b="0" dirty="0" err="1" smtClean="0"/>
              <a:t>tužilaštvo</a:t>
            </a:r>
            <a:r>
              <a:rPr lang="en-US" b="0" dirty="0" smtClean="0"/>
              <a:t>, </a:t>
            </a:r>
            <a:r>
              <a:rPr lang="en-US" b="0" dirty="0" err="1" smtClean="0"/>
              <a:t>centar</a:t>
            </a:r>
            <a:r>
              <a:rPr lang="en-US" b="0" dirty="0" smtClean="0"/>
              <a:t> </a:t>
            </a:r>
            <a:r>
              <a:rPr lang="en-US" b="0" dirty="0" err="1" smtClean="0"/>
              <a:t>za</a:t>
            </a:r>
            <a:r>
              <a:rPr lang="en-US" b="0" dirty="0" smtClean="0"/>
              <a:t> </a:t>
            </a:r>
            <a:r>
              <a:rPr lang="en-US" b="0" dirty="0" err="1" smtClean="0"/>
              <a:t>socijalni</a:t>
            </a:r>
            <a:r>
              <a:rPr lang="en-US" b="0" dirty="0" smtClean="0"/>
              <a:t> rad</a:t>
            </a:r>
          </a:p>
          <a:p>
            <a:r>
              <a:rPr lang="en-US" b="0" dirty="0" smtClean="0"/>
              <a:t>&lt;references&gt; – reference </a:t>
            </a:r>
            <a:r>
              <a:rPr lang="en-US" b="0" dirty="0" err="1" smtClean="0"/>
              <a:t>na</a:t>
            </a:r>
            <a:r>
              <a:rPr lang="en-US" b="0" dirty="0" smtClean="0"/>
              <a:t> </a:t>
            </a:r>
            <a:r>
              <a:rPr lang="en-US" b="0" dirty="0" err="1" smtClean="0"/>
              <a:t>druge</a:t>
            </a:r>
            <a:r>
              <a:rPr lang="en-US" b="0" dirty="0" smtClean="0"/>
              <a:t> </a:t>
            </a:r>
            <a:r>
              <a:rPr lang="en-US" b="0" dirty="0" err="1" smtClean="0"/>
              <a:t>zakone</a:t>
            </a:r>
            <a:r>
              <a:rPr lang="en-US" b="0" dirty="0" smtClean="0"/>
              <a:t> </a:t>
            </a:r>
            <a:r>
              <a:rPr lang="en-US" b="0" dirty="0" err="1" smtClean="0"/>
              <a:t>ili</a:t>
            </a:r>
            <a:r>
              <a:rPr lang="en-US" b="0" dirty="0" smtClean="0"/>
              <a:t> </a:t>
            </a:r>
            <a:r>
              <a:rPr lang="en-US" b="0" dirty="0" err="1" smtClean="0"/>
              <a:t>pravne</a:t>
            </a:r>
            <a:r>
              <a:rPr lang="en-US" b="0" dirty="0" smtClean="0"/>
              <a:t> </a:t>
            </a:r>
            <a:r>
              <a:rPr lang="en-US" b="0" dirty="0" err="1" smtClean="0"/>
              <a:t>akte</a:t>
            </a:r>
            <a:endParaRPr lang="en-US" b="0" dirty="0" smtClean="0"/>
          </a:p>
          <a:p>
            <a:r>
              <a:rPr lang="en-US" b="0" dirty="0" smtClean="0"/>
              <a:t>&lt;</a:t>
            </a:r>
            <a:r>
              <a:rPr lang="en-US" b="0" dirty="0" err="1" smtClean="0"/>
              <a:t>judgmentBody</a:t>
            </a:r>
            <a:r>
              <a:rPr lang="en-US" b="0" dirty="0" smtClean="0"/>
              <a:t>&gt; – </a:t>
            </a:r>
            <a:r>
              <a:rPr lang="en-US" b="0" dirty="0" err="1" smtClean="0"/>
              <a:t>glavni</a:t>
            </a:r>
            <a:r>
              <a:rPr lang="en-US" b="0" dirty="0" smtClean="0"/>
              <a:t> </a:t>
            </a:r>
            <a:r>
              <a:rPr lang="en-US" b="0" dirty="0" err="1" smtClean="0"/>
              <a:t>tekst</a:t>
            </a:r>
            <a:r>
              <a:rPr lang="en-US" b="0" dirty="0" smtClean="0"/>
              <a:t> </a:t>
            </a:r>
            <a:r>
              <a:rPr lang="en-US" b="0" dirty="0" err="1" smtClean="0"/>
              <a:t>odluke</a:t>
            </a:r>
            <a:endParaRPr lang="en-US" b="0" dirty="0" smtClean="0"/>
          </a:p>
          <a:p>
            <a:r>
              <a:rPr lang="en-US" b="0" dirty="0" smtClean="0"/>
              <a:t>&lt;introduction&gt; – </a:t>
            </a:r>
            <a:r>
              <a:rPr lang="en-US" b="0" dirty="0" err="1" smtClean="0"/>
              <a:t>uvod</a:t>
            </a:r>
            <a:r>
              <a:rPr lang="en-US" b="0" dirty="0" smtClean="0"/>
              <a:t>: </a:t>
            </a:r>
            <a:r>
              <a:rPr lang="en-US" b="0" dirty="0" err="1" smtClean="0"/>
              <a:t>sud</a:t>
            </a:r>
            <a:r>
              <a:rPr lang="en-US" b="0" dirty="0" smtClean="0"/>
              <a:t>, </a:t>
            </a:r>
            <a:r>
              <a:rPr lang="en-US" b="0" dirty="0" err="1" smtClean="0"/>
              <a:t>sudija</a:t>
            </a:r>
            <a:r>
              <a:rPr lang="en-US" b="0" dirty="0" smtClean="0"/>
              <a:t>, </a:t>
            </a:r>
            <a:r>
              <a:rPr lang="en-US" b="0" dirty="0" err="1" smtClean="0"/>
              <a:t>zapisničar</a:t>
            </a:r>
            <a:r>
              <a:rPr lang="en-US" b="0" dirty="0" smtClean="0"/>
              <a:t>, </a:t>
            </a:r>
            <a:r>
              <a:rPr lang="en-US" b="0" dirty="0" err="1" smtClean="0"/>
              <a:t>okrivljeni</a:t>
            </a:r>
            <a:endParaRPr lang="en-US" b="0" dirty="0" smtClean="0"/>
          </a:p>
          <a:p>
            <a:r>
              <a:rPr lang="en-US" b="0" dirty="0" smtClean="0"/>
              <a:t>&lt;background&gt; – </a:t>
            </a:r>
            <a:r>
              <a:rPr lang="en-US" b="0" dirty="0" err="1" smtClean="0"/>
              <a:t>činjenični</a:t>
            </a:r>
            <a:r>
              <a:rPr lang="en-US" b="0" dirty="0" smtClean="0"/>
              <a:t> </a:t>
            </a:r>
            <a:r>
              <a:rPr lang="en-US" b="0" dirty="0" err="1" smtClean="0"/>
              <a:t>opis</a:t>
            </a:r>
            <a:r>
              <a:rPr lang="en-US" b="0" dirty="0" smtClean="0"/>
              <a:t> </a:t>
            </a:r>
            <a:r>
              <a:rPr lang="en-US" b="0" dirty="0" err="1" smtClean="0"/>
              <a:t>slučaja</a:t>
            </a:r>
            <a:endParaRPr lang="en-US" b="0" dirty="0" smtClean="0"/>
          </a:p>
          <a:p>
            <a:r>
              <a:rPr lang="en-US" b="0" dirty="0" smtClean="0"/>
              <a:t>&lt;decision&gt; – </a:t>
            </a:r>
            <a:r>
              <a:rPr lang="en-US" b="0" dirty="0" err="1" smtClean="0"/>
              <a:t>presuda</a:t>
            </a:r>
            <a:r>
              <a:rPr lang="en-US" b="0" dirty="0" smtClean="0"/>
              <a:t>, </a:t>
            </a:r>
            <a:r>
              <a:rPr lang="en-US" b="0" dirty="0" err="1" smtClean="0"/>
              <a:t>kazne</a:t>
            </a:r>
            <a:r>
              <a:rPr lang="en-US" b="0" dirty="0" smtClean="0"/>
              <a:t>, </a:t>
            </a:r>
            <a:r>
              <a:rPr lang="en-US" b="0" dirty="0" err="1" smtClean="0"/>
              <a:t>primenjeni</a:t>
            </a:r>
            <a:r>
              <a:rPr lang="en-US" b="0" dirty="0" smtClean="0"/>
              <a:t> </a:t>
            </a:r>
            <a:r>
              <a:rPr lang="en-US" b="0" dirty="0" err="1" smtClean="0"/>
              <a:t>zakoni</a:t>
            </a:r>
            <a:endParaRPr lang="en-US" b="0" dirty="0" smtClean="0"/>
          </a:p>
          <a:p>
            <a:r>
              <a:rPr lang="en-US" b="0" dirty="0" smtClean="0"/>
              <a:t>&lt;arguments&gt; – </a:t>
            </a:r>
            <a:r>
              <a:rPr lang="en-US" b="0" dirty="0" err="1" smtClean="0"/>
              <a:t>obrazloženje</a:t>
            </a:r>
            <a:r>
              <a:rPr lang="en-US" b="0" dirty="0" smtClean="0"/>
              <a:t> </a:t>
            </a:r>
            <a:r>
              <a:rPr lang="en-US" b="0" dirty="0" err="1" smtClean="0"/>
              <a:t>odluke</a:t>
            </a:r>
            <a:r>
              <a:rPr lang="en-US" b="0" dirty="0" smtClean="0"/>
              <a:t>, </a:t>
            </a:r>
            <a:r>
              <a:rPr lang="en-US" b="0" dirty="0" err="1" smtClean="0"/>
              <a:t>izvedeni</a:t>
            </a:r>
            <a:r>
              <a:rPr lang="en-US" b="0" dirty="0" smtClean="0"/>
              <a:t> </a:t>
            </a:r>
            <a:r>
              <a:rPr lang="en-US" b="0" dirty="0" err="1" smtClean="0"/>
              <a:t>dokazi</a:t>
            </a:r>
            <a:r>
              <a:rPr lang="en-US" b="0" dirty="0" smtClean="0"/>
              <a:t>, </a:t>
            </a:r>
            <a:r>
              <a:rPr lang="en-US" b="0" dirty="0" err="1" smtClean="0"/>
              <a:t>pravna</a:t>
            </a:r>
            <a:r>
              <a:rPr lang="en-US" b="0" dirty="0" smtClean="0"/>
              <a:t> </a:t>
            </a:r>
            <a:r>
              <a:rPr lang="en-US" b="0" dirty="0" err="1" smtClean="0"/>
              <a:t>obrazloženja</a:t>
            </a:r>
            <a:endParaRPr lang="en-US" b="0" dirty="0" smtClean="0"/>
          </a:p>
          <a:p>
            <a:r>
              <a:rPr lang="en-US" b="0" dirty="0" smtClean="0"/>
              <a:t>&lt;conclusions&gt; – </a:t>
            </a:r>
            <a:r>
              <a:rPr lang="en-US" b="0" dirty="0" err="1" smtClean="0"/>
              <a:t>završni</a:t>
            </a:r>
            <a:r>
              <a:rPr lang="en-US" b="0" dirty="0" smtClean="0"/>
              <a:t> </a:t>
            </a:r>
            <a:r>
              <a:rPr lang="en-US" b="0" dirty="0" err="1" smtClean="0"/>
              <a:t>deo</a:t>
            </a:r>
            <a:r>
              <a:rPr lang="en-US" b="0" dirty="0" smtClean="0"/>
              <a:t>: datum, </a:t>
            </a:r>
            <a:r>
              <a:rPr lang="en-US" b="0" dirty="0" err="1" smtClean="0"/>
              <a:t>sudija</a:t>
            </a:r>
            <a:r>
              <a:rPr lang="en-US" b="0" dirty="0" smtClean="0"/>
              <a:t>, </a:t>
            </a:r>
            <a:r>
              <a:rPr lang="en-US" b="0" dirty="0" err="1" smtClean="0"/>
              <a:t>zapisničar</a:t>
            </a:r>
            <a:endParaRPr lang="en-US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FB7B-E7BF-42D1-982B-B5988566F2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13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Upotreba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podataka</a:t>
            </a:r>
            <a:r>
              <a:rPr lang="en-US" baseline="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Kod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prikaza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presuda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zakona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prikazujemo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izdvojene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metapodatke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atribute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brzi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pregled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kljucnih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informacija</a:t>
            </a:r>
            <a:r>
              <a:rPr lang="en-US" baseline="0" dirty="0" smtClean="0"/>
              <a:t> bez </a:t>
            </a:r>
            <a:r>
              <a:rPr lang="en-US" baseline="0" dirty="0" err="1" smtClean="0"/>
              <a:t>potrebe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citanjem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cijelog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dokumenta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efikasnija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navigacija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kroz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presude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lakse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uporedjivanje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relevantnih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podataka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rasudjivanje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pravilima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slucajevima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objasnjeno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nastavku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 smtClean="0"/>
              <a:t>Upoređivanje</a:t>
            </a:r>
            <a:r>
              <a:rPr lang="en-US" b="1" dirty="0" smtClean="0"/>
              <a:t> </a:t>
            </a:r>
            <a:r>
              <a:rPr lang="en-US" b="1" dirty="0" err="1" smtClean="0"/>
              <a:t>automatske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b="1" dirty="0" err="1" smtClean="0"/>
              <a:t>ručne</a:t>
            </a:r>
            <a:r>
              <a:rPr lang="en-US" b="1" dirty="0" smtClean="0"/>
              <a:t> </a:t>
            </a:r>
            <a:r>
              <a:rPr lang="en-US" b="1" dirty="0" err="1" smtClean="0"/>
              <a:t>ekstrakcije</a:t>
            </a:r>
            <a:r>
              <a:rPr lang="en-US" dirty="0" smtClean="0"/>
              <a:t> – </a:t>
            </a:r>
            <a:r>
              <a:rPr lang="en-US" dirty="0" err="1" smtClean="0"/>
              <a:t>nakon</a:t>
            </a:r>
            <a:r>
              <a:rPr lang="en-US" dirty="0" smtClean="0"/>
              <a:t> </a:t>
            </a:r>
            <a:r>
              <a:rPr lang="en-US" dirty="0" err="1" smtClean="0"/>
              <a:t>što</a:t>
            </a:r>
            <a:r>
              <a:rPr lang="en-US" dirty="0" smtClean="0"/>
              <a:t> je </a:t>
            </a:r>
            <a:r>
              <a:rPr lang="en-US" dirty="0" err="1" smtClean="0"/>
              <a:t>ChatGPT</a:t>
            </a:r>
            <a:r>
              <a:rPr lang="en-US" dirty="0" smtClean="0"/>
              <a:t> API </a:t>
            </a:r>
            <a:r>
              <a:rPr lang="en-US" dirty="0" err="1" smtClean="0"/>
              <a:t>automatski</a:t>
            </a:r>
            <a:r>
              <a:rPr lang="en-US" dirty="0" smtClean="0"/>
              <a:t> </a:t>
            </a:r>
            <a:r>
              <a:rPr lang="en-US" dirty="0" err="1" smtClean="0"/>
              <a:t>izdvojio</a:t>
            </a:r>
            <a:r>
              <a:rPr lang="en-US" dirty="0" smtClean="0"/>
              <a:t> </a:t>
            </a:r>
            <a:r>
              <a:rPr lang="en-US" dirty="0" err="1" smtClean="0"/>
              <a:t>metapodatke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pravne</a:t>
            </a:r>
            <a:r>
              <a:rPr lang="en-US" dirty="0" smtClean="0"/>
              <a:t> </a:t>
            </a:r>
            <a:r>
              <a:rPr lang="en-US" dirty="0" err="1" smtClean="0"/>
              <a:t>činjenice</a:t>
            </a:r>
            <a:r>
              <a:rPr lang="en-US" dirty="0" smtClean="0"/>
              <a:t>, </a:t>
            </a:r>
            <a:r>
              <a:rPr lang="en-US" dirty="0" err="1" smtClean="0"/>
              <a:t>izvršili</a:t>
            </a:r>
            <a:r>
              <a:rPr lang="en-US" dirty="0" smtClean="0"/>
              <a:t> </a:t>
            </a:r>
            <a:r>
              <a:rPr lang="en-US" dirty="0" err="1" smtClean="0"/>
              <a:t>smo</a:t>
            </a:r>
            <a:r>
              <a:rPr lang="en-US" dirty="0" smtClean="0"/>
              <a:t> </a:t>
            </a:r>
            <a:r>
              <a:rPr lang="en-US" b="1" dirty="0" err="1" smtClean="0"/>
              <a:t>ručnu</a:t>
            </a:r>
            <a:r>
              <a:rPr lang="en-US" b="1" dirty="0" smtClean="0"/>
              <a:t> </a:t>
            </a:r>
            <a:r>
              <a:rPr lang="en-US" b="1" dirty="0" err="1" smtClean="0"/>
              <a:t>proveru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b="1" dirty="0" err="1" smtClean="0"/>
              <a:t>korekciju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 smtClean="0"/>
              <a:t>Procenat</a:t>
            </a:r>
            <a:r>
              <a:rPr lang="en-US" b="1" dirty="0" smtClean="0"/>
              <a:t> </a:t>
            </a:r>
            <a:r>
              <a:rPr lang="en-US" b="1" dirty="0" err="1" smtClean="0"/>
              <a:t>tačnosti</a:t>
            </a:r>
            <a:r>
              <a:rPr lang="en-US" b="1" dirty="0" smtClean="0"/>
              <a:t> </a:t>
            </a:r>
            <a:r>
              <a:rPr lang="en-US" b="1" dirty="0" err="1" smtClean="0"/>
              <a:t>ekstrakcije</a:t>
            </a:r>
            <a:r>
              <a:rPr lang="en-US" dirty="0" smtClean="0"/>
              <a:t> –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osnovu</a:t>
            </a:r>
            <a:r>
              <a:rPr lang="en-US" dirty="0" smtClean="0"/>
              <a:t> </a:t>
            </a:r>
            <a:r>
              <a:rPr lang="en-US" dirty="0" err="1" smtClean="0"/>
              <a:t>poređenja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ručno</a:t>
            </a:r>
            <a:r>
              <a:rPr lang="en-US" dirty="0" smtClean="0"/>
              <a:t> </a:t>
            </a:r>
            <a:r>
              <a:rPr lang="en-US" dirty="0" err="1" smtClean="0"/>
              <a:t>ispravljenim</a:t>
            </a:r>
            <a:r>
              <a:rPr lang="en-US" dirty="0" smtClean="0"/>
              <a:t> </a:t>
            </a:r>
            <a:r>
              <a:rPr lang="en-US" dirty="0" err="1" smtClean="0"/>
              <a:t>podacima</a:t>
            </a:r>
            <a:r>
              <a:rPr lang="en-US" dirty="0" smtClean="0"/>
              <a:t>, </a:t>
            </a:r>
            <a:r>
              <a:rPr lang="en-US" dirty="0" err="1" smtClean="0"/>
              <a:t>utvrđeno</a:t>
            </a:r>
            <a:r>
              <a:rPr lang="en-US" dirty="0" smtClean="0"/>
              <a:t> je da je </a:t>
            </a:r>
            <a:r>
              <a:rPr lang="en-US" b="1" dirty="0" err="1" smtClean="0"/>
              <a:t>automatska</a:t>
            </a:r>
            <a:r>
              <a:rPr lang="en-US" b="1" dirty="0" smtClean="0"/>
              <a:t> </a:t>
            </a:r>
            <a:r>
              <a:rPr lang="en-US" b="1" dirty="0" err="1" smtClean="0"/>
              <a:t>ekstrakcija</a:t>
            </a:r>
            <a:r>
              <a:rPr lang="en-US" b="1" dirty="0" smtClean="0"/>
              <a:t> </a:t>
            </a:r>
            <a:r>
              <a:rPr lang="en-US" b="1" dirty="0" err="1" smtClean="0"/>
              <a:t>imala</a:t>
            </a:r>
            <a:r>
              <a:rPr lang="en-US" b="1" dirty="0" smtClean="0"/>
              <a:t> </a:t>
            </a:r>
            <a:r>
              <a:rPr lang="en-US" b="1" dirty="0" err="1" smtClean="0"/>
              <a:t>tačnost</a:t>
            </a:r>
            <a:r>
              <a:rPr lang="en-US" b="1" dirty="0" smtClean="0"/>
              <a:t> od 95%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FB7B-E7BF-42D1-982B-B5988566F2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8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 </a:t>
            </a:r>
            <a:r>
              <a:rPr lang="en-US" dirty="0" err="1" smtClean="0"/>
              <a:t>slikama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prikazani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metapodaci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atributi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vrijednostima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jednu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konkretnu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presudu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Ove attribute </a:t>
            </a:r>
            <a:r>
              <a:rPr lang="en-US" baseline="0" dirty="0" err="1" smtClean="0"/>
              <a:t>smo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odabrali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analizom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presuda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zakona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uticu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odluku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sudije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FB7B-E7BF-42D1-982B-B5988566F2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00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svih</a:t>
            </a:r>
            <a:r>
              <a:rPr lang="en-US" dirty="0" smtClean="0"/>
              <a:t> </a:t>
            </a:r>
            <a:r>
              <a:rPr lang="en-US" dirty="0" err="1" smtClean="0"/>
              <a:t>presuda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prethodno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postojecih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generisanih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mogucnost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filtriranja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postojece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generisane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Uvijek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dostupan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zakonik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sudijama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omogucava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ustedu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vremena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podrsku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odlucivanju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Python program: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Prevođenje</a:t>
            </a:r>
            <a:r>
              <a:rPr lang="en-US" dirty="0" smtClean="0"/>
              <a:t> </a:t>
            </a:r>
            <a:r>
              <a:rPr lang="en-US" dirty="0" err="1" smtClean="0"/>
              <a:t>Akoma</a:t>
            </a:r>
            <a:r>
              <a:rPr lang="en-US" dirty="0" smtClean="0"/>
              <a:t> </a:t>
            </a:r>
            <a:r>
              <a:rPr lang="en-US" dirty="0" err="1" smtClean="0"/>
              <a:t>Ntoso</a:t>
            </a:r>
            <a:r>
              <a:rPr lang="en-US" dirty="0" smtClean="0"/>
              <a:t> </a:t>
            </a:r>
            <a:r>
              <a:rPr lang="en-US" dirty="0" err="1" smtClean="0"/>
              <a:t>fajlova</a:t>
            </a:r>
            <a:r>
              <a:rPr lang="en-US" dirty="0" smtClean="0"/>
              <a:t> u HTML </a:t>
            </a:r>
            <a:r>
              <a:rPr lang="en-US" dirty="0" err="1" smtClean="0"/>
              <a:t>fajlove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Akoma</a:t>
            </a:r>
            <a:r>
              <a:rPr lang="en-US" dirty="0" smtClean="0"/>
              <a:t> </a:t>
            </a:r>
            <a:r>
              <a:rPr lang="en-US" dirty="0" err="1" smtClean="0"/>
              <a:t>Ntoso</a:t>
            </a:r>
            <a:r>
              <a:rPr lang="en-US" dirty="0" smtClean="0"/>
              <a:t> </a:t>
            </a:r>
            <a:r>
              <a:rPr lang="en-US" dirty="0" err="1" smtClean="0"/>
              <a:t>tagove</a:t>
            </a:r>
            <a:r>
              <a:rPr lang="en-US" dirty="0" smtClean="0"/>
              <a:t> </a:t>
            </a:r>
            <a:r>
              <a:rPr lang="en-US" dirty="0" err="1" smtClean="0"/>
              <a:t>zamenjuje</a:t>
            </a:r>
            <a:r>
              <a:rPr lang="en-US" dirty="0" smtClean="0"/>
              <a:t> </a:t>
            </a:r>
            <a:r>
              <a:rPr lang="en-US" dirty="0" err="1" smtClean="0"/>
              <a:t>odgovarajućim</a:t>
            </a:r>
            <a:r>
              <a:rPr lang="en-US" dirty="0" smtClean="0"/>
              <a:t> HTML </a:t>
            </a:r>
            <a:r>
              <a:rPr lang="en-US" dirty="0" err="1" smtClean="0"/>
              <a:t>tagovima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Navigacija</a:t>
            </a:r>
            <a:r>
              <a:rPr lang="en-US" dirty="0" smtClean="0"/>
              <a:t> </a:t>
            </a:r>
            <a:r>
              <a:rPr lang="en-US" dirty="0" err="1" smtClean="0"/>
              <a:t>kroz</a:t>
            </a:r>
            <a:r>
              <a:rPr lang="en-US" dirty="0" smtClean="0"/>
              <a:t> </a:t>
            </a:r>
            <a:r>
              <a:rPr lang="en-US" dirty="0" err="1" smtClean="0"/>
              <a:t>dokumente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FB7B-E7BF-42D1-982B-B5988566F2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87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Prikaz</a:t>
            </a:r>
            <a:r>
              <a:rPr lang="en-US" baseline="0" dirty="0" smtClean="0"/>
              <a:t> html </a:t>
            </a:r>
            <a:r>
              <a:rPr lang="en-US" baseline="0" dirty="0" err="1" smtClean="0"/>
              <a:t>presude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zakona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gdje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vidimo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organizaciju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dokumenata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kao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mgoucnost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navigacije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kroz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njih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putem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označenih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linkova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FB7B-E7BF-42D1-982B-B5988566F2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64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Pojasniti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fronta</a:t>
            </a:r>
            <a:r>
              <a:rPr lang="en-US" dirty="0" smtClean="0"/>
              <a:t>, </a:t>
            </a:r>
            <a:r>
              <a:rPr lang="en-US" dirty="0" err="1" smtClean="0"/>
              <a:t>forme</a:t>
            </a:r>
            <a:r>
              <a:rPr lang="en-US" dirty="0" smtClean="0"/>
              <a:t>, </a:t>
            </a:r>
            <a:r>
              <a:rPr lang="en-US" dirty="0" err="1" smtClean="0"/>
              <a:t>sta</a:t>
            </a:r>
            <a:r>
              <a:rPr lang="en-US" dirty="0" smtClean="0"/>
              <a:t> se </a:t>
            </a:r>
            <a:r>
              <a:rPr lang="en-US" dirty="0" err="1" smtClean="0"/>
              <a:t>radi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dugme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prikazuje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pomenuti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nastavku</a:t>
            </a:r>
            <a:r>
              <a:rPr lang="en-US" baseline="0" dirty="0" smtClean="0"/>
              <a:t> da se </a:t>
            </a:r>
            <a:r>
              <a:rPr lang="en-US" baseline="0" dirty="0" err="1" smtClean="0"/>
              <a:t>generise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presuda</a:t>
            </a:r>
            <a:r>
              <a:rPr lang="en-US" baseline="0" dirty="0" smtClean="0"/>
              <a:t> (front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staviti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posle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Na </a:t>
            </a:r>
            <a:r>
              <a:rPr lang="en-US" baseline="0" dirty="0" err="1" smtClean="0"/>
              <a:t>frontu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prikazane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metapodataka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atributa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samom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slucaju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potrebno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rasudjivanje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generisanje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presude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Pocetna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polja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metapodataka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obavezna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jer</a:t>
            </a:r>
            <a:r>
              <a:rPr lang="en-US" baseline="0" dirty="0" smtClean="0"/>
              <a:t> se u </a:t>
            </a:r>
            <a:r>
              <a:rPr lang="en-US" baseline="0" dirty="0" err="1" smtClean="0"/>
              <a:t>svim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presudama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analizirali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pominju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Odabirom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opcije</a:t>
            </a:r>
            <a:r>
              <a:rPr lang="en-US" baseline="0" dirty="0" smtClean="0"/>
              <a:t> – “</a:t>
            </a:r>
            <a:r>
              <a:rPr lang="en-US" baseline="0" dirty="0" err="1" smtClean="0"/>
              <a:t>izvrsi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rasudjivanje</a:t>
            </a:r>
            <a:r>
              <a:rPr lang="en-US" baseline="0" dirty="0" smtClean="0"/>
              <a:t>”, </a:t>
            </a:r>
            <a:r>
              <a:rPr lang="en-US" baseline="0" dirty="0" err="1" smtClean="0"/>
              <a:t>pokrece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rasudjivanje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pravilima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slucajevima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Ovo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detaljno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objasnjeno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narednim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slajdovima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FB7B-E7BF-42D1-982B-B5988566F2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2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C146-2572-4D6E-864A-13E0EF8D8B5B}" type="datetimeFigureOut">
              <a:rPr lang="en-US" smtClean="0"/>
              <a:t>2025-09-18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6275F67-A353-4119-8309-82BE7E5E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2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C146-2572-4D6E-864A-13E0EF8D8B5B}" type="datetimeFigureOut">
              <a:rPr lang="en-US" smtClean="0"/>
              <a:t>2025-09-18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275F67-A353-4119-8309-82BE7E5E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7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C146-2572-4D6E-864A-13E0EF8D8B5B}" type="datetimeFigureOut">
              <a:rPr lang="en-US" smtClean="0"/>
              <a:t>2025-09-18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275F67-A353-4119-8309-82BE7E5E697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7627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C146-2572-4D6E-864A-13E0EF8D8B5B}" type="datetimeFigureOut">
              <a:rPr lang="en-US" smtClean="0"/>
              <a:t>2025-09-18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275F67-A353-4119-8309-82BE7E5E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65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C146-2572-4D6E-864A-13E0EF8D8B5B}" type="datetimeFigureOut">
              <a:rPr lang="en-US" smtClean="0"/>
              <a:t>2025-09-18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275F67-A353-4119-8309-82BE7E5E697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7041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C146-2572-4D6E-864A-13E0EF8D8B5B}" type="datetimeFigureOut">
              <a:rPr lang="en-US" smtClean="0"/>
              <a:t>2025-09-18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275F67-A353-4119-8309-82BE7E5E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1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C146-2572-4D6E-864A-13E0EF8D8B5B}" type="datetimeFigureOut">
              <a:rPr lang="en-US" smtClean="0"/>
              <a:t>2025-09-18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5F67-A353-4119-8309-82BE7E5E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4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C146-2572-4D6E-864A-13E0EF8D8B5B}" type="datetimeFigureOut">
              <a:rPr lang="en-US" smtClean="0"/>
              <a:t>2025-09-18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5F67-A353-4119-8309-82BE7E5E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2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C146-2572-4D6E-864A-13E0EF8D8B5B}" type="datetimeFigureOut">
              <a:rPr lang="en-US" smtClean="0"/>
              <a:t>2025-09-18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5F67-A353-4119-8309-82BE7E5E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9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C146-2572-4D6E-864A-13E0EF8D8B5B}" type="datetimeFigureOut">
              <a:rPr lang="en-US" smtClean="0"/>
              <a:t>2025-09-18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275F67-A353-4119-8309-82BE7E5E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2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C146-2572-4D6E-864A-13E0EF8D8B5B}" type="datetimeFigureOut">
              <a:rPr lang="en-US" smtClean="0"/>
              <a:t>2025-09-18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6275F67-A353-4119-8309-82BE7E5E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6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C146-2572-4D6E-864A-13E0EF8D8B5B}" type="datetimeFigureOut">
              <a:rPr lang="en-US" smtClean="0"/>
              <a:t>2025-09-18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6275F67-A353-4119-8309-82BE7E5E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1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C146-2572-4D6E-864A-13E0EF8D8B5B}" type="datetimeFigureOut">
              <a:rPr lang="en-US" smtClean="0"/>
              <a:t>2025-09-18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5F67-A353-4119-8309-82BE7E5E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3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C146-2572-4D6E-864A-13E0EF8D8B5B}" type="datetimeFigureOut">
              <a:rPr lang="en-US" smtClean="0"/>
              <a:t>2025-09-18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5F67-A353-4119-8309-82BE7E5E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1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C146-2572-4D6E-864A-13E0EF8D8B5B}" type="datetimeFigureOut">
              <a:rPr lang="en-US" smtClean="0"/>
              <a:t>2025-09-18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5F67-A353-4119-8309-82BE7E5E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8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C146-2572-4D6E-864A-13E0EF8D8B5B}" type="datetimeFigureOut">
              <a:rPr lang="en-US" smtClean="0"/>
              <a:t>2025-09-18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275F67-A353-4119-8309-82BE7E5E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7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EC146-2572-4D6E-864A-13E0EF8D8B5B}" type="datetimeFigureOut">
              <a:rPr lang="en-US" smtClean="0"/>
              <a:t>2025-09-18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6275F67-A353-4119-8309-82BE7E5E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9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2827865"/>
            <a:ext cx="9472611" cy="767417"/>
          </a:xfrm>
        </p:spPr>
        <p:txBody>
          <a:bodyPr/>
          <a:lstStyle/>
          <a:p>
            <a:pPr algn="ctr"/>
            <a:r>
              <a:rPr lang="en-US" b="1" dirty="0" err="1"/>
              <a:t>Krivična</a:t>
            </a:r>
            <a:r>
              <a:rPr lang="en-US" b="1" dirty="0"/>
              <a:t> </a:t>
            </a:r>
            <a:r>
              <a:rPr lang="en-US" b="1" dirty="0" err="1" smtClean="0"/>
              <a:t>dela</a:t>
            </a:r>
            <a:r>
              <a:rPr lang="en-US" b="1" dirty="0" smtClean="0"/>
              <a:t> </a:t>
            </a:r>
            <a:r>
              <a:rPr lang="en-US" b="1" dirty="0" err="1"/>
              <a:t>protiv</a:t>
            </a:r>
            <a:r>
              <a:rPr lang="en-US" b="1" dirty="0"/>
              <a:t> </a:t>
            </a:r>
            <a:r>
              <a:rPr lang="en-US" b="1" dirty="0" err="1"/>
              <a:t>braka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porodice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0" y="3634564"/>
            <a:ext cx="9472611" cy="516938"/>
          </a:xfrm>
        </p:spPr>
        <p:txBody>
          <a:bodyPr/>
          <a:lstStyle/>
          <a:p>
            <a:pPr algn="ctr"/>
            <a:r>
              <a:rPr lang="en-US" dirty="0" err="1"/>
              <a:t>Projektni</a:t>
            </a:r>
            <a:r>
              <a:rPr lang="en-US" dirty="0"/>
              <a:t> </a:t>
            </a:r>
            <a:r>
              <a:rPr lang="en-US" dirty="0" err="1"/>
              <a:t>zadatak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Pravne</a:t>
            </a:r>
            <a:r>
              <a:rPr lang="en-US" dirty="0"/>
              <a:t> </a:t>
            </a:r>
            <a:r>
              <a:rPr lang="en-US" dirty="0" err="1"/>
              <a:t>informatike</a:t>
            </a:r>
            <a:r>
              <a:rPr lang="en-US" dirty="0"/>
              <a:t> – </a:t>
            </a:r>
            <a:r>
              <a:rPr lang="en-US" dirty="0" err="1"/>
              <a:t>školska</a:t>
            </a:r>
            <a:r>
              <a:rPr lang="en-US" dirty="0"/>
              <a:t> 2024/2025. </a:t>
            </a:r>
            <a:r>
              <a:rPr lang="en-US" dirty="0" err="1"/>
              <a:t>godina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63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8290"/>
          </a:xfrm>
        </p:spPr>
        <p:txBody>
          <a:bodyPr/>
          <a:lstStyle/>
          <a:p>
            <a:r>
              <a:rPr lang="en-US" dirty="0" err="1" smtClean="0"/>
              <a:t>Rasuđivanje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slučajevima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74800"/>
            <a:ext cx="8915400" cy="4336422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Dodati</a:t>
            </a:r>
            <a:r>
              <a:rPr lang="en-US" sz="2000" dirty="0" smtClean="0"/>
              <a:t> </a:t>
            </a:r>
            <a:r>
              <a:rPr lang="en-US" sz="2000" dirty="0" err="1" smtClean="0"/>
              <a:t>sliku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fronta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766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2090"/>
          </a:xfrm>
        </p:spPr>
        <p:txBody>
          <a:bodyPr/>
          <a:lstStyle/>
          <a:p>
            <a:r>
              <a:rPr lang="en-US" dirty="0" err="1" smtClean="0"/>
              <a:t>Rasuđivanje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slučajevima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73200"/>
            <a:ext cx="8915400" cy="4438022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Baza</a:t>
            </a:r>
            <a:r>
              <a:rPr lang="en-US" sz="2000" dirty="0" smtClean="0"/>
              <a:t> </a:t>
            </a:r>
            <a:r>
              <a:rPr lang="en-US" sz="2000" dirty="0" err="1" smtClean="0"/>
              <a:t>slučajeva</a:t>
            </a:r>
            <a:endParaRPr lang="en-US" sz="2000" dirty="0" smtClean="0"/>
          </a:p>
          <a:p>
            <a:r>
              <a:rPr lang="en-US" sz="2000" dirty="0" err="1" smtClean="0"/>
              <a:t>Funkcije</a:t>
            </a:r>
            <a:r>
              <a:rPr lang="en-US" sz="2000" dirty="0" smtClean="0"/>
              <a:t> </a:t>
            </a:r>
            <a:r>
              <a:rPr lang="en-US" sz="2000" dirty="0" err="1" smtClean="0"/>
              <a:t>sličnosti</a:t>
            </a:r>
            <a:r>
              <a:rPr lang="en-US" sz="2000" dirty="0" smtClean="0"/>
              <a:t>, </a:t>
            </a:r>
            <a:r>
              <a:rPr lang="en-US" sz="2000" dirty="0" err="1" smtClean="0"/>
              <a:t>opis</a:t>
            </a:r>
            <a:r>
              <a:rPr lang="en-US" sz="2000" dirty="0" smtClean="0"/>
              <a:t> </a:t>
            </a:r>
            <a:r>
              <a:rPr lang="en-US" sz="2000" dirty="0" err="1" smtClean="0"/>
              <a:t>bekenda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6004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0557"/>
          </a:xfrm>
        </p:spPr>
        <p:txBody>
          <a:bodyPr/>
          <a:lstStyle/>
          <a:p>
            <a:r>
              <a:rPr lang="en-US" dirty="0" err="1" smtClean="0"/>
              <a:t>Kratak</a:t>
            </a:r>
            <a:r>
              <a:rPr lang="en-US" dirty="0" smtClean="0"/>
              <a:t> </a:t>
            </a:r>
            <a:r>
              <a:rPr lang="en-US" dirty="0" err="1" smtClean="0"/>
              <a:t>pregled</a:t>
            </a:r>
            <a:r>
              <a:rPr lang="en-US" dirty="0" smtClean="0"/>
              <a:t> </a:t>
            </a:r>
            <a:r>
              <a:rPr lang="en-US" dirty="0" err="1" smtClean="0"/>
              <a:t>specifikacije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0200"/>
            <a:ext cx="8915400" cy="4311022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Cilj</a:t>
            </a:r>
            <a:r>
              <a:rPr lang="en-US" sz="2000" dirty="0" smtClean="0"/>
              <a:t>: </a:t>
            </a:r>
            <a:r>
              <a:rPr lang="en-US" sz="2000" dirty="0" err="1" smtClean="0"/>
              <a:t>kreiranje</a:t>
            </a:r>
            <a:r>
              <a:rPr lang="en-US" sz="2000" dirty="0" smtClean="0"/>
              <a:t> </a:t>
            </a:r>
            <a:r>
              <a:rPr lang="en-US" sz="2000" dirty="0" err="1" smtClean="0"/>
              <a:t>sistema</a:t>
            </a:r>
            <a:r>
              <a:rPr lang="en-US" sz="2000" dirty="0" smtClean="0"/>
              <a:t> </a:t>
            </a:r>
            <a:r>
              <a:rPr lang="en-US" sz="2000" dirty="0" err="1" smtClean="0"/>
              <a:t>za</a:t>
            </a:r>
            <a:r>
              <a:rPr lang="en-US" sz="2000" dirty="0" smtClean="0"/>
              <a:t> </a:t>
            </a:r>
            <a:r>
              <a:rPr lang="en-US" sz="2000" dirty="0" err="1" smtClean="0"/>
              <a:t>podršku</a:t>
            </a:r>
            <a:r>
              <a:rPr lang="en-US" sz="2000" dirty="0" smtClean="0"/>
              <a:t> </a:t>
            </a:r>
            <a:r>
              <a:rPr lang="en-US" sz="2000" dirty="0" err="1" smtClean="0"/>
              <a:t>sudijama</a:t>
            </a:r>
            <a:r>
              <a:rPr lang="en-US" sz="2000" dirty="0" smtClean="0"/>
              <a:t> u </a:t>
            </a:r>
            <a:r>
              <a:rPr lang="en-US" sz="2000" dirty="0" err="1" smtClean="0"/>
              <a:t>odlučivanju</a:t>
            </a:r>
            <a:r>
              <a:rPr lang="en-US" sz="2000" dirty="0" smtClean="0"/>
              <a:t> u </a:t>
            </a:r>
            <a:r>
              <a:rPr lang="en-US" sz="2000" dirty="0" err="1" smtClean="0"/>
              <a:t>sudskim</a:t>
            </a:r>
            <a:r>
              <a:rPr lang="en-US" sz="2000" dirty="0" smtClean="0"/>
              <a:t> </a:t>
            </a:r>
            <a:r>
              <a:rPr lang="en-US" sz="2000" dirty="0" err="1" smtClean="0"/>
              <a:t>predmetima</a:t>
            </a:r>
            <a:endParaRPr lang="en-US" sz="2000" dirty="0" smtClean="0"/>
          </a:p>
          <a:p>
            <a:r>
              <a:rPr lang="en-US" sz="2000" dirty="0" err="1" smtClean="0"/>
              <a:t>Koraci</a:t>
            </a:r>
            <a:r>
              <a:rPr lang="en-US" sz="2000" dirty="0" smtClean="0"/>
              <a:t> u </a:t>
            </a:r>
            <a:r>
              <a:rPr lang="en-US" sz="2000" dirty="0" err="1" smtClean="0"/>
              <a:t>kreiranju</a:t>
            </a:r>
            <a:r>
              <a:rPr lang="en-US" sz="2000" dirty="0" smtClean="0"/>
              <a:t> </a:t>
            </a:r>
            <a:r>
              <a:rPr lang="en-US" sz="2000" dirty="0" err="1" smtClean="0"/>
              <a:t>sistema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dirty="0" err="1" smtClean="0"/>
              <a:t>Izbor</a:t>
            </a:r>
            <a:r>
              <a:rPr lang="en-US" sz="1800" dirty="0" smtClean="0"/>
              <a:t> </a:t>
            </a:r>
            <a:r>
              <a:rPr lang="en-US" sz="1800" dirty="0" err="1" smtClean="0"/>
              <a:t>odgovarajućeg</a:t>
            </a:r>
            <a:r>
              <a:rPr lang="en-US" sz="1800" dirty="0" smtClean="0"/>
              <a:t> </a:t>
            </a:r>
            <a:r>
              <a:rPr lang="en-US" sz="1800" dirty="0" err="1" smtClean="0"/>
              <a:t>zakona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1800" dirty="0" err="1" smtClean="0"/>
              <a:t>sudske</a:t>
            </a:r>
            <a:r>
              <a:rPr lang="en-US" sz="1800" dirty="0" smtClean="0"/>
              <a:t> </a:t>
            </a:r>
            <a:r>
              <a:rPr lang="en-US" sz="1800" dirty="0" err="1" smtClean="0"/>
              <a:t>prakse</a:t>
            </a:r>
            <a:r>
              <a:rPr lang="en-US" sz="1800" dirty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1800" dirty="0" err="1" smtClean="0"/>
              <a:t>predstavljanje</a:t>
            </a:r>
            <a:r>
              <a:rPr lang="en-US" sz="1800" dirty="0" smtClean="0"/>
              <a:t> u </a:t>
            </a:r>
            <a:r>
              <a:rPr lang="en-US" sz="1800" dirty="0" err="1" smtClean="0"/>
              <a:t>Akona</a:t>
            </a:r>
            <a:r>
              <a:rPr lang="en-US" sz="1800" dirty="0" smtClean="0"/>
              <a:t> </a:t>
            </a:r>
            <a:r>
              <a:rPr lang="en-US" sz="1800" dirty="0" err="1" smtClean="0"/>
              <a:t>Ntoso</a:t>
            </a:r>
            <a:r>
              <a:rPr lang="en-US" sz="1800" dirty="0" smtClean="0"/>
              <a:t> </a:t>
            </a:r>
            <a:r>
              <a:rPr lang="en-US" sz="1800" dirty="0" err="1" smtClean="0"/>
              <a:t>formatu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 err="1" smtClean="0"/>
              <a:t>Ekstrakcija</a:t>
            </a:r>
            <a:r>
              <a:rPr lang="en-US" sz="1800" dirty="0" smtClean="0"/>
              <a:t> </a:t>
            </a:r>
            <a:r>
              <a:rPr lang="en-US" sz="1800" dirty="0" err="1" smtClean="0"/>
              <a:t>metapodataka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1800" dirty="0" err="1" smtClean="0"/>
              <a:t>činjenica</a:t>
            </a:r>
            <a:r>
              <a:rPr lang="en-US" sz="1800" dirty="0" smtClean="0"/>
              <a:t> – NLP</a:t>
            </a:r>
          </a:p>
          <a:p>
            <a:pPr lvl="1"/>
            <a:r>
              <a:rPr lang="en-US" sz="1800" dirty="0" err="1" smtClean="0"/>
              <a:t>Pregled</a:t>
            </a:r>
            <a:r>
              <a:rPr lang="en-US" sz="1800" dirty="0" smtClean="0"/>
              <a:t> </a:t>
            </a:r>
            <a:r>
              <a:rPr lang="en-US" sz="1800" dirty="0" err="1" smtClean="0"/>
              <a:t>zakona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1800" dirty="0" err="1" smtClean="0"/>
              <a:t>sudskih</a:t>
            </a:r>
            <a:r>
              <a:rPr lang="en-US" sz="1800" dirty="0" smtClean="0"/>
              <a:t> </a:t>
            </a:r>
            <a:r>
              <a:rPr lang="en-US" sz="1800" dirty="0" err="1" smtClean="0"/>
              <a:t>odluka</a:t>
            </a:r>
            <a:endParaRPr lang="en-US" sz="1800" dirty="0" smtClean="0"/>
          </a:p>
          <a:p>
            <a:pPr lvl="1"/>
            <a:r>
              <a:rPr lang="en-US" sz="1800" dirty="0" err="1" smtClean="0"/>
              <a:t>Omogućavanje</a:t>
            </a:r>
            <a:r>
              <a:rPr lang="en-US" sz="1800" dirty="0" smtClean="0"/>
              <a:t> </a:t>
            </a:r>
            <a:r>
              <a:rPr lang="en-US" sz="1800" dirty="0" err="1" smtClean="0"/>
              <a:t>unosa</a:t>
            </a:r>
            <a:r>
              <a:rPr lang="en-US" sz="1800" dirty="0" smtClean="0"/>
              <a:t> </a:t>
            </a:r>
            <a:r>
              <a:rPr lang="en-US" sz="1800" dirty="0" err="1" smtClean="0"/>
              <a:t>podataka</a:t>
            </a:r>
            <a:r>
              <a:rPr lang="en-US" sz="1800" dirty="0" smtClean="0"/>
              <a:t> o </a:t>
            </a:r>
            <a:r>
              <a:rPr lang="en-US" sz="1800" dirty="0" err="1" smtClean="0"/>
              <a:t>slučaju</a:t>
            </a:r>
            <a:r>
              <a:rPr lang="en-US" sz="1800" dirty="0" smtClean="0"/>
              <a:t> od </a:t>
            </a:r>
            <a:r>
              <a:rPr lang="en-US" sz="1800" dirty="0" err="1" smtClean="0"/>
              <a:t>strane</a:t>
            </a:r>
            <a:r>
              <a:rPr lang="en-US" sz="1800" dirty="0" smtClean="0"/>
              <a:t> </a:t>
            </a:r>
            <a:r>
              <a:rPr lang="en-US" sz="1800" dirty="0" err="1" smtClean="0"/>
              <a:t>korisnika</a:t>
            </a:r>
            <a:endParaRPr lang="en-US" sz="1800" dirty="0" smtClean="0"/>
          </a:p>
          <a:p>
            <a:pPr lvl="1"/>
            <a:r>
              <a:rPr lang="en-US" sz="1800" dirty="0" err="1" smtClean="0"/>
              <a:t>Rasuđivanje</a:t>
            </a:r>
            <a:r>
              <a:rPr lang="en-US" sz="1800" dirty="0" smtClean="0"/>
              <a:t> </a:t>
            </a:r>
            <a:r>
              <a:rPr lang="en-US" sz="1800" dirty="0" err="1" smtClean="0"/>
              <a:t>po</a:t>
            </a:r>
            <a:r>
              <a:rPr lang="en-US" sz="1800" dirty="0" smtClean="0"/>
              <a:t> </a:t>
            </a:r>
            <a:r>
              <a:rPr lang="en-US" sz="1800" dirty="0" err="1" smtClean="0"/>
              <a:t>slučajevima</a:t>
            </a:r>
            <a:endParaRPr lang="en-US" sz="1800" dirty="0" smtClean="0"/>
          </a:p>
          <a:p>
            <a:pPr lvl="1"/>
            <a:r>
              <a:rPr lang="en-US" sz="1800" dirty="0" err="1" smtClean="0"/>
              <a:t>Rasuđivanje</a:t>
            </a:r>
            <a:r>
              <a:rPr lang="en-US" sz="1800" dirty="0" smtClean="0"/>
              <a:t> </a:t>
            </a:r>
            <a:r>
              <a:rPr lang="en-US" sz="1800" dirty="0" err="1" smtClean="0"/>
              <a:t>po</a:t>
            </a:r>
            <a:r>
              <a:rPr lang="en-US" sz="1800" dirty="0" smtClean="0"/>
              <a:t> </a:t>
            </a:r>
            <a:r>
              <a:rPr lang="en-US" sz="1800" dirty="0" err="1" smtClean="0"/>
              <a:t>pravilima</a:t>
            </a:r>
            <a:endParaRPr lang="en-US" sz="1800" dirty="0" smtClean="0"/>
          </a:p>
          <a:p>
            <a:pPr lvl="1"/>
            <a:r>
              <a:rPr lang="en-US" sz="1800" dirty="0" err="1" smtClean="0"/>
              <a:t>Generisanje</a:t>
            </a:r>
            <a:r>
              <a:rPr lang="en-US" sz="1800" dirty="0" smtClean="0"/>
              <a:t> </a:t>
            </a:r>
            <a:r>
              <a:rPr lang="en-US" sz="1800" dirty="0" err="1" smtClean="0"/>
              <a:t>nove</a:t>
            </a:r>
            <a:r>
              <a:rPr lang="en-US" sz="1800" dirty="0" smtClean="0"/>
              <a:t> </a:t>
            </a:r>
            <a:r>
              <a:rPr lang="en-US" sz="1800" dirty="0" err="1" smtClean="0"/>
              <a:t>sudske</a:t>
            </a:r>
            <a:r>
              <a:rPr lang="en-US" sz="1800" dirty="0" smtClean="0"/>
              <a:t> </a:t>
            </a:r>
            <a:r>
              <a:rPr lang="en-US" sz="1800" dirty="0" err="1" smtClean="0"/>
              <a:t>odluke</a:t>
            </a:r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2599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0557"/>
          </a:xfrm>
        </p:spPr>
        <p:txBody>
          <a:bodyPr/>
          <a:lstStyle/>
          <a:p>
            <a:r>
              <a:rPr lang="en-US" dirty="0" err="1" smtClean="0"/>
              <a:t>Arhitektura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60494"/>
            <a:ext cx="8915400" cy="3750729"/>
          </a:xfrm>
        </p:spPr>
        <p:txBody>
          <a:bodyPr/>
          <a:lstStyle/>
          <a:p>
            <a:r>
              <a:rPr lang="en-US" dirty="0"/>
              <a:t>Backend </a:t>
            </a:r>
            <a:r>
              <a:rPr lang="en-US" dirty="0" smtClean="0"/>
              <a:t>- Spring Boot, Java</a:t>
            </a:r>
          </a:p>
          <a:p>
            <a:r>
              <a:rPr lang="en-US" dirty="0" smtClean="0"/>
              <a:t>Frontend – Angular</a:t>
            </a:r>
          </a:p>
          <a:p>
            <a:r>
              <a:rPr lang="en-US" dirty="0" smtClean="0"/>
              <a:t>CSV </a:t>
            </a:r>
            <a:r>
              <a:rPr lang="en-US" dirty="0" err="1" smtClean="0"/>
              <a:t>fajlovi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skladištenje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r>
              <a:rPr lang="en-US" dirty="0" smtClean="0"/>
              <a:t>Model </a:t>
            </a:r>
            <a:r>
              <a:rPr lang="en-US" dirty="0" err="1" smtClean="0"/>
              <a:t>presude</a:t>
            </a:r>
            <a:r>
              <a:rPr lang="en-US" dirty="0" smtClean="0"/>
              <a:t> – </a:t>
            </a:r>
            <a:r>
              <a:rPr lang="en-US" dirty="0" err="1" smtClean="0"/>
              <a:t>predstavljen</a:t>
            </a:r>
            <a:r>
              <a:rPr lang="en-US" dirty="0" smtClean="0"/>
              <a:t> </a:t>
            </a:r>
            <a:r>
              <a:rPr lang="en-US" dirty="0" err="1" smtClean="0"/>
              <a:t>atributima</a:t>
            </a:r>
            <a:endParaRPr lang="en-US" dirty="0" smtClean="0"/>
          </a:p>
          <a:p>
            <a:r>
              <a:rPr lang="en-US" dirty="0" smtClean="0"/>
              <a:t>Model </a:t>
            </a:r>
            <a:r>
              <a:rPr lang="en-US" dirty="0" err="1" smtClean="0"/>
              <a:t>metapodataka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12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08615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Izbor</a:t>
            </a:r>
            <a:r>
              <a:rPr lang="en-US" dirty="0" smtClean="0"/>
              <a:t> </a:t>
            </a:r>
            <a:r>
              <a:rPr lang="en-US" dirty="0" err="1" smtClean="0"/>
              <a:t>zakona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sudske</a:t>
            </a:r>
            <a:r>
              <a:rPr lang="en-US" dirty="0"/>
              <a:t> </a:t>
            </a:r>
            <a:r>
              <a:rPr lang="en-US" dirty="0" err="1"/>
              <a:t>prakse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predstavljanje</a:t>
            </a:r>
            <a:r>
              <a:rPr lang="en-US" dirty="0"/>
              <a:t> u </a:t>
            </a:r>
            <a:r>
              <a:rPr lang="en-US" dirty="0" err="1"/>
              <a:t>Akona</a:t>
            </a:r>
            <a:r>
              <a:rPr lang="en-US" dirty="0"/>
              <a:t> </a:t>
            </a:r>
            <a:r>
              <a:rPr lang="en-US" dirty="0" err="1"/>
              <a:t>Ntoso</a:t>
            </a:r>
            <a:r>
              <a:rPr lang="en-US" dirty="0"/>
              <a:t> </a:t>
            </a:r>
            <a:r>
              <a:rPr lang="en-US" dirty="0" err="1"/>
              <a:t>formatu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23533"/>
            <a:ext cx="8915400" cy="3887689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Krivični</a:t>
            </a:r>
            <a:r>
              <a:rPr lang="en-US" sz="2000" dirty="0" smtClean="0"/>
              <a:t> </a:t>
            </a:r>
            <a:r>
              <a:rPr lang="en-US" sz="2000" dirty="0" err="1" smtClean="0"/>
              <a:t>zakonik</a:t>
            </a:r>
            <a:r>
              <a:rPr lang="en-US" sz="2000" dirty="0" smtClean="0"/>
              <a:t> </a:t>
            </a:r>
            <a:r>
              <a:rPr lang="en-US" sz="2000" dirty="0" err="1" smtClean="0"/>
              <a:t>Crne</a:t>
            </a:r>
            <a:r>
              <a:rPr lang="en-US" sz="2000" dirty="0" smtClean="0"/>
              <a:t> Gore:</a:t>
            </a:r>
          </a:p>
          <a:p>
            <a:pPr lvl="1"/>
            <a:r>
              <a:rPr lang="en-US" sz="1800" dirty="0" err="1" smtClean="0"/>
              <a:t>Metapodaci</a:t>
            </a:r>
            <a:r>
              <a:rPr lang="en-US" sz="1800" dirty="0" smtClean="0"/>
              <a:t> - </a:t>
            </a:r>
            <a:r>
              <a:rPr lang="en-US" sz="1800" dirty="0" err="1" smtClean="0"/>
              <a:t>naziv</a:t>
            </a:r>
            <a:r>
              <a:rPr lang="en-US" sz="1800" dirty="0" smtClean="0"/>
              <a:t>, datum </a:t>
            </a:r>
            <a:r>
              <a:rPr lang="en-US" sz="1800" dirty="0" err="1" smtClean="0"/>
              <a:t>izdavanja</a:t>
            </a:r>
            <a:r>
              <a:rPr lang="en-US" sz="1800" dirty="0" smtClean="0"/>
              <a:t>, </a:t>
            </a:r>
            <a:r>
              <a:rPr lang="en-US" sz="1800" dirty="0" err="1" smtClean="0"/>
              <a:t>izvor</a:t>
            </a:r>
            <a:r>
              <a:rPr lang="en-US" sz="1800" dirty="0" smtClean="0"/>
              <a:t>, datum </a:t>
            </a:r>
            <a:r>
              <a:rPr lang="en-US" sz="1800" dirty="0" err="1" smtClean="0"/>
              <a:t>poslednje</a:t>
            </a:r>
            <a:r>
              <a:rPr lang="en-US" sz="1800" dirty="0" smtClean="0"/>
              <a:t> </a:t>
            </a:r>
            <a:r>
              <a:rPr lang="en-US" sz="1800" dirty="0" err="1" smtClean="0"/>
              <a:t>izmene</a:t>
            </a:r>
            <a:endParaRPr lang="en-US" sz="1800" dirty="0" smtClean="0"/>
          </a:p>
          <a:p>
            <a:pPr lvl="1"/>
            <a:r>
              <a:rPr lang="en-US" sz="1800" dirty="0" err="1" smtClean="0"/>
              <a:t>Organizacija</a:t>
            </a:r>
            <a:r>
              <a:rPr lang="en-US" sz="1800" dirty="0" smtClean="0"/>
              <a:t> </a:t>
            </a:r>
            <a:r>
              <a:rPr lang="en-US" sz="1800" dirty="0" err="1" smtClean="0"/>
              <a:t>teksta</a:t>
            </a:r>
            <a:r>
              <a:rPr lang="en-US" sz="1800" dirty="0" smtClean="0"/>
              <a:t> – </a:t>
            </a:r>
            <a:r>
              <a:rPr lang="en-US" sz="1800" dirty="0" err="1" smtClean="0"/>
              <a:t>poglavlja</a:t>
            </a:r>
            <a:r>
              <a:rPr lang="en-US" sz="1800" dirty="0" smtClean="0"/>
              <a:t>, </a:t>
            </a:r>
            <a:r>
              <a:rPr lang="en-US" sz="1800" dirty="0" err="1" smtClean="0"/>
              <a:t>članovi</a:t>
            </a:r>
            <a:r>
              <a:rPr lang="en-US" sz="1800" dirty="0" smtClean="0"/>
              <a:t>, </a:t>
            </a:r>
            <a:r>
              <a:rPr lang="en-US" sz="1800" dirty="0" err="1" smtClean="0"/>
              <a:t>stavovi</a:t>
            </a:r>
            <a:r>
              <a:rPr lang="en-US" sz="1800" dirty="0" smtClean="0"/>
              <a:t>, </a:t>
            </a:r>
            <a:r>
              <a:rPr lang="en-US" sz="1800" dirty="0" err="1" smtClean="0"/>
              <a:t>tačke</a:t>
            </a:r>
            <a:r>
              <a:rPr lang="en-US" sz="1800" dirty="0" smtClean="0"/>
              <a:t>, reference </a:t>
            </a:r>
            <a:r>
              <a:rPr lang="en-US" sz="1800" dirty="0" err="1" smtClean="0"/>
              <a:t>na</a:t>
            </a:r>
            <a:r>
              <a:rPr lang="en-US" sz="1800" dirty="0" smtClean="0"/>
              <a:t> </a:t>
            </a:r>
            <a:r>
              <a:rPr lang="en-US" sz="1800" dirty="0" err="1" smtClean="0"/>
              <a:t>druge</a:t>
            </a:r>
            <a:r>
              <a:rPr lang="en-US" sz="1800" dirty="0" smtClean="0"/>
              <a:t> </a:t>
            </a:r>
            <a:r>
              <a:rPr lang="en-US" sz="1800" dirty="0" err="1" smtClean="0"/>
              <a:t>delove</a:t>
            </a:r>
            <a:r>
              <a:rPr lang="en-US" sz="1800" dirty="0" smtClean="0"/>
              <a:t> </a:t>
            </a:r>
            <a:r>
              <a:rPr lang="en-US" sz="1800" dirty="0" err="1" smtClean="0"/>
              <a:t>zakona</a:t>
            </a:r>
            <a:endParaRPr lang="en-US" sz="1800" dirty="0" smtClean="0"/>
          </a:p>
          <a:p>
            <a:r>
              <a:rPr lang="en-US" sz="2000" dirty="0" err="1" smtClean="0"/>
              <a:t>Sudske</a:t>
            </a:r>
            <a:r>
              <a:rPr lang="en-US" sz="2000" dirty="0" smtClean="0"/>
              <a:t> </a:t>
            </a:r>
            <a:r>
              <a:rPr lang="en-US" sz="2000" dirty="0" err="1" smtClean="0"/>
              <a:t>odluke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dirty="0" err="1" smtClean="0"/>
              <a:t>Metapodaci</a:t>
            </a:r>
            <a:r>
              <a:rPr lang="en-US" sz="1800" dirty="0" smtClean="0"/>
              <a:t> – </a:t>
            </a:r>
            <a:r>
              <a:rPr lang="en-US" sz="1800" dirty="0" err="1" smtClean="0"/>
              <a:t>organizacije</a:t>
            </a:r>
            <a:r>
              <a:rPr lang="en-US" sz="1800" dirty="0" smtClean="0"/>
              <a:t>, datum </a:t>
            </a:r>
            <a:r>
              <a:rPr lang="en-US" sz="1800" dirty="0" err="1" smtClean="0"/>
              <a:t>presude</a:t>
            </a:r>
            <a:r>
              <a:rPr lang="en-US" sz="1800" dirty="0" smtClean="0"/>
              <a:t>, </a:t>
            </a:r>
            <a:r>
              <a:rPr lang="en-US" sz="1800" dirty="0" err="1" smtClean="0"/>
              <a:t>broj</a:t>
            </a:r>
            <a:r>
              <a:rPr lang="en-US" sz="1800" dirty="0" smtClean="0"/>
              <a:t> </a:t>
            </a:r>
            <a:r>
              <a:rPr lang="en-US" sz="1800" dirty="0" err="1" smtClean="0"/>
              <a:t>predmeta</a:t>
            </a:r>
            <a:r>
              <a:rPr lang="en-US" sz="1800" dirty="0" smtClean="0"/>
              <a:t>, </a:t>
            </a:r>
            <a:r>
              <a:rPr lang="en-US" sz="1800" dirty="0" err="1" smtClean="0"/>
              <a:t>učesnici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1800" dirty="0" err="1" smtClean="0"/>
              <a:t>njihove</a:t>
            </a:r>
            <a:r>
              <a:rPr lang="en-US" sz="1800" dirty="0" smtClean="0"/>
              <a:t> </a:t>
            </a:r>
            <a:r>
              <a:rPr lang="en-US" sz="1800" dirty="0" err="1" smtClean="0"/>
              <a:t>uloge</a:t>
            </a:r>
            <a:endParaRPr lang="en-US" sz="1800" dirty="0" smtClean="0"/>
          </a:p>
          <a:p>
            <a:pPr lvl="1"/>
            <a:r>
              <a:rPr lang="en-US" sz="1800" dirty="0" err="1" smtClean="0"/>
              <a:t>Organizacija</a:t>
            </a:r>
            <a:r>
              <a:rPr lang="en-US" sz="1800" dirty="0" smtClean="0"/>
              <a:t> </a:t>
            </a:r>
            <a:r>
              <a:rPr lang="en-US" sz="1800" dirty="0" err="1" smtClean="0"/>
              <a:t>teksta</a:t>
            </a:r>
            <a:r>
              <a:rPr lang="en-US" sz="1800" dirty="0" smtClean="0"/>
              <a:t> – </a:t>
            </a:r>
            <a:r>
              <a:rPr lang="en-US" sz="1800" dirty="0" err="1" smtClean="0"/>
              <a:t>uvod</a:t>
            </a:r>
            <a:r>
              <a:rPr lang="en-US" sz="1800" dirty="0" smtClean="0"/>
              <a:t>, </a:t>
            </a:r>
            <a:r>
              <a:rPr lang="en-US" sz="1800" dirty="0" err="1" smtClean="0"/>
              <a:t>činjenični</a:t>
            </a:r>
            <a:r>
              <a:rPr lang="en-US" sz="1800" dirty="0" smtClean="0"/>
              <a:t> </a:t>
            </a:r>
            <a:r>
              <a:rPr lang="en-US" sz="1800" dirty="0" err="1" smtClean="0"/>
              <a:t>opis</a:t>
            </a:r>
            <a:r>
              <a:rPr lang="en-US" sz="1800" dirty="0" smtClean="0"/>
              <a:t>, </a:t>
            </a:r>
            <a:r>
              <a:rPr lang="en-US" sz="1800" dirty="0" err="1" smtClean="0"/>
              <a:t>odluka</a:t>
            </a:r>
            <a:r>
              <a:rPr lang="en-US" sz="1800" dirty="0" smtClean="0"/>
              <a:t>, </a:t>
            </a:r>
            <a:r>
              <a:rPr lang="en-US" sz="1800" dirty="0" err="1" smtClean="0"/>
              <a:t>obrazloženje</a:t>
            </a:r>
            <a:r>
              <a:rPr lang="en-US" sz="1800" dirty="0" smtClean="0"/>
              <a:t>, reference </a:t>
            </a:r>
            <a:r>
              <a:rPr lang="en-US" sz="1800" dirty="0" err="1" smtClean="0"/>
              <a:t>na</a:t>
            </a:r>
            <a:r>
              <a:rPr lang="en-US" sz="1800" dirty="0" smtClean="0"/>
              <a:t> </a:t>
            </a:r>
            <a:r>
              <a:rPr lang="en-US" sz="1800" dirty="0" err="1" smtClean="0"/>
              <a:t>zakone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1800" dirty="0" err="1" smtClean="0"/>
              <a:t>druge</a:t>
            </a:r>
            <a:r>
              <a:rPr lang="en-US" sz="1800" dirty="0" smtClean="0"/>
              <a:t> </a:t>
            </a:r>
            <a:r>
              <a:rPr lang="en-US" sz="1800" dirty="0" err="1" smtClean="0"/>
              <a:t>sudske</a:t>
            </a:r>
            <a:r>
              <a:rPr lang="en-US" sz="1800" dirty="0" smtClean="0"/>
              <a:t> </a:t>
            </a:r>
            <a:r>
              <a:rPr lang="en-US" sz="1800" dirty="0" err="1" smtClean="0"/>
              <a:t>odluke</a:t>
            </a:r>
            <a:endParaRPr lang="en-US" sz="1800" dirty="0" smtClean="0"/>
          </a:p>
          <a:p>
            <a:endParaRPr lang="en-US" sz="20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01545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4423"/>
          </a:xfrm>
        </p:spPr>
        <p:txBody>
          <a:bodyPr/>
          <a:lstStyle/>
          <a:p>
            <a:r>
              <a:rPr lang="en-US" dirty="0" err="1"/>
              <a:t>Ekstrakcija</a:t>
            </a:r>
            <a:r>
              <a:rPr lang="en-US" dirty="0"/>
              <a:t> </a:t>
            </a:r>
            <a:r>
              <a:rPr lang="en-US" dirty="0" err="1"/>
              <a:t>metapodataka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činjenica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42533"/>
            <a:ext cx="8915400" cy="4268689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ChatGPT</a:t>
            </a:r>
            <a:r>
              <a:rPr lang="en-US" sz="2000" dirty="0" smtClean="0"/>
              <a:t> API </a:t>
            </a:r>
            <a:r>
              <a:rPr lang="en-US" sz="2000" dirty="0" err="1" smtClean="0"/>
              <a:t>za</a:t>
            </a:r>
            <a:r>
              <a:rPr lang="en-US" sz="2000" dirty="0" smtClean="0"/>
              <a:t> </a:t>
            </a:r>
            <a:r>
              <a:rPr lang="en-US" sz="2000" dirty="0" err="1" smtClean="0"/>
              <a:t>automatizovanu</a:t>
            </a:r>
            <a:r>
              <a:rPr lang="en-US" sz="2000" dirty="0" smtClean="0"/>
              <a:t> </a:t>
            </a:r>
            <a:r>
              <a:rPr lang="en-US" sz="2000" dirty="0" err="1" smtClean="0"/>
              <a:t>obradu</a:t>
            </a:r>
            <a:r>
              <a:rPr lang="en-US" sz="2000" dirty="0" smtClean="0"/>
              <a:t> </a:t>
            </a:r>
            <a:r>
              <a:rPr lang="en-US" sz="2000" dirty="0" err="1" smtClean="0"/>
              <a:t>AkomaNtoso</a:t>
            </a:r>
            <a:r>
              <a:rPr lang="en-US" sz="2000" dirty="0" smtClean="0"/>
              <a:t> XML </a:t>
            </a:r>
            <a:r>
              <a:rPr lang="en-US" sz="2000" dirty="0" err="1" smtClean="0"/>
              <a:t>fajlova</a:t>
            </a:r>
            <a:endParaRPr lang="en-US" sz="2000" dirty="0" smtClean="0"/>
          </a:p>
          <a:p>
            <a:r>
              <a:rPr lang="en-US" sz="2000" dirty="0" err="1" smtClean="0"/>
              <a:t>Skladištenje</a:t>
            </a:r>
            <a:r>
              <a:rPr lang="en-US" sz="2000" dirty="0" smtClean="0"/>
              <a:t> u csv </a:t>
            </a:r>
            <a:r>
              <a:rPr lang="en-US" sz="2000" dirty="0" err="1" smtClean="0"/>
              <a:t>fajlovima</a:t>
            </a:r>
            <a:r>
              <a:rPr lang="en-US" sz="2000" dirty="0" smtClean="0"/>
              <a:t> -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mogućnošću</a:t>
            </a:r>
            <a:r>
              <a:rPr lang="en-US" sz="2000" dirty="0" smtClean="0"/>
              <a:t> </a:t>
            </a:r>
            <a:r>
              <a:rPr lang="en-US" sz="2000" dirty="0" err="1" smtClean="0"/>
              <a:t>ručnog</a:t>
            </a:r>
            <a:r>
              <a:rPr lang="en-US" sz="2000" dirty="0" smtClean="0"/>
              <a:t> </a:t>
            </a:r>
            <a:r>
              <a:rPr lang="en-US" sz="2000" dirty="0" err="1" smtClean="0"/>
              <a:t>ažuriranja</a:t>
            </a:r>
            <a:endParaRPr lang="en-US" sz="2000" dirty="0" smtClean="0"/>
          </a:p>
          <a:p>
            <a:r>
              <a:rPr lang="en-US" sz="2000" dirty="0" err="1" smtClean="0"/>
              <a:t>Metapodaci</a:t>
            </a:r>
            <a:r>
              <a:rPr lang="en-US" sz="2000" dirty="0"/>
              <a:t> </a:t>
            </a:r>
            <a:r>
              <a:rPr lang="en-US" sz="2000" dirty="0" smtClean="0"/>
              <a:t>– </a:t>
            </a:r>
            <a:r>
              <a:rPr lang="en-US" sz="2000" dirty="0" err="1" smtClean="0"/>
              <a:t>osnovni</a:t>
            </a:r>
            <a:r>
              <a:rPr lang="en-US" sz="2000" dirty="0" smtClean="0"/>
              <a:t> </a:t>
            </a:r>
            <a:r>
              <a:rPr lang="en-US" sz="2000" dirty="0" err="1" smtClean="0"/>
              <a:t>podaci</a:t>
            </a:r>
            <a:r>
              <a:rPr lang="en-US" sz="2000" dirty="0" smtClean="0"/>
              <a:t> o </a:t>
            </a:r>
            <a:r>
              <a:rPr lang="en-US" sz="2000" dirty="0" err="1" smtClean="0"/>
              <a:t>presudi</a:t>
            </a:r>
            <a:r>
              <a:rPr lang="en-US" sz="2000" dirty="0" smtClean="0"/>
              <a:t> (</a:t>
            </a:r>
            <a:r>
              <a:rPr lang="en-US" sz="2000" dirty="0" err="1" smtClean="0"/>
              <a:t>sud</a:t>
            </a:r>
            <a:r>
              <a:rPr lang="en-US" sz="2000" dirty="0" smtClean="0"/>
              <a:t>, </a:t>
            </a:r>
            <a:r>
              <a:rPr lang="en-US" sz="2000" dirty="0" err="1" smtClean="0"/>
              <a:t>sudija</a:t>
            </a:r>
            <a:r>
              <a:rPr lang="en-US" sz="2000" dirty="0" smtClean="0"/>
              <a:t>, </a:t>
            </a:r>
            <a:r>
              <a:rPr lang="en-US" sz="2000" dirty="0" err="1" smtClean="0"/>
              <a:t>stranke</a:t>
            </a:r>
            <a:r>
              <a:rPr lang="en-US" sz="2000" dirty="0" smtClean="0"/>
              <a:t>, </a:t>
            </a:r>
            <a:r>
              <a:rPr lang="en-US" sz="2000" dirty="0" err="1" smtClean="0"/>
              <a:t>zapisničar</a:t>
            </a:r>
            <a:r>
              <a:rPr lang="en-US" sz="2000" dirty="0" smtClean="0"/>
              <a:t>, datum, </a:t>
            </a:r>
            <a:r>
              <a:rPr lang="en-US" sz="2000" dirty="0" err="1" smtClean="0"/>
              <a:t>broj</a:t>
            </a:r>
            <a:r>
              <a:rPr lang="en-US" sz="2000" dirty="0" smtClean="0"/>
              <a:t> </a:t>
            </a:r>
            <a:r>
              <a:rPr lang="en-US" sz="2000" dirty="0" err="1" smtClean="0"/>
              <a:t>predmeta</a:t>
            </a:r>
            <a:r>
              <a:rPr lang="en-US" sz="2000" dirty="0" smtClean="0"/>
              <a:t> </a:t>
            </a:r>
            <a:r>
              <a:rPr lang="en-US" sz="2000" dirty="0" err="1" smtClean="0"/>
              <a:t>itd</a:t>
            </a:r>
            <a:r>
              <a:rPr lang="en-US" sz="2000" dirty="0" smtClean="0"/>
              <a:t>.)</a:t>
            </a:r>
          </a:p>
          <a:p>
            <a:r>
              <a:rPr lang="en-US" sz="2000" dirty="0" err="1" smtClean="0"/>
              <a:t>Pravne</a:t>
            </a:r>
            <a:r>
              <a:rPr lang="en-US" sz="2000" dirty="0" smtClean="0"/>
              <a:t> </a:t>
            </a:r>
            <a:r>
              <a:rPr lang="en-US" sz="2000" dirty="0" err="1" smtClean="0"/>
              <a:t>činjenice</a:t>
            </a:r>
            <a:r>
              <a:rPr lang="en-US" sz="2000" dirty="0" smtClean="0"/>
              <a:t> – </a:t>
            </a:r>
            <a:r>
              <a:rPr lang="en-US" sz="2000" dirty="0" err="1" smtClean="0"/>
              <a:t>konkretne</a:t>
            </a:r>
            <a:r>
              <a:rPr lang="en-US" sz="2000" dirty="0" smtClean="0"/>
              <a:t> </a:t>
            </a:r>
            <a:r>
              <a:rPr lang="en-US" sz="2000" dirty="0" err="1" smtClean="0"/>
              <a:t>okolnosti</a:t>
            </a:r>
            <a:r>
              <a:rPr lang="en-US" sz="2000" dirty="0" smtClean="0"/>
              <a:t> </a:t>
            </a:r>
            <a:r>
              <a:rPr lang="en-US" sz="2000" dirty="0" err="1" smtClean="0"/>
              <a:t>iz</a:t>
            </a:r>
            <a:r>
              <a:rPr lang="en-US" sz="2000" dirty="0" smtClean="0"/>
              <a:t> </a:t>
            </a:r>
            <a:r>
              <a:rPr lang="en-US" sz="2000" dirty="0" err="1" smtClean="0"/>
              <a:t>slučaja</a:t>
            </a:r>
            <a:r>
              <a:rPr lang="en-US" sz="2000" dirty="0" smtClean="0"/>
              <a:t> </a:t>
            </a:r>
            <a:r>
              <a:rPr lang="en-US" sz="2000" dirty="0" err="1" smtClean="0"/>
              <a:t>relevantne</a:t>
            </a:r>
            <a:r>
              <a:rPr lang="en-US" sz="2000" dirty="0" smtClean="0"/>
              <a:t> </a:t>
            </a:r>
            <a:r>
              <a:rPr lang="en-US" sz="2000" dirty="0" err="1" smtClean="0"/>
              <a:t>za</a:t>
            </a:r>
            <a:r>
              <a:rPr lang="en-US" sz="2000" dirty="0" smtClean="0"/>
              <a:t> </a:t>
            </a:r>
            <a:r>
              <a:rPr lang="en-US" sz="2000" dirty="0" err="1" smtClean="0"/>
              <a:t>odlučivanje</a:t>
            </a:r>
            <a:r>
              <a:rPr lang="en-US" sz="2000" dirty="0" smtClean="0"/>
              <a:t> (</a:t>
            </a:r>
            <a:r>
              <a:rPr lang="en-US" sz="2000" dirty="0" err="1" smtClean="0"/>
              <a:t>priznao</a:t>
            </a:r>
            <a:r>
              <a:rPr lang="en-US" sz="2000" dirty="0" smtClean="0"/>
              <a:t>, </a:t>
            </a:r>
            <a:r>
              <a:rPr lang="en-US" sz="2000" dirty="0" err="1" smtClean="0"/>
              <a:t>korektno</a:t>
            </a:r>
            <a:r>
              <a:rPr lang="en-US" sz="2000" dirty="0" smtClean="0"/>
              <a:t> </a:t>
            </a:r>
            <a:r>
              <a:rPr lang="en-US" sz="2000" dirty="0" err="1" smtClean="0"/>
              <a:t>držanje</a:t>
            </a:r>
            <a:r>
              <a:rPr lang="en-US" sz="2000" dirty="0" smtClean="0"/>
              <a:t>, tip </a:t>
            </a:r>
            <a:r>
              <a:rPr lang="en-US" sz="2000" dirty="0" err="1" smtClean="0"/>
              <a:t>povrede</a:t>
            </a:r>
            <a:r>
              <a:rPr lang="en-US" sz="2000" dirty="0" smtClean="0"/>
              <a:t>, </a:t>
            </a:r>
            <a:r>
              <a:rPr lang="en-US" sz="2000" dirty="0" err="1" smtClean="0"/>
              <a:t>prethodno</a:t>
            </a:r>
            <a:r>
              <a:rPr lang="en-US" sz="2000" dirty="0" smtClean="0"/>
              <a:t> </a:t>
            </a:r>
            <a:r>
              <a:rPr lang="en-US" sz="2000" dirty="0" err="1" smtClean="0"/>
              <a:t>osuđivan</a:t>
            </a:r>
            <a:r>
              <a:rPr lang="en-US" sz="2000" dirty="0" smtClean="0"/>
              <a:t> </a:t>
            </a:r>
            <a:r>
              <a:rPr lang="en-US" sz="2000" dirty="0" err="1" smtClean="0"/>
              <a:t>itd</a:t>
            </a:r>
            <a:r>
              <a:rPr lang="en-US" sz="2000" dirty="0" smtClean="0"/>
              <a:t>.)</a:t>
            </a:r>
          </a:p>
          <a:p>
            <a:r>
              <a:rPr lang="en-US" sz="2000" dirty="0" err="1" smtClean="0"/>
              <a:t>Procenat</a:t>
            </a:r>
            <a:r>
              <a:rPr lang="en-US" sz="2000" dirty="0" smtClean="0"/>
              <a:t> </a:t>
            </a:r>
            <a:r>
              <a:rPr lang="en-US" sz="2000" dirty="0" err="1" smtClean="0"/>
              <a:t>tačnosti</a:t>
            </a:r>
            <a:r>
              <a:rPr lang="en-US" sz="2000" dirty="0" smtClean="0"/>
              <a:t> </a:t>
            </a:r>
            <a:r>
              <a:rPr lang="en-US" sz="2000" dirty="0" err="1" smtClean="0"/>
              <a:t>ekstrakcije</a:t>
            </a:r>
            <a:r>
              <a:rPr lang="en-US" sz="2000" dirty="0" smtClean="0"/>
              <a:t> – 95%</a:t>
            </a:r>
          </a:p>
          <a:p>
            <a:endParaRPr lang="en-US" sz="18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74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Metapodaci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pravne</a:t>
            </a:r>
            <a:r>
              <a:rPr lang="en-US" dirty="0" smtClean="0"/>
              <a:t> </a:t>
            </a:r>
            <a:r>
              <a:rPr lang="en-US" dirty="0" err="1" smtClean="0"/>
              <a:t>činjenice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Dodati</a:t>
            </a:r>
            <a:r>
              <a:rPr lang="en-US" sz="2000" dirty="0" smtClean="0"/>
              <a:t> </a:t>
            </a:r>
            <a:r>
              <a:rPr lang="en-US" sz="2000" dirty="0" err="1" smtClean="0"/>
              <a:t>sliku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fronta</a:t>
            </a:r>
            <a:r>
              <a:rPr lang="en-US" sz="2000" dirty="0" smtClean="0"/>
              <a:t> </a:t>
            </a:r>
            <a:r>
              <a:rPr lang="en-US" sz="2000" dirty="0" err="1" smtClean="0"/>
              <a:t>koja</a:t>
            </a:r>
            <a:r>
              <a:rPr lang="en-US" sz="2000" dirty="0" smtClean="0"/>
              <a:t> </a:t>
            </a:r>
            <a:r>
              <a:rPr lang="en-US" sz="2000" dirty="0" err="1" smtClean="0"/>
              <a:t>pokazuje</a:t>
            </a:r>
            <a:r>
              <a:rPr lang="en-US" sz="2000" dirty="0" smtClean="0"/>
              <a:t> </a:t>
            </a:r>
            <a:r>
              <a:rPr lang="en-US" sz="2000" dirty="0" err="1" smtClean="0"/>
              <a:t>primjer</a:t>
            </a:r>
            <a:r>
              <a:rPr lang="en-US" sz="2000" dirty="0" smtClean="0"/>
              <a:t> </a:t>
            </a:r>
            <a:r>
              <a:rPr lang="en-US" sz="2000" dirty="0" err="1" smtClean="0"/>
              <a:t>vrijednosti</a:t>
            </a:r>
            <a:r>
              <a:rPr lang="en-US" sz="2000" dirty="0" smtClean="0"/>
              <a:t> </a:t>
            </a:r>
            <a:r>
              <a:rPr lang="en-US" sz="2000" dirty="0" err="1" smtClean="0"/>
              <a:t>ovih</a:t>
            </a:r>
            <a:r>
              <a:rPr lang="en-US" sz="2000" dirty="0" smtClean="0"/>
              <a:t> </a:t>
            </a:r>
            <a:r>
              <a:rPr lang="en-US" sz="2000" dirty="0" err="1" smtClean="0"/>
              <a:t>podataka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565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2090"/>
          </a:xfrm>
        </p:spPr>
        <p:txBody>
          <a:bodyPr/>
          <a:lstStyle/>
          <a:p>
            <a:r>
              <a:rPr lang="en-US" dirty="0" err="1" smtClean="0"/>
              <a:t>Pregled</a:t>
            </a:r>
            <a:r>
              <a:rPr lang="en-US" dirty="0" smtClean="0"/>
              <a:t> </a:t>
            </a:r>
            <a:r>
              <a:rPr lang="en-US" dirty="0" err="1" smtClean="0"/>
              <a:t>zakona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sudskih</a:t>
            </a:r>
            <a:r>
              <a:rPr lang="en-US" dirty="0" smtClean="0"/>
              <a:t> </a:t>
            </a:r>
            <a:r>
              <a:rPr lang="en-US" dirty="0" err="1" smtClean="0"/>
              <a:t>odluka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7867"/>
            <a:ext cx="8915400" cy="51562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Prikaz</a:t>
            </a:r>
            <a:r>
              <a:rPr lang="en-US" sz="2000" dirty="0" smtClean="0"/>
              <a:t> </a:t>
            </a:r>
            <a:r>
              <a:rPr lang="en-US" sz="2000" dirty="0" err="1" smtClean="0"/>
              <a:t>Krivičnog</a:t>
            </a:r>
            <a:r>
              <a:rPr lang="en-US" sz="2000" dirty="0" smtClean="0"/>
              <a:t> </a:t>
            </a:r>
            <a:r>
              <a:rPr lang="en-US" sz="2000" dirty="0" err="1" smtClean="0"/>
              <a:t>zakonika</a:t>
            </a:r>
            <a:r>
              <a:rPr lang="en-US" sz="2000" dirty="0" smtClean="0"/>
              <a:t> u HTML </a:t>
            </a:r>
            <a:r>
              <a:rPr lang="en-US" sz="2000" dirty="0" err="1" smtClean="0"/>
              <a:t>formatu</a:t>
            </a:r>
            <a:r>
              <a:rPr lang="en-US" sz="2000" dirty="0" smtClean="0"/>
              <a:t>,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izdvojenim</a:t>
            </a:r>
            <a:r>
              <a:rPr lang="en-US" sz="2000" dirty="0" smtClean="0"/>
              <a:t> </a:t>
            </a:r>
            <a:r>
              <a:rPr lang="en-US" sz="2000" dirty="0" err="1" smtClean="0"/>
              <a:t>metapodacima</a:t>
            </a:r>
            <a:endParaRPr lang="en-US" sz="2000" dirty="0" smtClean="0"/>
          </a:p>
          <a:p>
            <a:r>
              <a:rPr lang="en-US" sz="2000" dirty="0" err="1" smtClean="0"/>
              <a:t>Prikaz</a:t>
            </a:r>
            <a:r>
              <a:rPr lang="en-US" sz="2000" dirty="0" smtClean="0"/>
              <a:t> </a:t>
            </a:r>
            <a:r>
              <a:rPr lang="en-US" sz="2000" dirty="0" err="1" smtClean="0"/>
              <a:t>sudskih</a:t>
            </a:r>
            <a:r>
              <a:rPr lang="en-US" sz="2000" dirty="0" smtClean="0"/>
              <a:t> </a:t>
            </a:r>
            <a:r>
              <a:rPr lang="en-US" sz="2000" dirty="0" err="1" smtClean="0"/>
              <a:t>odluka</a:t>
            </a:r>
            <a:r>
              <a:rPr lang="en-US" sz="2000" dirty="0" smtClean="0"/>
              <a:t> u HTML </a:t>
            </a:r>
            <a:r>
              <a:rPr lang="en-US" sz="2000" dirty="0" err="1" smtClean="0"/>
              <a:t>formatu</a:t>
            </a:r>
            <a:r>
              <a:rPr lang="en-US" sz="2000" dirty="0" smtClean="0"/>
              <a:t>,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izdvojenim</a:t>
            </a:r>
            <a:r>
              <a:rPr lang="en-US" sz="2000" dirty="0" smtClean="0"/>
              <a:t> </a:t>
            </a:r>
            <a:r>
              <a:rPr lang="en-US" sz="2000" dirty="0" err="1" smtClean="0"/>
              <a:t>metapodacima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pravnim</a:t>
            </a:r>
            <a:r>
              <a:rPr lang="en-US" sz="2000" dirty="0" smtClean="0"/>
              <a:t> </a:t>
            </a:r>
            <a:r>
              <a:rPr lang="en-US" sz="2000" dirty="0" err="1" smtClean="0"/>
              <a:t>činjenicama</a:t>
            </a:r>
            <a:endParaRPr lang="en-US" sz="2000" dirty="0" smtClean="0"/>
          </a:p>
          <a:p>
            <a:r>
              <a:rPr lang="en-US" sz="2000" dirty="0" smtClean="0"/>
              <a:t>Python program akomaNtoso_to_html_translator.py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Dodati</a:t>
            </a:r>
            <a:r>
              <a:rPr lang="en-US" sz="2000" dirty="0" smtClean="0"/>
              <a:t> </a:t>
            </a:r>
            <a:r>
              <a:rPr lang="en-US" sz="2000" dirty="0" err="1" smtClean="0"/>
              <a:t>pocetnu</a:t>
            </a:r>
            <a:r>
              <a:rPr lang="en-US" sz="2000" dirty="0" smtClean="0"/>
              <a:t> </a:t>
            </a:r>
            <a:r>
              <a:rPr lang="en-US" sz="2000" dirty="0" err="1" smtClean="0"/>
              <a:t>stranu</a:t>
            </a:r>
            <a:r>
              <a:rPr lang="en-US" sz="2000" dirty="0" smtClean="0"/>
              <a:t> </a:t>
            </a:r>
            <a:r>
              <a:rPr lang="en-US" sz="2000" dirty="0" err="1" smtClean="0"/>
              <a:t>fronta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9880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8223"/>
          </a:xfrm>
        </p:spPr>
        <p:txBody>
          <a:bodyPr/>
          <a:lstStyle/>
          <a:p>
            <a:r>
              <a:rPr lang="en-US"/>
              <a:t>Pregled zakona i sudskih odluka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911" y="1631547"/>
            <a:ext cx="8556222" cy="4701519"/>
          </a:xfrm>
        </p:spPr>
      </p:pic>
    </p:spTree>
    <p:extLst>
      <p:ext uri="{BB962C8B-B14F-4D97-AF65-F5344CB8AC3E}">
        <p14:creationId xmlns:p14="http://schemas.microsoft.com/office/powerpoint/2010/main" val="234889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3623"/>
          </a:xfrm>
        </p:spPr>
        <p:txBody>
          <a:bodyPr/>
          <a:lstStyle/>
          <a:p>
            <a:r>
              <a:rPr lang="en-US" dirty="0" err="1"/>
              <a:t>U</a:t>
            </a:r>
            <a:r>
              <a:rPr lang="en-US" dirty="0" err="1" smtClean="0"/>
              <a:t>nosa</a:t>
            </a:r>
            <a:r>
              <a:rPr lang="en-US" dirty="0" smtClean="0"/>
              <a:t> </a:t>
            </a:r>
            <a:r>
              <a:rPr lang="en-US" dirty="0" err="1"/>
              <a:t>podataka</a:t>
            </a:r>
            <a:r>
              <a:rPr lang="en-US" dirty="0"/>
              <a:t> o </a:t>
            </a:r>
            <a:r>
              <a:rPr lang="en-US" dirty="0" err="1"/>
              <a:t>slučaju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07067"/>
            <a:ext cx="8915400" cy="4404155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Dodati</a:t>
            </a:r>
            <a:r>
              <a:rPr lang="en-US" sz="2000" dirty="0" smtClean="0"/>
              <a:t> </a:t>
            </a:r>
            <a:r>
              <a:rPr lang="en-US" sz="2000" dirty="0" err="1" smtClean="0"/>
              <a:t>sliku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fronta</a:t>
            </a:r>
            <a:r>
              <a:rPr lang="en-US" sz="2000" dirty="0" smtClean="0"/>
              <a:t> </a:t>
            </a:r>
            <a:r>
              <a:rPr lang="en-US" sz="2000" dirty="0" err="1" smtClean="0"/>
              <a:t>samo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854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309</TotalTime>
  <Words>1073</Words>
  <Application>Microsoft Office PowerPoint</Application>
  <PresentationFormat>Widescreen</PresentationFormat>
  <Paragraphs>134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Wisp</vt:lpstr>
      <vt:lpstr>Krivična dela protiv braka i porodice</vt:lpstr>
      <vt:lpstr>Kratak pregled specifikacije</vt:lpstr>
      <vt:lpstr>Arhitektura aplikacije i model</vt:lpstr>
      <vt:lpstr>Izbor zakona i sudske prakse i predstavljanje u Akona Ntoso formatu </vt:lpstr>
      <vt:lpstr>Ekstrakcija metapodataka i činjenica</vt:lpstr>
      <vt:lpstr>Metapodaci i pravne činjenice</vt:lpstr>
      <vt:lpstr>Pregled zakona i sudskih odluka</vt:lpstr>
      <vt:lpstr>Pregled zakona i sudskih odluka</vt:lpstr>
      <vt:lpstr>Unosa podataka o slučaju</vt:lpstr>
      <vt:lpstr>Rasuđivanje po slučajevima</vt:lpstr>
      <vt:lpstr>Rasuđivanje po slučajevima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</dc:creator>
  <cp:lastModifiedBy>ANJA</cp:lastModifiedBy>
  <cp:revision>172</cp:revision>
  <dcterms:created xsi:type="dcterms:W3CDTF">2025-09-10T17:45:37Z</dcterms:created>
  <dcterms:modified xsi:type="dcterms:W3CDTF">2025-09-18T00:53:39Z</dcterms:modified>
</cp:coreProperties>
</file>