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7" r:id="rId3"/>
    <p:sldId id="268" r:id="rId4"/>
    <p:sldId id="278" r:id="rId5"/>
    <p:sldId id="279" r:id="rId6"/>
    <p:sldId id="288" r:id="rId7"/>
    <p:sldId id="286" r:id="rId8"/>
    <p:sldId id="280" r:id="rId9"/>
    <p:sldId id="284" r:id="rId10"/>
    <p:sldId id="270" r:id="rId11"/>
    <p:sldId id="281" r:id="rId12"/>
    <p:sldId id="282" r:id="rId13"/>
    <p:sldId id="285" r:id="rId14"/>
    <p:sldId id="277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4" autoAdjust="0"/>
    <p:restoredTop sz="91234" autoAdjust="0"/>
  </p:normalViewPr>
  <p:slideViewPr>
    <p:cSldViewPr snapToGrid="0">
      <p:cViewPr>
        <p:scale>
          <a:sx n="97" d="100"/>
          <a:sy n="97" d="100"/>
        </p:scale>
        <p:origin x="4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Heb</a:t>
            </a:r>
            <a:r>
              <a:rPr lang="en-US" sz="1800" dirty="0"/>
              <a:t> </a:t>
            </a:r>
            <a:r>
              <a:rPr lang="en-US" sz="1800" dirty="0" err="1"/>
              <a:t>je</a:t>
            </a:r>
            <a:r>
              <a:rPr lang="en-US" sz="1800" dirty="0"/>
              <a:t> al </a:t>
            </a:r>
            <a:r>
              <a:rPr lang="en-US" sz="1800" dirty="0" err="1"/>
              <a:t>een</a:t>
            </a:r>
            <a:r>
              <a:rPr lang="en-US" sz="1800" dirty="0"/>
              <a:t> escape room </a:t>
            </a:r>
            <a:r>
              <a:rPr lang="en-US" sz="1800" dirty="0" err="1"/>
              <a:t>gedaan</a:t>
            </a:r>
            <a:r>
              <a:rPr lang="en-US" sz="1800" dirty="0"/>
              <a:t>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Verkoop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cat>
            <c:strRef>
              <c:f>Blad1!$A$2:$A$5</c:f>
              <c:strCache>
                <c:ptCount val="2"/>
                <c:pt idx="0">
                  <c:v>Ja</c:v>
                </c:pt>
                <c:pt idx="1">
                  <c:v>Nee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2"/>
                <c:pt idx="0">
                  <c:v>28.1</c:v>
                </c:pt>
                <c:pt idx="1">
                  <c:v>71.900000000000006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AFE9-42F2-AC7A-C3CEA78EB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Heb</a:t>
            </a:r>
            <a:r>
              <a:rPr lang="en-US" sz="1800" dirty="0"/>
              <a:t> </a:t>
            </a:r>
            <a:r>
              <a:rPr lang="en-US" sz="1800" dirty="0" err="1"/>
              <a:t>je</a:t>
            </a:r>
            <a:r>
              <a:rPr lang="en-US" sz="1800" dirty="0"/>
              <a:t> al VR </a:t>
            </a:r>
            <a:r>
              <a:rPr lang="en-US" sz="1800" dirty="0" err="1"/>
              <a:t>gebruikt</a:t>
            </a:r>
            <a:r>
              <a:rPr lang="en-US" sz="1800" dirty="0"/>
              <a:t>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Verkoop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cat>
            <c:strRef>
              <c:f>Blad1!$A$2:$A$5</c:f>
              <c:strCache>
                <c:ptCount val="2"/>
                <c:pt idx="0">
                  <c:v>Ja</c:v>
                </c:pt>
                <c:pt idx="1">
                  <c:v>Nee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E00D-484D-AF0F-4B7E094C0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Escape room in VR?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Verkoop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0A72-4051-9F58-D0ACC654E54E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0A72-4051-9F58-D0ACC654E54E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0A72-4051-9F58-D0ACC654E54E}"/>
              </c:ext>
            </c:extLst>
          </c:dPt>
          <c:cat>
            <c:strRef>
              <c:f>Blad1!$A$2:$A$5</c:f>
              <c:strCache>
                <c:ptCount val="3"/>
                <c:pt idx="0">
                  <c:v>Ja</c:v>
                </c:pt>
                <c:pt idx="1">
                  <c:v>Nee</c:v>
                </c:pt>
                <c:pt idx="2">
                  <c:v>Misschien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3"/>
                <c:pt idx="0">
                  <c:v>20</c:v>
                </c:pt>
                <c:pt idx="1">
                  <c:v>16</c:v>
                </c:pt>
                <c:pt idx="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72-4051-9F58-D0ACC654E5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Blad1!$A$2:$A$7</cx:f>
        <cx:lvl ptCount="6">
          <cx:pt idx="0">€ 50</cx:pt>
          <cx:pt idx="1">€ 35</cx:pt>
          <cx:pt idx="2">€ 30</cx:pt>
          <cx:pt idx="3">€ 25</cx:pt>
          <cx:pt idx="4">€ 20</cx:pt>
          <cx:pt idx="5">€ 15</cx:pt>
        </cx:lvl>
      </cx:strDim>
      <cx:numDim type="val">
        <cx:f>Blad1!$B$2:$B$7</cx:f>
        <cx:lvl ptCount="6" formatCode="Standaard">
          <cx:pt idx="0">1</cx:pt>
          <cx:pt idx="1">3</cx:pt>
          <cx:pt idx="2">2</cx:pt>
          <cx:pt idx="3">4</cx:pt>
          <cx:pt idx="4">6</cx:pt>
          <cx:pt idx="5">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nl-NL" sz="1862" b="0" i="0" u="none" strike="noStrike" baseline="0" dirty="0">
                <a:solidFill>
                  <a:prstClr val="white">
                    <a:lumMod val="65000"/>
                    <a:lumOff val="35000"/>
                  </a:prstClr>
                </a:solidFill>
                <a:latin typeface="Georgia"/>
              </a:rPr>
              <a:t>Hoeveel betalen voor Escape </a:t>
            </a:r>
            <a:r>
              <a:rPr lang="nl-NL" sz="1862" b="0" i="0" u="none" strike="noStrike" baseline="0" dirty="0" err="1">
                <a:solidFill>
                  <a:prstClr val="white">
                    <a:lumMod val="65000"/>
                    <a:lumOff val="35000"/>
                  </a:prstClr>
                </a:solidFill>
                <a:latin typeface="Georgia"/>
              </a:rPr>
              <a:t>Reality</a:t>
            </a:r>
            <a:r>
              <a:rPr lang="nl-NL" sz="1862" b="0" i="0" u="none" strike="noStrike" baseline="0" dirty="0">
                <a:solidFill>
                  <a:prstClr val="white">
                    <a:lumMod val="65000"/>
                    <a:lumOff val="35000"/>
                  </a:prstClr>
                </a:solidFill>
                <a:latin typeface="Georgia"/>
              </a:rPr>
              <a:t>?</a:t>
            </a:r>
          </a:p>
        </cx:rich>
      </cx:tx>
    </cx:title>
    <cx:plotArea>
      <cx:plotAreaRegion>
        <cx:series layoutId="funnel" uniqueId="{BAA835EF-9C29-4F55-941F-713B1CD4EE06}">
          <cx:tx>
            <cx:txData>
              <cx:f>Blad1!$B$1</cx:f>
              <cx:v>Reeks1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3BCC58C-DC3D-4B3C-B9BD-7B797CD984E4}" type="datetimeFigureOut">
              <a:rPr lang="nl-NL" smtClean="0"/>
              <a:pPr>
                <a:defRPr/>
              </a:pPr>
              <a:t>4-12-2017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12052237-3F24-41E5-A09F-F962A39F6521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318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0086A28-F904-4741-AA85-21BC5156E2A0}" type="datetimeFigureOut">
              <a:rPr lang="nl-NL" smtClean="0"/>
              <a:pPr>
                <a:defRPr/>
              </a:pPr>
              <a:t>4-12-2017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Klik om de modelstijlen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377D9D55-2690-4481-8BA0-702C2241C3CD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4897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361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4659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Flow van de escape room: als maker van de escape room kan je enkel </a:t>
            </a:r>
            <a:r>
              <a:rPr lang="nl-BE" dirty="0" err="1"/>
              <a:t>guidelines</a:t>
            </a:r>
            <a:r>
              <a:rPr lang="nl-BE" dirty="0"/>
              <a:t> maken van hoe het zou lopen.</a:t>
            </a:r>
          </a:p>
          <a:p>
            <a:r>
              <a:rPr lang="nl-BE" dirty="0"/>
              <a:t>Een persoon gaat niet braaf van raadsel 1 -&gt; raadsel 2 -&gt; raadsel 3 -&gt; raadsel 4</a:t>
            </a:r>
          </a:p>
          <a:p>
            <a:r>
              <a:rPr lang="nl-BE" dirty="0"/>
              <a:t>Om te vermijden dat de speler ineens de code van de deur vindt, </a:t>
            </a:r>
          </a:p>
          <a:p>
            <a:r>
              <a:rPr lang="nl-BE" dirty="0"/>
              <a:t>hebben we ervoor gezorgd dat bij elk raadsel een deel van de eindcode verkregen wordt als je het raadsel oplost.</a:t>
            </a:r>
          </a:p>
          <a:p>
            <a:r>
              <a:rPr lang="nl-BE" dirty="0"/>
              <a:t>De deur zal pas geopend kunnen worden als alle 4 de raadsels zijn opgelost. Door het gehele proces verzorgen we de mogelijkheid om hints te geven, </a:t>
            </a:r>
          </a:p>
          <a:p>
            <a:r>
              <a:rPr lang="nl-BE" dirty="0"/>
              <a:t>zodat de speler niet vast komt te zitten als hij/zij het even niet meer weet.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9D55-2690-4481-8BA0-702C2241C3CD}" type="slidenum">
              <a:rPr lang="nl-NL" smtClean="0"/>
              <a:pPr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1854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187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PT" dirty="0"/>
              <a:t>Laatste is een quote vanuit de enquete, vond die wel passend voor het concept</a:t>
            </a:r>
          </a:p>
        </p:txBody>
      </p:sp>
    </p:spTree>
    <p:extLst>
      <p:ext uri="{BB962C8B-B14F-4D97-AF65-F5344CB8AC3E}">
        <p14:creationId xmlns:p14="http://schemas.microsoft.com/office/powerpoint/2010/main" val="298563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325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PT" dirty="0"/>
              <a:t>64 responses</a:t>
            </a:r>
          </a:p>
        </p:txBody>
      </p:sp>
    </p:spTree>
    <p:extLst>
      <p:ext uri="{BB962C8B-B14F-4D97-AF65-F5344CB8AC3E}">
        <p14:creationId xmlns:p14="http://schemas.microsoft.com/office/powerpoint/2010/main" val="611714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Nee escape room in vr : geen fan van VR en/of escape room OF kennen 1 of beide concepten niet</a:t>
            </a:r>
          </a:p>
          <a:p>
            <a:endParaRPr lang="nl-B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dirty="0" err="1"/>
              <a:t>Tss</a:t>
            </a:r>
            <a:r>
              <a:rPr lang="nl-BE" dirty="0"/>
              <a:t> 15 en 35 euro, 25-35 euro is vergelijkbaar met gemiddelde escape room prijs per persoon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9D55-2690-4481-8BA0-702C2241C3CD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058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2049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9D55-2690-4481-8BA0-702C2241C3CD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4075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PT" dirty="0"/>
              <a:t>Computer geselecteerd op: i7, 16GB RAM, </a:t>
            </a:r>
            <a:r>
              <a:rPr lang="nl-BE" dirty="0"/>
              <a:t>NVIDIA </a:t>
            </a:r>
            <a:r>
              <a:rPr lang="nl-BE" dirty="0" err="1"/>
              <a:t>GeForce</a:t>
            </a:r>
            <a:r>
              <a:rPr lang="nl-BE" dirty="0"/>
              <a:t> GTX 1060 ( RAM en processor hoger dan minimum, maar dan bestand tegen ‘intensiever gebruik’ </a:t>
            </a:r>
          </a:p>
          <a:p>
            <a:r>
              <a:rPr lang="pt-PT" dirty="0"/>
              <a:t>https://www.alternate.be/ALTERNATE/15CL71-GTX1060-i7-7700HQ-15-6-notebook/html/product/1382275?lk=17199 (laptop) € 1549</a:t>
            </a:r>
          </a:p>
          <a:p>
            <a:r>
              <a:rPr lang="pt-PT" dirty="0"/>
              <a:t>https://www.alternate.be/MSI/Nightblade-3-VR7RC-006EU-Complete-PC/html/product/1330517?lk=13113 (desktop) € 1599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0843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06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655169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FF9B2-696C-4673-A231-0E3674FF5D89}" type="datetime1">
              <a:rPr lang="nl-NL" smtClean="0"/>
              <a:pPr>
                <a:defRPr/>
              </a:pPr>
              <a:t>4-12-2017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35205-F5A9-4A33-87D0-22E4747B20B9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083854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B9D85-142E-4ECF-BEB5-A34C900E914E}" type="datetime1">
              <a:rPr lang="nl-NL" smtClean="0"/>
              <a:pPr>
                <a:defRPr/>
              </a:pPr>
              <a:t>4-12-2017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010A5-E009-49A7-A5B4-F28E33BAF6B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912083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4C0C7-72B0-4ADF-A0FA-31BDF2766031}" type="datetime1">
              <a:rPr lang="nl-NL" smtClean="0"/>
              <a:pPr>
                <a:defRPr/>
              </a:pPr>
              <a:t>4-12-2017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7C609-D346-4AA5-A06D-0346B27AB87D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795983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EBE84-52C3-458E-9349-9EB76D8F1807}" type="datetime1">
              <a:rPr lang="nl-NL" smtClean="0"/>
              <a:pPr>
                <a:defRPr/>
              </a:pPr>
              <a:t>4-12-2017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8AB83-C7BB-428B-8BDE-616B02876623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070173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A5370-C0BF-4A7C-A329-E4702DF786AF}" type="datetime1">
              <a:rPr lang="nl-NL" smtClean="0"/>
              <a:pPr>
                <a:defRPr/>
              </a:pPr>
              <a:t>4-12-2017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919935-1D32-45C4-A7B7-EA5CC4961EE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855496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41EAB-1A2D-4551-AC4C-B754E5B3F9D3}" type="datetime1">
              <a:rPr lang="nl-NL" smtClean="0"/>
              <a:pPr>
                <a:defRPr/>
              </a:pPr>
              <a:t>4-12-2017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DB1BD-83DD-4E38-85E0-2FA15936585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723422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CA865-6E0B-4C30-9DE8-BA1286989502}" type="datetime1">
              <a:rPr lang="nl-NL" smtClean="0"/>
              <a:pPr>
                <a:defRPr/>
              </a:pPr>
              <a:t>4-12-2017</a:t>
            </a:fld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DCAB7-6659-4438-A5D4-19C0B8AF102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924749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48728-F7FF-4E6F-B21C-96754EF7D8CE}" type="datetime1">
              <a:rPr lang="nl-NL" smtClean="0"/>
              <a:pPr>
                <a:defRPr/>
              </a:pPr>
              <a:t>4-12-2017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67C0-7280-4F39-B63F-2D098225192C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656904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087BC-76FD-40F6-B272-A62BD44B9706}" type="datetime1">
              <a:rPr lang="nl-NL" smtClean="0"/>
              <a:pPr>
                <a:defRPr/>
              </a:pPr>
              <a:t>4-12-2017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E9E79-FAD1-4791-9377-F88DEC1F3FAB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48512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8061245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95400" y="361950"/>
            <a:ext cx="9601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95400" y="1828800"/>
            <a:ext cx="96012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418638" y="6384925"/>
            <a:ext cx="982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D52532FC-1D49-4850-A75E-34C4CBB1A07A}" type="datetime1">
              <a:rPr lang="nl-NL" smtClean="0"/>
              <a:pPr>
                <a:defRPr/>
              </a:pPr>
              <a:t>4-12-2017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9600" y="6384925"/>
            <a:ext cx="60991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753725" y="6384925"/>
            <a:ext cx="828675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fld id="{2E45526A-B240-4F2B-A4E1-9DDAED4367B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  <p:sldLayoutId id="2147483655" r:id="rId4"/>
    <p:sldLayoutId id="2147483656" r:id="rId5"/>
    <p:sldLayoutId id="2147483657" r:id="rId6"/>
    <p:sldLayoutId id="2147483662" r:id="rId7"/>
    <p:sldLayoutId id="2147483663" r:id="rId8"/>
    <p:sldLayoutId id="2147483664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eorgia" panose="02040502050405020303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eorgia" panose="02040502050405020303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eorgia" panose="02040502050405020303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eorgia" panose="02040502050405020303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eorgia" panose="02040502050405020303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eorgia" panose="02040502050405020303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eorgia" panose="02040502050405020303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eorgia" panose="02040502050405020303" pitchFamily="18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2860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58850" indent="-1825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14/relationships/chartEx" Target="../charts/chartEx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ctrTitle"/>
          </p:nvPr>
        </p:nvSpPr>
        <p:spPr>
          <a:xfrm>
            <a:off x="609600" y="261938"/>
            <a:ext cx="8226425" cy="3082925"/>
          </a:xfrm>
        </p:spPr>
        <p:txBody>
          <a:bodyPr/>
          <a:lstStyle/>
          <a:p>
            <a:r>
              <a:rPr lang="nl-NL" dirty="0"/>
              <a:t>Escape </a:t>
            </a:r>
            <a:r>
              <a:rPr lang="nl-NL" dirty="0" err="1"/>
              <a:t>Reality</a:t>
            </a:r>
            <a:endParaRPr lang="nl-NL" dirty="0"/>
          </a:p>
        </p:txBody>
      </p:sp>
      <p:sp>
        <p:nvSpPr>
          <p:cNvPr id="15362" name="Ondertitel 2"/>
          <p:cNvSpPr>
            <a:spLocks noGrp="1"/>
          </p:cNvSpPr>
          <p:nvPr>
            <p:ph type="subTitle" idx="1"/>
          </p:nvPr>
        </p:nvSpPr>
        <p:spPr>
          <a:xfrm>
            <a:off x="609600" y="3344863"/>
            <a:ext cx="8229600" cy="1371600"/>
          </a:xfrm>
        </p:spPr>
        <p:txBody>
          <a:bodyPr/>
          <a:lstStyle/>
          <a:p>
            <a:r>
              <a:rPr lang="nl-NL" dirty="0"/>
              <a:t>Tim François, Axelle </a:t>
            </a:r>
            <a:r>
              <a:rPr lang="nl-NL" dirty="0" err="1"/>
              <a:t>Jamous</a:t>
            </a:r>
            <a:r>
              <a:rPr lang="nl-NL" dirty="0"/>
              <a:t>, Anja Janzen, </a:t>
            </a:r>
            <a:br>
              <a:rPr lang="nl-NL" dirty="0"/>
            </a:br>
            <a:r>
              <a:rPr lang="nl-NL" dirty="0"/>
              <a:t>Elwin Van </a:t>
            </a:r>
            <a:r>
              <a:rPr lang="nl-NL" dirty="0" err="1"/>
              <a:t>Dosselaer</a:t>
            </a:r>
            <a:r>
              <a:rPr lang="nl-NL" dirty="0"/>
              <a:t>, Lena Verbrugge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Mock-ups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2AC03A0-BD21-4644-BF9F-4EBC7099A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0974" y="1828800"/>
            <a:ext cx="9410052" cy="43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4895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PCB-design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EBE34-5690-4374-9301-CE0962B4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832722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363F7B4E-EFCF-4683-8594-BBBD6F214F5C}"/>
              </a:ext>
            </a:extLst>
          </p:cNvPr>
          <p:cNvSpPr/>
          <p:nvPr/>
        </p:nvSpPr>
        <p:spPr>
          <a:xfrm>
            <a:off x="1477905" y="84211"/>
            <a:ext cx="1104901" cy="67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Uitleg gebruik VR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136FCC1-6E45-483E-B155-2B1B98C4B79F}"/>
              </a:ext>
            </a:extLst>
          </p:cNvPr>
          <p:cNvSpPr/>
          <p:nvPr/>
        </p:nvSpPr>
        <p:spPr>
          <a:xfrm>
            <a:off x="3008835" y="98738"/>
            <a:ext cx="1510147" cy="662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Klant begeleiden naar ruimte escape room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FDE7822-22EB-4B6C-8433-0E2B7F268EB0}"/>
              </a:ext>
            </a:extLst>
          </p:cNvPr>
          <p:cNvSpPr/>
          <p:nvPr/>
        </p:nvSpPr>
        <p:spPr>
          <a:xfrm>
            <a:off x="4872263" y="83729"/>
            <a:ext cx="1510147" cy="6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(Helpen) opzetten VR-bril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C447B5DD-87C9-42F3-A4E8-004EFC865DA1}"/>
              </a:ext>
            </a:extLst>
          </p:cNvPr>
          <p:cNvSpPr/>
          <p:nvPr/>
        </p:nvSpPr>
        <p:spPr>
          <a:xfrm>
            <a:off x="9464146" y="6200102"/>
            <a:ext cx="997528" cy="58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Opgelost?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ED24481-FB56-4720-9BE5-7E235A823955}"/>
              </a:ext>
            </a:extLst>
          </p:cNvPr>
          <p:cNvSpPr/>
          <p:nvPr/>
        </p:nvSpPr>
        <p:spPr>
          <a:xfrm>
            <a:off x="2774729" y="2722688"/>
            <a:ext cx="935182" cy="48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Raadsel 1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3594280-A5FA-492F-8E5B-C995C9942A0F}"/>
              </a:ext>
            </a:extLst>
          </p:cNvPr>
          <p:cNvSpPr/>
          <p:nvPr/>
        </p:nvSpPr>
        <p:spPr>
          <a:xfrm>
            <a:off x="5097164" y="2689185"/>
            <a:ext cx="997528" cy="483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Raadsel</a:t>
            </a:r>
            <a:r>
              <a:rPr lang="nl-BE" dirty="0"/>
              <a:t> 2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82462FD-FFB0-47B1-89CA-258BBFD5D2E9}"/>
              </a:ext>
            </a:extLst>
          </p:cNvPr>
          <p:cNvSpPr/>
          <p:nvPr/>
        </p:nvSpPr>
        <p:spPr>
          <a:xfrm>
            <a:off x="6924477" y="59835"/>
            <a:ext cx="1181104" cy="73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Begin escape room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090DD60-060C-40BB-822C-9DC073B6C0CC}"/>
              </a:ext>
            </a:extLst>
          </p:cNvPr>
          <p:cNvSpPr/>
          <p:nvPr/>
        </p:nvSpPr>
        <p:spPr>
          <a:xfrm>
            <a:off x="9355714" y="5020208"/>
            <a:ext cx="1333508" cy="483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Deel van eindcode deur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DD7EF08-9FAE-4EE9-A84D-F621879EA281}"/>
              </a:ext>
            </a:extLst>
          </p:cNvPr>
          <p:cNvSpPr/>
          <p:nvPr/>
        </p:nvSpPr>
        <p:spPr>
          <a:xfrm>
            <a:off x="9520244" y="4009430"/>
            <a:ext cx="997529" cy="56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Opgelost?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7164C83-D844-4934-99BA-E939531C5C47}"/>
              </a:ext>
            </a:extLst>
          </p:cNvPr>
          <p:cNvSpPr/>
          <p:nvPr/>
        </p:nvSpPr>
        <p:spPr>
          <a:xfrm>
            <a:off x="9520245" y="2658357"/>
            <a:ext cx="997528" cy="483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Raadsel 4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BF9DFF29-7BE8-4D02-AD67-E28F11091840}"/>
              </a:ext>
            </a:extLst>
          </p:cNvPr>
          <p:cNvSpPr/>
          <p:nvPr/>
        </p:nvSpPr>
        <p:spPr>
          <a:xfrm>
            <a:off x="7333069" y="2707448"/>
            <a:ext cx="997529" cy="472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Raadsel 3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39ABD9A0-1D4D-473D-8C88-7EC3E7027E7D}"/>
              </a:ext>
            </a:extLst>
          </p:cNvPr>
          <p:cNvSpPr/>
          <p:nvPr/>
        </p:nvSpPr>
        <p:spPr>
          <a:xfrm>
            <a:off x="7355638" y="4043220"/>
            <a:ext cx="990602" cy="56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Opgelost?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CB25DC5-D7A8-4980-BA49-8758EF4CE0E0}"/>
              </a:ext>
            </a:extLst>
          </p:cNvPr>
          <p:cNvSpPr/>
          <p:nvPr/>
        </p:nvSpPr>
        <p:spPr>
          <a:xfrm>
            <a:off x="5104090" y="4059082"/>
            <a:ext cx="990602" cy="5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Opgelost?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F2F2B4F3-A6D4-4A7B-AB19-6F123062860A}"/>
              </a:ext>
            </a:extLst>
          </p:cNvPr>
          <p:cNvSpPr/>
          <p:nvPr/>
        </p:nvSpPr>
        <p:spPr>
          <a:xfrm>
            <a:off x="2754026" y="4059298"/>
            <a:ext cx="990601" cy="54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Opgelost?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144F57A-DA51-46C5-9ADA-88036B365534}"/>
              </a:ext>
            </a:extLst>
          </p:cNvPr>
          <p:cNvSpPr/>
          <p:nvPr/>
        </p:nvSpPr>
        <p:spPr>
          <a:xfrm>
            <a:off x="7190333" y="5046685"/>
            <a:ext cx="1333508" cy="483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Deel van eindcode deur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AD016DDC-2F79-40B1-BC9C-522A1749E393}"/>
              </a:ext>
            </a:extLst>
          </p:cNvPr>
          <p:cNvSpPr/>
          <p:nvPr/>
        </p:nvSpPr>
        <p:spPr>
          <a:xfrm>
            <a:off x="4933474" y="5033561"/>
            <a:ext cx="1350817" cy="483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Deel van eindcode deur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CC635E11-BD74-4FB2-893F-284B05460F77}"/>
              </a:ext>
            </a:extLst>
          </p:cNvPr>
          <p:cNvSpPr/>
          <p:nvPr/>
        </p:nvSpPr>
        <p:spPr>
          <a:xfrm>
            <a:off x="2588170" y="5013654"/>
            <a:ext cx="1323110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Deel van eindcode deur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7C975492-4CEB-4C60-A783-DBE6FB5E01E3}"/>
              </a:ext>
            </a:extLst>
          </p:cNvPr>
          <p:cNvSpPr/>
          <p:nvPr/>
        </p:nvSpPr>
        <p:spPr>
          <a:xfrm>
            <a:off x="10922305" y="6200103"/>
            <a:ext cx="997528" cy="58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Ontsnapt!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1978A7F3-557E-4A01-B38B-E21A9FFD5054}"/>
              </a:ext>
            </a:extLst>
          </p:cNvPr>
          <p:cNvSpPr/>
          <p:nvPr/>
        </p:nvSpPr>
        <p:spPr>
          <a:xfrm>
            <a:off x="277469" y="5498654"/>
            <a:ext cx="997528" cy="56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Hints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71AE28BE-68BD-483E-A988-E0EEFCD69C90}"/>
              </a:ext>
            </a:extLst>
          </p:cNvPr>
          <p:cNvSpPr/>
          <p:nvPr/>
        </p:nvSpPr>
        <p:spPr>
          <a:xfrm>
            <a:off x="250379" y="4514818"/>
            <a:ext cx="997528" cy="56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Hints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1DA568EF-5261-40AD-B637-7C800AA7278E}"/>
              </a:ext>
            </a:extLst>
          </p:cNvPr>
          <p:cNvSpPr/>
          <p:nvPr/>
        </p:nvSpPr>
        <p:spPr>
          <a:xfrm>
            <a:off x="250379" y="3393197"/>
            <a:ext cx="997528" cy="56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Hints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8AF2C911-8226-460C-9D71-360DB197FDF8}"/>
              </a:ext>
            </a:extLst>
          </p:cNvPr>
          <p:cNvSpPr/>
          <p:nvPr/>
        </p:nvSpPr>
        <p:spPr>
          <a:xfrm>
            <a:off x="11087864" y="4516842"/>
            <a:ext cx="997528" cy="56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Hints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E2878A19-F60A-4AAB-BD5A-1B6E7CC93BA7}"/>
              </a:ext>
            </a:extLst>
          </p:cNvPr>
          <p:cNvSpPr/>
          <p:nvPr/>
        </p:nvSpPr>
        <p:spPr>
          <a:xfrm>
            <a:off x="11087864" y="3294420"/>
            <a:ext cx="997528" cy="56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Hints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59E706B0-FDE7-421F-A832-990A5A051E82}"/>
              </a:ext>
            </a:extLst>
          </p:cNvPr>
          <p:cNvSpPr/>
          <p:nvPr/>
        </p:nvSpPr>
        <p:spPr>
          <a:xfrm>
            <a:off x="11080942" y="5498654"/>
            <a:ext cx="997528" cy="56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Hints</a:t>
            </a: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B21797F3-C9FC-49E3-BD30-1E34F2C26A54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>
            <a:off x="3242320" y="3207596"/>
            <a:ext cx="7007" cy="85170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5AE754CC-D642-4104-B392-2C3E3840118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831834" y="3179507"/>
            <a:ext cx="19105" cy="863713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D06A4B56-4ACD-4B9C-B6BA-FC522F0EA108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10019009" y="3142254"/>
            <a:ext cx="0" cy="86717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5338A71F-1F44-4D91-B17A-65A597E5AB9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3249327" y="4602224"/>
            <a:ext cx="398" cy="41143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3E66C3B2-E869-4D46-BA8E-7994C046386D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5599391" y="4582521"/>
            <a:ext cx="9492" cy="45104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4B24B42C-5160-4E00-92DA-0A39F984F300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850939" y="4606063"/>
            <a:ext cx="6148" cy="440622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DE5B9B83-B2A8-47C7-8894-85B2422D341D}"/>
              </a:ext>
            </a:extLst>
          </p:cNvPr>
          <p:cNvCxnSpPr>
            <a:cxnSpLocks/>
            <a:stCxn id="22" idx="2"/>
            <a:endCxn id="76" idx="0"/>
          </p:cNvCxnSpPr>
          <p:nvPr/>
        </p:nvCxnSpPr>
        <p:spPr>
          <a:xfrm>
            <a:off x="5608883" y="5517458"/>
            <a:ext cx="2253403" cy="614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7FA92F4E-0A58-4242-8CC4-7C2687B6EBD3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10019009" y="4572273"/>
            <a:ext cx="3459" cy="447935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4A5C2A16-EB39-47CE-8508-E3C14230794F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5595928" y="3173082"/>
            <a:ext cx="3463" cy="88600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94B0A89A-50FD-4648-8D8E-9A1790989898}"/>
              </a:ext>
            </a:extLst>
          </p:cNvPr>
          <p:cNvCxnSpPr>
            <a:cxnSpLocks/>
            <a:stCxn id="21" idx="2"/>
            <a:endCxn id="76" idx="0"/>
          </p:cNvCxnSpPr>
          <p:nvPr/>
        </p:nvCxnSpPr>
        <p:spPr>
          <a:xfrm>
            <a:off x="7857087" y="5530582"/>
            <a:ext cx="5199" cy="6013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A8D78B42-E915-47EF-B1D9-EFA5E3EF3EA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862286" y="5504105"/>
            <a:ext cx="2160182" cy="627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9C2463BB-180A-4ACC-9708-739A83665A4B}"/>
              </a:ext>
            </a:extLst>
          </p:cNvPr>
          <p:cNvCxnSpPr>
            <a:cxnSpLocks/>
            <a:stCxn id="23" idx="2"/>
            <a:endCxn id="76" idx="0"/>
          </p:cNvCxnSpPr>
          <p:nvPr/>
        </p:nvCxnSpPr>
        <p:spPr>
          <a:xfrm>
            <a:off x="3249725" y="5498563"/>
            <a:ext cx="4612561" cy="633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6A9B2294-43E8-4429-AECC-BF183ED9DC3C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10461674" y="6493215"/>
            <a:ext cx="460631" cy="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61D22590-D464-489E-9843-8A25C5E8735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2806" y="423667"/>
            <a:ext cx="426029" cy="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C932704A-4C48-46D9-B9AA-C4F9F9FE7D1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82410" y="425216"/>
            <a:ext cx="542067" cy="4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A4840EBC-3133-4F6B-A2EA-EAA1F492D27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518982" y="429339"/>
            <a:ext cx="353281" cy="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58DF015C-F6FD-4E90-A18B-CD7943F0938A}"/>
              </a:ext>
            </a:extLst>
          </p:cNvPr>
          <p:cNvCxnSpPr>
            <a:cxnSpLocks/>
            <a:stCxn id="77" idx="2"/>
            <a:endCxn id="16" idx="0"/>
          </p:cNvCxnSpPr>
          <p:nvPr/>
        </p:nvCxnSpPr>
        <p:spPr>
          <a:xfrm>
            <a:off x="5595928" y="1860751"/>
            <a:ext cx="4423081" cy="7976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1C108550-1234-42DB-AA6A-922EBC2745C5}"/>
              </a:ext>
            </a:extLst>
          </p:cNvPr>
          <p:cNvCxnSpPr>
            <a:cxnSpLocks/>
            <a:stCxn id="77" idx="2"/>
            <a:endCxn id="17" idx="0"/>
          </p:cNvCxnSpPr>
          <p:nvPr/>
        </p:nvCxnSpPr>
        <p:spPr>
          <a:xfrm>
            <a:off x="5595928" y="1860751"/>
            <a:ext cx="2235906" cy="846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B126696C-DD25-4D95-87B5-5C01B700A4DA}"/>
              </a:ext>
            </a:extLst>
          </p:cNvPr>
          <p:cNvCxnSpPr>
            <a:cxnSpLocks/>
            <a:stCxn id="77" idx="2"/>
            <a:endCxn id="11" idx="0"/>
          </p:cNvCxnSpPr>
          <p:nvPr/>
        </p:nvCxnSpPr>
        <p:spPr>
          <a:xfrm>
            <a:off x="5595928" y="1860751"/>
            <a:ext cx="0" cy="828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08584650-86C6-4289-825B-9FBEA209A194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flipH="1" flipV="1">
            <a:off x="1247907" y="4796240"/>
            <a:ext cx="9839957" cy="2024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B1F82974-3B9B-48DA-9194-8A2503B32F49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1247907" y="3575842"/>
            <a:ext cx="9839957" cy="98777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96105608-0F25-41C2-9216-E8F50A8E3028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1274997" y="5780076"/>
            <a:ext cx="9805945" cy="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>
            <a:extLst>
              <a:ext uri="{FF2B5EF4-FFF2-40B4-BE49-F238E27FC236}">
                <a16:creationId xmlns:a16="http://schemas.microsoft.com/office/drawing/2014/main" id="{3A103D9C-9D47-41C0-9717-F648706B102A}"/>
              </a:ext>
            </a:extLst>
          </p:cNvPr>
          <p:cNvCxnSpPr>
            <a:cxnSpLocks/>
          </p:cNvCxnSpPr>
          <p:nvPr/>
        </p:nvCxnSpPr>
        <p:spPr>
          <a:xfrm flipH="1">
            <a:off x="3734237" y="4298639"/>
            <a:ext cx="3049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C6A2B1FF-20DD-445B-9DE7-DDB1603D3B0A}"/>
              </a:ext>
            </a:extLst>
          </p:cNvPr>
          <p:cNvCxnSpPr>
            <a:cxnSpLocks/>
          </p:cNvCxnSpPr>
          <p:nvPr/>
        </p:nvCxnSpPr>
        <p:spPr>
          <a:xfrm>
            <a:off x="3997808" y="1594092"/>
            <a:ext cx="28985" cy="2704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hoek 75">
            <a:extLst>
              <a:ext uri="{FF2B5EF4-FFF2-40B4-BE49-F238E27FC236}">
                <a16:creationId xmlns:a16="http://schemas.microsoft.com/office/drawing/2014/main" id="{448D8557-474E-40E5-822A-1CE122FE937C}"/>
              </a:ext>
            </a:extLst>
          </p:cNvPr>
          <p:cNvSpPr/>
          <p:nvPr/>
        </p:nvSpPr>
        <p:spPr>
          <a:xfrm>
            <a:off x="7271734" y="6131931"/>
            <a:ext cx="1181103" cy="69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Volledige deurcode?</a:t>
            </a:r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7483342E-B6BF-43CB-8B75-F6972F24F2B9}"/>
              </a:ext>
            </a:extLst>
          </p:cNvPr>
          <p:cNvSpPr/>
          <p:nvPr/>
        </p:nvSpPr>
        <p:spPr>
          <a:xfrm>
            <a:off x="5005376" y="1314036"/>
            <a:ext cx="1181103" cy="546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Raadsels zoeken</a:t>
            </a:r>
          </a:p>
        </p:txBody>
      </p:sp>
      <p:cxnSp>
        <p:nvCxnSpPr>
          <p:cNvPr id="86" name="Rechte verbindingslijn 85">
            <a:extLst>
              <a:ext uri="{FF2B5EF4-FFF2-40B4-BE49-F238E27FC236}">
                <a16:creationId xmlns:a16="http://schemas.microsoft.com/office/drawing/2014/main" id="{99B98764-5B4D-43C2-913B-BCB70216CFC9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 flipH="1">
            <a:off x="5595928" y="790597"/>
            <a:ext cx="1919101" cy="523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echte verbindingslijn 113">
            <a:extLst>
              <a:ext uri="{FF2B5EF4-FFF2-40B4-BE49-F238E27FC236}">
                <a16:creationId xmlns:a16="http://schemas.microsoft.com/office/drawing/2014/main" id="{1BD61104-17CA-40ED-95C3-5570FA99A6A7}"/>
              </a:ext>
            </a:extLst>
          </p:cNvPr>
          <p:cNvCxnSpPr>
            <a:cxnSpLocks/>
            <a:stCxn id="76" idx="3"/>
            <a:endCxn id="9" idx="1"/>
          </p:cNvCxnSpPr>
          <p:nvPr/>
        </p:nvCxnSpPr>
        <p:spPr>
          <a:xfrm>
            <a:off x="8452837" y="6477541"/>
            <a:ext cx="1011309" cy="15674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echte verbindingslijn 155">
            <a:extLst>
              <a:ext uri="{FF2B5EF4-FFF2-40B4-BE49-F238E27FC236}">
                <a16:creationId xmlns:a16="http://schemas.microsoft.com/office/drawing/2014/main" id="{FC82F17C-BE3A-4B78-AB08-6B00C12A79AC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3997808" y="1587394"/>
            <a:ext cx="1007568" cy="20757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Rechte verbindingslijn 160">
            <a:extLst>
              <a:ext uri="{FF2B5EF4-FFF2-40B4-BE49-F238E27FC236}">
                <a16:creationId xmlns:a16="http://schemas.microsoft.com/office/drawing/2014/main" id="{0EEB1F7E-993F-4F09-9B4E-9A989D6E194A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3911280" y="5256108"/>
            <a:ext cx="42722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Rechte verbindingslijn 163">
            <a:extLst>
              <a:ext uri="{FF2B5EF4-FFF2-40B4-BE49-F238E27FC236}">
                <a16:creationId xmlns:a16="http://schemas.microsoft.com/office/drawing/2014/main" id="{DF1529AF-398F-4A32-A10B-B1FE7606A4A5}"/>
              </a:ext>
            </a:extLst>
          </p:cNvPr>
          <p:cNvCxnSpPr>
            <a:cxnSpLocks/>
          </p:cNvCxnSpPr>
          <p:nvPr/>
        </p:nvCxnSpPr>
        <p:spPr>
          <a:xfrm>
            <a:off x="4281252" y="1586315"/>
            <a:ext cx="64309" cy="367584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Rechte verbindingslijn 170">
            <a:extLst>
              <a:ext uri="{FF2B5EF4-FFF2-40B4-BE49-F238E27FC236}">
                <a16:creationId xmlns:a16="http://schemas.microsoft.com/office/drawing/2014/main" id="{C3EA2F7B-3B3D-4923-A8FF-3AE3AE9109FC}"/>
              </a:ext>
            </a:extLst>
          </p:cNvPr>
          <p:cNvCxnSpPr>
            <a:cxnSpLocks/>
          </p:cNvCxnSpPr>
          <p:nvPr/>
        </p:nvCxnSpPr>
        <p:spPr>
          <a:xfrm flipH="1">
            <a:off x="6077820" y="4373335"/>
            <a:ext cx="3049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Rechte verbindingslijn 171">
            <a:extLst>
              <a:ext uri="{FF2B5EF4-FFF2-40B4-BE49-F238E27FC236}">
                <a16:creationId xmlns:a16="http://schemas.microsoft.com/office/drawing/2014/main" id="{A0D58A7C-ACFE-4EC8-82DB-D842AE3FFAB0}"/>
              </a:ext>
            </a:extLst>
          </p:cNvPr>
          <p:cNvCxnSpPr>
            <a:cxnSpLocks/>
          </p:cNvCxnSpPr>
          <p:nvPr/>
        </p:nvCxnSpPr>
        <p:spPr>
          <a:xfrm>
            <a:off x="6339628" y="1568046"/>
            <a:ext cx="30747" cy="2805289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echte verbindingslijn 173">
            <a:extLst>
              <a:ext uri="{FF2B5EF4-FFF2-40B4-BE49-F238E27FC236}">
                <a16:creationId xmlns:a16="http://schemas.microsoft.com/office/drawing/2014/main" id="{DEB6978D-93DC-4864-B9F1-8BC7D43EC011}"/>
              </a:ext>
            </a:extLst>
          </p:cNvPr>
          <p:cNvCxnSpPr>
            <a:cxnSpLocks/>
          </p:cNvCxnSpPr>
          <p:nvPr/>
        </p:nvCxnSpPr>
        <p:spPr>
          <a:xfrm flipH="1">
            <a:off x="6254863" y="5330804"/>
            <a:ext cx="42722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F7CBA7EE-37DE-4372-A010-7E0709B3B754}"/>
              </a:ext>
            </a:extLst>
          </p:cNvPr>
          <p:cNvCxnSpPr>
            <a:cxnSpLocks/>
          </p:cNvCxnSpPr>
          <p:nvPr/>
        </p:nvCxnSpPr>
        <p:spPr>
          <a:xfrm>
            <a:off x="6636163" y="1568046"/>
            <a:ext cx="69954" cy="492516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Rechte verbindingslijn 185">
            <a:extLst>
              <a:ext uri="{FF2B5EF4-FFF2-40B4-BE49-F238E27FC236}">
                <a16:creationId xmlns:a16="http://schemas.microsoft.com/office/drawing/2014/main" id="{67DB4E28-F8A4-4117-9C75-DA95E633FD8C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6186479" y="1533876"/>
            <a:ext cx="4717489" cy="53518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Rechte verbindingslijn 194">
            <a:extLst>
              <a:ext uri="{FF2B5EF4-FFF2-40B4-BE49-F238E27FC236}">
                <a16:creationId xmlns:a16="http://schemas.microsoft.com/office/drawing/2014/main" id="{14742028-067D-4499-BE6C-8D2E8A136F1D}"/>
              </a:ext>
            </a:extLst>
          </p:cNvPr>
          <p:cNvCxnSpPr>
            <a:cxnSpLocks/>
          </p:cNvCxnSpPr>
          <p:nvPr/>
        </p:nvCxnSpPr>
        <p:spPr>
          <a:xfrm>
            <a:off x="8532540" y="1552695"/>
            <a:ext cx="43461" cy="2771947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Rechte verbindingslijn 195">
            <a:extLst>
              <a:ext uri="{FF2B5EF4-FFF2-40B4-BE49-F238E27FC236}">
                <a16:creationId xmlns:a16="http://schemas.microsoft.com/office/drawing/2014/main" id="{7E9B2295-28F1-41F4-BC21-76B89348C1EB}"/>
              </a:ext>
            </a:extLst>
          </p:cNvPr>
          <p:cNvCxnSpPr>
            <a:cxnSpLocks/>
          </p:cNvCxnSpPr>
          <p:nvPr/>
        </p:nvCxnSpPr>
        <p:spPr>
          <a:xfrm flipH="1">
            <a:off x="8460489" y="5282111"/>
            <a:ext cx="42722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Rechte verbindingslijn 196">
            <a:extLst>
              <a:ext uri="{FF2B5EF4-FFF2-40B4-BE49-F238E27FC236}">
                <a16:creationId xmlns:a16="http://schemas.microsoft.com/office/drawing/2014/main" id="{71AEAC26-4EEA-4E95-A77B-4980E7D47A2E}"/>
              </a:ext>
            </a:extLst>
          </p:cNvPr>
          <p:cNvCxnSpPr>
            <a:cxnSpLocks/>
          </p:cNvCxnSpPr>
          <p:nvPr/>
        </p:nvCxnSpPr>
        <p:spPr>
          <a:xfrm>
            <a:off x="8852332" y="1552695"/>
            <a:ext cx="42437" cy="3735463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Rechte verbindingslijn 197">
            <a:extLst>
              <a:ext uri="{FF2B5EF4-FFF2-40B4-BE49-F238E27FC236}">
                <a16:creationId xmlns:a16="http://schemas.microsoft.com/office/drawing/2014/main" id="{DA872B4E-E680-45C9-89E8-41CF704BD833}"/>
              </a:ext>
            </a:extLst>
          </p:cNvPr>
          <p:cNvCxnSpPr>
            <a:cxnSpLocks/>
          </p:cNvCxnSpPr>
          <p:nvPr/>
        </p:nvCxnSpPr>
        <p:spPr>
          <a:xfrm>
            <a:off x="10685504" y="1527755"/>
            <a:ext cx="32164" cy="278127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Rechte verbindingslijn 198">
            <a:extLst>
              <a:ext uri="{FF2B5EF4-FFF2-40B4-BE49-F238E27FC236}">
                <a16:creationId xmlns:a16="http://schemas.microsoft.com/office/drawing/2014/main" id="{00930F73-D271-4C8D-986D-27F56EDC067C}"/>
              </a:ext>
            </a:extLst>
          </p:cNvPr>
          <p:cNvCxnSpPr>
            <a:cxnSpLocks/>
          </p:cNvCxnSpPr>
          <p:nvPr/>
        </p:nvCxnSpPr>
        <p:spPr>
          <a:xfrm flipH="1">
            <a:off x="10693893" y="5272768"/>
            <a:ext cx="2611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Rechte verbindingslijn 199">
            <a:extLst>
              <a:ext uri="{FF2B5EF4-FFF2-40B4-BE49-F238E27FC236}">
                <a16:creationId xmlns:a16="http://schemas.microsoft.com/office/drawing/2014/main" id="{A3A0DD4D-BC09-4D89-B6CF-08C4F7FAAE28}"/>
              </a:ext>
            </a:extLst>
          </p:cNvPr>
          <p:cNvCxnSpPr>
            <a:cxnSpLocks/>
          </p:cNvCxnSpPr>
          <p:nvPr/>
        </p:nvCxnSpPr>
        <p:spPr>
          <a:xfrm>
            <a:off x="10903968" y="1510009"/>
            <a:ext cx="52980" cy="37688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Rechte verbindingslijn 203">
            <a:extLst>
              <a:ext uri="{FF2B5EF4-FFF2-40B4-BE49-F238E27FC236}">
                <a16:creationId xmlns:a16="http://schemas.microsoft.com/office/drawing/2014/main" id="{C8FDC7A6-4F27-4CE1-9B52-09031D583D3D}"/>
              </a:ext>
            </a:extLst>
          </p:cNvPr>
          <p:cNvCxnSpPr>
            <a:cxnSpLocks/>
          </p:cNvCxnSpPr>
          <p:nvPr/>
        </p:nvCxnSpPr>
        <p:spPr>
          <a:xfrm flipH="1">
            <a:off x="8271091" y="4320320"/>
            <a:ext cx="3049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Rechte verbindingslijn 204">
            <a:extLst>
              <a:ext uri="{FF2B5EF4-FFF2-40B4-BE49-F238E27FC236}">
                <a16:creationId xmlns:a16="http://schemas.microsoft.com/office/drawing/2014/main" id="{77F35099-43D8-4155-A829-55F18A757E5D}"/>
              </a:ext>
            </a:extLst>
          </p:cNvPr>
          <p:cNvCxnSpPr>
            <a:cxnSpLocks/>
          </p:cNvCxnSpPr>
          <p:nvPr/>
        </p:nvCxnSpPr>
        <p:spPr>
          <a:xfrm flipH="1">
            <a:off x="10412758" y="4298639"/>
            <a:ext cx="3049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Rechte verbindingslijn 231">
            <a:extLst>
              <a:ext uri="{FF2B5EF4-FFF2-40B4-BE49-F238E27FC236}">
                <a16:creationId xmlns:a16="http://schemas.microsoft.com/office/drawing/2014/main" id="{C2BC5DDD-EBA4-478A-BB68-171B302A357E}"/>
              </a:ext>
            </a:extLst>
          </p:cNvPr>
          <p:cNvCxnSpPr>
            <a:cxnSpLocks/>
            <a:stCxn id="10" idx="0"/>
            <a:endCxn id="77" idx="2"/>
          </p:cNvCxnSpPr>
          <p:nvPr/>
        </p:nvCxnSpPr>
        <p:spPr>
          <a:xfrm flipV="1">
            <a:off x="3242320" y="1860751"/>
            <a:ext cx="2353608" cy="861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Rechte verbindingslijn 241">
            <a:extLst>
              <a:ext uri="{FF2B5EF4-FFF2-40B4-BE49-F238E27FC236}">
                <a16:creationId xmlns:a16="http://schemas.microsoft.com/office/drawing/2014/main" id="{68C671D9-1E31-42F2-8E04-DD77CD2EF080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6706117" y="6477541"/>
            <a:ext cx="5656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kstvak 244">
            <a:extLst>
              <a:ext uri="{FF2B5EF4-FFF2-40B4-BE49-F238E27FC236}">
                <a16:creationId xmlns:a16="http://schemas.microsoft.com/office/drawing/2014/main" id="{0B77F803-7058-47CE-855D-32F0A3EF9061}"/>
              </a:ext>
            </a:extLst>
          </p:cNvPr>
          <p:cNvSpPr txBox="1"/>
          <p:nvPr/>
        </p:nvSpPr>
        <p:spPr>
          <a:xfrm>
            <a:off x="3270148" y="4756562"/>
            <a:ext cx="37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JA</a:t>
            </a:r>
          </a:p>
        </p:txBody>
      </p:sp>
      <p:sp>
        <p:nvSpPr>
          <p:cNvPr id="254" name="Tekstvak 253">
            <a:extLst>
              <a:ext uri="{FF2B5EF4-FFF2-40B4-BE49-F238E27FC236}">
                <a16:creationId xmlns:a16="http://schemas.microsoft.com/office/drawing/2014/main" id="{C1569326-5043-4AD9-9115-C185DFEB3EBA}"/>
              </a:ext>
            </a:extLst>
          </p:cNvPr>
          <p:cNvSpPr txBox="1"/>
          <p:nvPr/>
        </p:nvSpPr>
        <p:spPr>
          <a:xfrm>
            <a:off x="5568445" y="4776769"/>
            <a:ext cx="37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JA</a:t>
            </a:r>
          </a:p>
        </p:txBody>
      </p:sp>
      <p:sp>
        <p:nvSpPr>
          <p:cNvPr id="255" name="Tekstvak 254">
            <a:extLst>
              <a:ext uri="{FF2B5EF4-FFF2-40B4-BE49-F238E27FC236}">
                <a16:creationId xmlns:a16="http://schemas.microsoft.com/office/drawing/2014/main" id="{459A8F78-EFFB-40C0-A618-164050C197D4}"/>
              </a:ext>
            </a:extLst>
          </p:cNvPr>
          <p:cNvSpPr txBox="1"/>
          <p:nvPr/>
        </p:nvSpPr>
        <p:spPr>
          <a:xfrm>
            <a:off x="7830357" y="4776769"/>
            <a:ext cx="37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JA</a:t>
            </a:r>
          </a:p>
        </p:txBody>
      </p:sp>
      <p:sp>
        <p:nvSpPr>
          <p:cNvPr id="256" name="Tekstvak 255">
            <a:extLst>
              <a:ext uri="{FF2B5EF4-FFF2-40B4-BE49-F238E27FC236}">
                <a16:creationId xmlns:a16="http://schemas.microsoft.com/office/drawing/2014/main" id="{1E0FF760-67BE-44B1-8AAA-E676DE00EB35}"/>
              </a:ext>
            </a:extLst>
          </p:cNvPr>
          <p:cNvSpPr txBox="1"/>
          <p:nvPr/>
        </p:nvSpPr>
        <p:spPr>
          <a:xfrm>
            <a:off x="10002431" y="4787019"/>
            <a:ext cx="37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JA</a:t>
            </a:r>
          </a:p>
        </p:txBody>
      </p:sp>
      <p:sp>
        <p:nvSpPr>
          <p:cNvPr id="257" name="Tekstvak 256">
            <a:extLst>
              <a:ext uri="{FF2B5EF4-FFF2-40B4-BE49-F238E27FC236}">
                <a16:creationId xmlns:a16="http://schemas.microsoft.com/office/drawing/2014/main" id="{84AEED48-53DC-47CB-9ABA-5142B80589C5}"/>
              </a:ext>
            </a:extLst>
          </p:cNvPr>
          <p:cNvSpPr txBox="1"/>
          <p:nvPr/>
        </p:nvSpPr>
        <p:spPr>
          <a:xfrm>
            <a:off x="10461674" y="6205403"/>
            <a:ext cx="37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JA</a:t>
            </a:r>
          </a:p>
        </p:txBody>
      </p:sp>
      <p:sp>
        <p:nvSpPr>
          <p:cNvPr id="258" name="Tekstvak 257">
            <a:extLst>
              <a:ext uri="{FF2B5EF4-FFF2-40B4-BE49-F238E27FC236}">
                <a16:creationId xmlns:a16="http://schemas.microsoft.com/office/drawing/2014/main" id="{C0BC5906-E2C8-4F3E-910B-F789B7FDECA2}"/>
              </a:ext>
            </a:extLst>
          </p:cNvPr>
          <p:cNvSpPr txBox="1"/>
          <p:nvPr/>
        </p:nvSpPr>
        <p:spPr>
          <a:xfrm>
            <a:off x="8752725" y="6209504"/>
            <a:ext cx="37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JA</a:t>
            </a:r>
          </a:p>
        </p:txBody>
      </p:sp>
      <p:cxnSp>
        <p:nvCxnSpPr>
          <p:cNvPr id="260" name="Rechte verbindingslijn 259">
            <a:extLst>
              <a:ext uri="{FF2B5EF4-FFF2-40B4-BE49-F238E27FC236}">
                <a16:creationId xmlns:a16="http://schemas.microsoft.com/office/drawing/2014/main" id="{58E7C372-16D1-41C3-93A7-E21C8C93C60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962910" y="5780075"/>
            <a:ext cx="39521" cy="420027"/>
          </a:xfrm>
          <a:prstGeom prst="line">
            <a:avLst/>
          </a:prstGeom>
          <a:ln w="28575">
            <a:prstDash val="lg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kstvak 262">
            <a:extLst>
              <a:ext uri="{FF2B5EF4-FFF2-40B4-BE49-F238E27FC236}">
                <a16:creationId xmlns:a16="http://schemas.microsoft.com/office/drawing/2014/main" id="{90C6E630-3B2D-4CAB-A250-D9E88D598C21}"/>
              </a:ext>
            </a:extLst>
          </p:cNvPr>
          <p:cNvSpPr txBox="1"/>
          <p:nvPr/>
        </p:nvSpPr>
        <p:spPr>
          <a:xfrm>
            <a:off x="3680361" y="4307953"/>
            <a:ext cx="51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NEE</a:t>
            </a:r>
          </a:p>
        </p:txBody>
      </p:sp>
      <p:sp>
        <p:nvSpPr>
          <p:cNvPr id="264" name="Tekstvak 263">
            <a:extLst>
              <a:ext uri="{FF2B5EF4-FFF2-40B4-BE49-F238E27FC236}">
                <a16:creationId xmlns:a16="http://schemas.microsoft.com/office/drawing/2014/main" id="{A827FF2F-57C4-4682-B777-C5AEA68BFB5D}"/>
              </a:ext>
            </a:extLst>
          </p:cNvPr>
          <p:cNvSpPr txBox="1"/>
          <p:nvPr/>
        </p:nvSpPr>
        <p:spPr>
          <a:xfrm>
            <a:off x="6033403" y="4347664"/>
            <a:ext cx="51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NEE</a:t>
            </a:r>
          </a:p>
        </p:txBody>
      </p:sp>
      <p:sp>
        <p:nvSpPr>
          <p:cNvPr id="265" name="Tekstvak 264">
            <a:extLst>
              <a:ext uri="{FF2B5EF4-FFF2-40B4-BE49-F238E27FC236}">
                <a16:creationId xmlns:a16="http://schemas.microsoft.com/office/drawing/2014/main" id="{95202F3C-C22F-4665-909B-7423C296BBE6}"/>
              </a:ext>
            </a:extLst>
          </p:cNvPr>
          <p:cNvSpPr txBox="1"/>
          <p:nvPr/>
        </p:nvSpPr>
        <p:spPr>
          <a:xfrm>
            <a:off x="8280046" y="4292589"/>
            <a:ext cx="51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NEE</a:t>
            </a:r>
          </a:p>
        </p:txBody>
      </p:sp>
      <p:sp>
        <p:nvSpPr>
          <p:cNvPr id="266" name="Tekstvak 265">
            <a:extLst>
              <a:ext uri="{FF2B5EF4-FFF2-40B4-BE49-F238E27FC236}">
                <a16:creationId xmlns:a16="http://schemas.microsoft.com/office/drawing/2014/main" id="{12A713CB-FEBA-4B49-BB31-D3704FA315CC}"/>
              </a:ext>
            </a:extLst>
          </p:cNvPr>
          <p:cNvSpPr txBox="1"/>
          <p:nvPr/>
        </p:nvSpPr>
        <p:spPr>
          <a:xfrm>
            <a:off x="10452929" y="4273325"/>
            <a:ext cx="51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NEE</a:t>
            </a:r>
          </a:p>
        </p:txBody>
      </p:sp>
      <p:sp>
        <p:nvSpPr>
          <p:cNvPr id="267" name="Tekstvak 266">
            <a:extLst>
              <a:ext uri="{FF2B5EF4-FFF2-40B4-BE49-F238E27FC236}">
                <a16:creationId xmlns:a16="http://schemas.microsoft.com/office/drawing/2014/main" id="{3CD40208-C6AD-406A-A1DB-2C9B8B5B0772}"/>
              </a:ext>
            </a:extLst>
          </p:cNvPr>
          <p:cNvSpPr txBox="1"/>
          <p:nvPr/>
        </p:nvSpPr>
        <p:spPr>
          <a:xfrm>
            <a:off x="6639250" y="6472363"/>
            <a:ext cx="51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NEE</a:t>
            </a:r>
          </a:p>
        </p:txBody>
      </p:sp>
    </p:spTree>
    <p:extLst>
      <p:ext uri="{BB962C8B-B14F-4D97-AF65-F5344CB8AC3E}">
        <p14:creationId xmlns:p14="http://schemas.microsoft.com/office/powerpoint/2010/main" val="821116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1C196-9894-4B56-A737-9075ED1D4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Bedankt!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93B653-FF8F-491E-84CA-EF463C149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Zijn er nog vragen?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Concept: Escape </a:t>
            </a:r>
            <a:r>
              <a:rPr lang="nl-NL" dirty="0" err="1"/>
              <a:t>Reality</a:t>
            </a:r>
            <a:endParaRPr lang="nl-NL" dirty="0"/>
          </a:p>
        </p:txBody>
      </p:sp>
      <p:sp>
        <p:nvSpPr>
          <p:cNvPr id="163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7CB98"/>
              </a:buClr>
            </a:pPr>
            <a:r>
              <a:rPr lang="nl-NL" dirty="0" err="1"/>
              <a:t>One</a:t>
            </a:r>
            <a:r>
              <a:rPr lang="nl-NL" dirty="0"/>
              <a:t> goal: escape </a:t>
            </a:r>
            <a:r>
              <a:rPr lang="nl-NL" dirty="0" err="1"/>
              <a:t>the</a:t>
            </a:r>
            <a:r>
              <a:rPr lang="nl-NL" dirty="0"/>
              <a:t> room</a:t>
            </a:r>
          </a:p>
          <a:p>
            <a:pPr>
              <a:buClr>
                <a:srgbClr val="07CB98"/>
              </a:buClr>
            </a:pPr>
            <a:r>
              <a:rPr lang="nl-NL" dirty="0"/>
              <a:t>Uitbreiden 2 concepten</a:t>
            </a:r>
          </a:p>
          <a:p>
            <a:pPr lvl="1">
              <a:buClr>
                <a:srgbClr val="07CB98"/>
              </a:buClr>
            </a:pPr>
            <a:r>
              <a:rPr lang="nl-NL" dirty="0"/>
              <a:t>Escape room: raadsels, escape </a:t>
            </a:r>
            <a:r>
              <a:rPr lang="nl-NL" dirty="0" err="1"/>
              <a:t>the</a:t>
            </a:r>
            <a:r>
              <a:rPr lang="nl-NL" dirty="0"/>
              <a:t> room</a:t>
            </a:r>
          </a:p>
          <a:p>
            <a:pPr lvl="1">
              <a:buClr>
                <a:srgbClr val="07CB98"/>
              </a:buClr>
            </a:pPr>
            <a:r>
              <a:rPr lang="nl-NL" dirty="0"/>
              <a:t>Virtual </a:t>
            </a:r>
            <a:r>
              <a:rPr lang="nl-NL" dirty="0" err="1"/>
              <a:t>Reality</a:t>
            </a:r>
            <a:r>
              <a:rPr lang="nl-NL" dirty="0"/>
              <a:t>: betere beleving</a:t>
            </a:r>
          </a:p>
          <a:p>
            <a:pPr>
              <a:buClr>
                <a:srgbClr val="07CB98"/>
              </a:buClr>
            </a:pPr>
            <a:r>
              <a:rPr lang="nl-NL" dirty="0"/>
              <a:t>=&gt; “Weinig materialen nodig om de omgeving waar je je in bevindt "spannend" te maken, omdat je tóch alles ziet, ook al is het er niet. “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70CE1C-6A32-4AB5-B8D9-7CA66694B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Als een speler wil ik…</a:t>
            </a:r>
          </a:p>
          <a:p>
            <a:pPr lvl="1"/>
            <a:r>
              <a:rPr lang="nl-BE" dirty="0"/>
              <a:t>Een boeiend verhaal om het spel leuker/interessanter te maken</a:t>
            </a:r>
          </a:p>
          <a:p>
            <a:pPr lvl="1"/>
            <a:r>
              <a:rPr lang="nl-BE" dirty="0"/>
              <a:t>Virtuele interactie met de VR escape room via </a:t>
            </a:r>
            <a:r>
              <a:rPr lang="nl-BE" dirty="0" err="1"/>
              <a:t>Vive</a:t>
            </a:r>
            <a:r>
              <a:rPr lang="nl-BE" dirty="0"/>
              <a:t> controllers</a:t>
            </a:r>
          </a:p>
          <a:p>
            <a:pPr lvl="1"/>
            <a:r>
              <a:rPr lang="nl-BE" dirty="0"/>
              <a:t>Niet tegen de muur lopen van de echte kamer.</a:t>
            </a:r>
          </a:p>
          <a:p>
            <a:pPr lvl="1"/>
            <a:r>
              <a:rPr lang="nl-BE" dirty="0"/>
              <a:t>Tegen de virtuele muur willen botsen</a:t>
            </a:r>
          </a:p>
          <a:p>
            <a:pPr lvl="1"/>
            <a:r>
              <a:rPr lang="nl-BE" dirty="0"/>
              <a:t>Animaties kunnen zien, dat niet alles statisch is</a:t>
            </a:r>
          </a:p>
          <a:p>
            <a:pPr lvl="1"/>
            <a:r>
              <a:rPr lang="nl-BE" dirty="0"/>
              <a:t>Veranderingen in het licht willen zien</a:t>
            </a:r>
          </a:p>
          <a:p>
            <a:pPr lvl="1"/>
            <a:r>
              <a:rPr lang="nl-BE" dirty="0"/>
              <a:t>Tips kunnen vinden als ik vast zit</a:t>
            </a:r>
          </a:p>
          <a:p>
            <a:pPr lvl="1"/>
            <a:r>
              <a:rPr lang="nl-BE" dirty="0"/>
              <a:t>Een timer kunnen zien om te zien hoeveel tijd ik nog heb</a:t>
            </a:r>
          </a:p>
          <a:p>
            <a:pPr lvl="1"/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665807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Bevraging doelgroep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AA7873-258A-4D63-8EA7-F9D694C2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348163"/>
          </a:xfrm>
        </p:spPr>
        <p:txBody>
          <a:bodyPr/>
          <a:lstStyle/>
          <a:p>
            <a:r>
              <a:rPr lang="nl-BE" dirty="0"/>
              <a:t>64 responses</a:t>
            </a:r>
          </a:p>
          <a:p>
            <a:r>
              <a:rPr lang="nl-BE" dirty="0"/>
              <a:t>Doelgroep 18 – 25 jaar</a:t>
            </a:r>
          </a:p>
          <a:p>
            <a:r>
              <a:rPr lang="nl-BE" dirty="0"/>
              <a:t>Merendeel nog geen escape room/VR geprobeerd</a:t>
            </a:r>
          </a:p>
        </p:txBody>
      </p:sp>
      <p:graphicFrame>
        <p:nvGraphicFramePr>
          <p:cNvPr id="24" name="Grafiek 23">
            <a:extLst>
              <a:ext uri="{FF2B5EF4-FFF2-40B4-BE49-F238E27FC236}">
                <a16:creationId xmlns:a16="http://schemas.microsoft.com/office/drawing/2014/main" id="{FB0DE91E-9204-4593-B91C-9200C3482C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346693"/>
              </p:ext>
            </p:extLst>
          </p:nvPr>
        </p:nvGraphicFramePr>
        <p:xfrm>
          <a:off x="789410" y="3407620"/>
          <a:ext cx="4131246" cy="3281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Grafiek 26">
            <a:extLst>
              <a:ext uri="{FF2B5EF4-FFF2-40B4-BE49-F238E27FC236}">
                <a16:creationId xmlns:a16="http://schemas.microsoft.com/office/drawing/2014/main" id="{C46AF340-55D5-41BA-9087-C8A0209A2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583687"/>
              </p:ext>
            </p:extLst>
          </p:nvPr>
        </p:nvGraphicFramePr>
        <p:xfrm>
          <a:off x="3974559" y="3450380"/>
          <a:ext cx="3972169" cy="3169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1000502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08F72-E2B4-44EE-A0DF-20AEF4B3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Bevraging doelgroep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9915C0-1B54-40BB-A886-81606470D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Gemengde reactie op escape room in VR</a:t>
            </a:r>
          </a:p>
          <a:p>
            <a:r>
              <a:rPr lang="nl-BE" dirty="0"/>
              <a:t>Prijs die gebruikers willen geven</a:t>
            </a:r>
          </a:p>
          <a:p>
            <a:pPr lvl="1"/>
            <a:r>
              <a:rPr lang="nl-BE" dirty="0"/>
              <a:t>Tussen € 15 – € 35</a:t>
            </a:r>
          </a:p>
        </p:txBody>
      </p:sp>
      <p:graphicFrame>
        <p:nvGraphicFramePr>
          <p:cNvPr id="4" name="Grafiek 3">
            <a:extLst>
              <a:ext uri="{FF2B5EF4-FFF2-40B4-BE49-F238E27FC236}">
                <a16:creationId xmlns:a16="http://schemas.microsoft.com/office/drawing/2014/main" id="{DE263569-CD52-4153-ABF0-0AEF939511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852583"/>
              </p:ext>
            </p:extLst>
          </p:nvPr>
        </p:nvGraphicFramePr>
        <p:xfrm>
          <a:off x="1765208" y="3202003"/>
          <a:ext cx="3247546" cy="3406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5" name="Tijdelijke aanduiding voor inhoud 3">
                <a:extLst>
                  <a:ext uri="{FF2B5EF4-FFF2-40B4-BE49-F238E27FC236}">
                    <a16:creationId xmlns:a16="http://schemas.microsoft.com/office/drawing/2014/main" id="{A8656D17-216D-49C3-BC6B-55E0C8CE79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34470205"/>
                  </p:ext>
                </p:extLst>
              </p:nvPr>
            </p:nvGraphicFramePr>
            <p:xfrm>
              <a:off x="6677915" y="1612961"/>
              <a:ext cx="4800600" cy="43481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Tijdelijke aanduiding voor inhoud 3">
                <a:extLst>
                  <a:ext uri="{FF2B5EF4-FFF2-40B4-BE49-F238E27FC236}">
                    <a16:creationId xmlns:a16="http://schemas.microsoft.com/office/drawing/2014/main" id="{A8656D17-216D-49C3-BC6B-55E0C8CE79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7915" y="1612961"/>
                <a:ext cx="4800600" cy="43481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05141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139CC-3BA6-4894-8EE1-25AE4C93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 bevraging doelgroep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518E5A-E8F9-443A-BCA6-DEA3C83B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Voldoende hints geven</a:t>
            </a:r>
          </a:p>
          <a:p>
            <a:r>
              <a:rPr lang="nl-BE" dirty="0"/>
              <a:t>Oplossing voor bedrading VR ?</a:t>
            </a:r>
          </a:p>
          <a:p>
            <a:r>
              <a:rPr lang="nl-BE" dirty="0"/>
              <a:t>Misselijkheid bij VR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586595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F99A89-FE17-4082-89DB-0C11AA8C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25565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89C54-0231-45EE-A173-A54FD0F1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Draadloze mogelijkheden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5C68D50-4CEA-4C3C-ABF7-A1D65BBAF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3" y="1593274"/>
            <a:ext cx="6391503" cy="4796416"/>
          </a:xfr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4ADDC4E-D342-4A6C-819C-274F2367A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40" y="2774134"/>
            <a:ext cx="2448581" cy="183750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86BA858-C84E-4A48-B2C3-71E849ECEF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011" y="896937"/>
            <a:ext cx="3865225" cy="28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0129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Prijsvergelijking verschillende opties</a:t>
            </a:r>
          </a:p>
        </p:txBody>
      </p:sp>
      <p:graphicFrame>
        <p:nvGraphicFramePr>
          <p:cNvPr id="5" name="Tijdelijke aanduiding voor inhoud 4" descr="Sample table with 3 columns, 4 row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594091"/>
              </p:ext>
            </p:extLst>
          </p:nvPr>
        </p:nvGraphicFramePr>
        <p:xfrm>
          <a:off x="1061128" y="1493399"/>
          <a:ext cx="8371633" cy="5121736"/>
        </p:xfrm>
        <a:graphic>
          <a:graphicData uri="http://schemas.openxmlformats.org/drawingml/2006/table">
            <a:tbl>
              <a:tblPr/>
              <a:tblGrid>
                <a:gridCol w="172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5046">
                  <a:extLst>
                    <a:ext uri="{9D8B030D-6E8A-4147-A177-3AD203B41FA5}">
                      <a16:colId xmlns:a16="http://schemas.microsoft.com/office/drawing/2014/main" val="3187621669"/>
                    </a:ext>
                  </a:extLst>
                </a:gridCol>
                <a:gridCol w="1766926">
                  <a:extLst>
                    <a:ext uri="{9D8B030D-6E8A-4147-A177-3AD203B41FA5}">
                      <a16:colId xmlns:a16="http://schemas.microsoft.com/office/drawing/2014/main" val="1077908426"/>
                    </a:ext>
                  </a:extLst>
                </a:gridCol>
              </a:tblGrid>
              <a:tr h="164474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Bedraad</a:t>
                      </a:r>
                      <a:r>
                        <a:rPr kumimoji="0" lang="nl-NL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 desktop / laptop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Draadloos: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HP Z VR Backpack G1 Workstation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Draadloos: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/>
                        <a:t>OMEN X Compact Desktop PC +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1" dirty="0"/>
                        <a:t>Desktop VR Backpack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1" dirty="0"/>
                        <a:t>Draadloos: TPCast Wireless adapter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HTC </a:t>
                      </a:r>
                      <a:r>
                        <a:rPr kumimoji="0" lang="nl-NL" sz="18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Vive</a:t>
                      </a:r>
                      <a:endParaRPr kumimoji="0" lang="nl-NL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dirty="0"/>
                        <a:t>€ 699,-</a:t>
                      </a:r>
                      <a:endParaRPr kumimoji="0" lang="nl-N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dirty="0"/>
                        <a:t>€ 699,-</a:t>
                      </a:r>
                      <a:endParaRPr kumimoji="0" lang="nl-N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dirty="0"/>
                        <a:t>€ 699,-</a:t>
                      </a:r>
                      <a:endParaRPr kumimoji="0" lang="nl-N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dirty="0"/>
                        <a:t>€ 699,-</a:t>
                      </a:r>
                      <a:endParaRPr kumimoji="0" lang="nl-N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49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Sensoren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49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Computer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€ 1.599,-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€ 2.782,-</a:t>
                      </a:r>
                      <a:endParaRPr lang="nl-BE" baseline="300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dirty="0"/>
                        <a:t>€ 2.108,- </a:t>
                      </a:r>
                      <a:endParaRPr kumimoji="0" lang="nl-N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€ 1.599,-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494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Extra onderdelen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8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baseline="30000" dirty="0"/>
                        <a:t>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aseline="30000" dirty="0"/>
                        <a:t>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dirty="0"/>
                        <a:t>€ 422,-</a:t>
                      </a:r>
                      <a:endParaRPr kumimoji="0" lang="nl-N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€ 252</a:t>
                      </a:r>
                      <a:r>
                        <a:rPr lang="nl-BE" dirty="0"/>
                        <a:t>,-</a:t>
                      </a:r>
                      <a:endParaRPr kumimoji="0" lang="nl-NL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2832"/>
                  </a:ext>
                </a:extLst>
              </a:tr>
              <a:tr h="617494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Totaal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€ 2298,-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nl-BE" baseline="300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€ 3481,-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€ 3229,-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€ 2550,-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7823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pt0000016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34A961-4635-4073-8313-E2B84A45DD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groen ruw staal (breedbeeld)</Template>
  <TotalTime>0</TotalTime>
  <Words>657</Words>
  <Application>Microsoft Office PowerPoint</Application>
  <PresentationFormat>Breedbeeld</PresentationFormat>
  <Paragraphs>126</Paragraphs>
  <Slides>13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Georgia</vt:lpstr>
      <vt:lpstr>Ppt0000016</vt:lpstr>
      <vt:lpstr>Escape Reality</vt:lpstr>
      <vt:lpstr>Concept: Escape Reality</vt:lpstr>
      <vt:lpstr>User Stories</vt:lpstr>
      <vt:lpstr>Bevraging doelgroep</vt:lpstr>
      <vt:lpstr>Bevraging doelgroep</vt:lpstr>
      <vt:lpstr>Conclusie bevraging doelgroep</vt:lpstr>
      <vt:lpstr>User Testing</vt:lpstr>
      <vt:lpstr>Draadloze mogelijkheden</vt:lpstr>
      <vt:lpstr>Prijsvergelijking verschillende opties</vt:lpstr>
      <vt:lpstr>Mock-ups</vt:lpstr>
      <vt:lpstr>PCB-design</vt:lpstr>
      <vt:lpstr>PowerPoint-presentatie</vt:lpstr>
      <vt:lpstr>Bedankt!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2017-12-04T18:42:21Z</dcterms:created>
  <dcterms:modified xsi:type="dcterms:W3CDTF">2017-12-04T22:08:38Z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TC030309819991</vt:lpwstr>
  </property>
</Properties>
</file>