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1" r:id="rId5"/>
    <p:sldId id="264" r:id="rId6"/>
    <p:sldId id="262" r:id="rId7"/>
    <p:sldId id="265" r:id="rId8"/>
    <p:sldId id="259"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636" autoAdjust="0"/>
  </p:normalViewPr>
  <p:slideViewPr>
    <p:cSldViewPr snapToGrid="0">
      <p:cViewPr varScale="1">
        <p:scale>
          <a:sx n="57" d="100"/>
          <a:sy n="57" d="100"/>
        </p:scale>
        <p:origin x="108"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B1E5C-B1AC-47FB-923F-3F34CB38C609}" type="datetimeFigureOut">
              <a:rPr lang="nl-BE" smtClean="0"/>
              <a:t>9/11/2017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D08E5-49DB-4078-906F-D6096D99F19A}" type="slidenum">
              <a:rPr lang="nl-BE" smtClean="0"/>
              <a:t>‹nr.›</a:t>
            </a:fld>
            <a:endParaRPr lang="nl-BE"/>
          </a:p>
        </p:txBody>
      </p:sp>
    </p:spTree>
    <p:extLst>
      <p:ext uri="{BB962C8B-B14F-4D97-AF65-F5344CB8AC3E}">
        <p14:creationId xmlns:p14="http://schemas.microsoft.com/office/powerpoint/2010/main" val="189599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VR: beeld waarin je enkel de virtuele wereld ziet. Probeert je ervan te overtuigen dat je er écht bent.</a:t>
            </a:r>
          </a:p>
          <a:p>
            <a:r>
              <a:rPr lang="nl-BE" dirty="0"/>
              <a:t>AR: beeld waarbij je de echte wereld ziet, met enkele virtuele beelden aan toegevoegd.</a:t>
            </a:r>
          </a:p>
          <a:p>
            <a:r>
              <a:rPr lang="nl-BE" dirty="0"/>
              <a:t>MR: combineert de beste aspecten van VR en AR</a:t>
            </a:r>
          </a:p>
          <a:p>
            <a:endParaRPr lang="nl-BE" dirty="0"/>
          </a:p>
          <a:p>
            <a:r>
              <a:rPr lang="nl-BE" dirty="0"/>
              <a:t>https://www.foundry.com/industries/virtual-reality/vr-mr-ar-confused</a:t>
            </a:r>
          </a:p>
          <a:p>
            <a:r>
              <a:rPr lang="nl-BE" dirty="0"/>
              <a:t>https://www.virtualrealityexpert.nl/advies/verschil-augmented-mixed-virtual-reality.html</a:t>
            </a:r>
          </a:p>
        </p:txBody>
      </p:sp>
      <p:sp>
        <p:nvSpPr>
          <p:cNvPr id="4" name="Tijdelijke aanduiding voor dianummer 3"/>
          <p:cNvSpPr>
            <a:spLocks noGrp="1"/>
          </p:cNvSpPr>
          <p:nvPr>
            <p:ph type="sldNum" sz="quarter" idx="10"/>
          </p:nvPr>
        </p:nvSpPr>
        <p:spPr/>
        <p:txBody>
          <a:bodyPr/>
          <a:lstStyle/>
          <a:p>
            <a:fld id="{52AD08E5-49DB-4078-906F-D6096D99F19A}" type="slidenum">
              <a:rPr lang="nl-BE" smtClean="0"/>
              <a:t>2</a:t>
            </a:fld>
            <a:endParaRPr lang="nl-BE"/>
          </a:p>
        </p:txBody>
      </p:sp>
    </p:spTree>
    <p:extLst>
      <p:ext uri="{BB962C8B-B14F-4D97-AF65-F5344CB8AC3E}">
        <p14:creationId xmlns:p14="http://schemas.microsoft.com/office/powerpoint/2010/main" val="93943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The </a:t>
            </a:r>
            <a:r>
              <a:rPr lang="nl-BE" dirty="0" err="1"/>
              <a:t>challenge</a:t>
            </a:r>
            <a:r>
              <a:rPr lang="nl-BE" dirty="0"/>
              <a:t> </a:t>
            </a:r>
            <a:r>
              <a:rPr lang="nl-BE" dirty="0" err="1"/>
              <a:t>and</a:t>
            </a:r>
            <a:r>
              <a:rPr lang="nl-BE" dirty="0"/>
              <a:t> incentives of </a:t>
            </a:r>
            <a:r>
              <a:rPr lang="nl-BE" dirty="0" err="1"/>
              <a:t>gaming</a:t>
            </a:r>
            <a:r>
              <a:rPr lang="nl-BE" dirty="0"/>
              <a:t> </a:t>
            </a:r>
            <a:r>
              <a:rPr lang="nl-BE" dirty="0" err="1"/>
              <a:t>can</a:t>
            </a:r>
            <a:r>
              <a:rPr lang="nl-BE" dirty="0"/>
              <a:t> </a:t>
            </a:r>
            <a:r>
              <a:rPr lang="nl-BE" dirty="0" err="1"/>
              <a:t>teach</a:t>
            </a:r>
            <a:r>
              <a:rPr lang="nl-BE" dirty="0"/>
              <a:t> </a:t>
            </a:r>
            <a:r>
              <a:rPr lang="nl-BE" dirty="0" err="1"/>
              <a:t>people</a:t>
            </a:r>
            <a:r>
              <a:rPr lang="nl-BE" dirty="0"/>
              <a:t> trial </a:t>
            </a:r>
            <a:r>
              <a:rPr lang="nl-BE" dirty="0" err="1"/>
              <a:t>and</a:t>
            </a:r>
            <a:r>
              <a:rPr lang="nl-BE" dirty="0"/>
              <a:t> error, </a:t>
            </a:r>
            <a:r>
              <a:rPr lang="nl-BE" dirty="0" err="1"/>
              <a:t>puzzle</a:t>
            </a:r>
            <a:r>
              <a:rPr lang="nl-BE" dirty="0"/>
              <a:t> </a:t>
            </a:r>
            <a:r>
              <a:rPr lang="nl-BE" dirty="0" err="1"/>
              <a:t>solving</a:t>
            </a:r>
            <a:r>
              <a:rPr lang="nl-BE" dirty="0"/>
              <a:t>, workflow, project </a:t>
            </a:r>
            <a:r>
              <a:rPr lang="nl-BE" dirty="0" err="1"/>
              <a:t>completion</a:t>
            </a:r>
            <a:r>
              <a:rPr lang="nl-BE" dirty="0"/>
              <a:t>, </a:t>
            </a:r>
            <a:r>
              <a:rPr lang="nl-BE" dirty="0" err="1"/>
              <a:t>ongoing</a:t>
            </a:r>
            <a:r>
              <a:rPr lang="nl-BE" dirty="0"/>
              <a:t> </a:t>
            </a:r>
            <a:r>
              <a:rPr lang="nl-BE" dirty="0" err="1"/>
              <a:t>progress</a:t>
            </a:r>
            <a:r>
              <a:rPr lang="nl-BE" dirty="0"/>
              <a:t> </a:t>
            </a:r>
            <a:r>
              <a:rPr lang="nl-BE" dirty="0" err="1"/>
              <a:t>measurement</a:t>
            </a:r>
            <a:r>
              <a:rPr lang="nl-BE" dirty="0"/>
              <a:t>, </a:t>
            </a:r>
            <a:r>
              <a:rPr lang="nl-BE" dirty="0" err="1"/>
              <a:t>exploration</a:t>
            </a:r>
            <a:r>
              <a:rPr lang="nl-BE" dirty="0"/>
              <a:t>, </a:t>
            </a:r>
            <a:r>
              <a:rPr lang="nl-BE" dirty="0" err="1"/>
              <a:t>rules</a:t>
            </a:r>
            <a:r>
              <a:rPr lang="nl-BE" dirty="0"/>
              <a:t> </a:t>
            </a:r>
            <a:r>
              <a:rPr lang="nl-BE" dirty="0" err="1"/>
              <a:t>and</a:t>
            </a:r>
            <a:r>
              <a:rPr lang="nl-BE" dirty="0"/>
              <a:t> </a:t>
            </a:r>
            <a:r>
              <a:rPr lang="nl-BE" dirty="0" err="1"/>
              <a:t>consequences</a:t>
            </a:r>
            <a:r>
              <a:rPr lang="nl-BE" dirty="0"/>
              <a:t>, </a:t>
            </a:r>
            <a:r>
              <a:rPr lang="nl-BE" dirty="0" err="1"/>
              <a:t>collaboration</a:t>
            </a:r>
            <a:r>
              <a:rPr lang="nl-BE" dirty="0"/>
              <a:t>, </a:t>
            </a:r>
            <a:r>
              <a:rPr lang="nl-BE" dirty="0" err="1"/>
              <a:t>observation</a:t>
            </a:r>
            <a:r>
              <a:rPr lang="nl-BE" dirty="0"/>
              <a:t>, analysis </a:t>
            </a:r>
            <a:r>
              <a:rPr lang="nl-BE" dirty="0" err="1"/>
              <a:t>and</a:t>
            </a:r>
            <a:r>
              <a:rPr lang="nl-BE" dirty="0"/>
              <a:t> story telling</a:t>
            </a:r>
          </a:p>
          <a:p>
            <a:endParaRPr lang="nl-BE" dirty="0"/>
          </a:p>
        </p:txBody>
      </p:sp>
      <p:sp>
        <p:nvSpPr>
          <p:cNvPr id="4" name="Tijdelijke aanduiding voor dianummer 3"/>
          <p:cNvSpPr>
            <a:spLocks noGrp="1"/>
          </p:cNvSpPr>
          <p:nvPr>
            <p:ph type="sldNum" sz="quarter" idx="10"/>
          </p:nvPr>
        </p:nvSpPr>
        <p:spPr/>
        <p:txBody>
          <a:bodyPr/>
          <a:lstStyle/>
          <a:p>
            <a:fld id="{52AD08E5-49DB-4078-906F-D6096D99F19A}" type="slidenum">
              <a:rPr lang="nl-BE" smtClean="0"/>
              <a:t>3</a:t>
            </a:fld>
            <a:endParaRPr lang="nl-BE"/>
          </a:p>
        </p:txBody>
      </p:sp>
    </p:spTree>
    <p:extLst>
      <p:ext uri="{BB962C8B-B14F-4D97-AF65-F5344CB8AC3E}">
        <p14:creationId xmlns:p14="http://schemas.microsoft.com/office/powerpoint/2010/main" val="336262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een onderzoek van HUB en </a:t>
            </a:r>
            <a:r>
              <a:rPr lang="nl-BE" dirty="0" err="1"/>
              <a:t>KHLim</a:t>
            </a:r>
            <a:r>
              <a:rPr lang="nl-BE" dirty="0"/>
              <a:t> is er in 2010 een onderzoek gedaan in het secundair onderwijs naar </a:t>
            </a:r>
            <a:r>
              <a:rPr lang="nl-BE" dirty="0" err="1"/>
              <a:t>gaming</a:t>
            </a:r>
            <a:r>
              <a:rPr lang="nl-BE" dirty="0"/>
              <a:t> in het onderwijs. In deze grafiek staat visueel te zien hoeveel keer de leerlingen graag games willen geïntegreerd zien in het lessenpakket. Dit is onderverdeeld van nooit, enkele keren in het schooljaar, maandelijks, wekelijks en dagelijks.</a:t>
            </a:r>
          </a:p>
          <a:p>
            <a:r>
              <a:rPr lang="nl-BE" dirty="0"/>
              <a:t>Aan de stijgende balken, zie je dat de leerlingen dit meer willen zien in het lessenpakket. Iets waarin wij kunnen voorzien.</a:t>
            </a:r>
          </a:p>
          <a:p>
            <a:endParaRPr lang="nl-BE" dirty="0"/>
          </a:p>
          <a:p>
            <a:r>
              <a:rPr lang="nl-BE" dirty="0"/>
              <a:t>https://associatie.kuleuven.be/schoolofeducation/projecten/Gaming%20in%20het%20onderwijs.pdf</a:t>
            </a:r>
          </a:p>
        </p:txBody>
      </p:sp>
      <p:sp>
        <p:nvSpPr>
          <p:cNvPr id="4" name="Tijdelijke aanduiding voor dianummer 3"/>
          <p:cNvSpPr>
            <a:spLocks noGrp="1"/>
          </p:cNvSpPr>
          <p:nvPr>
            <p:ph type="sldNum" sz="quarter" idx="10"/>
          </p:nvPr>
        </p:nvSpPr>
        <p:spPr/>
        <p:txBody>
          <a:bodyPr/>
          <a:lstStyle/>
          <a:p>
            <a:fld id="{52AD08E5-49DB-4078-906F-D6096D99F19A}" type="slidenum">
              <a:rPr lang="nl-BE" smtClean="0"/>
              <a:t>8</a:t>
            </a:fld>
            <a:endParaRPr lang="nl-BE"/>
          </a:p>
        </p:txBody>
      </p:sp>
    </p:spTree>
    <p:extLst>
      <p:ext uri="{BB962C8B-B14F-4D97-AF65-F5344CB8AC3E}">
        <p14:creationId xmlns:p14="http://schemas.microsoft.com/office/powerpoint/2010/main" val="3250956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de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11/9/2017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de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de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de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de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11/9/2017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de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de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de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11/9/2017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de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de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85800" y="3132666"/>
            <a:ext cx="5311775" cy="308601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172200" y="3132666"/>
            <a:ext cx="5334000" cy="308601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de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de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71530B-CA74-4722-B649-F2BFBB33EDFE}"/>
              </a:ext>
            </a:extLst>
          </p:cNvPr>
          <p:cNvSpPr>
            <a:spLocks noGrp="1"/>
          </p:cNvSpPr>
          <p:nvPr>
            <p:ph type="ctrTitle"/>
          </p:nvPr>
        </p:nvSpPr>
        <p:spPr/>
        <p:txBody>
          <a:bodyPr>
            <a:normAutofit/>
          </a:bodyPr>
          <a:lstStyle/>
          <a:p>
            <a:r>
              <a:rPr lang="nl-BE" sz="5400" dirty="0"/>
              <a:t>Escape </a:t>
            </a:r>
            <a:r>
              <a:rPr lang="nl-BE" sz="5400" dirty="0" err="1"/>
              <a:t>reality</a:t>
            </a:r>
            <a:r>
              <a:rPr lang="nl-BE" sz="5400" dirty="0"/>
              <a:t> &amp; trends</a:t>
            </a:r>
          </a:p>
        </p:txBody>
      </p:sp>
      <p:sp>
        <p:nvSpPr>
          <p:cNvPr id="3" name="Ondertitel 2">
            <a:extLst>
              <a:ext uri="{FF2B5EF4-FFF2-40B4-BE49-F238E27FC236}">
                <a16:creationId xmlns:a16="http://schemas.microsoft.com/office/drawing/2014/main" id="{8F330081-21C7-4E17-B79B-A74D3F6441D0}"/>
              </a:ext>
            </a:extLst>
          </p:cNvPr>
          <p:cNvSpPr>
            <a:spLocks noGrp="1"/>
          </p:cNvSpPr>
          <p:nvPr>
            <p:ph type="subTitle" idx="1"/>
          </p:nvPr>
        </p:nvSpPr>
        <p:spPr/>
        <p:txBody>
          <a:bodyPr/>
          <a:lstStyle/>
          <a:p>
            <a:r>
              <a:rPr lang="nl-BE" dirty="0"/>
              <a:t>Tim François, Elwin Van </a:t>
            </a:r>
            <a:r>
              <a:rPr lang="nl-BE" dirty="0" err="1"/>
              <a:t>Dosselaer</a:t>
            </a:r>
            <a:r>
              <a:rPr lang="nl-BE" dirty="0"/>
              <a:t>, Axelle Jamous, </a:t>
            </a:r>
            <a:br>
              <a:rPr lang="nl-BE" dirty="0"/>
            </a:br>
            <a:r>
              <a:rPr lang="nl-BE" dirty="0"/>
              <a:t>Anja Janzen, Lena Verbrugge</a:t>
            </a:r>
          </a:p>
        </p:txBody>
      </p:sp>
    </p:spTree>
    <p:extLst>
      <p:ext uri="{BB962C8B-B14F-4D97-AF65-F5344CB8AC3E}">
        <p14:creationId xmlns:p14="http://schemas.microsoft.com/office/powerpoint/2010/main" val="346897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F998F-ECCF-4746-AEBD-928B11BA69D2}"/>
              </a:ext>
            </a:extLst>
          </p:cNvPr>
          <p:cNvSpPr>
            <a:spLocks noGrp="1"/>
          </p:cNvSpPr>
          <p:nvPr>
            <p:ph type="title"/>
          </p:nvPr>
        </p:nvSpPr>
        <p:spPr/>
        <p:txBody>
          <a:bodyPr/>
          <a:lstStyle/>
          <a:p>
            <a:r>
              <a:rPr lang="nl-BE" dirty="0"/>
              <a:t>VR, AR, MR? Was da?</a:t>
            </a:r>
          </a:p>
        </p:txBody>
      </p:sp>
      <p:sp>
        <p:nvSpPr>
          <p:cNvPr id="3" name="Tijdelijke aanduiding voor inhoud 2">
            <a:extLst>
              <a:ext uri="{FF2B5EF4-FFF2-40B4-BE49-F238E27FC236}">
                <a16:creationId xmlns:a16="http://schemas.microsoft.com/office/drawing/2014/main" id="{66643D22-48A0-4424-972D-7F11BE1527DC}"/>
              </a:ext>
            </a:extLst>
          </p:cNvPr>
          <p:cNvSpPr>
            <a:spLocks noGrp="1"/>
          </p:cNvSpPr>
          <p:nvPr>
            <p:ph idx="1"/>
          </p:nvPr>
        </p:nvSpPr>
        <p:spPr/>
        <p:txBody>
          <a:bodyPr/>
          <a:lstStyle/>
          <a:p>
            <a:r>
              <a:rPr lang="nl-BE" dirty="0"/>
              <a:t>Virtual </a:t>
            </a:r>
            <a:r>
              <a:rPr lang="nl-BE" dirty="0" err="1"/>
              <a:t>reality</a:t>
            </a:r>
            <a:endParaRPr lang="nl-BE" dirty="0"/>
          </a:p>
          <a:p>
            <a:r>
              <a:rPr lang="nl-BE" dirty="0" err="1"/>
              <a:t>Augmented</a:t>
            </a:r>
            <a:r>
              <a:rPr lang="nl-BE" dirty="0"/>
              <a:t> </a:t>
            </a:r>
            <a:r>
              <a:rPr lang="nl-BE" dirty="0" err="1"/>
              <a:t>reality</a:t>
            </a:r>
            <a:endParaRPr lang="nl-BE" dirty="0"/>
          </a:p>
          <a:p>
            <a:r>
              <a:rPr lang="nl-BE" dirty="0"/>
              <a:t>Mixed </a:t>
            </a:r>
            <a:r>
              <a:rPr lang="nl-BE" dirty="0" err="1"/>
              <a:t>reality</a:t>
            </a:r>
            <a:endParaRPr lang="nl-BE" dirty="0"/>
          </a:p>
          <a:p>
            <a:r>
              <a:rPr lang="nl-BE" dirty="0"/>
              <a:t>Populariteit </a:t>
            </a:r>
            <a:r>
              <a:rPr lang="nl-BE" dirty="0">
                <a:latin typeface="Arial" panose="020B0604020202020204" pitchFamily="34" charset="0"/>
                <a:cs typeface="Arial" panose="020B0604020202020204" pitchFamily="34" charset="0"/>
              </a:rPr>
              <a:t>↑ ↑ ↑</a:t>
            </a:r>
          </a:p>
          <a:p>
            <a:pPr marL="457200" lvl="1" indent="0">
              <a:buNone/>
            </a:pPr>
            <a:r>
              <a:rPr lang="nl-BE" dirty="0">
                <a:latin typeface="Arial" panose="020B0604020202020204" pitchFamily="34" charset="0"/>
                <a:cs typeface="Arial" panose="020B0604020202020204" pitchFamily="34" charset="0"/>
              </a:rPr>
              <a:t>=&gt; </a:t>
            </a:r>
            <a:r>
              <a:rPr lang="nl-BE" dirty="0" err="1">
                <a:latin typeface="Arial" panose="020B0604020202020204" pitchFamily="34" charset="0"/>
                <a:cs typeface="Arial" panose="020B0604020202020204" pitchFamily="34" charset="0"/>
              </a:rPr>
              <a:t>trending</a:t>
            </a:r>
            <a:endParaRPr lang="nl-BE" dirty="0"/>
          </a:p>
        </p:txBody>
      </p:sp>
      <p:pic>
        <p:nvPicPr>
          <p:cNvPr id="5" name="Afbeelding 4">
            <a:extLst>
              <a:ext uri="{FF2B5EF4-FFF2-40B4-BE49-F238E27FC236}">
                <a16:creationId xmlns:a16="http://schemas.microsoft.com/office/drawing/2014/main" id="{522A1777-447D-4F31-AB90-3A992F8E2E3D}"/>
              </a:ext>
            </a:extLst>
          </p:cNvPr>
          <p:cNvPicPr>
            <a:picLocks noChangeAspect="1"/>
          </p:cNvPicPr>
          <p:nvPr/>
        </p:nvPicPr>
        <p:blipFill rotWithShape="1">
          <a:blip r:embed="rId3"/>
          <a:srcRect l="8108" t="20476" r="68130" b="10317"/>
          <a:stretch/>
        </p:blipFill>
        <p:spPr>
          <a:xfrm>
            <a:off x="5232401" y="2133600"/>
            <a:ext cx="2286000" cy="1845733"/>
          </a:xfrm>
          <a:prstGeom prst="rect">
            <a:avLst/>
          </a:prstGeom>
        </p:spPr>
      </p:pic>
      <p:pic>
        <p:nvPicPr>
          <p:cNvPr id="6" name="Afbeelding 5">
            <a:extLst>
              <a:ext uri="{FF2B5EF4-FFF2-40B4-BE49-F238E27FC236}">
                <a16:creationId xmlns:a16="http://schemas.microsoft.com/office/drawing/2014/main" id="{B7F115D9-419F-45DD-9D10-0FBB870121BF}"/>
              </a:ext>
            </a:extLst>
          </p:cNvPr>
          <p:cNvPicPr>
            <a:picLocks noChangeAspect="1"/>
          </p:cNvPicPr>
          <p:nvPr/>
        </p:nvPicPr>
        <p:blipFill rotWithShape="1">
          <a:blip r:embed="rId3"/>
          <a:srcRect l="37502" t="49048" r="38735" b="10952"/>
          <a:stretch/>
        </p:blipFill>
        <p:spPr>
          <a:xfrm>
            <a:off x="6112932" y="4826001"/>
            <a:ext cx="2286000" cy="1066800"/>
          </a:xfrm>
          <a:prstGeom prst="rect">
            <a:avLst/>
          </a:prstGeom>
        </p:spPr>
      </p:pic>
      <p:pic>
        <p:nvPicPr>
          <p:cNvPr id="7" name="Afbeelding 6">
            <a:extLst>
              <a:ext uri="{FF2B5EF4-FFF2-40B4-BE49-F238E27FC236}">
                <a16:creationId xmlns:a16="http://schemas.microsoft.com/office/drawing/2014/main" id="{D91524CE-240F-4C84-91E7-559D447414E9}"/>
              </a:ext>
            </a:extLst>
          </p:cNvPr>
          <p:cNvPicPr>
            <a:picLocks noChangeAspect="1"/>
          </p:cNvPicPr>
          <p:nvPr/>
        </p:nvPicPr>
        <p:blipFill rotWithShape="1">
          <a:blip r:embed="rId3"/>
          <a:srcRect l="65490" t="46508" r="8283" b="12222"/>
          <a:stretch/>
        </p:blipFill>
        <p:spPr>
          <a:xfrm>
            <a:off x="8906934" y="3657600"/>
            <a:ext cx="2523067" cy="1100667"/>
          </a:xfrm>
          <a:prstGeom prst="rect">
            <a:avLst/>
          </a:prstGeom>
        </p:spPr>
      </p:pic>
    </p:spTree>
    <p:extLst>
      <p:ext uri="{BB962C8B-B14F-4D97-AF65-F5344CB8AC3E}">
        <p14:creationId xmlns:p14="http://schemas.microsoft.com/office/powerpoint/2010/main" val="337887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E7B8A-6464-44AA-8DF8-4ACB126D793C}"/>
              </a:ext>
            </a:extLst>
          </p:cNvPr>
          <p:cNvSpPr>
            <a:spLocks noGrp="1"/>
          </p:cNvSpPr>
          <p:nvPr>
            <p:ph type="title"/>
          </p:nvPr>
        </p:nvSpPr>
        <p:spPr/>
        <p:txBody>
          <a:bodyPr/>
          <a:lstStyle/>
          <a:p>
            <a:r>
              <a:rPr lang="nl-BE" dirty="0"/>
              <a:t>Gaming Tools</a:t>
            </a:r>
          </a:p>
        </p:txBody>
      </p:sp>
      <p:sp>
        <p:nvSpPr>
          <p:cNvPr id="3" name="Tijdelijke aanduiding voor inhoud 2">
            <a:extLst>
              <a:ext uri="{FF2B5EF4-FFF2-40B4-BE49-F238E27FC236}">
                <a16:creationId xmlns:a16="http://schemas.microsoft.com/office/drawing/2014/main" id="{16C483D1-8D86-4E10-BA65-5A92D4970CEB}"/>
              </a:ext>
            </a:extLst>
          </p:cNvPr>
          <p:cNvSpPr>
            <a:spLocks noGrp="1"/>
          </p:cNvSpPr>
          <p:nvPr>
            <p:ph idx="1"/>
          </p:nvPr>
        </p:nvSpPr>
        <p:spPr/>
        <p:txBody>
          <a:bodyPr/>
          <a:lstStyle/>
          <a:p>
            <a:r>
              <a:rPr lang="nl-BE" dirty="0"/>
              <a:t>Optimaliseert leren</a:t>
            </a:r>
          </a:p>
          <a:p>
            <a:r>
              <a:rPr lang="nl-BE" dirty="0"/>
              <a:t>Voordelen:</a:t>
            </a:r>
          </a:p>
          <a:p>
            <a:pPr lvl="1"/>
            <a:r>
              <a:rPr lang="nl-BE" dirty="0"/>
              <a:t>Plezier</a:t>
            </a:r>
          </a:p>
          <a:p>
            <a:pPr lvl="1"/>
            <a:r>
              <a:rPr lang="nl-BE" dirty="0"/>
              <a:t>Mensen in isolement/ met een handicap hebben geen hindernissen,</a:t>
            </a:r>
          </a:p>
          <a:p>
            <a:pPr lvl="1"/>
            <a:r>
              <a:rPr lang="nl-BE" dirty="0"/>
              <a:t>Andere, effectievere manier om een verhaal te ervaren, bij te leren.</a:t>
            </a:r>
          </a:p>
          <a:p>
            <a:pPr lvl="1"/>
            <a:r>
              <a:rPr lang="nl-BE" dirty="0"/>
              <a:t>Samenwerken wordt gestimuleerd</a:t>
            </a:r>
          </a:p>
          <a:p>
            <a:pPr lvl="1"/>
            <a:endParaRPr lang="nl-BE" dirty="0"/>
          </a:p>
        </p:txBody>
      </p:sp>
      <p:sp>
        <p:nvSpPr>
          <p:cNvPr id="4" name="Rechthoek 3">
            <a:extLst>
              <a:ext uri="{FF2B5EF4-FFF2-40B4-BE49-F238E27FC236}">
                <a16:creationId xmlns:a16="http://schemas.microsoft.com/office/drawing/2014/main" id="{9D1B367A-8ACA-49F9-AFAB-2531A1250009}"/>
              </a:ext>
            </a:extLst>
          </p:cNvPr>
          <p:cNvSpPr/>
          <p:nvPr/>
        </p:nvSpPr>
        <p:spPr>
          <a:xfrm>
            <a:off x="0" y="6568049"/>
            <a:ext cx="2632452" cy="289951"/>
          </a:xfrm>
          <a:prstGeom prst="rect">
            <a:avLst/>
          </a:prstGeom>
        </p:spPr>
        <p:txBody>
          <a:bodyPr wrap="none">
            <a:spAutoFit/>
          </a:bodyPr>
          <a:lstStyle/>
          <a:p>
            <a:pPr lvl="0">
              <a:lnSpc>
                <a:spcPct val="107000"/>
              </a:lnSpc>
              <a:spcAft>
                <a:spcPts val="800"/>
              </a:spcAft>
              <a:buSzPts val="1000"/>
              <a:tabLst>
                <a:tab pos="457200" algn="l"/>
              </a:tabLst>
            </a:pPr>
            <a:r>
              <a:rPr lang="nl-BE" sz="1200" cap="all" dirty="0">
                <a:latin typeface="+mj-lt"/>
                <a:ea typeface="+mj-ea"/>
                <a:cs typeface="+mj-cs"/>
              </a:rPr>
              <a:t>(Mary </a:t>
            </a:r>
            <a:r>
              <a:rPr lang="nl-BE" sz="1200" cap="all" dirty="0" err="1">
                <a:latin typeface="+mj-lt"/>
                <a:ea typeface="+mj-ea"/>
                <a:cs typeface="+mj-cs"/>
              </a:rPr>
              <a:t>Meeker</a:t>
            </a:r>
            <a:r>
              <a:rPr lang="nl-BE" sz="1200" cap="all" dirty="0">
                <a:latin typeface="+mj-lt"/>
                <a:ea typeface="+mj-ea"/>
                <a:cs typeface="+mj-cs"/>
              </a:rPr>
              <a:t> Internet Trends)</a:t>
            </a:r>
          </a:p>
        </p:txBody>
      </p:sp>
    </p:spTree>
    <p:extLst>
      <p:ext uri="{BB962C8B-B14F-4D97-AF65-F5344CB8AC3E}">
        <p14:creationId xmlns:p14="http://schemas.microsoft.com/office/powerpoint/2010/main" val="172552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E9BB0-D29A-4C49-A269-8EAD628F6AD7}"/>
              </a:ext>
            </a:extLst>
          </p:cNvPr>
          <p:cNvSpPr>
            <a:spLocks noGrp="1"/>
          </p:cNvSpPr>
          <p:nvPr>
            <p:ph type="title"/>
          </p:nvPr>
        </p:nvSpPr>
        <p:spPr/>
        <p:txBody>
          <a:bodyPr/>
          <a:lstStyle/>
          <a:p>
            <a:r>
              <a:rPr lang="nl-BE" dirty="0"/>
              <a:t>Maar…</a:t>
            </a:r>
          </a:p>
        </p:txBody>
      </p:sp>
      <p:sp>
        <p:nvSpPr>
          <p:cNvPr id="3" name="Tijdelijke aanduiding voor inhoud 2">
            <a:extLst>
              <a:ext uri="{FF2B5EF4-FFF2-40B4-BE49-F238E27FC236}">
                <a16:creationId xmlns:a16="http://schemas.microsoft.com/office/drawing/2014/main" id="{A15681D8-4EEA-4821-836A-29EF51DF1561}"/>
              </a:ext>
            </a:extLst>
          </p:cNvPr>
          <p:cNvSpPr>
            <a:spLocks noGrp="1"/>
          </p:cNvSpPr>
          <p:nvPr>
            <p:ph idx="1"/>
          </p:nvPr>
        </p:nvSpPr>
        <p:spPr/>
        <p:txBody>
          <a:bodyPr/>
          <a:lstStyle/>
          <a:p>
            <a:r>
              <a:rPr lang="nl-BE" dirty="0"/>
              <a:t>Nadelen:</a:t>
            </a:r>
          </a:p>
          <a:p>
            <a:pPr lvl="1"/>
            <a:endParaRPr lang="nl-BE" dirty="0"/>
          </a:p>
          <a:p>
            <a:pPr lvl="1"/>
            <a:r>
              <a:rPr lang="nl-BE" dirty="0"/>
              <a:t>Duur materiaal</a:t>
            </a:r>
          </a:p>
          <a:p>
            <a:pPr lvl="1"/>
            <a:r>
              <a:rPr lang="nl-BE" dirty="0"/>
              <a:t>Omgeving niet zichtbaar met VR</a:t>
            </a:r>
          </a:p>
          <a:p>
            <a:pPr lvl="1"/>
            <a:r>
              <a:rPr lang="nl-BE" dirty="0"/>
              <a:t>Psychisch risico: virtuele wereld &gt; echte wereld</a:t>
            </a:r>
          </a:p>
          <a:p>
            <a:pPr lvl="1"/>
            <a:r>
              <a:rPr lang="nl-BE" dirty="0"/>
              <a:t>Duizeligheid, misselijkheid</a:t>
            </a:r>
          </a:p>
          <a:p>
            <a:pPr lvl="1"/>
            <a:endParaRPr lang="nl-BE" dirty="0"/>
          </a:p>
        </p:txBody>
      </p:sp>
    </p:spTree>
    <p:extLst>
      <p:ext uri="{BB962C8B-B14F-4D97-AF65-F5344CB8AC3E}">
        <p14:creationId xmlns:p14="http://schemas.microsoft.com/office/powerpoint/2010/main" val="357982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020CDF-D8CE-4076-B49D-8EBAD6E84712}"/>
              </a:ext>
            </a:extLst>
          </p:cNvPr>
          <p:cNvSpPr>
            <a:spLocks noGrp="1"/>
          </p:cNvSpPr>
          <p:nvPr>
            <p:ph type="title"/>
          </p:nvPr>
        </p:nvSpPr>
        <p:spPr/>
        <p:txBody>
          <a:bodyPr/>
          <a:lstStyle/>
          <a:p>
            <a:r>
              <a:rPr lang="nl-BE" dirty="0" err="1"/>
              <a:t>Mentimeter</a:t>
            </a:r>
            <a:endParaRPr lang="nl-BE" dirty="0"/>
          </a:p>
        </p:txBody>
      </p:sp>
      <p:pic>
        <p:nvPicPr>
          <p:cNvPr id="7" name="Tijdelijke aanduiding voor inhoud 6">
            <a:extLst>
              <a:ext uri="{FF2B5EF4-FFF2-40B4-BE49-F238E27FC236}">
                <a16:creationId xmlns:a16="http://schemas.microsoft.com/office/drawing/2014/main" id="{014D46BB-C9EA-4F17-A565-CBC665CC4545}"/>
              </a:ext>
            </a:extLst>
          </p:cNvPr>
          <p:cNvPicPr>
            <a:picLocks noGrp="1" noChangeAspect="1"/>
          </p:cNvPicPr>
          <p:nvPr>
            <p:ph idx="1"/>
          </p:nvPr>
        </p:nvPicPr>
        <p:blipFill>
          <a:blip r:embed="rId2"/>
          <a:stretch>
            <a:fillRect/>
          </a:stretch>
        </p:blipFill>
        <p:spPr>
          <a:xfrm>
            <a:off x="1257300" y="1917701"/>
            <a:ext cx="9415463" cy="4707732"/>
          </a:xfrm>
          <a:prstGeom prst="rect">
            <a:avLst/>
          </a:prstGeom>
        </p:spPr>
      </p:pic>
    </p:spTree>
    <p:extLst>
      <p:ext uri="{BB962C8B-B14F-4D97-AF65-F5344CB8AC3E}">
        <p14:creationId xmlns:p14="http://schemas.microsoft.com/office/powerpoint/2010/main" val="308134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6CC5A-4789-4A6A-8C71-167212F22C60}"/>
              </a:ext>
            </a:extLst>
          </p:cNvPr>
          <p:cNvSpPr>
            <a:spLocks noGrp="1"/>
          </p:cNvSpPr>
          <p:nvPr>
            <p:ph type="title"/>
          </p:nvPr>
        </p:nvSpPr>
        <p:spPr>
          <a:xfrm>
            <a:off x="660400" y="764373"/>
            <a:ext cx="10845800" cy="1293028"/>
          </a:xfrm>
        </p:spPr>
        <p:txBody>
          <a:bodyPr/>
          <a:lstStyle/>
          <a:p>
            <a:r>
              <a:rPr lang="nl-BE" dirty="0"/>
              <a:t>Implementeren trend in escape </a:t>
            </a:r>
            <a:r>
              <a:rPr lang="nl-BE" dirty="0" err="1"/>
              <a:t>reality</a:t>
            </a:r>
            <a:endParaRPr lang="nl-BE" dirty="0"/>
          </a:p>
        </p:txBody>
      </p:sp>
      <p:sp>
        <p:nvSpPr>
          <p:cNvPr id="3" name="Tijdelijke aanduiding voor inhoud 2">
            <a:extLst>
              <a:ext uri="{FF2B5EF4-FFF2-40B4-BE49-F238E27FC236}">
                <a16:creationId xmlns:a16="http://schemas.microsoft.com/office/drawing/2014/main" id="{1D6F9335-1F63-4FBA-81BD-A0FF0B7C5E23}"/>
              </a:ext>
            </a:extLst>
          </p:cNvPr>
          <p:cNvSpPr>
            <a:spLocks noGrp="1"/>
          </p:cNvSpPr>
          <p:nvPr>
            <p:ph idx="1"/>
          </p:nvPr>
        </p:nvSpPr>
        <p:spPr/>
        <p:txBody>
          <a:bodyPr/>
          <a:lstStyle/>
          <a:p>
            <a:r>
              <a:rPr lang="nl-BE" dirty="0"/>
              <a:t>Leerzame ervaring</a:t>
            </a:r>
          </a:p>
          <a:p>
            <a:pPr lvl="1"/>
            <a:r>
              <a:rPr lang="nl-BE" dirty="0"/>
              <a:t>Scholen: lagere school, secundair onderwijs, buitengewoon onderwijs, (opendeurdagen, toelatingsexamens), …</a:t>
            </a:r>
          </a:p>
          <a:p>
            <a:pPr lvl="1"/>
            <a:r>
              <a:rPr lang="nl-BE" dirty="0"/>
              <a:t>Bedrijven</a:t>
            </a:r>
          </a:p>
          <a:p>
            <a:r>
              <a:rPr lang="nl-BE" dirty="0"/>
              <a:t>In een relevant thema</a:t>
            </a:r>
          </a:p>
          <a:p>
            <a:pPr lvl="1"/>
            <a:r>
              <a:rPr lang="nl-BE" dirty="0"/>
              <a:t>Wetenschappen: chemie, fysica, …</a:t>
            </a:r>
          </a:p>
          <a:p>
            <a:pPr lvl="1"/>
            <a:r>
              <a:rPr lang="nl-BE" dirty="0"/>
              <a:t>Wiskunde</a:t>
            </a:r>
          </a:p>
          <a:p>
            <a:pPr lvl="1"/>
            <a:r>
              <a:rPr lang="nl-BE" dirty="0"/>
              <a:t>Talen</a:t>
            </a:r>
          </a:p>
          <a:p>
            <a:pPr lvl="1"/>
            <a:r>
              <a:rPr lang="nl-BE" dirty="0"/>
              <a:t>…</a:t>
            </a:r>
          </a:p>
          <a:p>
            <a:pPr lvl="1"/>
            <a:endParaRPr lang="nl-BE" dirty="0"/>
          </a:p>
        </p:txBody>
      </p:sp>
    </p:spTree>
    <p:extLst>
      <p:ext uri="{BB962C8B-B14F-4D97-AF65-F5344CB8AC3E}">
        <p14:creationId xmlns:p14="http://schemas.microsoft.com/office/powerpoint/2010/main" val="47583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21DA99-5542-402F-9AF6-4EBAA1C18064}"/>
              </a:ext>
            </a:extLst>
          </p:cNvPr>
          <p:cNvSpPr>
            <a:spLocks noGrp="1"/>
          </p:cNvSpPr>
          <p:nvPr>
            <p:ph type="title"/>
          </p:nvPr>
        </p:nvSpPr>
        <p:spPr/>
        <p:txBody>
          <a:bodyPr/>
          <a:lstStyle/>
          <a:p>
            <a:r>
              <a:rPr lang="nl-BE" dirty="0" err="1"/>
              <a:t>Mentimeter</a:t>
            </a:r>
            <a:endParaRPr lang="nl-BE" dirty="0"/>
          </a:p>
        </p:txBody>
      </p:sp>
      <p:pic>
        <p:nvPicPr>
          <p:cNvPr id="6" name="Tijdelijke aanduiding voor inhoud 5">
            <a:extLst>
              <a:ext uri="{FF2B5EF4-FFF2-40B4-BE49-F238E27FC236}">
                <a16:creationId xmlns:a16="http://schemas.microsoft.com/office/drawing/2014/main" id="{E0A379DA-1E7B-4B51-B322-51E888D6EE20}"/>
              </a:ext>
            </a:extLst>
          </p:cNvPr>
          <p:cNvPicPr>
            <a:picLocks noGrp="1" noChangeAspect="1"/>
          </p:cNvPicPr>
          <p:nvPr>
            <p:ph idx="1"/>
          </p:nvPr>
        </p:nvPicPr>
        <p:blipFill>
          <a:blip r:embed="rId2"/>
          <a:stretch>
            <a:fillRect/>
          </a:stretch>
        </p:blipFill>
        <p:spPr>
          <a:xfrm>
            <a:off x="1219201" y="1866900"/>
            <a:ext cx="9483362" cy="4815587"/>
          </a:xfrm>
          <a:prstGeom prst="rect">
            <a:avLst/>
          </a:prstGeom>
        </p:spPr>
      </p:pic>
    </p:spTree>
    <p:extLst>
      <p:ext uri="{BB962C8B-B14F-4D97-AF65-F5344CB8AC3E}">
        <p14:creationId xmlns:p14="http://schemas.microsoft.com/office/powerpoint/2010/main" val="222940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08DC35-A84C-4ACC-9170-56631C60FA87}"/>
              </a:ext>
            </a:extLst>
          </p:cNvPr>
          <p:cNvSpPr>
            <a:spLocks noGrp="1"/>
          </p:cNvSpPr>
          <p:nvPr>
            <p:ph type="title"/>
          </p:nvPr>
        </p:nvSpPr>
        <p:spPr>
          <a:xfrm>
            <a:off x="914401" y="764373"/>
            <a:ext cx="10591800" cy="1293028"/>
          </a:xfrm>
        </p:spPr>
        <p:txBody>
          <a:bodyPr/>
          <a:lstStyle/>
          <a:p>
            <a:r>
              <a:rPr lang="nl-BE" dirty="0"/>
              <a:t>Gaming </a:t>
            </a:r>
            <a:r>
              <a:rPr lang="nl-BE" dirty="0" err="1"/>
              <a:t>teaches</a:t>
            </a:r>
            <a:r>
              <a:rPr lang="nl-BE" dirty="0"/>
              <a:t> </a:t>
            </a:r>
            <a:r>
              <a:rPr lang="nl-BE" dirty="0" err="1"/>
              <a:t>fundamental</a:t>
            </a:r>
            <a:r>
              <a:rPr lang="nl-BE" dirty="0"/>
              <a:t> skills</a:t>
            </a:r>
          </a:p>
        </p:txBody>
      </p:sp>
      <p:sp>
        <p:nvSpPr>
          <p:cNvPr id="5" name="Rechthoek 4">
            <a:extLst>
              <a:ext uri="{FF2B5EF4-FFF2-40B4-BE49-F238E27FC236}">
                <a16:creationId xmlns:a16="http://schemas.microsoft.com/office/drawing/2014/main" id="{D26EF38F-9064-4F14-8366-A7EAA25A12CB}"/>
              </a:ext>
            </a:extLst>
          </p:cNvPr>
          <p:cNvSpPr/>
          <p:nvPr/>
        </p:nvSpPr>
        <p:spPr>
          <a:xfrm>
            <a:off x="0" y="6568049"/>
            <a:ext cx="2632452" cy="289951"/>
          </a:xfrm>
          <a:prstGeom prst="rect">
            <a:avLst/>
          </a:prstGeom>
        </p:spPr>
        <p:txBody>
          <a:bodyPr wrap="none">
            <a:spAutoFit/>
          </a:bodyPr>
          <a:lstStyle/>
          <a:p>
            <a:pPr lvl="0">
              <a:lnSpc>
                <a:spcPct val="107000"/>
              </a:lnSpc>
              <a:spcAft>
                <a:spcPts val="800"/>
              </a:spcAft>
              <a:buSzPts val="1000"/>
              <a:tabLst>
                <a:tab pos="457200" algn="l"/>
              </a:tabLst>
            </a:pPr>
            <a:r>
              <a:rPr lang="nl-BE" sz="1200" cap="all" dirty="0">
                <a:latin typeface="+mj-lt"/>
                <a:ea typeface="+mj-ea"/>
                <a:cs typeface="+mj-cs"/>
              </a:rPr>
              <a:t>(Mary </a:t>
            </a:r>
            <a:r>
              <a:rPr lang="nl-BE" sz="1200" cap="all" dirty="0" err="1">
                <a:latin typeface="+mj-lt"/>
                <a:ea typeface="+mj-ea"/>
                <a:cs typeface="+mj-cs"/>
              </a:rPr>
              <a:t>Meeker</a:t>
            </a:r>
            <a:r>
              <a:rPr lang="nl-BE" sz="1200" cap="all" dirty="0">
                <a:latin typeface="+mj-lt"/>
                <a:ea typeface="+mj-ea"/>
                <a:cs typeface="+mj-cs"/>
              </a:rPr>
              <a:t> Internet Trends)</a:t>
            </a:r>
          </a:p>
        </p:txBody>
      </p:sp>
      <p:pic>
        <p:nvPicPr>
          <p:cNvPr id="9" name="Tijdelijke aanduiding voor inhoud 8">
            <a:extLst>
              <a:ext uri="{FF2B5EF4-FFF2-40B4-BE49-F238E27FC236}">
                <a16:creationId xmlns:a16="http://schemas.microsoft.com/office/drawing/2014/main" id="{D360CD5B-D526-4895-8173-205DA6CFCCEF}"/>
              </a:ext>
            </a:extLst>
          </p:cNvPr>
          <p:cNvPicPr>
            <a:picLocks noGrp="1" noChangeAspect="1"/>
          </p:cNvPicPr>
          <p:nvPr>
            <p:ph idx="1"/>
          </p:nvPr>
        </p:nvPicPr>
        <p:blipFill>
          <a:blip r:embed="rId3"/>
          <a:stretch>
            <a:fillRect/>
          </a:stretch>
        </p:blipFill>
        <p:spPr>
          <a:xfrm>
            <a:off x="3065990" y="2308400"/>
            <a:ext cx="6670675" cy="3278806"/>
          </a:xfrm>
          <a:prstGeom prst="rect">
            <a:avLst/>
          </a:prstGeom>
        </p:spPr>
      </p:pic>
    </p:spTree>
    <p:extLst>
      <p:ext uri="{BB962C8B-B14F-4D97-AF65-F5344CB8AC3E}">
        <p14:creationId xmlns:p14="http://schemas.microsoft.com/office/powerpoint/2010/main" val="375092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6900DB7-72DD-46D7-BBFA-3573E768BA01}"/>
              </a:ext>
            </a:extLst>
          </p:cNvPr>
          <p:cNvSpPr>
            <a:spLocks noGrp="1"/>
          </p:cNvSpPr>
          <p:nvPr>
            <p:ph type="ctrTitle"/>
          </p:nvPr>
        </p:nvSpPr>
        <p:spPr/>
        <p:txBody>
          <a:bodyPr/>
          <a:lstStyle/>
          <a:p>
            <a:pPr algn="ctr"/>
            <a:r>
              <a:rPr lang="nl-BE" dirty="0"/>
              <a:t>Bedankt!</a:t>
            </a:r>
          </a:p>
        </p:txBody>
      </p:sp>
    </p:spTree>
    <p:extLst>
      <p:ext uri="{BB962C8B-B14F-4D97-AF65-F5344CB8AC3E}">
        <p14:creationId xmlns:p14="http://schemas.microsoft.com/office/powerpoint/2010/main" val="2414197924"/>
      </p:ext>
    </p:extLst>
  </p:cSld>
  <p:clrMapOvr>
    <a:masterClrMapping/>
  </p:clrMapOvr>
</p:sld>
</file>

<file path=ppt/theme/theme1.xml><?xml version="1.0" encoding="utf-8"?>
<a:theme xmlns:a="http://schemas.openxmlformats.org/drawingml/2006/main" name="Condensspoor">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TM04033937[[fn=Condensspoor]]</Template>
  <TotalTime>146</TotalTime>
  <Words>375</Words>
  <Application>Microsoft Office PowerPoint</Application>
  <PresentationFormat>Breedbeeld</PresentationFormat>
  <Paragraphs>51</Paragraphs>
  <Slides>9</Slides>
  <Notes>3</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Century Gothic</vt:lpstr>
      <vt:lpstr>Condensspoor</vt:lpstr>
      <vt:lpstr>Escape reality &amp; trends</vt:lpstr>
      <vt:lpstr>VR, AR, MR? Was da?</vt:lpstr>
      <vt:lpstr>Gaming Tools</vt:lpstr>
      <vt:lpstr>Maar…</vt:lpstr>
      <vt:lpstr>Mentimeter</vt:lpstr>
      <vt:lpstr>Implementeren trend in escape reality</vt:lpstr>
      <vt:lpstr>Mentimeter</vt:lpstr>
      <vt:lpstr>Gaming teaches fundamental skills</vt:lpstr>
      <vt:lpstr>Bedankt!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reality &amp; trends</dc:title>
  <dc:creator>Lena Verbrugge</dc:creator>
  <cp:lastModifiedBy>Lena Verbrugge</cp:lastModifiedBy>
  <cp:revision>10</cp:revision>
  <dcterms:created xsi:type="dcterms:W3CDTF">2017-11-07T22:14:55Z</dcterms:created>
  <dcterms:modified xsi:type="dcterms:W3CDTF">2017-11-09T11:31:47Z</dcterms:modified>
</cp:coreProperties>
</file>