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2"/>
  </p:notesMasterIdLst>
  <p:sldIdLst>
    <p:sldId id="293" r:id="rId2"/>
    <p:sldId id="305" r:id="rId3"/>
    <p:sldId id="292" r:id="rId4"/>
    <p:sldId id="294" r:id="rId5"/>
    <p:sldId id="295" r:id="rId6"/>
    <p:sldId id="297" r:id="rId7"/>
    <p:sldId id="298" r:id="rId8"/>
    <p:sldId id="299" r:id="rId9"/>
    <p:sldId id="300" r:id="rId10"/>
    <p:sldId id="301" r:id="rId11"/>
    <p:sldId id="302" r:id="rId12"/>
    <p:sldId id="303" r:id="rId13"/>
    <p:sldId id="308" r:id="rId14"/>
    <p:sldId id="309" r:id="rId15"/>
    <p:sldId id="310" r:id="rId16"/>
    <p:sldId id="321" r:id="rId17"/>
    <p:sldId id="322" r:id="rId18"/>
    <p:sldId id="323" r:id="rId19"/>
    <p:sldId id="311" r:id="rId20"/>
    <p:sldId id="320" r:id="rId21"/>
    <p:sldId id="307" r:id="rId22"/>
    <p:sldId id="304" r:id="rId23"/>
    <p:sldId id="306" r:id="rId24"/>
    <p:sldId id="312" r:id="rId25"/>
    <p:sldId id="319" r:id="rId26"/>
    <p:sldId id="313" r:id="rId27"/>
    <p:sldId id="324" r:id="rId28"/>
    <p:sldId id="325" r:id="rId29"/>
    <p:sldId id="318" r:id="rId30"/>
    <p:sldId id="314" r:id="rId31"/>
  </p:sldIdLst>
  <p:sldSz cx="9144000" cy="6858000" type="screen4x3"/>
  <p:notesSz cx="6858000" cy="9144000"/>
  <p:defaultTextStyle>
    <a:defPPr>
      <a:defRPr lang="de-DE"/>
    </a:defPPr>
    <a:lvl1pPr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9900"/>
    <a:srgbClr val="444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71087" autoAdjust="0"/>
  </p:normalViewPr>
  <p:slideViewPr>
    <p:cSldViewPr>
      <p:cViewPr varScale="1">
        <p:scale>
          <a:sx n="51" d="100"/>
          <a:sy n="51" d="100"/>
        </p:scale>
        <p:origin x="2118" y="78"/>
      </p:cViewPr>
      <p:guideLst>
        <p:guide orient="horz" pos="2160"/>
        <p:guide pos="5556"/>
      </p:guideLst>
    </p:cSldViewPr>
  </p:slideViewPr>
  <p:outlineViewPr>
    <p:cViewPr>
      <p:scale>
        <a:sx n="33" d="100"/>
        <a:sy n="33" d="100"/>
      </p:scale>
      <p:origin x="0" y="0"/>
    </p:cViewPr>
  </p:outlineViewPr>
  <p:notesTextViewPr>
    <p:cViewPr>
      <p:scale>
        <a:sx n="100" d="100"/>
        <a:sy n="100" d="100"/>
      </p:scale>
      <p:origin x="0" y="-1092"/>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0" tIns="0" rIns="0" bIns="0" numCol="1" anchor="t"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1200">
                <a:latin typeface="Arial Narrow" pitchFamily="-112" charset="0"/>
                <a:ea typeface="ＭＳ Ｐゴシック" pitchFamily="-112" charset="-128"/>
              </a:defRPr>
            </a:lvl1pPr>
          </a:lstStyle>
          <a:p>
            <a:pPr>
              <a:defRPr/>
            </a:pPr>
            <a:endParaRPr lang="de-DE"/>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0" tIns="0" rIns="0" bIns="0" numCol="1" anchor="b" anchorCtr="0" compatLnSpc="1">
            <a:prstTxWarp prst="textNoShape">
              <a:avLst/>
            </a:prstTxWarp>
          </a:bodyPr>
          <a:lstStyle>
            <a:lvl1pPr algn="r">
              <a:defRPr sz="1200">
                <a:latin typeface="Arial Narrow" pitchFamily="-112" charset="0"/>
                <a:ea typeface="ＭＳ Ｐゴシック" pitchFamily="-112" charset="-128"/>
              </a:defRPr>
            </a:lvl1pPr>
          </a:lstStyle>
          <a:p>
            <a:pPr>
              <a:defRPr/>
            </a:pPr>
            <a:fld id="{8C584EEE-9ECB-424A-9460-946558BCABF3}"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u="none" strike="noStrike" kern="1200" baseline="0" dirty="0">
                <a:solidFill>
                  <a:schemeClr val="tx1"/>
                </a:solidFill>
                <a:latin typeface="Arial" charset="0"/>
                <a:ea typeface="ＭＳ Ｐゴシック" pitchFamily="-112" charset="-128"/>
                <a:cs typeface="+mn-cs"/>
              </a:rPr>
              <a:t>Mein Thema der Abeit war die Szenenrekonstruktion und Kamerakalibrierung aus heterogenen stereoskopischen Bildquellen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Szenenrekonstruktion und die Kamerakalibrierung sind Themenbereiche der sogenannten Computer Vision</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Die Computer Vision ist ein Fachbereich der Computer Science mit dem Fokus auf die Entwicklung von künstlicher Intelligenz, die ein visuelles Verständnis ihrer Umgebung besitzen. Folglich wird in der Computer Vision der Weg von visuellen Eindrücken oder Bildern aus der Realität in den Rechner beschrieben . </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none" strike="noStrike" kern="1200" baseline="0" dirty="0">
              <a:solidFill>
                <a:schemeClr val="tx1"/>
              </a:solidFill>
              <a:latin typeface="Arial" charset="0"/>
              <a:ea typeface="ＭＳ Ｐゴシック" pitchFamily="-112" charset="-128"/>
              <a:cs typeface="+mn-cs"/>
            </a:endParaRPr>
          </a:p>
          <a:p>
            <a:r>
              <a:rPr lang="de-DE" dirty="0"/>
              <a:t>Hintergrund Auge https://www.nanalyze.com/2016/04/5-computer-vision-and-image-understanding-companies/</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1</a:t>
            </a:fld>
            <a:endParaRPr lang="de-DE"/>
          </a:p>
        </p:txBody>
      </p:sp>
    </p:spTree>
    <p:extLst>
      <p:ext uri="{BB962C8B-B14F-4D97-AF65-F5344CB8AC3E}">
        <p14:creationId xmlns:p14="http://schemas.microsoft.com/office/powerpoint/2010/main" val="283303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Fundamentalmatrix wird über die bekannten Eckpunkte beider Quaderabbildungen mit dem 8 Punkte algorithmus bestimmt</a:t>
            </a:r>
          </a:p>
          <a:p>
            <a:pPr marL="628650" lvl="1" indent="-171450">
              <a:buFont typeface="Arial" panose="020B0604020202020204" pitchFamily="34" charset="0"/>
              <a:buChar char="•"/>
            </a:pPr>
            <a:r>
              <a:rPr lang="de-DE" dirty="0">
                <a:ea typeface="ＭＳ Ｐゴシック" pitchFamily="34" charset="-128"/>
              </a:rPr>
              <a:t>Durch die mathematische Berechnung beider Abbildungen, sind die korrespondierenden Punktebereits bekannt</a:t>
            </a:r>
          </a:p>
          <a:p>
            <a:pPr marL="628650" lvl="1" indent="-171450">
              <a:buFont typeface="Arial" panose="020B0604020202020204" pitchFamily="34" charset="0"/>
              <a:buChar char="•"/>
            </a:pPr>
            <a:r>
              <a:rPr lang="de-DE" dirty="0">
                <a:ea typeface="ＭＳ Ｐゴシック" pitchFamily="34" charset="-128"/>
              </a:rPr>
              <a:t>Durch die matehmatische Berechnung beider Abbildungen sind die intrinsischen Kameraparameter bekannt, da diese selbst definiert wurden.</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Fundamentalmatrx ist bekannt</a:t>
            </a:r>
          </a:p>
          <a:p>
            <a:pPr marL="628650" lvl="1" indent="-171450">
              <a:buFont typeface="Arial" panose="020B0604020202020204" pitchFamily="34" charset="0"/>
              <a:buChar char="•"/>
            </a:pPr>
            <a:r>
              <a:rPr lang="de-DE" dirty="0">
                <a:ea typeface="ＭＳ Ｐゴシック" pitchFamily="34" charset="-128"/>
              </a:rPr>
              <a:t>Für das Verfahren zur Bestimmung der extrinsischen Kameraparameter wir die essentielle Matrix benötigt</a:t>
            </a:r>
          </a:p>
          <a:p>
            <a:pPr marL="628650" lvl="1" indent="-171450">
              <a:buFont typeface="Arial" panose="020B0604020202020204" pitchFamily="34" charset="0"/>
              <a:buChar char="•"/>
            </a:pPr>
            <a:r>
              <a:rPr lang="de-DE" dirty="0">
                <a:ea typeface="ＭＳ Ｐゴシック" pitchFamily="34" charset="-128"/>
              </a:rPr>
              <a:t>Mit Hilfe Singulärwertszerlegung der essentiellen Matrix ist es möglich die extrinsischen Kameraparameter bis auf eine Skaleninvarainz genau zu bestimmen</a:t>
            </a:r>
          </a:p>
          <a:p>
            <a:pPr marL="628650" lvl="1" indent="-171450">
              <a:buFont typeface="Arial" panose="020B0604020202020204" pitchFamily="34" charset="0"/>
              <a:buChar char="•"/>
            </a:pPr>
            <a:r>
              <a:rPr lang="de-DE" dirty="0">
                <a:ea typeface="ＭＳ Ｐゴシック" pitchFamily="34" charset="-128"/>
              </a:rPr>
              <a:t>Wichtig ist, dass bei der Bestimmung davon ausgegangen wird, dass eine Kamera deckungslgelich mit dem Weltkoordinatensystem ist und somit weder eine Rotation noch eine Translation aufweist</a:t>
            </a:r>
          </a:p>
          <a:p>
            <a:pPr marL="1085850" lvl="2" indent="-171450">
              <a:buFont typeface="Arial" panose="020B0604020202020204" pitchFamily="34" charset="0"/>
              <a:buChar char="•"/>
            </a:pPr>
            <a:r>
              <a:rPr lang="de-DE" dirty="0">
                <a:ea typeface="ＭＳ Ｐゴシック" pitchFamily="34" charset="-128"/>
              </a:rPr>
              <a:t>Die extrinsischen Kameraparameter werden bezüglich einer Kamera bestimmt</a:t>
            </a:r>
          </a:p>
          <a:p>
            <a:pPr marL="628650" lvl="1" indent="-171450">
              <a:buFont typeface="Arial" panose="020B0604020202020204" pitchFamily="34" charset="0"/>
              <a:buChar char="•"/>
            </a:pPr>
            <a:r>
              <a:rPr lang="de-DE" dirty="0">
                <a:ea typeface="ＭＳ Ｐゴシック" pitchFamily="34" charset="-128"/>
              </a:rPr>
              <a:t>Der Grund warum das Verfahren der Bestimmung der extrinsischen Kameraparameter über die essentielle Matrix gewählt wurde, wird nachher noch im Abschnitt der unterschiedlichen Auflösungen beschrieben.</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Sind die extrinsischen Kameraparameter bekannt, so fehlt nun noch ein Verfahren, mit welchem die 3D-Szenenpunkte aus den Bildpunkten rekonstruiert werden können. Diese Verfahren nennen sich Triangulation. Im synthetischen Beispiel wurde eine einfache gemetrische Trinangulation durchgeführt.</a:t>
            </a:r>
          </a:p>
          <a:p>
            <a:pPr marL="0" lvl="0" indent="0">
              <a:buFont typeface="Arial" panose="020B0604020202020204" pitchFamily="34" charset="0"/>
              <a:buNone/>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Nächste Folie</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825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0" indent="0">
              <a:buFont typeface="Arial" panose="020B0604020202020204" pitchFamily="34" charset="0"/>
              <a:buNone/>
            </a:pPr>
            <a:r>
              <a:rPr lang="de-DE" dirty="0">
                <a:ea typeface="ＭＳ Ｐゴシック" pitchFamily="34" charset="-128"/>
              </a:rPr>
              <a:t>Zuerst etwas genaueres zu der bestimmung der extrinsischen Kameraparameter:</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Singulärwertszerlegung der essentiellen Matrix lassen sich die extrinischen Parameter der Szene schätzen.</a:t>
            </a:r>
          </a:p>
          <a:p>
            <a:pPr marL="171450" indent="-171450">
              <a:buFont typeface="Arial" panose="020B0604020202020204" pitchFamily="34" charset="0"/>
              <a:buChar char="•"/>
            </a:pPr>
            <a:r>
              <a:rPr lang="de-DE" dirty="0">
                <a:ea typeface="ＭＳ Ｐゴシック" pitchFamily="34" charset="-128"/>
              </a:rPr>
              <a:t>Hierbei entstehen insgesammt 4 verschiedene mögliche Lösungen für die Matrix –RC</a:t>
            </a:r>
          </a:p>
          <a:p>
            <a:pPr marL="171450" indent="-171450">
              <a:buFont typeface="Arial" panose="020B0604020202020204" pitchFamily="34" charset="0"/>
              <a:buChar char="•"/>
            </a:pPr>
            <a:r>
              <a:rPr lang="de-DE" dirty="0">
                <a:ea typeface="ＭＳ Ｐゴシック" pitchFamily="34" charset="-128"/>
              </a:rPr>
              <a:t>Diese Vier Lösungen sind bis auf eine Skaleninvarianz genau bestimmt</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Skaleninvarianz bewirkt, dass es bei der Rekonstruktion die Groe der Objekte von ihrer Originalgroe abweichen, da es sich bei v nur um den normierten Richtungsvektor der ursprunglichen Streckehandelt.</a:t>
            </a:r>
            <a:endParaRPr lang="de-DE" dirty="0">
              <a:ea typeface="ＭＳ Ｐゴシック" pitchFamily="34" charset="-128"/>
            </a:endParaRP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(Vllt hier kurz das Geogebramodell aufzeigen)</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Die vier Lösungen werden jetzt vorgestellt.</a:t>
            </a: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ersten beiden Lösungen wird C‘ um 180° gedreht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ea typeface="ＭＳ Ｐゴシック" pitchFamily="34" charset="-128"/>
              </a:rPr>
              <a:t>In den anderen beiden Lösungen kommt es zu einer Umkehrung der Basislinie</a:t>
            </a:r>
          </a:p>
          <a:p>
            <a:pPr marL="171450" lvl="0" indent="-171450">
              <a:buFont typeface="Arial" panose="020B0604020202020204" pitchFamily="34" charset="0"/>
              <a:buChar char="•"/>
            </a:pPr>
            <a:r>
              <a:rPr lang="de-DE" dirty="0">
                <a:ea typeface="ＭＳ Ｐゴシック" pitchFamily="34" charset="-128"/>
              </a:rPr>
              <a:t>Die Richtige Lösung ist abhängig davon wie die Kameras Positioniert und die Bildebene innerhalb der Kamera platziert ist</a:t>
            </a:r>
          </a:p>
          <a:p>
            <a:pPr marL="628650" lvl="1" indent="-171450">
              <a:buFont typeface="Arial" panose="020B0604020202020204" pitchFamily="34" charset="0"/>
              <a:buChar char="•"/>
            </a:pPr>
            <a:r>
              <a:rPr lang="de-DE" dirty="0">
                <a:ea typeface="ＭＳ Ｐゴシック" pitchFamily="34" charset="-128"/>
              </a:rPr>
              <a:t>Die Abbildungen der ersten beiden Lösungen sind die selben nur ist es einmal auf dem Kopf da es hinter dem Projekitonszentum abgebildet wird </a:t>
            </a:r>
          </a:p>
          <a:p>
            <a:pPr marL="628650" lvl="1" indent="-171450">
              <a:buFont typeface="Arial" panose="020B0604020202020204" pitchFamily="34" charset="0"/>
              <a:buChar char="•"/>
            </a:pPr>
            <a:r>
              <a:rPr lang="de-DE" dirty="0">
                <a:ea typeface="ＭＳ Ｐゴシック" pitchFamily="34" charset="-128"/>
              </a:rPr>
              <a:t>Beide Lösungen von Abbildung 2  sind aber prinzipiell richtig.</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Triangulierung:</a:t>
            </a:r>
          </a:p>
          <a:p>
            <a:pPr marL="171450" indent="-171450">
              <a:buFont typeface="Arial" panose="020B0604020202020204" pitchFamily="34" charset="0"/>
              <a:buChar char="•"/>
            </a:pPr>
            <a:r>
              <a:rPr lang="de-DE" dirty="0">
                <a:ea typeface="ＭＳ Ｐゴシック" pitchFamily="34" charset="-128"/>
              </a:rPr>
              <a:t>Da im synthetischen Beispiel mit reinen Bilddaten gearbeitet wird, kommt es zu keinen Abweichungen in den Punktekorrespondenzen und die Szene kann über eine einfach geometrische Triangulierung rekonstruiert werden.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Wichtig! Umrechung der koordinaten in ein und das selbe Koordinatensystem</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85107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Der entwickelte Szenenrekonstruktionsalgorithmus wurde dann auf ein reales Beispiel angewandt</a:t>
            </a:r>
          </a:p>
          <a:p>
            <a:pPr marL="171450" indent="-171450">
              <a:buFont typeface="Arial" panose="020B0604020202020204" pitchFamily="34" charset="0"/>
              <a:buChar char="•"/>
            </a:pPr>
            <a:r>
              <a:rPr lang="de-DE" dirty="0">
                <a:ea typeface="ＭＳ Ｐゴシック" pitchFamily="34" charset="-128"/>
              </a:rPr>
              <a:t>Anders als beim synthetischen Beispiel muss beim arbeiten mit realen Stereobildpaaren mit einer Fehleranfälligkeit der Bilddaten gerechnet werden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korrespondierenden Punkte (hier in gelbt markiert), werden über einen Detektionsalgorithmus bestimmt</a:t>
            </a:r>
          </a:p>
          <a:p>
            <a:pPr marL="171450" indent="-171450">
              <a:buFont typeface="Arial" panose="020B0604020202020204" pitchFamily="34" charset="0"/>
              <a:buChar char="•"/>
            </a:pPr>
            <a:r>
              <a:rPr lang="de-DE" dirty="0">
                <a:ea typeface="ＭＳ Ｐゴシック" pitchFamily="34" charset="-128"/>
              </a:rPr>
              <a:t>Bei der realen rekonstruktion muss von Bildfehlern wie Bildrauschen ausgegangen werden und damiteinhergehend auch mit Fehlern bei der Korrespondenzanalyse</a:t>
            </a:r>
            <a:endParaRPr lang="de-DE" sz="1200" b="0" i="0" u="none" strike="noStrike" kern="1200" baseline="0" dirty="0">
              <a:solidFill>
                <a:schemeClr val="tx1"/>
              </a:solidFill>
              <a:latin typeface="Arial" charset="0"/>
              <a:ea typeface="ＭＳ Ｐゴシック" pitchFamily="34"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Liegt beispielsweise bei der Bestimmung von korrespondierenden Punkten eine Ecke zwischen zwei Pixel, so kann optisches Rauschen, welches in realen Aufnahmen prasent ist, dazu fuhren dass diese Ecke in gleichen Bildern an verschiedenen Pixel erkannt wird.</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 Führt dazu, dass die epipolaren Bedinungen nicht mehr erfüllt werden (FORMEL ERSCHEINEN LASSEN)</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Wie im Bild zu sehen ist, bedeutet das, dass die detektierten korrespondierenden Punkte nicht auf den jeweiligen epipolarlinien des anderen Bildes liegen. </a:t>
            </a: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Diese Führen zu ungenauigkeiten und Fehler in der Bestimmung der extrinsischen Kameraparameter, sowie der darauf folgendenen rekonstrukiton der Szenenpunkte und müssen dementsprechen über Minimierungen und Näherungen angeglichen werden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foglenden wird zunächst der Arbeitsprozess des Algorithmus angepasst auf das reale stereobildpaar aufgezeigt (Nächste Folie)</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0" indent="0">
              <a:buFont typeface="Arial" panose="020B0604020202020204" pitchFamily="34" charset="0"/>
              <a:buNone/>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44621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(HIER WEITER MACHEN )</a:t>
            </a:r>
          </a:p>
          <a:p>
            <a:pPr marL="171450" indent="-171450">
              <a:buFont typeface="Arial" panose="020B0604020202020204" pitchFamily="34" charset="0"/>
              <a:buChar char="•"/>
            </a:pPr>
            <a:r>
              <a:rPr lang="de-DE" dirty="0">
                <a:ea typeface="ＭＳ Ｐゴシック" pitchFamily="34" charset="-128"/>
              </a:rPr>
              <a:t>Anders als beim synthetischen Beispiel werden die intrinsischen Kameraparameter durch zuvorige einzel-Kamerakalibrierung gewonnen.</a:t>
            </a:r>
          </a:p>
          <a:p>
            <a:pPr marL="171450" indent="-171450">
              <a:buFont typeface="Arial" panose="020B0604020202020204" pitchFamily="34" charset="0"/>
              <a:buChar char="•"/>
            </a:pPr>
            <a:r>
              <a:rPr lang="de-DE" dirty="0">
                <a:ea typeface="ＭＳ Ｐゴシック" pitchFamily="34" charset="-128"/>
              </a:rPr>
              <a:t>Danach startet erst das Prorgram</a:t>
            </a:r>
          </a:p>
          <a:p>
            <a:pPr marL="171450" indent="-171450">
              <a:buFont typeface="Arial" panose="020B0604020202020204" pitchFamily="34" charset="0"/>
              <a:buChar char="•"/>
            </a:pPr>
            <a:r>
              <a:rPr lang="de-DE" dirty="0">
                <a:ea typeface="ＭＳ Ｐゴシック" pitchFamily="34" charset="-128"/>
              </a:rPr>
              <a:t>Die Detektion wird von einem bereits existierenden Algorithmus Übernommen, welcher nach dem Surf Prinzip funktioniert (vllt kurz SURF erklären aber eig unnötig)</a:t>
            </a:r>
          </a:p>
          <a:p>
            <a:pPr marL="0" indent="0">
              <a:buFont typeface="Arial" panose="020B0604020202020204" pitchFamily="34" charset="0"/>
              <a:buNone/>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Unterschied zum synthetischen Beispiel, die eingehenden Bilddaten werden normiert. Der Grund dahinter ist, dass sich die Koordinaten, welche in homogenen koordinaten angebgen sind, in ihren Zahlenwerten stark unterscheiden</a:t>
            </a:r>
          </a:p>
          <a:p>
            <a:pPr marL="628650" lvl="1" indent="-171450">
              <a:buFont typeface="Arial" panose="020B0604020202020204" pitchFamily="34" charset="0"/>
              <a:buChar char="•"/>
            </a:pPr>
            <a:r>
              <a:rPr lang="de-DE" dirty="0">
                <a:ea typeface="ＭＳ Ｐゴシック" pitchFamily="34" charset="-128"/>
              </a:rPr>
              <a:t>Die Punkte liegen meist 100 bis 1000 ende von Pixel außeinander. Das führt zu einer starken unausgeglichenheit innerhalb der Fundamentalmatrix, welche eine große Fehleranfälligkeit bei schon kleinsten Abweichungen mit sich bringt</a:t>
            </a:r>
          </a:p>
          <a:p>
            <a:pPr marL="1085850" lvl="2" indent="-171450">
              <a:buFont typeface="Arial" panose="020B0604020202020204" pitchFamily="34" charset="0"/>
              <a:buChar char="•"/>
            </a:pPr>
            <a:r>
              <a:rPr lang="de-DE" dirty="0">
                <a:ea typeface="ＭＳ Ｐゴシック" pitchFamily="34" charset="-128"/>
              </a:rPr>
              <a:t>Unausgefglichen bedeutet, dass die Einträge innerhalb der Fundamentalmatrix in stark unterschiedlichen Zehnerbereichen sich befinden.</a:t>
            </a:r>
          </a:p>
          <a:p>
            <a:pPr marL="628650" lvl="1" indent="-171450">
              <a:buFont typeface="Arial" panose="020B0604020202020204" pitchFamily="34" charset="0"/>
              <a:buChar char="•"/>
            </a:pPr>
            <a:r>
              <a:rPr lang="de-DE" dirty="0">
                <a:ea typeface="ＭＳ Ｐゴシック" pitchFamily="34" charset="-128"/>
              </a:rPr>
              <a:t>Die eingehenden Bilddaten werden deswegen so normiert, dass sich ihr durschnittlicher Abstand zum Ursprung bei sqrt(2) befindet.</a:t>
            </a:r>
          </a:p>
          <a:p>
            <a:pPr marL="628650" lvl="1" indent="-171450">
              <a:buFont typeface="Arial" panose="020B0604020202020204" pitchFamily="34" charset="0"/>
              <a:buChar char="•"/>
            </a:pPr>
            <a:r>
              <a:rPr lang="de-DE" dirty="0">
                <a:ea typeface="ＭＳ Ｐゴシック" pitchFamily="34" charset="-128"/>
              </a:rPr>
              <a:t>Die normierung ist des Weiteren wichtig für die Singulärwerte(anders einbauen)</a:t>
            </a:r>
          </a:p>
          <a:p>
            <a:pPr marL="171450" lvl="0" indent="-171450">
              <a:buFont typeface="Arial" panose="020B0604020202020204" pitchFamily="34" charset="0"/>
              <a:buChar char="•"/>
            </a:pPr>
            <a:r>
              <a:rPr lang="de-DE" dirty="0">
                <a:ea typeface="ＭＳ Ｐゴシック" pitchFamily="34" charset="-128"/>
              </a:rPr>
              <a:t>Nach der normierung der Bilddaten und der Findung der darauf folgenden Bestimmung der Fundamentalmatrix mit dem jetzt normierten Acht-Punkte-Algorithmus, wird zunächst noch überprüft, ob es sich bei F um eine singuläre 3x3 Matrix von Rang 2 handelt, ist dies nicht der Fall muss noch eine Modifizierung von F vorgenommen werden  welche gleich noch genauer aufgeführt wird.</a:t>
            </a:r>
          </a:p>
          <a:p>
            <a:pPr marL="171450" lvl="0" indent="-171450">
              <a:buFont typeface="Arial" panose="020B0604020202020204" pitchFamily="34" charset="0"/>
              <a:buChar char="•"/>
            </a:pPr>
            <a:r>
              <a:rPr lang="de-DE" dirty="0">
                <a:ea typeface="ＭＳ Ｐゴシック" pitchFamily="34" charset="-128"/>
              </a:rPr>
              <a:t>Danach kann wieder aus F die essentielle Matrix E ermittelt werden. Ist F von Rang 2 so ist auch E von Rang 2.  Bevor jedoch die Bestimmung der extrinsischen Kameraparameter wie inm synthetischen Beispiel, werden die singulärwerte der essentiellen noch überprüft (sagen, was genau erreicht werden soll mit diag(1,1,0) </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HIER WEItER SCHREIBEN.</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Zunächst folgt der Abeitsprozess um einen Vergleich zum synthetischen Beispiel zu bekommen</a:t>
            </a:r>
          </a:p>
          <a:p>
            <a:endParaRPr lang="de-DE" dirty="0">
              <a:ea typeface="ＭＳ Ｐゴシック" pitchFamily="34" charset="-128"/>
            </a:endParaRPr>
          </a:p>
          <a:p>
            <a:r>
              <a:rPr lang="de-DE" dirty="0">
                <a:ea typeface="ＭＳ Ｐゴシック" pitchFamily="34" charset="-128"/>
              </a:rPr>
              <a:t>Normierter 8 Punkt algorithmus</a:t>
            </a:r>
          </a:p>
          <a:p>
            <a:pPr marL="171450" indent="-171450">
              <a:buFont typeface="Arial" panose="020B0604020202020204" pitchFamily="34" charset="0"/>
              <a:buChar char="•"/>
            </a:pPr>
            <a:r>
              <a:rPr lang="de-DE" dirty="0">
                <a:ea typeface="ＭＳ Ｐゴシック" pitchFamily="34" charset="-128"/>
              </a:rPr>
              <a:t>Zur bestimmung der Fundamentalmatrix wird der sogenannten normierte acht punkt algorithmus verwendet</a:t>
            </a:r>
          </a:p>
          <a:p>
            <a:pPr marL="171450" indent="-171450">
              <a:buFont typeface="Arial" panose="020B0604020202020204" pitchFamily="34" charset="0"/>
              <a:buChar char="•"/>
            </a:pPr>
            <a:r>
              <a:rPr lang="de-DE" dirty="0">
                <a:ea typeface="ＭＳ Ｐゴシック" pitchFamily="34" charset="-128"/>
              </a:rPr>
              <a:t>Dieser garantiert ein stabileres Ergebnis</a:t>
            </a:r>
          </a:p>
          <a:p>
            <a:pPr marL="171450" indent="-171450">
              <a:buFont typeface="Arial" panose="020B0604020202020204" pitchFamily="34" charset="0"/>
              <a:buChar char="•"/>
            </a:pPr>
            <a:r>
              <a:rPr lang="de-DE" dirty="0">
                <a:ea typeface="ＭＳ Ｐゴシック" pitchFamily="34" charset="-128"/>
              </a:rPr>
              <a:t>Durch die ungenauigkeit der korrespondierenden Punkte steigt die Fehleranfälligkeit der Fundamentalmatrix</a:t>
            </a:r>
          </a:p>
          <a:p>
            <a:pPr marL="171450" indent="-171450">
              <a:buFont typeface="Arial" panose="020B0604020202020204" pitchFamily="34" charset="0"/>
              <a:buChar char="•"/>
            </a:pPr>
            <a:r>
              <a:rPr lang="de-DE" dirty="0">
                <a:ea typeface="ＭＳ Ｐゴシック" pitchFamily="34" charset="-128"/>
              </a:rPr>
              <a:t>Durch Normierung der eingehenden Bilddaten kann diesen Fehleranfälligkeit minimiert werden </a:t>
            </a:r>
          </a:p>
          <a:p>
            <a:pPr marL="171450" indent="-171450">
              <a:buFont typeface="Arial" panose="020B0604020202020204" pitchFamily="34" charset="0"/>
              <a:buChar char="•"/>
            </a:pPr>
            <a:r>
              <a:rPr lang="de-DE" dirty="0">
                <a:ea typeface="ＭＳ Ｐゴシック" pitchFamily="34" charset="-128"/>
              </a:rPr>
              <a:t>Durch die Normierung werden die Wertebereiche der drei Koordinaten x,y,z angeglichen(Beispiel einer Koordinate). Dadurch verringert sich der Raum in welchem sich die Punkte befinden </a:t>
            </a:r>
          </a:p>
          <a:p>
            <a:pPr marL="628650" lvl="1" indent="-171450">
              <a:buFont typeface="Arial" panose="020B0604020202020204" pitchFamily="34" charset="0"/>
              <a:buChar char="•"/>
            </a:pPr>
            <a:r>
              <a:rPr lang="de-DE" dirty="0">
                <a:ea typeface="ＭＳ Ｐゴシック" pitchFamily="34" charset="-128"/>
              </a:rPr>
              <a:t>Das hat zur Folge, dass die Epipolaren Bedingungen weniger stark aunf ungenaue Punktekorrespondenzen reagieren (Die Fundamentalmatrix ist ausgeglichener)</a:t>
            </a: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Koordinaten werden so normiert, dass ihr das ihr durchschnittlicher Abstand zum Ursprung sqrt(2) beträgt.</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59650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F ist nur dann eine gültige F wenn sie eine Singuläre Matrix von Rang 2 ist und ihre Singulärwerte die Form (a,b,0) haben. </a:t>
            </a:r>
          </a:p>
          <a:p>
            <a:pPr marL="171450" indent="-171450">
              <a:buFont typeface="Arial" panose="020B0604020202020204" pitchFamily="34" charset="0"/>
              <a:buChar char="•"/>
            </a:pPr>
            <a:r>
              <a:rPr lang="de-DE" dirty="0">
                <a:ea typeface="ＭＳ Ｐゴシック" pitchFamily="34" charset="-128"/>
              </a:rPr>
              <a:t>Durch die Ungenauen Korrespondierenen Punkten steigt F in ihrem Rang und ist somit keine Singuläre Matrix von Rang 2 mehr</a:t>
            </a:r>
          </a:p>
          <a:p>
            <a:pPr marL="628650" lvl="1" indent="-171450">
              <a:buFont typeface="Arial" panose="020B0604020202020204" pitchFamily="34" charset="0"/>
              <a:buChar char="•"/>
            </a:pPr>
            <a:r>
              <a:rPr lang="de-DE" dirty="0">
                <a:ea typeface="ＭＳ Ｐゴシック" pitchFamily="34" charset="-128"/>
              </a:rPr>
              <a:t>Die Kern Berechnun liefert kein eindeutiges ergebnis für die Epipole mehr was dazu führt, dass die Epipolarlinien eines Bilder nicht mehr durch einen Punkt gehen</a:t>
            </a:r>
          </a:p>
          <a:p>
            <a:pPr marL="628650" lvl="1" indent="-171450">
              <a:buFont typeface="Arial" panose="020B0604020202020204" pitchFamily="34" charset="0"/>
              <a:buChar char="•"/>
            </a:pPr>
            <a:r>
              <a:rPr lang="de-DE" dirty="0">
                <a:ea typeface="ＭＳ Ｐゴシック" pitchFamily="34" charset="-128"/>
              </a:rPr>
              <a:t>Um dies zu korrigieren, wird die zu F laut Frobenius Norm nächste Fundamentale Matrix gesucht, welche einen Rang 2 besitzt</a:t>
            </a:r>
          </a:p>
          <a:p>
            <a:pPr marL="628650" lvl="1" indent="-171450">
              <a:buFont typeface="Arial" panose="020B0604020202020204" pitchFamily="34" charset="0"/>
              <a:buChar char="•"/>
            </a:pPr>
            <a:r>
              <a:rPr lang="de-DE" dirty="0">
                <a:ea typeface="ＭＳ Ｐゴシック" pitchFamily="34" charset="-128"/>
              </a:rPr>
              <a:t>Hierzu werden die Singulärwerte der Fundamentalmatrix modifiziert</a:t>
            </a:r>
          </a:p>
          <a:p>
            <a:endParaRPr lang="de-DE" dirty="0">
              <a:ea typeface="ＭＳ Ｐゴシック" pitchFamily="34" charset="-128"/>
            </a:endParaRPr>
          </a:p>
          <a:p>
            <a:r>
              <a:rPr lang="de-DE" dirty="0">
                <a:ea typeface="ＭＳ Ｐゴシック" pitchFamily="34" charset="-128"/>
              </a:rPr>
              <a:t>Durch erzwingen der Singulärität, können eindeutige Epipole geschätz werden und die Epipolarlinien gehen wieder durch einen Punkt</a:t>
            </a:r>
          </a:p>
          <a:p>
            <a:r>
              <a:rPr lang="de-DE" dirty="0">
                <a:ea typeface="ＭＳ Ｐゴシック" pitchFamily="34" charset="-128"/>
              </a:rPr>
              <a:t>Da besonders nachher bei der Triangulation eindeutige Epipole benötigt werden muss diese Bedingun gerzwungen werden </a:t>
            </a:r>
          </a:p>
          <a:p>
            <a:endParaRPr lang="de-DE" dirty="0">
              <a:ea typeface="ＭＳ Ｐゴシック" pitchFamily="34" charset="-128"/>
            </a:endParaRPr>
          </a:p>
          <a:p>
            <a:r>
              <a:rPr lang="de-DE" dirty="0">
                <a:ea typeface="ＭＳ Ｐゴシック" pitchFamily="34" charset="-128"/>
              </a:rPr>
              <a:t>__________________________________________________</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Eine essentielle Matrix ist nur dann eine gültige essentielle Matrix wenn sie einen Rang von zwei besitzt und ihre Singulärwerte die Form (a,a,0) besitzen</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erzwingen eines Rang 2 bei der Fundamentalmatrix ist die daraus berechnete essentielle Matrix auch von Rang 2</a:t>
            </a:r>
          </a:p>
          <a:p>
            <a:pPr marL="171450" indent="-171450">
              <a:buFont typeface="Arial" panose="020B0604020202020204" pitchFamily="34" charset="0"/>
              <a:buChar char="•"/>
            </a:pPr>
            <a:r>
              <a:rPr lang="de-DE" dirty="0">
                <a:ea typeface="ＭＳ Ｐゴシック" pitchFamily="34" charset="-128"/>
              </a:rPr>
              <a:t>Jedoch können die Singulärwerte der essentiellen Matrix noch die falsche Form haben, diese muss für die Bestimmung der extrinsischen Kameraparameter auch erzwungen werden.</a:t>
            </a:r>
          </a:p>
          <a:p>
            <a:pPr marL="171450" indent="-171450">
              <a:buFont typeface="Arial" panose="020B0604020202020204" pitchFamily="34" charset="0"/>
              <a:buChar char="•"/>
            </a:pPr>
            <a:r>
              <a:rPr lang="de-DE" dirty="0">
                <a:ea typeface="ＭＳ Ｐゴシック" pitchFamily="34" charset="-128"/>
              </a:rPr>
              <a:t>Somit wird garantiert dass die bestimmung der extrinsischen Kameraparameter wieder wie gehabt verfahren werden kann</a:t>
            </a: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(Muss ich hier auf die Singulärwerte noch genauer eingehen??? Wird schwer Zeittechnisch)</a:t>
            </a: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3613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lgn="l">
              <a:buFont typeface="Arial" panose="020B0604020202020204" pitchFamily="34" charset="0"/>
              <a:buChar char="•"/>
            </a:pPr>
            <a:r>
              <a:rPr lang="de-DE" dirty="0">
                <a:ea typeface="ＭＳ Ｐゴシック" pitchFamily="34" charset="-128"/>
              </a:rPr>
              <a:t>Aufgrund der Ungeanuigkeit der korrespondierenden Punkte ist es nicht möglich durch einfache Rückprojektion die 3D-Objektpunkte zu rekonstruieren. </a:t>
            </a:r>
          </a:p>
          <a:p>
            <a:pPr marL="171450" indent="-171450" algn="l">
              <a:buFont typeface="Arial" panose="020B0604020202020204" pitchFamily="34" charset="0"/>
              <a:buChar char="•"/>
            </a:pPr>
            <a:r>
              <a:rPr lang="de-DE" dirty="0">
                <a:ea typeface="ＭＳ Ｐゴシック" pitchFamily="34" charset="-128"/>
              </a:rPr>
              <a:t>Liegen die korrespondierenden Bildpunkte nicht direkt auf den jeweiligen Epipolarlinien der beiden Punkte, so ist die Epipolare Bedingung nicht erfüllt.</a:t>
            </a:r>
          </a:p>
          <a:p>
            <a:pPr marL="628650" lvl="1" indent="-171450" algn="l">
              <a:buFont typeface="Arial" panose="020B0604020202020204" pitchFamily="34" charset="0"/>
              <a:buChar char="•"/>
            </a:pPr>
            <a:r>
              <a:rPr lang="de-DE" dirty="0">
                <a:ea typeface="ＭＳ Ｐゴシック" pitchFamily="34" charset="-128"/>
              </a:rPr>
              <a:t>Die Rückprijezierten Punkte treffen sich nicht im Raum sondern liegen windschief zueinander im Raum</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Um die Triangulation der Punkte trotzdem durchführen zu können, wird ein Verfahren vorne ran geschaltet, welches über die Samspon-Approximation eine Näherung der beiden korrespondierenden Punkte an eine Epipolare Linie </a:t>
            </a:r>
          </a:p>
          <a:p>
            <a:pPr marL="171450" indent="-171450">
              <a:buFont typeface="Arial" panose="020B0604020202020204" pitchFamily="34" charset="0"/>
              <a:buChar char="•"/>
            </a:pPr>
            <a:r>
              <a:rPr lang="de-DE" dirty="0">
                <a:ea typeface="ＭＳ Ｐゴシック" pitchFamily="34" charset="-128"/>
              </a:rPr>
              <a:t>Es wird die Epipolarle Linie zu beiden Punkten gesucht, welche für beide den geringsten Abstand aufweist (d).</a:t>
            </a:r>
          </a:p>
          <a:p>
            <a:pPr marL="628650" lvl="1" indent="-171450">
              <a:buFont typeface="Arial" panose="020B0604020202020204" pitchFamily="34" charset="0"/>
              <a:buChar char="•"/>
            </a:pPr>
            <a:r>
              <a:rPr lang="de-DE" dirty="0">
                <a:ea typeface="ＭＳ Ｐゴシック" pitchFamily="34" charset="-128"/>
              </a:rPr>
              <a:t>Die Näherung wird über eine Kostenfunktion C definiert. </a:t>
            </a:r>
          </a:p>
          <a:p>
            <a:pPr marL="628650" lvl="1" indent="-171450">
              <a:buFont typeface="Arial" panose="020B0604020202020204" pitchFamily="34" charset="0"/>
              <a:buChar char="•"/>
            </a:pPr>
            <a:r>
              <a:rPr lang="de-DE" dirty="0">
                <a:ea typeface="ＭＳ Ｐゴシック" pitchFamily="34" charset="-128"/>
              </a:rPr>
              <a:t>(Soll das Verfahren beschrieben werden ? Ich tendiere zu nein)</a:t>
            </a:r>
          </a:p>
          <a:p>
            <a:pPr marL="171450" indent="-171450">
              <a:buFont typeface="Arial" panose="020B0604020202020204" pitchFamily="34" charset="0"/>
              <a:buChar char="•"/>
            </a:pPr>
            <a:endParaRPr lang="de-DE" dirty="0">
              <a:ea typeface="ＭＳ Ｐゴシック" pitchFamily="34" charset="-128"/>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67152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Ein Sensor hat eine maximale Auflösung. </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maximale Anzahl der Sensorelemente auf einem Sensor beschreit die maximale Auflösung.</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Die Anzahl und Größe der Einzelnen Sensorelemente variiert mit den Größen der Sensorchips</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Wird eine Auflösung kleiner der maximalen Auflösung eingestellt, desto geringer wird die Anzahl der Pixel. </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Prozess, welcher hier stattndet, gehört zu den Nachbarschaftsoperationen.</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Eine Veranderung der Auosung kann auch eine Anderung der Seitenverhaltnisse mit einschlieen. Andert sich das Seitenverhaltnis so wird der Bereich der lichtempndlichen Flache auf dem Sensor beschrankt</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Wird nun die Auflösung einer Kamera verändert, welche Auswirkungen hat das auf den Szenenrekonstruktionsalgorithmus???</a:t>
            </a: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91256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Zunächst kann festgehalten werden, dass eine Veränderung der Auflösung eine Auswirkung auf die Skalierung der Sensorkoordinaten hat, da sich das Sensorkoordintansystem an der Beschaffenheit der Sensorelemente orientiert.</a:t>
            </a:r>
          </a:p>
          <a:p>
            <a:pPr marL="171450" indent="-171450">
              <a:buFont typeface="Arial" panose="020B0604020202020204" pitchFamily="34" charset="0"/>
              <a:buChar char="•"/>
            </a:pPr>
            <a:r>
              <a:rPr lang="de-DE" dirty="0">
                <a:ea typeface="ＭＳ Ｐゴシック" pitchFamily="34" charset="-128"/>
              </a:rPr>
              <a:t>Alle anderen Koordinatensysteme bleiben gleich</a:t>
            </a:r>
          </a:p>
          <a:p>
            <a:pPr marL="171450" indent="-171450">
              <a:buFont typeface="Arial" panose="020B0604020202020204" pitchFamily="34" charset="0"/>
              <a:buChar char="•"/>
            </a:pPr>
            <a:r>
              <a:rPr lang="de-DE" dirty="0">
                <a:ea typeface="ＭＳ Ｐゴシック" pitchFamily="34" charset="-128"/>
              </a:rPr>
              <a:t>Mit der Auflösung ändert sich die Anzahl und die Größe der Pixel</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Durch Nachbarschaftsoperationen werden aus mehreren Pixel einer (wenn kleinere Aufklösung eingestellt wird)</a:t>
            </a:r>
          </a:p>
          <a:p>
            <a:pPr marL="171450" indent="-171450">
              <a:buFont typeface="Arial" panose="020B0604020202020204" pitchFamily="34" charset="0"/>
              <a:buChar char="•"/>
            </a:pPr>
            <a:r>
              <a:rPr lang="de-DE" dirty="0">
                <a:ea typeface="ＭＳ Ｐゴシック" pitchFamily="34" charset="-128"/>
              </a:rPr>
              <a:t>Der Ort auf dem Sensor an welchem der bildpunkt abgebildet wird bleibt jedoch der selbe (Hier zweites Bild einblenden.)</a:t>
            </a:r>
          </a:p>
          <a:p>
            <a:pPr marL="171450" indent="-171450">
              <a:buFont typeface="Arial" panose="020B0604020202020204" pitchFamily="34" charset="0"/>
              <a:buChar char="•"/>
            </a:pPr>
            <a:r>
              <a:rPr lang="de-DE" dirty="0">
                <a:ea typeface="ＭＳ Ｐゴシック" pitchFamily="34" charset="-128"/>
              </a:rPr>
              <a:t>Eine Skalierung des Sensorkoordinatensystems bedeutet, dass sich die Brennweite in Pixeleinheiten gegeben ändert, jedoch ändert sich nicht die effektive Brennweite in Millimeter.</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Eine propotionale änderung der Kamerauflösung hat zur Folge, dass es so wirkt als wäre die Brennweite verdoppelt worden. </a:t>
            </a:r>
          </a:p>
          <a:p>
            <a:pPr marL="628650" lvl="1" indent="-171450">
              <a:buFont typeface="Arial" panose="020B0604020202020204" pitchFamily="34" charset="0"/>
              <a:buChar char="•"/>
            </a:pPr>
            <a:r>
              <a:rPr lang="de-DE" dirty="0">
                <a:ea typeface="ＭＳ Ｐゴシック" pitchFamily="34" charset="-128"/>
              </a:rPr>
              <a:t>Würde bedeuten, dass sich die Kamera von der Bildebene entfernt hat</a:t>
            </a:r>
            <a:r>
              <a:rPr lang="de-DE" dirty="0">
                <a:ea typeface="ＭＳ Ｐゴシック" pitchFamily="34" charset="-128"/>
                <a:sym typeface="Wingdings" panose="05000000000000000000" pitchFamily="2" charset="2"/>
              </a:rPr>
              <a:t> hat sie aber effektiv nicht  dennoch verändert sich durch die skalierung der Pixel effektiv die Bildgröße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Bei der Bestimmung der extrinsischen Kameraparameter wird mit der essentiellen Matrix gearbeitet, da hier die Kameramatrizen K und K‘ rausfallen, haben diese keine Wikrung auf das Ergebnis</a:t>
            </a:r>
          </a:p>
          <a:p>
            <a:pPr marL="171450" lvl="0"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Um die Aufgestellte Therorie zu überprüfen, wurden die Kameramatrizen modifiziert (Nächste Folie)</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3558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Ergebnis der intrinsischen Kameraparameter wurde sowohl im synthetischen Beispiel als auch im realen Beispiel folgendermaßen modifiziert</a:t>
            </a:r>
          </a:p>
          <a:p>
            <a:pPr marL="171450" indent="-171450">
              <a:buFont typeface="Arial" panose="020B0604020202020204" pitchFamily="34" charset="0"/>
              <a:buChar char="•"/>
            </a:pPr>
            <a:r>
              <a:rPr lang="de-DE" dirty="0">
                <a:ea typeface="ＭＳ Ｐゴシック" pitchFamily="34" charset="-128"/>
              </a:rPr>
              <a:t>Egal welche Kameraauflösung genommen wurde, die vier ergebnisse der extrinischen Kameraparameter waren immer die selben </a:t>
            </a:r>
          </a:p>
          <a:p>
            <a:pPr marL="628650" lvl="1" indent="-171450">
              <a:buFont typeface="Arial" panose="020B0604020202020204" pitchFamily="34" charset="0"/>
              <a:buChar char="•"/>
            </a:pPr>
            <a:r>
              <a:rPr lang="de-DE" dirty="0">
                <a:ea typeface="ＭＳ Ｐゴシック" pitchFamily="34" charset="-128"/>
              </a:rPr>
              <a:t>Daraus folgt dass auch die Rekonstruierte Szene immer die gleichen Ergebnisse geliefert hat.</a:t>
            </a: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97319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19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785607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r>
              <a:rPr lang="de-DE" sz="1200" b="0" i="0" u="none" strike="noStrike" kern="1200" baseline="0" dirty="0">
                <a:solidFill>
                  <a:schemeClr val="tx1"/>
                </a:solidFill>
                <a:latin typeface="Arial" charset="0"/>
                <a:ea typeface="ＭＳ Ｐゴシック" pitchFamily="-112" charset="-128"/>
                <a:cs typeface="+mn-cs"/>
              </a:rPr>
              <a:t>Der Mensch ist mit der Fähigkeit ausgestattet, gesehene Bilder zu verarbeiten und kann die ihn umgebene Welt verstehen. </a:t>
            </a:r>
          </a:p>
          <a:p>
            <a:endParaRPr lang="de-DE" sz="1200" b="0" i="0" u="none" strike="noStrike" kern="1200" baseline="0" dirty="0">
              <a:solidFill>
                <a:schemeClr val="tx1"/>
              </a:solidFill>
              <a:latin typeface="Arial" charset="0"/>
              <a:ea typeface="ＭＳ Ｐゴシック" pitchFamily="-112" charset="-128"/>
              <a:cs typeface="+mn-cs"/>
            </a:endParaRPr>
          </a:p>
          <a:p>
            <a:r>
              <a:rPr lang="de-DE" sz="1200" b="0" i="0" u="none" strike="noStrike" kern="1200" baseline="0" dirty="0">
                <a:solidFill>
                  <a:schemeClr val="tx1"/>
                </a:solidFill>
                <a:latin typeface="Arial" charset="0"/>
                <a:ea typeface="ＭＳ Ｐゴシック" pitchFamily="-112" charset="-128"/>
                <a:cs typeface="+mn-cs"/>
              </a:rPr>
              <a:t>Maschinen, die eine ähnliche Fähigkeit besitzen, wären somit ebenfalls in der Lage Entscheidungen auf Grund von visuellen Eindrücken zu fällen. </a:t>
            </a:r>
          </a:p>
          <a:p>
            <a:endParaRPr lang="de-DE" sz="1200" b="0" i="0" u="none" strike="noStrike" kern="1200" baseline="0" dirty="0">
              <a:solidFill>
                <a:schemeClr val="tx1"/>
              </a:solidFill>
              <a:latin typeface="Arial" charset="0"/>
              <a:ea typeface="ＭＳ Ｐゴシック" pitchFamily="-112" charset="-128"/>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u="none" strike="noStrike" kern="1200" baseline="0" dirty="0">
                <a:solidFill>
                  <a:schemeClr val="tx1"/>
                </a:solidFill>
                <a:latin typeface="Arial" charset="0"/>
                <a:ea typeface="ＭＳ Ｐゴシック" pitchFamily="-112" charset="-128"/>
                <a:cs typeface="+mn-cs"/>
              </a:rPr>
              <a:t>Bereits auf dem Weg:</a:t>
            </a:r>
          </a:p>
          <a:p>
            <a:r>
              <a:rPr lang="de-DE" sz="1200" b="0" i="0" u="none" strike="noStrike" kern="1200" baseline="0" dirty="0">
                <a:solidFill>
                  <a:schemeClr val="tx1"/>
                </a:solidFill>
                <a:latin typeface="Arial" charset="0"/>
                <a:ea typeface="ＭＳ Ｐゴシック" pitchFamily="-112" charset="-128"/>
                <a:cs typeface="+mn-cs"/>
              </a:rPr>
              <a:t>Das entwickeln solcher Maschinen und den damit verbundenen Grundprinzipien und Programmen sind die Forschungsmittelpunkte von aktuellen Anwendungsbereichen wie dem Autonomen Fahren, Motion- Capturing, Bewegungserkennungen oder Service Robotern oder dem Auswerten von Drohnenbildern</a:t>
            </a:r>
          </a:p>
          <a:p>
            <a:endParaRPr lang="de-DE" sz="1200" b="0" i="0" u="none" strike="noStrike" kern="1200" baseline="0" dirty="0">
              <a:solidFill>
                <a:schemeClr val="tx1"/>
              </a:solidFill>
              <a:latin typeface="Arial" charset="0"/>
              <a:ea typeface="ＭＳ Ｐゴシック" pitchFamily="-112" charset="-128"/>
              <a:cs typeface="+mn-cs"/>
            </a:endParaRPr>
          </a:p>
          <a:p>
            <a:endParaRPr lang="de-DE" dirty="0"/>
          </a:p>
          <a:p>
            <a:endParaRPr lang="de-DE" dirty="0"/>
          </a:p>
          <a:p>
            <a:endParaRPr lang="de-DE" dirty="0"/>
          </a:p>
          <a:p>
            <a:endParaRPr lang="de-DE" dirty="0"/>
          </a:p>
          <a:p>
            <a:r>
              <a:rPr lang="de-DE" dirty="0"/>
              <a:t>Link autonomes Fahren: https://www.welt.de/motor/news/article174053171/So-laesst-man-sich-helfen-New-Mobility-Sinnvolle-Assistenzsysteme-und-was-sie-kosten.html</a:t>
            </a:r>
          </a:p>
          <a:p>
            <a:r>
              <a:rPr lang="de-DE" dirty="0"/>
              <a:t>Link motion capturin: https://video.golem.de/games/8908/fifa-13-trailer-(motion-capture).html</a:t>
            </a:r>
          </a:p>
          <a:p>
            <a:r>
              <a:rPr lang="de-DE" dirty="0"/>
              <a:t>Link Service Roboter: https://www.wiwo.de/technologie/gadgets/smarte-roboter-grosser-auftritt-der-service-androiden/12794372.html</a:t>
            </a:r>
          </a:p>
          <a:p>
            <a:endParaRPr lang="de-DE" dirty="0"/>
          </a:p>
        </p:txBody>
      </p:sp>
      <p:sp>
        <p:nvSpPr>
          <p:cNvPr id="4" name="Slide Number Placeholder 3"/>
          <p:cNvSpPr>
            <a:spLocks noGrp="1"/>
          </p:cNvSpPr>
          <p:nvPr>
            <p:ph type="sldNum" sz="quarter" idx="10"/>
          </p:nvPr>
        </p:nvSpPr>
        <p:spPr/>
        <p:txBody>
          <a:bodyPr/>
          <a:lstStyle/>
          <a:p>
            <a:pPr>
              <a:defRPr/>
            </a:pPr>
            <a:fld id="{8C584EEE-9ECB-424A-9460-946558BCABF3}" type="slidenum">
              <a:rPr lang="de-DE" smtClean="0"/>
              <a:pPr>
                <a:defRPr/>
              </a:pPr>
              <a:t>2</a:t>
            </a:fld>
            <a:endParaRPr lang="de-DE"/>
          </a:p>
        </p:txBody>
      </p:sp>
    </p:spTree>
    <p:extLst>
      <p:ext uri="{BB962C8B-B14F-4D97-AF65-F5344CB8AC3E}">
        <p14:creationId xmlns:p14="http://schemas.microsoft.com/office/powerpoint/2010/main" val="273736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26772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21</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044746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22</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128083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23</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76772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454031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Singulärwerte der essentiellen Matrix werden modifiziert.</a:t>
            </a:r>
          </a:p>
          <a:p>
            <a:pPr marL="171450" indent="-171450">
              <a:buFont typeface="Wingdings" panose="05000000000000000000" pitchFamily="2" charset="2"/>
              <a:buChar char="à"/>
            </a:pPr>
            <a:r>
              <a:rPr lang="de-DE" sz="1200" b="0" i="0" u="none" strike="noStrike" kern="1200" baseline="0" dirty="0">
                <a:solidFill>
                  <a:schemeClr val="tx1"/>
                </a:solidFill>
                <a:latin typeface="Arial" charset="0"/>
                <a:ea typeface="ＭＳ Ｐゴシック" pitchFamily="-112" charset="-128"/>
                <a:cs typeface="+mn-cs"/>
              </a:rPr>
              <a:t>Durch die Modizierung der Singularwerte von E gilt für || v ||= 1</a:t>
            </a:r>
          </a:p>
          <a:p>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a:t>
            </a:r>
            <a:r>
              <a:rPr lang="de-DE" sz="1200" b="0" i="0" u="none" strike="noStrike" kern="1200" baseline="0" dirty="0">
                <a:solidFill>
                  <a:schemeClr val="tx1"/>
                </a:solidFill>
                <a:latin typeface="Arial" charset="0"/>
                <a:ea typeface="ＭＳ Ｐゴシック" pitchFamily="-112" charset="-128"/>
                <a:cs typeface="+mn-cs"/>
              </a:rPr>
              <a:t>Das bedeutet, dass es sich bei dem Translationsvektor v lediglich um den normierten Richtungsvektor zwischen C und C0 handelt</a:t>
            </a:r>
          </a:p>
          <a:p>
            <a:r>
              <a:rPr lang="de-DE" sz="1200" b="0" i="0" u="none" strike="noStrike" kern="1200" baseline="0" dirty="0">
                <a:solidFill>
                  <a:schemeClr val="tx1"/>
                </a:solidFill>
                <a:latin typeface="Arial" charset="0"/>
                <a:ea typeface="ＭＳ Ｐゴシック" pitchFamily="-112" charset="-128"/>
                <a:cs typeface="+mn-cs"/>
                <a:sym typeface="Wingdings" panose="05000000000000000000" pitchFamily="2" charset="2"/>
              </a:rPr>
              <a:t> Um v aus [C‘_delta] zu erhalten wird lediglich der Kern davon bestimmt</a:t>
            </a: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725489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684978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547891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minimalen Abweichungen in den Nachkommastellen kommen daher, da sich die korrespondenzabweichungen mit ändern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071306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29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27559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Wieso nehmen wir stereoskoische Bildquellen?</a:t>
            </a:r>
          </a:p>
          <a:p>
            <a:pPr marL="628650" lvl="1" indent="-171450">
              <a:buFont typeface="Arial" panose="020B0604020202020204" pitchFamily="34" charset="0"/>
              <a:buChar char="•"/>
            </a:pPr>
            <a:r>
              <a:rPr lang="de-DE" dirty="0">
                <a:ea typeface="ＭＳ Ｐゴシック" pitchFamily="34" charset="-128"/>
              </a:rPr>
              <a:t>Bildtiefe aus einem Bild nicht möglich </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Man braucht mindestens zwei Bilder</a:t>
            </a:r>
          </a:p>
          <a:p>
            <a:pPr marL="171450" indent="-171450">
              <a:buFont typeface="Arial" panose="020B0604020202020204" pitchFamily="34" charset="0"/>
              <a:buChar char="•"/>
            </a:pPr>
            <a:r>
              <a:rPr lang="de-DE" dirty="0">
                <a:ea typeface="ＭＳ Ｐゴシック" pitchFamily="34" charset="-128"/>
              </a:rPr>
              <a:t>Die Rekonstruktion in dieser Arbeit wurde anahnd von stereoskopischen Bilddaten entwickelt</a:t>
            </a:r>
          </a:p>
          <a:p>
            <a:pPr marL="171450" indent="-171450">
              <a:buFont typeface="Arial" panose="020B0604020202020204" pitchFamily="34" charset="0"/>
              <a:buChar char="•"/>
            </a:pPr>
            <a:r>
              <a:rPr lang="de-DE" dirty="0">
                <a:ea typeface="ＭＳ Ｐゴシック" pitchFamily="34" charset="-128"/>
              </a:rPr>
              <a:t>Die beiden Kameras müssen nicht zwangsläfuig die selben Auflösungen haben </a:t>
            </a:r>
            <a:r>
              <a:rPr lang="de-DE" dirty="0">
                <a:ea typeface="ＭＳ Ｐゴシック" pitchFamily="34" charset="-128"/>
                <a:sym typeface="Wingdings" panose="05000000000000000000" pitchFamily="2" charset="2"/>
              </a:rPr>
              <a:t> Beispielsweise Drohenen  haben zwei verschiedene Kameras.</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Besitzen öfters eine hochauflösende RGB Kamera und infrarotkamera für Tiefenmessungen mit meist deutlich niedrigeren Auflösung</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Stereokalibrierung dieser beiden Kameras würde das Mapping deutlich vereinfachen.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Das weitläfuigte Ziel welches mit dem in dieser Masterarbeit erarbeiteten Ansatz verfolgt werden soll, ist es aus 2D Informationen von Kameras unterschiedlicher Auflösung und Art (Infrarot und RGB) eine 3D Szene bzw 3D-Szenenpunkte rekonstruieren zu können </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sym typeface="Wingdings" panose="05000000000000000000" pitchFamily="2" charset="2"/>
              </a:rPr>
              <a:t>Wieso der Fokus auf unterschiedliche Kameraauflösungen?</a:t>
            </a:r>
          </a:p>
          <a:p>
            <a:pPr marL="171450" indent="-171450">
              <a:buFont typeface="Arial" panose="020B0604020202020204" pitchFamily="34" charset="0"/>
              <a:buChar char="•"/>
            </a:pPr>
            <a:r>
              <a:rPr lang="de-DE" dirty="0">
                <a:ea typeface="ＭＳ Ｐゴシック" pitchFamily="34" charset="-128"/>
                <a:sym typeface="Wingdings" panose="05000000000000000000" pitchFamily="2" charset="2"/>
              </a:rPr>
              <a:t>Viele kommerziell verwendete Programme setzten vorraus dass die eingehenden Bilddaten aus Kameras gleicher Auflösung kommen</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Die Funktion dieser Programme wurde im Verlauf der Thesis analysiert und es wurde zunächst ein eigener Ansatz zur Rekonstruktion einer Szene entwickelt und danach der vorhandene Ansatz aus den kommerziellen Programmen dahingehend analysiert, wie sie mit verschiedenene Auflösungen funktionieren könnte.</a:t>
            </a:r>
          </a:p>
          <a:p>
            <a:pPr marL="628650" lvl="1" indent="-171450">
              <a:buFont typeface="Arial" panose="020B0604020202020204" pitchFamily="34" charset="0"/>
              <a:buChar char="•"/>
            </a:pPr>
            <a:endParaRPr lang="de-DE" dirty="0">
              <a:ea typeface="ＭＳ Ｐゴシック" pitchFamily="34" charset="-128"/>
              <a:sym typeface="Wingdings" panose="05000000000000000000" pitchFamily="2" charset="2"/>
            </a:endParaRPr>
          </a:p>
          <a:p>
            <a:pPr marL="171450" lvl="0" indent="-171450">
              <a:buFont typeface="Arial" panose="020B0604020202020204" pitchFamily="34" charset="0"/>
              <a:buChar char="•"/>
            </a:pPr>
            <a:r>
              <a:rPr lang="de-DE" dirty="0">
                <a:ea typeface="ＭＳ Ｐゴシック" pitchFamily="34" charset="-128"/>
              </a:rPr>
              <a:t>Vorraussetzungen für den entstehenden Algorithmus:</a:t>
            </a:r>
          </a:p>
          <a:p>
            <a:pPr marL="628650" lvl="1" indent="-171450">
              <a:buFont typeface="Arial" panose="020B0604020202020204" pitchFamily="34" charset="0"/>
              <a:buChar char="•"/>
            </a:pPr>
            <a:r>
              <a:rPr lang="de-DE" dirty="0">
                <a:ea typeface="ＭＳ Ｐゴシック" pitchFamily="34" charset="-128"/>
              </a:rPr>
              <a:t>Möglichkeit von unterschiedlichen Kameraauflösungen in betracht ziehen</a:t>
            </a:r>
          </a:p>
          <a:p>
            <a:pPr marL="628650" lvl="1" indent="-171450">
              <a:buFont typeface="Arial" panose="020B0604020202020204" pitchFamily="34" charset="0"/>
              <a:buChar char="•"/>
            </a:pPr>
            <a:r>
              <a:rPr lang="de-DE" dirty="0">
                <a:ea typeface="ＭＳ Ｐゴシック" pitchFamily="34" charset="-128"/>
              </a:rPr>
              <a:t>Extrinsische Kameraparameter sollen bestimmt werden</a:t>
            </a:r>
          </a:p>
          <a:p>
            <a:pPr marL="628650" lvl="1" indent="-171450">
              <a:buFont typeface="Arial" panose="020B0604020202020204" pitchFamily="34" charset="0"/>
              <a:buChar char="•"/>
            </a:pPr>
            <a:r>
              <a:rPr lang="de-DE" dirty="0">
                <a:ea typeface="ＭＳ Ｐゴシック" pitchFamily="34" charset="-128"/>
              </a:rPr>
              <a:t>Intrinsische Kameraparameter werden als bekannt vorrausgesetzt</a:t>
            </a:r>
          </a:p>
          <a:p>
            <a:pPr marL="1085850" lvl="2" indent="-171450">
              <a:buFont typeface="Arial" panose="020B0604020202020204" pitchFamily="34" charset="0"/>
              <a:buChar char="•"/>
            </a:pPr>
            <a:r>
              <a:rPr lang="de-DE" dirty="0">
                <a:ea typeface="ＭＳ Ｐゴシック" pitchFamily="34" charset="-128"/>
              </a:rPr>
              <a:t> (Was diese genau sind darauf wird später eingegangen!!)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a:t>
            </a:fld>
            <a:endParaRPr lang="de-DE">
              <a:latin typeface="Arial Narrow" pitchFamily="34"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endParaRPr lang="de-DE">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30</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91639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ea typeface="ＭＳ Ｐゴシック" pitchFamily="34" charset="-128"/>
              </a:rPr>
              <a:t>Die einzelnen Themen der Masterthesis umfassen vier wichtige Grundbausteine, welche im folgenden erläutert werden</a:t>
            </a:r>
          </a:p>
          <a:p>
            <a:endParaRPr lang="de-DE" dirty="0">
              <a:ea typeface="ＭＳ Ｐゴシック" pitchFamily="34" charset="-128"/>
            </a:endParaRPr>
          </a:p>
          <a:p>
            <a:r>
              <a:rPr lang="de-DE" dirty="0">
                <a:ea typeface="ＭＳ Ｐゴシック" pitchFamily="34" charset="-128"/>
              </a:rPr>
              <a:t>Grundlagen:</a:t>
            </a:r>
          </a:p>
          <a:p>
            <a:pPr marL="171450" indent="-171450">
              <a:buFont typeface="Arial" panose="020B0604020202020204" pitchFamily="34" charset="0"/>
              <a:buChar char="•"/>
            </a:pPr>
            <a:r>
              <a:rPr lang="de-DE" dirty="0">
                <a:ea typeface="ＭＳ Ｐゴシック" pitchFamily="34" charset="-128"/>
              </a:rPr>
              <a:t>Zunächst wird das verwendete Kameramodell vorgestellt, an welchem sich der Algorthmus orientiert</a:t>
            </a:r>
          </a:p>
          <a:p>
            <a:pPr marL="171450" indent="-171450">
              <a:buFont typeface="Arial" panose="020B0604020202020204" pitchFamily="34" charset="0"/>
              <a:buChar char="•"/>
            </a:pPr>
            <a:r>
              <a:rPr lang="de-DE" dirty="0">
                <a:ea typeface="ＭＳ Ｐゴシック" pitchFamily="34" charset="-128"/>
              </a:rPr>
              <a:t>Wichtig ist auch ein Grundlegendes Verständist der Fundamental und der essentiellen Matrix, welche für die Kamerakalibrierung sowie fpr die Szenenrekonstruktion eine wichtige Rolle spielen</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Synthetische Rekonstruktion:</a:t>
            </a:r>
          </a:p>
          <a:p>
            <a:pPr marL="171450" indent="-171450">
              <a:buFont typeface="Arial" panose="020B0604020202020204" pitchFamily="34" charset="0"/>
              <a:buChar char="•"/>
            </a:pPr>
            <a:r>
              <a:rPr lang="de-DE" dirty="0">
                <a:ea typeface="ＭＳ Ｐゴシック" pitchFamily="34" charset="-128"/>
              </a:rPr>
              <a:t>Arbeitsprozess des Algorithmus wird anhand eines synthetisch aufgebauten 3D- Szene mit virtuellen Kameras erklärt </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Reale Rekonstruktion:</a:t>
            </a:r>
          </a:p>
          <a:p>
            <a:pPr marL="171450" indent="-171450">
              <a:buFont typeface="Arial" panose="020B0604020202020204" pitchFamily="34" charset="0"/>
              <a:buChar char="•"/>
            </a:pPr>
            <a:r>
              <a:rPr lang="de-DE" dirty="0">
                <a:ea typeface="ＭＳ Ｐゴシック" pitchFamily="34" charset="-128"/>
              </a:rPr>
              <a:t>Anwendug des Algorithmus auf ein reales Stereobildpaar</a:t>
            </a:r>
          </a:p>
          <a:p>
            <a:pPr marL="171450" indent="-171450">
              <a:buFont typeface="Arial" panose="020B0604020202020204" pitchFamily="34" charset="0"/>
              <a:buChar char="•"/>
            </a:pPr>
            <a:r>
              <a:rPr lang="de-DE" dirty="0">
                <a:ea typeface="ＭＳ Ｐゴシック" pitchFamily="34" charset="-128"/>
              </a:rPr>
              <a:t>Genauere erläuterung was bei realen Stereobildpaaren beachtet werden muss (in Bezug auf die Bildfehler)</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Auswirkung unterschiedlicher Auflösungen:</a:t>
            </a:r>
          </a:p>
          <a:p>
            <a:pPr marL="171450" indent="-171450">
              <a:buFont typeface="Arial" panose="020B0604020202020204" pitchFamily="34" charset="0"/>
              <a:buChar char="•"/>
            </a:pPr>
            <a:r>
              <a:rPr lang="de-DE" dirty="0">
                <a:ea typeface="ＭＳ Ｐゴシック" pitchFamily="34" charset="-128"/>
              </a:rPr>
              <a:t>Aufzeigen der Auswirkung von unterschiedlichen Kameraauflösungen bei dem entwickelten Algorithmus</a:t>
            </a: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Rekonstruktion mit Rektifizierung:</a:t>
            </a:r>
          </a:p>
          <a:p>
            <a:pPr marL="171450" indent="-171450">
              <a:buFont typeface="Arial" panose="020B0604020202020204" pitchFamily="34" charset="0"/>
              <a:buChar char="•"/>
            </a:pPr>
            <a:r>
              <a:rPr lang="de-DE" dirty="0">
                <a:ea typeface="ＭＳ Ｐゴシック" pitchFamily="34" charset="-128"/>
              </a:rPr>
              <a:t>Analyse der Szenenrekonstruktion mit rektifizierten Bildern</a:t>
            </a:r>
          </a:p>
          <a:p>
            <a:pPr marL="171450" indent="-171450">
              <a:buFont typeface="Arial" panose="020B0604020202020204" pitchFamily="34" charset="0"/>
              <a:buChar char="•"/>
            </a:pPr>
            <a:r>
              <a:rPr lang="de-DE" dirty="0">
                <a:ea typeface="ＭＳ Ｐゴシック" pitchFamily="34" charset="-128"/>
              </a:rPr>
              <a:t>Was genau sind rektifizierte Bilder</a:t>
            </a:r>
          </a:p>
          <a:p>
            <a:pPr marL="171450" indent="-171450">
              <a:buFont typeface="Arial" panose="020B0604020202020204" pitchFamily="34" charset="0"/>
              <a:buChar char="•"/>
            </a:pPr>
            <a:r>
              <a:rPr lang="de-DE" dirty="0">
                <a:ea typeface="ＭＳ Ｐゴシック" pitchFamily="34" charset="-128"/>
              </a:rPr>
              <a:t>Wie funktioniert die Rekonstruktion</a:t>
            </a:r>
          </a:p>
          <a:p>
            <a:pPr marL="171450" indent="-171450">
              <a:buFont typeface="Arial" panose="020B0604020202020204" pitchFamily="34" charset="0"/>
              <a:buChar char="•"/>
            </a:pPr>
            <a:r>
              <a:rPr lang="de-DE" dirty="0">
                <a:ea typeface="ＭＳ Ｐゴシック" pitchFamily="34" charset="-128"/>
              </a:rPr>
              <a:t>Sind unterschiedliche Auflösungen möglich</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4</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136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r>
              <a:rPr lang="de-DE" dirty="0"/>
              <a:t>Bevor auf die extrinsischen und intrinsischen Kameraparameter und den Aufbau des Algorithmus eingegangen wird, wird das verwendete Kameramodell vorgestellen</a:t>
            </a:r>
          </a:p>
          <a:p>
            <a:endParaRPr lang="de-DE" dirty="0"/>
          </a:p>
          <a:p>
            <a:pPr marL="171450" indent="-171450">
              <a:buFont typeface="Arial" panose="020B0604020202020204" pitchFamily="34" charset="0"/>
              <a:buChar char="•"/>
            </a:pPr>
            <a:r>
              <a:rPr lang="de-DE" dirty="0"/>
              <a:t>Mit Hilfe des Lochkamerasystems wird die Abbildung eines Objektes auf eine Bildebene beschrieben. </a:t>
            </a:r>
          </a:p>
          <a:p>
            <a:pPr marL="171450" indent="-171450">
              <a:buFont typeface="Arial" panose="020B0604020202020204" pitchFamily="34" charset="0"/>
              <a:buChar char="•"/>
            </a:pPr>
            <a:r>
              <a:rPr lang="de-DE" dirty="0"/>
              <a:t>Das Modell beruht ausschließlich auf der geometrischen Optik und vernachlässigt physikalische Effekte wie Beugung oder die Auswirkung der Linse.</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Wir betrachten zunächst eine der Kameras C oder C‘ genauer und definieren anhand dieser das Lochkameramodelll (nächstes Bild einblenden)</a:t>
            </a:r>
          </a:p>
          <a:p>
            <a:pPr marL="171450" indent="-171450">
              <a:buFont typeface="Arial" panose="020B0604020202020204" pitchFamily="34" charset="0"/>
              <a:buChar char="•"/>
            </a:pPr>
            <a:endParaRPr lang="de-DE" dirty="0">
              <a:ea typeface="ＭＳ Ｐゴシック" pitchFamily="34" charset="-128"/>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Die Bildebene ist die Ebene auf welcher das projizierte Bild ensteht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dirty="0"/>
              <a:t>C beschreibt das Kamerazentrum und ist gleichzeitig der Urspurng des Kamerakoordiantensystems</a:t>
            </a:r>
          </a:p>
          <a:p>
            <a:pPr marL="171450" indent="-171450">
              <a:buFont typeface="Arial" panose="020B0604020202020204" pitchFamily="34" charset="0"/>
              <a:buChar char="•"/>
            </a:pPr>
            <a:r>
              <a:rPr lang="de-DE" dirty="0"/>
              <a:t>Zeta beschreibt die Brennweite in mm</a:t>
            </a:r>
          </a:p>
          <a:p>
            <a:pPr marL="171450" indent="-171450">
              <a:buFont typeface="Arial" panose="020B0604020202020204" pitchFamily="34" charset="0"/>
              <a:buChar char="•"/>
            </a:pPr>
            <a:r>
              <a:rPr lang="de-DE" dirty="0"/>
              <a:t>Z ist die Hauptachse</a:t>
            </a:r>
          </a:p>
          <a:p>
            <a:pPr marL="171450" indent="-171450">
              <a:buFont typeface="Arial" panose="020B0604020202020204" pitchFamily="34" charset="0"/>
              <a:buChar char="•"/>
            </a:pPr>
            <a:r>
              <a:rPr lang="de-DE" dirty="0"/>
              <a:t>HP ist der Hauptpunkt, er entsteht dort, wo die Hauptachse die Bildebene schneidet</a:t>
            </a:r>
          </a:p>
          <a:p>
            <a:pPr marL="171450" indent="-171450">
              <a:buFont typeface="Arial" panose="020B0604020202020204" pitchFamily="34" charset="0"/>
              <a:buChar char="•"/>
            </a:pPr>
            <a:r>
              <a:rPr lang="de-DE" dirty="0"/>
              <a:t>O ist das Weltkoordinatensystem</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Insgesamt werden vier Koordiantensysteme für die Transformation eines 3D-Objektpunktes zu einem 2D-Bildpunkt durchlaufen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Das Weltkoordinatensystem O in mm</a:t>
            </a:r>
          </a:p>
          <a:p>
            <a:pPr marL="171450" indent="-171450">
              <a:buFont typeface="Arial" panose="020B0604020202020204" pitchFamily="34" charset="0"/>
              <a:buChar char="•"/>
            </a:pPr>
            <a:r>
              <a:rPr lang="de-DE" dirty="0"/>
              <a:t>Das Kamerakoordinatensystem C in mm</a:t>
            </a:r>
          </a:p>
          <a:p>
            <a:pPr marL="171450" indent="-171450">
              <a:buFont typeface="Arial" panose="020B0604020202020204" pitchFamily="34" charset="0"/>
              <a:buChar char="•"/>
            </a:pPr>
            <a:r>
              <a:rPr lang="de-DE" dirty="0"/>
              <a:t>Das Bildebenenkoordinatensystem I in mm</a:t>
            </a:r>
          </a:p>
          <a:p>
            <a:pPr marL="171450" indent="-171450">
              <a:buFont typeface="Arial" panose="020B0604020202020204" pitchFamily="34" charset="0"/>
              <a:buChar char="•"/>
            </a:pPr>
            <a:r>
              <a:rPr lang="de-DE" dirty="0"/>
              <a:t>Das Sensorkoordinatensytem S in px, ist an die Sensorelemente des Sensors angepasst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Eigenschaften des Sensorkoordiantensystems:</a:t>
            </a:r>
          </a:p>
          <a:p>
            <a:pPr marL="628650" lvl="1" indent="-171450">
              <a:buFont typeface="Arial" panose="020B0604020202020204" pitchFamily="34" charset="0"/>
              <a:buChar char="•"/>
            </a:pPr>
            <a:r>
              <a:rPr lang="de-DE" dirty="0"/>
              <a:t>Passt sich an die Pixel des Sensors an </a:t>
            </a:r>
          </a:p>
          <a:p>
            <a:pPr marL="628650" lvl="1" indent="-171450">
              <a:buFont typeface="Arial" panose="020B0604020202020204" pitchFamily="34" charset="0"/>
              <a:buChar char="•"/>
            </a:pPr>
            <a:r>
              <a:rPr lang="de-DE" dirty="0"/>
              <a:t>Bei Auflösungsänderung werden kombinieren sich dei Sensorelemente zu einem neuen Pixel </a:t>
            </a:r>
            <a:r>
              <a:rPr lang="de-DE" dirty="0">
                <a:sym typeface="Wingdings" panose="05000000000000000000" pitchFamily="2" charset="2"/>
              </a:rPr>
              <a:t> Sensorkoordinatensystem passt sich an. Der rest bleibt gleich</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M ist ein 3D-Objektpunkt in Raum und zunächst in Weltkoordinaten</a:t>
            </a:r>
          </a:p>
          <a:p>
            <a:pPr marL="171450" indent="-171450">
              <a:buFont typeface="Arial" panose="020B0604020202020204" pitchFamily="34" charset="0"/>
              <a:buChar char="•"/>
            </a:pPr>
            <a:r>
              <a:rPr lang="de-DE" dirty="0"/>
              <a:t>Dieser wird bei der Projektion auf den Sensor einer Kamera zunächst in das Kamerakoordiantensystem transformiert, danach auf die 2D-Bildebene projiziert und zuletzt in das Sensorkoordinatensystem transformiert</a:t>
            </a:r>
          </a:p>
          <a:p>
            <a:pPr marL="171450" indent="-171450">
              <a:buFont typeface="Arial" panose="020B0604020202020204" pitchFamily="34" charset="0"/>
              <a:buChar char="•"/>
            </a:pPr>
            <a:r>
              <a:rPr lang="de-DE" dirty="0"/>
              <a:t>m ist dann der von M auf d en Sensor projizierte 2D Bildpunkt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 Abbildung auf den Sensor der Kamera wird durch die sogenannten Projektionsmatrix P beschrieben</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5</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3198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P setzt sich zusamme aus den extrinsischen Kameraparametern welche durch eine Rotationsmatrix R und eine Translation in diesem Falle C entsteht. (Anhand des bildes erklären, danach nächstes Bild)</a:t>
            </a:r>
          </a:p>
          <a:p>
            <a:pPr marL="171450" indent="-171450">
              <a:buFont typeface="Arial" panose="020B0604020202020204" pitchFamily="34" charset="0"/>
              <a:buChar char="•"/>
            </a:pPr>
            <a:r>
              <a:rPr lang="de-DE" dirty="0">
                <a:ea typeface="ＭＳ Ｐゴシック" pitchFamily="34" charset="-128"/>
              </a:rPr>
              <a:t>Des Weiteren beinhaltet P noch die intrinsischen Kameraparameter, welche in der Matrix K zusammengefasst werden.</a:t>
            </a:r>
          </a:p>
          <a:p>
            <a:pPr marL="171450" indent="-171450">
              <a:buFont typeface="Arial" panose="020B0604020202020204" pitchFamily="34" charset="0"/>
              <a:buChar char="•"/>
            </a:pPr>
            <a:r>
              <a:rPr lang="de-DE" dirty="0">
                <a:ea typeface="ＭＳ Ｐゴシック" pitchFamily="34" charset="-128"/>
              </a:rPr>
              <a:t>Diese lässt sich aus der Projektion der 3D-Kamerakoordianten in die 2-D Bildkoordinaten durch K_0 und der anschließenden Transformation in das Sensorkoordinatensystem mit T zusammensetzten.</a:t>
            </a:r>
          </a:p>
          <a:p>
            <a:pPr marL="628650" lvl="1" indent="-171450">
              <a:buFont typeface="Arial" panose="020B0604020202020204" pitchFamily="34" charset="0"/>
              <a:buChar char="•"/>
            </a:pPr>
            <a:r>
              <a:rPr lang="de-DE" dirty="0">
                <a:ea typeface="ＭＳ Ｐゴシック" pitchFamily="34" charset="-128"/>
              </a:rPr>
              <a:t>K_x und k_y sind die längen der Pixelkanten und zeta_x und zeta_b ist die Brennweite der Kamera in mm ausgedürckt. Handelt es sich bei dem Sensor nicht um quadratische Pixel so unterscheiden sich die k werte voeneinander und die Brennweite bekommt in Pixel ausgedrückt in x und y richtung andere Werte (dient der skalierung)</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ÜBERLEITUNG:</a:t>
            </a:r>
          </a:p>
          <a:p>
            <a:pPr marL="171450" lvl="0" indent="-171450">
              <a:buFont typeface="Arial" panose="020B0604020202020204" pitchFamily="34" charset="0"/>
              <a:buChar char="•"/>
            </a:pPr>
            <a:r>
              <a:rPr lang="de-DE" dirty="0">
                <a:ea typeface="ＭＳ Ｐゴシック" pitchFamily="34" charset="-128"/>
              </a:rPr>
              <a:t>Mit hilfe dieser Grundlagen, soll nun eine Abbildungsvorschrift eines 3D Punkte in zwei verschiedene Kameras hergeleitet werden. Hierzu bedienen wir uns der sogenannten epipolargeometrie.(nächste Folie)</a:t>
            </a:r>
          </a:p>
          <a:p>
            <a:r>
              <a:rPr lang="de-DE" dirty="0">
                <a:ea typeface="ＭＳ Ｐゴシック" pitchFamily="34" charset="-128"/>
              </a:rPr>
              <a:t>	</a:t>
            </a: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6</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31628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t>Für Bilder von komplexeren, dreidimensionalen Objekten, bei denen die Punkte auf verschiedenen Ebenen im Raum liegen kann auf geometrische Bedingugnen zurückgegriffen werden um die Abbildungsvorschriften zwischen den Bildern auszunutzen und die Kameraparameter beider Kameras zu bestimmen.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Es werden hier einigegeometrische Definitionen eingeführt, um die danach folgende mathematische Herleitung genauer zu verstehen.</a:t>
            </a:r>
          </a:p>
          <a:p>
            <a:pPr marL="171450" indent="-171450">
              <a:buFont typeface="Arial" panose="020B0604020202020204" pitchFamily="34" charset="0"/>
              <a:buChar char="•"/>
            </a:pPr>
            <a:r>
              <a:rPr lang="de-DE" dirty="0"/>
              <a:t>M ist ein 3D-Objektpunkt im Raum</a:t>
            </a:r>
          </a:p>
          <a:p>
            <a:pPr marL="171450" indent="-171450">
              <a:buFont typeface="Arial" panose="020B0604020202020204" pitchFamily="34" charset="0"/>
              <a:buChar char="•"/>
            </a:pPr>
            <a:r>
              <a:rPr lang="de-DE" dirty="0"/>
              <a:t>m_tau und m‘_tau‘ sind die jeweiligen Projektionen von M auf den Bildebenen. </a:t>
            </a:r>
          </a:p>
          <a:p>
            <a:pPr marL="171450" indent="-171450">
              <a:buFont typeface="Arial" panose="020B0604020202020204" pitchFamily="34" charset="0"/>
              <a:buChar char="•"/>
            </a:pPr>
            <a:r>
              <a:rPr lang="de-DE" dirty="0"/>
              <a:t>C und C‘ sind die jeweiligen Projektionszentren, sie werden durch die sogenannten Basislinie verbunden</a:t>
            </a:r>
          </a:p>
          <a:p>
            <a:pPr marL="171450" indent="-171450">
              <a:buFont typeface="Arial" panose="020B0604020202020204" pitchFamily="34" charset="0"/>
              <a:buChar char="•"/>
            </a:pPr>
            <a:r>
              <a:rPr lang="de-DE" dirty="0"/>
              <a:t>I und I‘ sind die Bildebenen der beiden Kameras, der Punkt an welcher die Basislinie die Bildebenen schneidet werden als Epipole e und e‘ bezeichnet.</a:t>
            </a:r>
          </a:p>
          <a:p>
            <a:pPr marL="171450" indent="-171450">
              <a:buFont typeface="Arial" panose="020B0604020202020204" pitchFamily="34" charset="0"/>
              <a:buChar char="•"/>
            </a:pPr>
            <a:r>
              <a:rPr lang="de-DE" dirty="0"/>
              <a:t>Durch die Epipole verlaufen alle Epipolarlinien l und l‘ </a:t>
            </a:r>
          </a:p>
          <a:p>
            <a:pPr marL="171450" indent="-171450">
              <a:buFont typeface="Arial" panose="020B0604020202020204" pitchFamily="34" charset="0"/>
              <a:buChar char="•"/>
            </a:pPr>
            <a:r>
              <a:rPr lang="de-DE" dirty="0"/>
              <a:t>Die Epipolarlinien enstehen indem eine Gerade durch denen Bildpunkt m und den Epipol e und entsprechend für e‘ und m‘ gezochen wird</a:t>
            </a:r>
          </a:p>
          <a:p>
            <a:pPr marL="171450" indent="-171450">
              <a:buFont typeface="Arial" panose="020B0604020202020204" pitchFamily="34" charset="0"/>
              <a:buChar char="•"/>
            </a:pPr>
            <a:r>
              <a:rPr lang="de-DE" dirty="0"/>
              <a:t>Die Vekoren MC, CC‘ und MC‘ bilden ein Dreieck, welches die sogenannte Epipolarebene ist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Diese geometrischen Eigenschaften definieren die Epipolargeometrie und beschreiben die Die Abbildungsvorschrift eines Punktes in zwei Kameras</a:t>
            </a:r>
          </a:p>
          <a:p>
            <a:pPr marL="171450" indent="-171450">
              <a:buFont typeface="Arial" panose="020B0604020202020204" pitchFamily="34" charset="0"/>
              <a:buChar char="•"/>
            </a:pPr>
            <a:r>
              <a:rPr lang="de-DE" dirty="0"/>
              <a:t>Um eine algemeine Abbildungsvorschrift für mehrere Punkte im Raum mit unterschiedlichen Tiefen zu bekommen schauen wir uns das nächste Bild an.</a:t>
            </a:r>
          </a:p>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NÄCHSTES BILD</a:t>
            </a:r>
          </a:p>
          <a:p>
            <a:pPr marL="171450" indent="-171450">
              <a:buFont typeface="Arial" panose="020B0604020202020204" pitchFamily="34" charset="0"/>
              <a:buChar char="•"/>
            </a:pPr>
            <a:endParaRPr lang="de-DE"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Ein Bildpunkt mi auf der Bildebene I wird zuerst auf die Gerade, die durch mi und C geht abgebildet. Die Gerade stellt alle möglichen Ursprungspunkte zu mi dar. Dies ist durch die drei möglichen Punkte M1,M2, M3 dargestellt. Jeder dieser Punkte wird nun wiederum auf I projiziert. Die so entstandenen Punkte liegen alle auf der Epipolarlinie l‘. Somit kann allgemeint beh</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de-DE" sz="1200" b="0" i="0" u="none" strike="noStrike" kern="1200" baseline="0" dirty="0">
              <a:solidFill>
                <a:schemeClr val="tx1"/>
              </a:solidFill>
              <a:latin typeface="Arial" charset="0"/>
              <a:ea typeface="ＭＳ Ｐゴシック" pitchFamily="-112" charset="-128"/>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de-DE" sz="1200" b="0" i="0" u="none" strike="noStrike" kern="1200" baseline="0" dirty="0">
                <a:solidFill>
                  <a:schemeClr val="tx1"/>
                </a:solidFill>
                <a:latin typeface="Arial" charset="0"/>
                <a:ea typeface="ＭＳ Ｐゴシック" pitchFamily="-112" charset="-128"/>
                <a:cs typeface="+mn-cs"/>
              </a:rPr>
              <a:t>Die Abbildungsvorschrift welche die Projktion eines Punktes auf eine Linie beschreibt kann in der Fundamentalmatrix und der essentiellen Matrix zusammengefasst werden</a:t>
            </a:r>
          </a:p>
          <a:p>
            <a:pPr marL="171450" indent="-171450">
              <a:buFont typeface="Arial" panose="020B0604020202020204" pitchFamily="34" charset="0"/>
              <a:buChar char="•"/>
            </a:pPr>
            <a:endParaRPr lang="de-DE" dirty="0"/>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7</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210547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dirty="0">
                <a:ea typeface="ＭＳ Ｐゴシック" pitchFamily="34" charset="-128"/>
              </a:rPr>
              <a:t>die Fundamentalmatrix ist eine 3x3-Matrix von Rang 2 und fasst die extrinsischen und intrinsischen Kameraparameter in sich zusammen </a:t>
            </a:r>
          </a:p>
          <a:p>
            <a:pPr marL="628650" lvl="1" indent="-171450">
              <a:buFont typeface="Arial" panose="020B0604020202020204" pitchFamily="34" charset="0"/>
              <a:buChar char="•"/>
            </a:pPr>
            <a:r>
              <a:rPr lang="de-DE" dirty="0">
                <a:ea typeface="ＭＳ Ｐゴシック" pitchFamily="34" charset="-128"/>
              </a:rPr>
              <a:t>Man kann grob mathematisch behaupten dass die Projektionsmatrizen P und P‘ beider Kameras in F vereint sind.</a:t>
            </a:r>
          </a:p>
          <a:p>
            <a:pPr marL="171450" indent="-171450">
              <a:buFont typeface="Arial" panose="020B0604020202020204" pitchFamily="34" charset="0"/>
              <a:buChar char="•"/>
            </a:pPr>
            <a:r>
              <a:rPr lang="de-DE" dirty="0">
                <a:ea typeface="ＭＳ Ｐゴシック" pitchFamily="34" charset="-128"/>
              </a:rPr>
              <a:t>Bei der essentiellen Matrix ist auch eine 3x3 Matrix von Rang 2, bei ihr werden die intrinsischen Kameraparameter aus der Fundementalmatrix rausgezogen und mit den Bildkoordinaten verrechnet</a:t>
            </a:r>
          </a:p>
          <a:p>
            <a:pPr marL="628650" lvl="1" indent="-171450">
              <a:buFont typeface="Arial" panose="020B0604020202020204" pitchFamily="34" charset="0"/>
              <a:buChar char="•"/>
            </a:pPr>
            <a:r>
              <a:rPr lang="de-DE" dirty="0">
                <a:ea typeface="ＭＳ Ｐゴシック" pitchFamily="34" charset="-128"/>
              </a:rPr>
              <a:t>Die essentielle Matrix beschreibt somit die Abbildungsvorschrift zwischen den normierten Bildebenenkoordinaten</a:t>
            </a:r>
          </a:p>
          <a:p>
            <a:pPr marL="171450" lvl="0"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Die in rot eingerahmten Gleichungen auf der Folie werden als die sogennannten epipolaren Bedinungen bezeichnet</a:t>
            </a:r>
          </a:p>
          <a:p>
            <a:pPr marL="628650" lvl="1" indent="-171450">
              <a:buFont typeface="Arial" panose="020B0604020202020204" pitchFamily="34" charset="0"/>
              <a:buChar char="•"/>
            </a:pPr>
            <a:r>
              <a:rPr lang="de-DE" dirty="0">
                <a:ea typeface="ＭＳ Ｐゴシック" pitchFamily="34" charset="-128"/>
              </a:rPr>
              <a:t>Sie geben auskuft darüber ob eine Punkt ein Möglicher korrespondierender Punkt zu einem Punkt auf der anderen Bildebene ist </a:t>
            </a:r>
            <a:r>
              <a:rPr lang="de-DE" dirty="0">
                <a:ea typeface="ＭＳ Ｐゴシック" pitchFamily="34" charset="-128"/>
                <a:sym typeface="Wingdings" panose="05000000000000000000" pitchFamily="2" charset="2"/>
              </a:rPr>
              <a:t> wird ein Punkt auf eine Linie abgebildetet, so ist das Ergebnis dieser Bedingungen null</a:t>
            </a:r>
          </a:p>
          <a:p>
            <a:pPr marL="628650" lvl="1" indent="-171450">
              <a:buFont typeface="Arial" panose="020B0604020202020204" pitchFamily="34" charset="0"/>
              <a:buChar char="•"/>
            </a:pPr>
            <a:r>
              <a:rPr lang="de-DE" dirty="0">
                <a:ea typeface="ＭＳ Ｐゴシック" pitchFamily="34" charset="-128"/>
                <a:sym typeface="Wingdings" panose="05000000000000000000" pitchFamily="2" charset="2"/>
              </a:rPr>
              <a:t>Weicht das Ergebnis von 0 ab, so ist die epipolare Bedingungen nicht erfüllt und es handelt sich nicht um korrespondierende Punkte.</a:t>
            </a:r>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Die beiden anderen Gleichungen unten, können über die Abbildungsvorschriften hergelgeitet werden und sagen aus, dass der rechte bzw der linke Kern der Fundamentalmatrix die jeweiligen Epipole ergibt.</a:t>
            </a:r>
          </a:p>
          <a:p>
            <a:r>
              <a:rPr lang="de-DE" dirty="0">
                <a:ea typeface="ＭＳ Ｐゴシック" pitchFamily="34" charset="-128"/>
              </a:rPr>
              <a:t>Die zweiten Gleichungen beschreiben die Abbilung eines Punktes m in I auf eine Linie l‘ auf der anderen Bildebene I‘</a:t>
            </a:r>
          </a:p>
          <a:p>
            <a:endParaRPr lang="de-DE" dirty="0">
              <a:ea typeface="ＭＳ Ｐゴシック" pitchFamily="34" charset="-128"/>
            </a:endParaRPr>
          </a:p>
          <a:p>
            <a:endParaRPr lang="de-DE" dirty="0">
              <a:ea typeface="ＭＳ Ｐゴシック" pitchFamily="34" charset="-128"/>
            </a:endParaRPr>
          </a:p>
          <a:p>
            <a:endParaRPr lang="de-DE" dirty="0">
              <a:ea typeface="ＭＳ Ｐゴシック" pitchFamily="34" charset="-128"/>
            </a:endParaRPr>
          </a:p>
          <a:p>
            <a:r>
              <a:rPr lang="de-DE" dirty="0">
                <a:ea typeface="ＭＳ Ｐゴシック" pitchFamily="34" charset="-128"/>
              </a:rPr>
              <a:t>Bestimmung von F über den achtpunkte algorithmus:</a:t>
            </a:r>
          </a:p>
          <a:p>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Der acht Punkte algorithmus ist eine lineare Technik, welche angewandt wird um die Fundamentalmatrix aus n&gt;= 8 Punkten zu schätzen </a:t>
            </a:r>
          </a:p>
          <a:p>
            <a:pPr marL="171450" indent="-171450">
              <a:buFont typeface="Arial" panose="020B0604020202020204" pitchFamily="34" charset="0"/>
              <a:buChar char="•"/>
            </a:pPr>
            <a:r>
              <a:rPr lang="de-DE" dirty="0">
                <a:ea typeface="ＭＳ Ｐゴシック" pitchFamily="34" charset="-128"/>
              </a:rPr>
              <a:t>Bei den Punkten handelt es sich um die korerspondierenden Punkte beider Bilder</a:t>
            </a:r>
          </a:p>
          <a:p>
            <a:pPr marL="628650" lvl="1" indent="-171450">
              <a:buFont typeface="Arial" panose="020B0604020202020204" pitchFamily="34" charset="0"/>
              <a:buChar char="•"/>
            </a:pPr>
            <a:r>
              <a:rPr lang="de-DE" dirty="0">
                <a:ea typeface="ＭＳ Ｐゴシック" pitchFamily="34" charset="-128"/>
              </a:rPr>
              <a:t>Korrespondierende Punkte sind die Abbildungen eines 3D-Objektpunktes im Raum auf die Bildebenen</a:t>
            </a:r>
          </a:p>
          <a:p>
            <a:pPr marL="628650" lvl="1" indent="-171450">
              <a:buFont typeface="Arial" panose="020B0604020202020204" pitchFamily="34" charset="0"/>
              <a:buChar char="•"/>
            </a:pPr>
            <a:endParaRPr lang="de-DE" dirty="0">
              <a:ea typeface="ＭＳ Ｐゴシック" pitchFamily="34" charset="-128"/>
            </a:endParaRPr>
          </a:p>
          <a:p>
            <a:pPr marL="628650" lvl="1" indent="-171450">
              <a:buFont typeface="Arial" panose="020B0604020202020204" pitchFamily="34" charset="0"/>
              <a:buChar char="•"/>
            </a:pPr>
            <a:endParaRPr lang="de-DE" dirty="0">
              <a:ea typeface="ＭＳ Ｐゴシック" pitchFamily="34" charset="-128"/>
            </a:endParaRPr>
          </a:p>
          <a:p>
            <a:pPr marL="171450" lvl="0" indent="-171450">
              <a:buFont typeface="Arial" panose="020B0604020202020204" pitchFamily="34" charset="0"/>
              <a:buChar char="•"/>
            </a:pPr>
            <a:r>
              <a:rPr lang="de-DE" dirty="0">
                <a:ea typeface="ＭＳ Ｐゴシック" pitchFamily="34" charset="-128"/>
              </a:rPr>
              <a:t>Aus den insgesammt 8 korrespondiernden Punktepaaren wird eine Koeffizientenmatrix A aufgestellt</a:t>
            </a:r>
          </a:p>
          <a:p>
            <a:pPr marL="171450" lvl="0" indent="-171450">
              <a:buFont typeface="Arial" panose="020B0604020202020204" pitchFamily="34" charset="0"/>
              <a:buChar char="•"/>
            </a:pPr>
            <a:r>
              <a:rPr lang="de-DE" dirty="0">
                <a:ea typeface="ＭＳ Ｐゴシック" pitchFamily="34" charset="-128"/>
              </a:rPr>
              <a:t>Gesucht wird ein vektor f, welcher die</a:t>
            </a:r>
          </a:p>
          <a:p>
            <a:pPr marL="171450" indent="-171450">
              <a:buFont typeface="Arial" panose="020B0604020202020204" pitchFamily="34" charset="0"/>
              <a:buChar char="•"/>
            </a:pPr>
            <a:r>
              <a:rPr lang="de-DE" dirty="0">
                <a:ea typeface="ＭＳ Ｐゴシック" pitchFamily="34" charset="-128"/>
              </a:rPr>
              <a:t>Der Algorithmus benötigt n&gt;= 8 Punkte um eine valides Ergebnis liedern zu können.</a:t>
            </a:r>
          </a:p>
          <a:p>
            <a:pPr marL="171450" indent="-171450">
              <a:buFont typeface="Arial" panose="020B0604020202020204" pitchFamily="34" charset="0"/>
              <a:buChar char="•"/>
            </a:pPr>
            <a:r>
              <a:rPr lang="de-DE" dirty="0">
                <a:ea typeface="ＭＳ Ｐゴシック" pitchFamily="34" charset="-128"/>
              </a:rPr>
              <a:t>Das Ergebnis und jedes seiner Vielfachen ist eine gültige Lösung </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r>
              <a:rPr lang="de-DE" dirty="0">
                <a:ea typeface="ＭＳ Ｐゴシック" pitchFamily="34" charset="-128"/>
              </a:rPr>
              <a:t>Die Epipole ergeben sich aus dem linken und Rechten Kern der Fundamentalmatrix. Sprich e und e‘ sind genau dann Werte für die Epipole, wenn sie mit der Fundamentalmatrix verrechnet gleich null ergeben </a:t>
            </a:r>
          </a:p>
          <a:p>
            <a:pPr marL="171450" indent="-171450">
              <a:buFont typeface="Arial" panose="020B0604020202020204" pitchFamily="34" charset="0"/>
              <a:buChar char="•"/>
            </a:pPr>
            <a:r>
              <a:rPr lang="de-DE" dirty="0">
                <a:ea typeface="ＭＳ Ｐゴシック" pitchFamily="34" charset="-128"/>
              </a:rPr>
              <a:t>Die zu einem Punkt korrespondierende Epipolarlinie ergibt sich durch die Verrechnung mit F (bzw halt E bei normierten Bildkoordinaten) (Vergleichbar mit der Abbildungsvorschrift von Homographien)</a:t>
            </a:r>
          </a:p>
          <a:p>
            <a:pPr marL="171450" indent="-171450">
              <a:buFont typeface="Arial" panose="020B0604020202020204" pitchFamily="34" charset="0"/>
              <a:buChar char="•"/>
            </a:pPr>
            <a:endParaRPr lang="de-DE" dirty="0">
              <a:ea typeface="ＭＳ Ｐゴシック" pitchFamily="34" charset="-128"/>
            </a:endParaRPr>
          </a:p>
          <a:p>
            <a:pPr marL="171450" indent="-171450">
              <a:buFont typeface="Arial" panose="020B0604020202020204" pitchFamily="34" charset="0"/>
              <a:buChar char="•"/>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ÜBERLEITUNG:</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r>
              <a:rPr lang="de-DE" dirty="0">
                <a:ea typeface="ＭＳ Ｐゴシック" pitchFamily="34" charset="-128"/>
              </a:rPr>
              <a:t>Da nun bekannt ist, wie die abgebildeten Punkte zueinander geometrisch in Verbindung stehen, wurde dieses Wissen genutzt, um ein synthetischen Beispiel für die Szenenrekonstruktion zu implementieren.</a:t>
            </a:r>
          </a:p>
          <a:p>
            <a:pPr marL="0" indent="0">
              <a:buFont typeface="Arial" panose="020B0604020202020204" pitchFamily="34" charset="0"/>
              <a:buNone/>
            </a:pPr>
            <a:endParaRPr lang="de-DE" dirty="0">
              <a:ea typeface="ＭＳ Ｐゴシック" pitchFamily="34" charset="-128"/>
            </a:endParaRPr>
          </a:p>
          <a:p>
            <a:pPr marL="0" indent="0">
              <a:buFont typeface="Arial" panose="020B0604020202020204" pitchFamily="34" charset="0"/>
              <a:buNone/>
            </a:pPr>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8</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108158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p:spPr>
        <p:txBody>
          <a:bodyPr/>
          <a:lstStyle/>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Anhand der erarbeiteten mathematischen Grundlagen ist ein Algorithmus fur die Rekonstruktion einer Szene aus einer Stereobildaufnahme entstanden</a:t>
            </a: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entwickelte Algorithmus ist in der Lage aus einem Stereobildpaar extrinsische Kameraparameter zu bestimmen und anhand dessen die 3D-Szene zu rekonstruieren, jedoch unter der Voraussetzung, dass die intrinsischen Kameraparameter beider Kameras bekannt sind.</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Das synthetische Beispiel ist wie in Abbildung rechts aufgebaut</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Es wurde ein Quader definiert, jedes andere Objekt ist hier genauso denkbar</a:t>
            </a:r>
          </a:p>
          <a:p>
            <a:pPr marL="628650" lvl="1"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Der Quader wurde mathematisch auf die Bildebenen zweier beliebig platzierter Kameras projiziert</a:t>
            </a:r>
          </a:p>
          <a:p>
            <a:pPr marL="171450" lvl="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lvl="0" indent="-171450">
              <a:buFont typeface="Arial" panose="020B0604020202020204" pitchFamily="34" charset="0"/>
              <a:buChar char="•"/>
            </a:pPr>
            <a:r>
              <a:rPr lang="de-DE" sz="1200" b="0" i="0" u="none" strike="noStrike" kern="1200" baseline="0" dirty="0">
                <a:solidFill>
                  <a:schemeClr val="tx1"/>
                </a:solidFill>
                <a:latin typeface="Arial" charset="0"/>
                <a:ea typeface="ＭＳ Ｐゴシック" pitchFamily="-112" charset="-128"/>
                <a:cs typeface="+mn-cs"/>
              </a:rPr>
              <a:t>Im folgenden soll der Arbeitsprozess des synthetischen Algorithmus vorgestellt werden</a:t>
            </a: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pPr marL="171450" indent="-171450">
              <a:buFont typeface="Arial" panose="020B0604020202020204" pitchFamily="34" charset="0"/>
              <a:buChar char="•"/>
            </a:pPr>
            <a:endParaRPr lang="de-DE" sz="1200" b="0" i="0" u="none" strike="noStrike" kern="1200" baseline="0" dirty="0">
              <a:solidFill>
                <a:schemeClr val="tx1"/>
              </a:solidFill>
              <a:latin typeface="Arial" charset="0"/>
              <a:ea typeface="ＭＳ Ｐゴシック" pitchFamily="-112" charset="-128"/>
              <a:cs typeface="+mn-cs"/>
            </a:endParaRPr>
          </a:p>
          <a:p>
            <a:endParaRPr lang="de-DE" sz="1200" b="0" i="0" u="sng" strike="noStrike" kern="1200" baseline="0" dirty="0">
              <a:solidFill>
                <a:schemeClr val="tx1"/>
              </a:solidFill>
              <a:latin typeface="Arial" charset="0"/>
              <a:ea typeface="ＭＳ Ｐゴシック" pitchFamily="-112" charset="-128"/>
              <a:cs typeface="+mn-cs"/>
            </a:endParaRPr>
          </a:p>
          <a:p>
            <a:endParaRPr lang="de-DE" dirty="0">
              <a:ea typeface="ＭＳ Ｐゴシック" pitchFamily="34" charset="-128"/>
            </a:endParaRPr>
          </a:p>
        </p:txBody>
      </p:sp>
      <p:sp>
        <p:nvSpPr>
          <p:cNvPr id="38916" name="Foliennummernplatzhalter 3"/>
          <p:cNvSpPr>
            <a:spLocks noGrp="1"/>
          </p:cNvSpPr>
          <p:nvPr>
            <p:ph type="sldNum" sz="quarter" idx="5"/>
          </p:nvPr>
        </p:nvSpPr>
        <p:spPr>
          <a:noFill/>
          <a:ln>
            <a:miter lim="800000"/>
            <a:headEnd/>
            <a:tailEnd/>
          </a:ln>
        </p:spPr>
        <p:txBody>
          <a:bodyPr/>
          <a:lstStyle/>
          <a:p>
            <a:fld id="{B99247C0-3395-4CA9-990C-9699B55FB1A5}" type="slidenum">
              <a:rPr lang="de-DE" smtClean="0">
                <a:latin typeface="Arial Narrow" pitchFamily="34" charset="0"/>
                <a:ea typeface="ＭＳ Ｐゴシック" pitchFamily="34" charset="-128"/>
              </a:rPr>
              <a:pPr/>
              <a:t>9</a:t>
            </a:fld>
            <a:endParaRPr lang="de-DE">
              <a:latin typeface="Arial Narrow" pitchFamily="34" charset="0"/>
              <a:ea typeface="ＭＳ Ｐゴシック" pitchFamily="34" charset="-128"/>
            </a:endParaRPr>
          </a:p>
        </p:txBody>
      </p:sp>
    </p:spTree>
    <p:extLst>
      <p:ext uri="{BB962C8B-B14F-4D97-AF65-F5344CB8AC3E}">
        <p14:creationId xmlns:p14="http://schemas.microsoft.com/office/powerpoint/2010/main" val="46269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8" descr="hfu_logo_rgb_lay"/>
          <p:cNvPicPr>
            <a:picLocks noChangeAspect="1" noChangeArrowheads="1"/>
          </p:cNvPicPr>
          <p:nvPr userDrawn="1"/>
        </p:nvPicPr>
        <p:blipFill>
          <a:blip r:embed="rId2" cstate="print"/>
          <a:srcRect/>
          <a:stretch>
            <a:fillRect/>
          </a:stretch>
        </p:blipFill>
        <p:spPr bwMode="auto">
          <a:xfrm>
            <a:off x="6653213" y="404813"/>
            <a:ext cx="2084387" cy="800100"/>
          </a:xfrm>
          <a:prstGeom prst="rect">
            <a:avLst/>
          </a:prstGeom>
          <a:noFill/>
          <a:ln w="9525">
            <a:noFill/>
            <a:miter lim="800000"/>
            <a:headEnd/>
            <a:tailEnd/>
          </a:ln>
        </p:spPr>
      </p:pic>
      <p:sp>
        <p:nvSpPr>
          <p:cNvPr id="3" name="Text Box 9"/>
          <p:cNvSpPr txBox="1">
            <a:spLocks noChangeArrowheads="1"/>
          </p:cNvSpPr>
          <p:nvPr userDrawn="1"/>
        </p:nvSpPr>
        <p:spPr bwMode="auto">
          <a:xfrm>
            <a:off x="685800" y="1219200"/>
            <a:ext cx="4572000" cy="365125"/>
          </a:xfrm>
          <a:prstGeom prst="rect">
            <a:avLst/>
          </a:prstGeom>
          <a:noFill/>
          <a:ln>
            <a:noFill/>
          </a:ln>
          <a:extLst/>
        </p:spPr>
        <p:txBody>
          <a:bodyPr lIns="0" tIns="0" rIns="0" bIns="0">
            <a:spAutoFit/>
          </a:bodyPr>
          <a:lstStyle>
            <a:lvl1pPr>
              <a:defRPr sz="1100" u="sng">
                <a:solidFill>
                  <a:schemeClr val="bg1"/>
                </a:solidFill>
                <a:latin typeface="Arial Narrow" pitchFamily="-112" charset="0"/>
                <a:ea typeface="ＭＳ Ｐゴシック" pitchFamily="-112" charset="-128"/>
              </a:defRPr>
            </a:lvl1pPr>
            <a:lvl2pPr marL="742950" indent="-285750">
              <a:defRPr sz="1100" u="sng">
                <a:solidFill>
                  <a:schemeClr val="bg1"/>
                </a:solidFill>
                <a:latin typeface="Arial Narrow" pitchFamily="-112" charset="0"/>
                <a:ea typeface="ＭＳ Ｐゴシック" pitchFamily="-112" charset="-128"/>
              </a:defRPr>
            </a:lvl2pPr>
            <a:lvl3pPr marL="1143000" indent="-228600">
              <a:defRPr sz="1100" u="sng">
                <a:solidFill>
                  <a:schemeClr val="bg1"/>
                </a:solidFill>
                <a:latin typeface="Arial Narrow" pitchFamily="-112" charset="0"/>
                <a:ea typeface="ＭＳ Ｐゴシック" pitchFamily="-112" charset="-128"/>
              </a:defRPr>
            </a:lvl3pPr>
            <a:lvl4pPr marL="1600200" indent="-228600">
              <a:defRPr sz="1100" u="sng">
                <a:solidFill>
                  <a:schemeClr val="bg1"/>
                </a:solidFill>
                <a:latin typeface="Arial Narrow" pitchFamily="-112" charset="0"/>
                <a:ea typeface="ＭＳ Ｐゴシック" pitchFamily="-112" charset="-128"/>
              </a:defRPr>
            </a:lvl4pPr>
            <a:lvl5pPr marL="2057400" indent="-228600">
              <a:defRPr sz="1100" u="sng">
                <a:solidFill>
                  <a:schemeClr val="bg1"/>
                </a:solidFill>
                <a:latin typeface="Arial Narrow" pitchFamily="-112" charset="0"/>
                <a:ea typeface="ＭＳ Ｐゴシック" pitchFamily="-112" charset="-128"/>
              </a:defRPr>
            </a:lvl5pPr>
            <a:lvl6pPr marL="25146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6pPr>
            <a:lvl7pPr marL="29718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7pPr>
            <a:lvl8pPr marL="34290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8pPr>
            <a:lvl9pPr marL="3886200" indent="-228600" eaLnBrk="0" fontAlgn="base" hangingPunct="0">
              <a:lnSpc>
                <a:spcPct val="80000"/>
              </a:lnSpc>
              <a:spcBef>
                <a:spcPct val="50000"/>
              </a:spcBef>
              <a:spcAft>
                <a:spcPct val="0"/>
              </a:spcAft>
              <a:defRPr sz="1100" u="sng">
                <a:solidFill>
                  <a:schemeClr val="bg1"/>
                </a:solidFill>
                <a:latin typeface="Arial Narrow" pitchFamily="-112" charset="0"/>
                <a:ea typeface="ＭＳ Ｐゴシック" pitchFamily="-112" charset="-128"/>
              </a:defRPr>
            </a:lvl9pPr>
          </a:lstStyle>
          <a:p>
            <a:pPr>
              <a:lnSpc>
                <a:spcPct val="100000"/>
              </a:lnSpc>
              <a:defRPr/>
            </a:pPr>
            <a:endParaRPr lang="de-DE" sz="2400" u="none">
              <a:solidFill>
                <a:schemeClr val="tx1"/>
              </a:solidFill>
              <a:latin typeface="Arial" charset="0"/>
            </a:endParaRPr>
          </a:p>
        </p:txBody>
      </p:sp>
      <p:pic>
        <p:nvPicPr>
          <p:cNvPr id="4" name="Picture 11" descr="titel_kreisfläche"/>
          <p:cNvPicPr>
            <a:picLocks noChangeAspect="1" noChangeArrowheads="1"/>
          </p:cNvPicPr>
          <p:nvPr userDrawn="1"/>
        </p:nvPicPr>
        <p:blipFill>
          <a:blip r:embed="rId3" cstate="print"/>
          <a:srcRect/>
          <a:stretch>
            <a:fillRect/>
          </a:stretch>
        </p:blipFill>
        <p:spPr bwMode="auto">
          <a:xfrm>
            <a:off x="0" y="2273300"/>
            <a:ext cx="9145588" cy="3411538"/>
          </a:xfrm>
          <a:prstGeom prst="rect">
            <a:avLst/>
          </a:prstGeom>
          <a:noFill/>
          <a:ln w="9525">
            <a:noFill/>
            <a:miter lim="800000"/>
            <a:headEnd/>
            <a:tailEnd/>
          </a:ln>
        </p:spPr>
      </p:pic>
      <p:pic>
        <p:nvPicPr>
          <p:cNvPr id="5" name="Picture 13" descr="claim"/>
          <p:cNvPicPr>
            <a:picLocks noChangeAspect="1" noChangeArrowheads="1"/>
          </p:cNvPicPr>
          <p:nvPr userDrawn="1"/>
        </p:nvPicPr>
        <p:blipFill>
          <a:blip r:embed="rId4" cstate="print"/>
          <a:srcRect/>
          <a:stretch>
            <a:fillRect/>
          </a:stretch>
        </p:blipFill>
        <p:spPr bwMode="auto">
          <a:xfrm>
            <a:off x="5211763" y="3535363"/>
            <a:ext cx="2816225" cy="1981200"/>
          </a:xfrm>
          <a:prstGeom prst="rect">
            <a:avLst/>
          </a:prstGeom>
          <a:noFill/>
          <a:ln w="9525">
            <a:noFill/>
            <a:miter lim="800000"/>
            <a:headEnd/>
            <a:tailEnd/>
          </a:ln>
        </p:spPr>
      </p:pic>
      <p:sp>
        <p:nvSpPr>
          <p:cNvPr id="6" name="Datumsplatzhalter 5"/>
          <p:cNvSpPr>
            <a:spLocks noGrp="1"/>
          </p:cNvSpPr>
          <p:nvPr>
            <p:ph type="dt" sz="half" idx="10"/>
          </p:nvPr>
        </p:nvSpPr>
        <p:spPr/>
        <p:txBody>
          <a:bodyPr/>
          <a:lstStyle>
            <a:lvl1pPr>
              <a:defRPr/>
            </a:lvl1pPr>
          </a:lstStyle>
          <a:p>
            <a:pPr>
              <a:defRPr/>
            </a:pPr>
            <a:fld id="{DD70BAD7-8484-4822-AEDC-1CD05859A571}" type="datetime1">
              <a:rPr lang="de-DE"/>
              <a:pPr>
                <a:defRPr/>
              </a:pPr>
              <a:t>27.06.2018</a:t>
            </a:fld>
            <a:endParaRPr lang="de-DE" dirty="0"/>
          </a:p>
        </p:txBody>
      </p:sp>
      <p:sp>
        <p:nvSpPr>
          <p:cNvPr id="7" name="Fußzeilenplatzhalter 6"/>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8" name="Foliennummernplatzhalter 7"/>
          <p:cNvSpPr>
            <a:spLocks noGrp="1"/>
          </p:cNvSpPr>
          <p:nvPr>
            <p:ph type="sldNum" sz="quarter" idx="12"/>
          </p:nvPr>
        </p:nvSpPr>
        <p:spPr/>
        <p:txBody>
          <a:bodyPr/>
          <a:lstStyle>
            <a:lvl1pPr>
              <a:defRPr/>
            </a:lvl1pPr>
          </a:lstStyle>
          <a:p>
            <a:pPr>
              <a:defRPr/>
            </a:pPr>
            <a:fld id="{419686FC-CC95-47E5-A663-1EF084C132CF}" type="slidenum">
              <a:rPr lang="de-DE"/>
              <a:pPr>
                <a:defRPr/>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0338" y="395288"/>
            <a:ext cx="1947862" cy="5167312"/>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61988" y="395288"/>
            <a:ext cx="5695950" cy="5167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68313" y="1524000"/>
            <a:ext cx="8351837"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1"/>
          <p:cNvSpPr>
            <a:spLocks noGrp="1"/>
          </p:cNvSpPr>
          <p:nvPr>
            <p:ph type="dt" sz="half" idx="10"/>
          </p:nvPr>
        </p:nvSpPr>
        <p:spPr/>
        <p:txBody>
          <a:bodyPr/>
          <a:lstStyle>
            <a:lvl1pPr>
              <a:defRPr/>
            </a:lvl1pPr>
          </a:lstStyle>
          <a:p>
            <a:pPr>
              <a:defRPr/>
            </a:pPr>
            <a:fld id="{1736E8CA-6C78-491A-BA5E-FD2FB36D22E0}" type="datetime1">
              <a:rPr lang="de-DE"/>
              <a:pPr>
                <a:defRPr/>
              </a:pPr>
              <a:t>27.06.2018</a:t>
            </a:fld>
            <a:endParaRPr lang="de-DE" dirty="0"/>
          </a:p>
        </p:txBody>
      </p:sp>
      <p:sp>
        <p:nvSpPr>
          <p:cNvPr id="5"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6" name="Foliennummernplatzhalter 3"/>
          <p:cNvSpPr>
            <a:spLocks noGrp="1"/>
          </p:cNvSpPr>
          <p:nvPr>
            <p:ph type="sldNum" sz="quarter" idx="12"/>
          </p:nvPr>
        </p:nvSpPr>
        <p:spPr/>
        <p:txBody>
          <a:bodyPr/>
          <a:lstStyle>
            <a:lvl1pPr>
              <a:defRPr/>
            </a:lvl1pPr>
          </a:lstStyle>
          <a:p>
            <a:pPr>
              <a:defRPr/>
            </a:pPr>
            <a:fld id="{944B4367-9E0C-405E-84D6-0F55A4E33EA1}" type="slidenum">
              <a:rPr lang="de-DE"/>
              <a:pPr>
                <a:defRPr/>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858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5240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1"/>
          <p:cNvSpPr>
            <a:spLocks noGrp="1"/>
          </p:cNvSpPr>
          <p:nvPr>
            <p:ph type="dt" sz="half" idx="10"/>
          </p:nvPr>
        </p:nvSpPr>
        <p:spPr/>
        <p:txBody>
          <a:bodyPr/>
          <a:lstStyle>
            <a:lvl1pPr>
              <a:defRPr/>
            </a:lvl1pPr>
          </a:lstStyle>
          <a:p>
            <a:pPr>
              <a:defRPr/>
            </a:pPr>
            <a:fld id="{F2A49FFF-6F21-4528-8D70-2417E8A59B13}" type="datetime1">
              <a:rPr lang="de-DE"/>
              <a:pPr>
                <a:defRPr/>
              </a:pPr>
              <a:t>27.06.2018</a:t>
            </a:fld>
            <a:endParaRPr lang="de-DE" dirty="0"/>
          </a:p>
        </p:txBody>
      </p:sp>
      <p:sp>
        <p:nvSpPr>
          <p:cNvPr id="6"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7" name="Foliennummernplatzhalter 3"/>
          <p:cNvSpPr>
            <a:spLocks noGrp="1"/>
          </p:cNvSpPr>
          <p:nvPr>
            <p:ph type="sldNum" sz="quarter" idx="12"/>
          </p:nvPr>
        </p:nvSpPr>
        <p:spPr/>
        <p:txBody>
          <a:bodyPr/>
          <a:lstStyle>
            <a:lvl1pPr>
              <a:defRPr/>
            </a:lvl1pPr>
          </a:lstStyle>
          <a:p>
            <a:pPr>
              <a:defRPr/>
            </a:pPr>
            <a:fld id="{83E4C658-28DF-4D35-8AEF-3036EB04E252}" type="slidenum">
              <a:rPr lang="de-DE"/>
              <a:pPr>
                <a:defRPr/>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003232" cy="1012974"/>
          </a:xfrm>
        </p:spPr>
        <p:txBody>
          <a:bodyPr/>
          <a:lstStyle>
            <a:lvl1pPr>
              <a:defRPr/>
            </a:lvl1pPr>
          </a:lstStyle>
          <a:p>
            <a:r>
              <a:rPr lang="en-US" dirty="0"/>
              <a:t>Click to edit Master title style</a:t>
            </a:r>
            <a:endParaRPr lang="de-DE" dirty="0"/>
          </a:p>
        </p:txBody>
      </p:sp>
      <p:sp>
        <p:nvSpPr>
          <p:cNvPr id="3" name="Text Placeholder 2"/>
          <p:cNvSpPr>
            <a:spLocks noGrp="1"/>
          </p:cNvSpPr>
          <p:nvPr>
            <p:ph type="body" idx="1"/>
          </p:nvPr>
        </p:nvSpPr>
        <p:spPr>
          <a:xfrm>
            <a:off x="683568" y="1535113"/>
            <a:ext cx="38884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3568" y="2174875"/>
            <a:ext cx="3888432"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788024" y="1535113"/>
            <a:ext cx="38987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8024" y="2174875"/>
            <a:ext cx="3898776" cy="37023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1"/>
          <p:cNvSpPr>
            <a:spLocks noGrp="1"/>
          </p:cNvSpPr>
          <p:nvPr>
            <p:ph type="dt" sz="half" idx="10"/>
          </p:nvPr>
        </p:nvSpPr>
        <p:spPr/>
        <p:txBody>
          <a:bodyPr/>
          <a:lstStyle>
            <a:lvl1pPr>
              <a:defRPr/>
            </a:lvl1pPr>
          </a:lstStyle>
          <a:p>
            <a:pPr>
              <a:defRPr/>
            </a:pPr>
            <a:fld id="{D47811D0-CF56-4A7E-9090-36855C4A4A9F}" type="datetime1">
              <a:rPr lang="de-DE"/>
              <a:pPr>
                <a:defRPr/>
              </a:pPr>
              <a:t>27.06.2018</a:t>
            </a:fld>
            <a:endParaRPr lang="de-DE" dirty="0"/>
          </a:p>
        </p:txBody>
      </p:sp>
      <p:sp>
        <p:nvSpPr>
          <p:cNvPr id="8"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9" name="Foliennummernplatzhalter 3"/>
          <p:cNvSpPr>
            <a:spLocks noGrp="1"/>
          </p:cNvSpPr>
          <p:nvPr>
            <p:ph type="sldNum" sz="quarter" idx="12"/>
          </p:nvPr>
        </p:nvSpPr>
        <p:spPr/>
        <p:txBody>
          <a:bodyPr/>
          <a:lstStyle>
            <a:lvl1pPr>
              <a:defRPr/>
            </a:lvl1pPr>
          </a:lstStyle>
          <a:p>
            <a:pPr>
              <a:defRPr/>
            </a:pPr>
            <a:fld id="{61FD3226-4A3E-433E-BC5D-DCA094805961}" type="slidenum">
              <a:rPr lang="de-DE"/>
              <a:pPr>
                <a:defRPr/>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umsplatzhalter 1"/>
          <p:cNvSpPr>
            <a:spLocks noGrp="1"/>
          </p:cNvSpPr>
          <p:nvPr>
            <p:ph type="dt" sz="half" idx="10"/>
          </p:nvPr>
        </p:nvSpPr>
        <p:spPr/>
        <p:txBody>
          <a:bodyPr/>
          <a:lstStyle>
            <a:lvl1pPr>
              <a:defRPr/>
            </a:lvl1pPr>
          </a:lstStyle>
          <a:p>
            <a:pPr>
              <a:defRPr/>
            </a:pPr>
            <a:fld id="{90412E8A-5FCC-4AC0-AE29-601D5854A7AA}" type="datetime1">
              <a:rPr lang="de-DE"/>
              <a:pPr>
                <a:defRPr/>
              </a:pPr>
              <a:t>27.06.2018</a:t>
            </a:fld>
            <a:endParaRPr lang="de-DE" dirty="0"/>
          </a:p>
        </p:txBody>
      </p:sp>
      <p:sp>
        <p:nvSpPr>
          <p:cNvPr id="4" name="Fußzeilenplatzhalter 2"/>
          <p:cNvSpPr>
            <a:spLocks noGrp="1"/>
          </p:cNvSpPr>
          <p:nvPr>
            <p:ph type="ftr" sz="quarter" idx="11"/>
          </p:nvPr>
        </p:nvSpPr>
        <p:spPr/>
        <p:txBody>
          <a:bodyPr/>
          <a:lstStyle>
            <a:lvl1pPr>
              <a:defRPr/>
            </a:lvl1pPr>
          </a:lstStyle>
          <a:p>
            <a:pPr>
              <a:defRPr/>
            </a:pPr>
            <a:r>
              <a:rPr lang="de-DE"/>
              <a:t>Hochschule Furtwangen, Marketing &amp; Öffentlichkeitsarbeit</a:t>
            </a:r>
          </a:p>
        </p:txBody>
      </p:sp>
      <p:sp>
        <p:nvSpPr>
          <p:cNvPr id="5" name="Foliennummernplatzhalter 3"/>
          <p:cNvSpPr>
            <a:spLocks noGrp="1"/>
          </p:cNvSpPr>
          <p:nvPr>
            <p:ph type="sldNum" sz="quarter" idx="12"/>
          </p:nvPr>
        </p:nvSpPr>
        <p:spPr/>
        <p:txBody>
          <a:bodyPr/>
          <a:lstStyle>
            <a:lvl1pPr>
              <a:defRPr/>
            </a:lvl1pPr>
          </a:lstStyle>
          <a:p>
            <a:pPr>
              <a:defRPr/>
            </a:pPr>
            <a:fld id="{C622294D-EB4F-4E41-BDF0-43B5DA7600D1}" type="slidenum">
              <a:rPr lang="de-DE"/>
              <a:pPr>
                <a:defRPr/>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1196752"/>
            <a:ext cx="2880320" cy="946026"/>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707904" y="1196752"/>
            <a:ext cx="4978896"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Text Placeholder 3"/>
          <p:cNvSpPr>
            <a:spLocks noGrp="1"/>
          </p:cNvSpPr>
          <p:nvPr>
            <p:ph type="body" sz="half" idx="2"/>
          </p:nvPr>
        </p:nvSpPr>
        <p:spPr>
          <a:xfrm>
            <a:off x="683568" y="2132856"/>
            <a:ext cx="2880320" cy="39933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1792288" y="5367338"/>
            <a:ext cx="5486400" cy="5099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l="-17000" r="-17000"/>
          </a:stretch>
        </a:blipFill>
        <a:effectLst/>
      </p:bgPr>
    </p:bg>
    <p:spTree>
      <p:nvGrpSpPr>
        <p:cNvPr id="1" name=""/>
        <p:cNvGrpSpPr/>
        <p:nvPr/>
      </p:nvGrpSpPr>
      <p:grpSpPr>
        <a:xfrm>
          <a:off x="0" y="0"/>
          <a:ext cx="0" cy="0"/>
          <a:chOff x="0" y="0"/>
          <a:chExt cx="0" cy="0"/>
        </a:xfrm>
      </p:grpSpPr>
      <p:pic>
        <p:nvPicPr>
          <p:cNvPr id="3074" name="Picture 14" descr="folie_fußzeile"/>
          <p:cNvPicPr>
            <a:picLocks noChangeAspect="1" noChangeArrowheads="1"/>
          </p:cNvPicPr>
          <p:nvPr userDrawn="1"/>
        </p:nvPicPr>
        <p:blipFill>
          <a:blip r:embed="rId14" cstate="print"/>
          <a:srcRect/>
          <a:stretch>
            <a:fillRect/>
          </a:stretch>
        </p:blipFill>
        <p:spPr bwMode="auto">
          <a:xfrm>
            <a:off x="0" y="5899150"/>
            <a:ext cx="9145588" cy="958850"/>
          </a:xfrm>
          <a:prstGeom prst="rect">
            <a:avLst/>
          </a:prstGeom>
          <a:noFill/>
          <a:ln w="9525">
            <a:noFill/>
            <a:miter lim="800000"/>
            <a:headEnd/>
            <a:tailEnd/>
          </a:ln>
        </p:spPr>
      </p:pic>
      <p:sp>
        <p:nvSpPr>
          <p:cNvPr id="3075" name="Rectangle 2"/>
          <p:cNvSpPr>
            <a:spLocks noGrp="1" noChangeArrowheads="1"/>
          </p:cNvSpPr>
          <p:nvPr>
            <p:ph type="title"/>
          </p:nvPr>
        </p:nvSpPr>
        <p:spPr bwMode="auto">
          <a:xfrm>
            <a:off x="471488" y="3952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076" name="Rectangle 3"/>
          <p:cNvSpPr>
            <a:spLocks noGrp="1" noChangeArrowheads="1"/>
          </p:cNvSpPr>
          <p:nvPr>
            <p:ph type="body" idx="1"/>
          </p:nvPr>
        </p:nvSpPr>
        <p:spPr bwMode="auto">
          <a:xfrm>
            <a:off x="468313" y="15240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3077" name="Picture 8" descr="hfu_logo_rgb_lay"/>
          <p:cNvPicPr>
            <a:picLocks noChangeAspect="1" noChangeArrowheads="1"/>
          </p:cNvPicPr>
          <p:nvPr userDrawn="1"/>
        </p:nvPicPr>
        <p:blipFill>
          <a:blip r:embed="rId15" cstate="print"/>
          <a:srcRect/>
          <a:stretch>
            <a:fillRect/>
          </a:stretch>
        </p:blipFill>
        <p:spPr bwMode="auto">
          <a:xfrm>
            <a:off x="7112000" y="328613"/>
            <a:ext cx="1749425" cy="666750"/>
          </a:xfrm>
          <a:prstGeom prst="rect">
            <a:avLst/>
          </a:prstGeom>
          <a:noFill/>
          <a:ln w="9525">
            <a:noFill/>
            <a:miter lim="800000"/>
            <a:headEnd/>
            <a:tailEnd/>
          </a:ln>
        </p:spPr>
      </p:pic>
      <p:sp>
        <p:nvSpPr>
          <p:cNvPr id="2" name="Datumsplatzhalter 1"/>
          <p:cNvSpPr>
            <a:spLocks noGrp="1"/>
          </p:cNvSpPr>
          <p:nvPr>
            <p:ph type="dt" sz="half" idx="2"/>
          </p:nvPr>
        </p:nvSpPr>
        <p:spPr>
          <a:xfrm>
            <a:off x="7667625" y="6378575"/>
            <a:ext cx="865188" cy="365125"/>
          </a:xfrm>
          <a:prstGeom prst="rect">
            <a:avLst/>
          </a:prstGeom>
        </p:spPr>
        <p:txBody>
          <a:bodyPr vert="horz" lIns="91440" tIns="45720" rIns="91440" bIns="45720" rtlCol="0" anchor="ctr"/>
          <a:lstStyle>
            <a:lvl1pPr algn="r">
              <a:defRPr sz="1200" u="none">
                <a:solidFill>
                  <a:schemeClr val="tx1">
                    <a:tint val="75000"/>
                  </a:schemeClr>
                </a:solidFill>
                <a:latin typeface="Arial Narrow" pitchFamily="-112" charset="0"/>
                <a:ea typeface="ＭＳ Ｐゴシック" pitchFamily="-112" charset="-128"/>
              </a:defRPr>
            </a:lvl1pPr>
          </a:lstStyle>
          <a:p>
            <a:pPr>
              <a:defRPr/>
            </a:pPr>
            <a:fld id="{5440B451-CE4D-4659-8D59-2CBD6BDCB37E}" type="datetime1">
              <a:rPr lang="de-DE"/>
              <a:pPr>
                <a:defRPr/>
              </a:pPr>
              <a:t>27.06.2018</a:t>
            </a:fld>
            <a:endParaRPr lang="de-DE" dirty="0"/>
          </a:p>
        </p:txBody>
      </p:sp>
      <p:sp>
        <p:nvSpPr>
          <p:cNvPr id="3" name="Fußzeilenplatzhalter 2"/>
          <p:cNvSpPr>
            <a:spLocks noGrp="1"/>
          </p:cNvSpPr>
          <p:nvPr>
            <p:ph type="ftr" sz="quarter" idx="3"/>
          </p:nvPr>
        </p:nvSpPr>
        <p:spPr>
          <a:xfrm>
            <a:off x="539750" y="6365875"/>
            <a:ext cx="2016125" cy="365125"/>
          </a:xfrm>
          <a:prstGeom prst="rect">
            <a:avLst/>
          </a:prstGeom>
        </p:spPr>
        <p:txBody>
          <a:bodyPr vert="horz" lIns="91440" tIns="45720" rIns="91440" bIns="45720" rtlCol="0" anchor="ctr"/>
          <a:lstStyle>
            <a:lvl1pPr algn="l">
              <a:defRPr sz="1200" u="none">
                <a:solidFill>
                  <a:schemeClr val="tx1">
                    <a:tint val="75000"/>
                  </a:schemeClr>
                </a:solidFill>
                <a:latin typeface="Arial Narrow" pitchFamily="-112" charset="0"/>
                <a:ea typeface="ＭＳ Ｐゴシック" pitchFamily="-112" charset="-128"/>
              </a:defRPr>
            </a:lvl1pPr>
          </a:lstStyle>
          <a:p>
            <a:pPr>
              <a:defRPr/>
            </a:pPr>
            <a:r>
              <a:rPr lang="de-DE"/>
              <a:t>Hochschule Furtwangen, Marketing &amp; Öffentlichkeitsarbeit</a:t>
            </a:r>
          </a:p>
        </p:txBody>
      </p:sp>
      <p:sp>
        <p:nvSpPr>
          <p:cNvPr id="4" name="Foliennummernplatzhalter 3"/>
          <p:cNvSpPr>
            <a:spLocks noGrp="1"/>
          </p:cNvSpPr>
          <p:nvPr>
            <p:ph type="sldNum" sz="quarter" idx="4"/>
          </p:nvPr>
        </p:nvSpPr>
        <p:spPr>
          <a:xfrm>
            <a:off x="539750" y="5900738"/>
            <a:ext cx="431800" cy="365125"/>
          </a:xfrm>
          <a:prstGeom prst="rect">
            <a:avLst/>
          </a:prstGeom>
        </p:spPr>
        <p:txBody>
          <a:bodyPr vert="horz" lIns="91440" tIns="45720" rIns="91440" bIns="45720" rtlCol="0" anchor="ctr"/>
          <a:lstStyle>
            <a:lvl1pPr algn="l">
              <a:defRPr sz="1200" u="none">
                <a:solidFill>
                  <a:schemeClr val="bg1"/>
                </a:solidFill>
                <a:latin typeface="Arial Narrow" pitchFamily="-112" charset="0"/>
                <a:ea typeface="ＭＳ Ｐゴシック" pitchFamily="-112" charset="-128"/>
              </a:defRPr>
            </a:lvl1pPr>
          </a:lstStyle>
          <a:p>
            <a:pPr>
              <a:defRPr/>
            </a:pPr>
            <a:fld id="{F97CCF00-03A4-45B4-B972-C288F41F9BB0}" type="slidenum">
              <a:rPr lang="de-DE"/>
              <a:pPr>
                <a:defRPr/>
              </a:pPr>
              <a:t>‹#›</a:t>
            </a:fld>
            <a:endParaRPr lang="de-DE" dirty="0"/>
          </a:p>
        </p:txBody>
      </p:sp>
    </p:spTree>
  </p:cSld>
  <p:clrMap bg1="lt1" tx1="dk1" bg2="lt2" tx2="dk2" accent1="accent1" accent2="accent2" accent3="accent3" accent4="accent4" accent5="accent5" accent6="accent6" hlink="hlink" folHlink="folHlink"/>
  <p:sldLayoutIdLst>
    <p:sldLayoutId id="2147483945" r:id="rId1"/>
    <p:sldLayoutId id="2147483941" r:id="rId2"/>
    <p:sldLayoutId id="2147483946" r:id="rId3"/>
    <p:sldLayoutId id="2147483942" r:id="rId4"/>
    <p:sldLayoutId id="2147483943" r:id="rId5"/>
    <p:sldLayoutId id="2147483944" r:id="rId6"/>
    <p:sldLayoutId id="2147483947" r:id="rId7"/>
    <p:sldLayoutId id="2147483948" r:id="rId8"/>
    <p:sldLayoutId id="2147483949" r:id="rId9"/>
    <p:sldLayoutId id="2147483950" r:id="rId10"/>
    <p:sldLayoutId id="2147483951" r:id="rId11"/>
  </p:sldLayoutIdLst>
  <p:hf hdr="0"/>
  <p:txStyles>
    <p:title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1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 Id="rId9" Type="http://schemas.openxmlformats.org/officeDocument/2006/relationships/image" Target="../media/image5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17000" r="-17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52098-90C6-4843-9B05-BC33552B9DB5}"/>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5" name="Footer Placeholder 4">
            <a:extLst>
              <a:ext uri="{FF2B5EF4-FFF2-40B4-BE49-F238E27FC236}">
                <a16:creationId xmlns:a16="http://schemas.microsoft.com/office/drawing/2014/main" id="{87E639A7-9DB5-4511-9D89-90E23CF2F6E8}"/>
              </a:ext>
            </a:extLst>
          </p:cNvPr>
          <p:cNvSpPr>
            <a:spLocks noGrp="1"/>
          </p:cNvSpPr>
          <p:nvPr>
            <p:ph type="ftr" sz="quarter" idx="11"/>
          </p:nvPr>
        </p:nvSpPr>
        <p:spPr/>
        <p:txBody>
          <a:bodyPr/>
          <a:lstStyle/>
          <a:p>
            <a:pPr>
              <a:defRPr/>
            </a:pPr>
            <a:r>
              <a:rPr lang="de-DE" dirty="0"/>
              <a:t>Hochschule Furtwangen</a:t>
            </a:r>
          </a:p>
        </p:txBody>
      </p:sp>
      <p:sp>
        <p:nvSpPr>
          <p:cNvPr id="6" name="Slide Number Placeholder 5">
            <a:extLst>
              <a:ext uri="{FF2B5EF4-FFF2-40B4-BE49-F238E27FC236}">
                <a16:creationId xmlns:a16="http://schemas.microsoft.com/office/drawing/2014/main" id="{90AB4697-E732-429C-8995-AC7676FE6B4B}"/>
              </a:ext>
            </a:extLst>
          </p:cNvPr>
          <p:cNvSpPr>
            <a:spLocks noGrp="1"/>
          </p:cNvSpPr>
          <p:nvPr>
            <p:ph type="sldNum" sz="quarter" idx="12"/>
          </p:nvPr>
        </p:nvSpPr>
        <p:spPr/>
        <p:txBody>
          <a:bodyPr/>
          <a:lstStyle/>
          <a:p>
            <a:pPr>
              <a:defRPr/>
            </a:pPr>
            <a:fld id="{944B4367-9E0C-405E-84D6-0F55A4E33EA1}" type="slidenum">
              <a:rPr lang="de-DE" smtClean="0"/>
              <a:pPr>
                <a:defRPr/>
              </a:pPr>
              <a:t>1</a:t>
            </a:fld>
            <a:endParaRPr lang="de-DE" dirty="0"/>
          </a:p>
        </p:txBody>
      </p:sp>
      <p:sp>
        <p:nvSpPr>
          <p:cNvPr id="7" name="Title 1">
            <a:extLst>
              <a:ext uri="{FF2B5EF4-FFF2-40B4-BE49-F238E27FC236}">
                <a16:creationId xmlns:a16="http://schemas.microsoft.com/office/drawing/2014/main" id="{745886D7-CA56-4AAB-A024-DD9920767B3C}"/>
              </a:ext>
            </a:extLst>
          </p:cNvPr>
          <p:cNvSpPr txBox="1">
            <a:spLocks/>
          </p:cNvSpPr>
          <p:nvPr/>
        </p:nvSpPr>
        <p:spPr bwMode="auto">
          <a:xfrm>
            <a:off x="683667" y="1628800"/>
            <a:ext cx="7776666" cy="1656184"/>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noAutofit/>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gn="ctr">
              <a:lnSpc>
                <a:spcPct val="100000"/>
              </a:lnSpc>
            </a:pPr>
            <a:r>
              <a:rPr lang="de-DE" sz="3600" b="1" u="none" kern="0" dirty="0">
                <a:latin typeface="Calibri" panose="020F0502020204030204" pitchFamily="34" charset="0"/>
                <a:cs typeface="Calibri" panose="020F0502020204030204" pitchFamily="34" charset="0"/>
              </a:rPr>
              <a:t>Szenenrekonstruktion und Kamerakalibrierung aus heterogenen stereoskopischen Bildquellen</a:t>
            </a:r>
          </a:p>
        </p:txBody>
      </p:sp>
      <p:sp>
        <p:nvSpPr>
          <p:cNvPr id="8" name="Subtitle 2">
            <a:extLst>
              <a:ext uri="{FF2B5EF4-FFF2-40B4-BE49-F238E27FC236}">
                <a16:creationId xmlns:a16="http://schemas.microsoft.com/office/drawing/2014/main" id="{7F802983-9786-438F-9308-2E47B43FEC6E}"/>
              </a:ext>
            </a:extLst>
          </p:cNvPr>
          <p:cNvSpPr txBox="1">
            <a:spLocks/>
          </p:cNvSpPr>
          <p:nvPr/>
        </p:nvSpPr>
        <p:spPr bwMode="auto">
          <a:xfrm>
            <a:off x="611187" y="5537994"/>
            <a:ext cx="7705229" cy="362744"/>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pPr>
            <a:r>
              <a:rPr lang="de-DE" u="none" kern="0" dirty="0"/>
              <a:t>Disposition der Masterarbeit 	Anja Kretschmer MIM	Mtr Nr: 		04.07.2018</a:t>
            </a:r>
          </a:p>
        </p:txBody>
      </p:sp>
    </p:spTree>
    <p:extLst>
      <p:ext uri="{BB962C8B-B14F-4D97-AF65-F5344CB8AC3E}">
        <p14:creationId xmlns:p14="http://schemas.microsoft.com/office/powerpoint/2010/main" val="4110793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5FB3C733-B1EB-457A-9AFF-5E2044146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40198"/>
            <a:ext cx="8640960" cy="4860540"/>
          </a:xfrm>
          <a:prstGeom prst="rect">
            <a:avLst/>
          </a:prstGeom>
        </p:spPr>
      </p:pic>
      <p:sp>
        <p:nvSpPr>
          <p:cNvPr id="11" name="Title 8">
            <a:extLst>
              <a:ext uri="{FF2B5EF4-FFF2-40B4-BE49-F238E27FC236}">
                <a16:creationId xmlns:a16="http://schemas.microsoft.com/office/drawing/2014/main" id="{B7FF6150-46E8-4984-99EB-9F95E701EA60}"/>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sp>
        <p:nvSpPr>
          <p:cNvPr id="9" name="Footer Placeholder 4">
            <a:extLst>
              <a:ext uri="{FF2B5EF4-FFF2-40B4-BE49-F238E27FC236}">
                <a16:creationId xmlns:a16="http://schemas.microsoft.com/office/drawing/2014/main" id="{F5CEFA4E-FF22-4CD8-B99D-22FB9604703C}"/>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78293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11</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EB6C2BAA-E6E8-48B7-86AD-F9C7A872F822}"/>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13" name="Picture 12">
            <a:extLst>
              <a:ext uri="{FF2B5EF4-FFF2-40B4-BE49-F238E27FC236}">
                <a16:creationId xmlns:a16="http://schemas.microsoft.com/office/drawing/2014/main" id="{DE70D11E-A31B-4AEA-A326-235882FF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54" y="1556792"/>
            <a:ext cx="4362117" cy="3312367"/>
          </a:xfrm>
          <a:prstGeom prst="rect">
            <a:avLst/>
          </a:prstGeom>
        </p:spPr>
      </p:pic>
      <p:pic>
        <p:nvPicPr>
          <p:cNvPr id="14" name="Picture 13">
            <a:extLst>
              <a:ext uri="{FF2B5EF4-FFF2-40B4-BE49-F238E27FC236}">
                <a16:creationId xmlns:a16="http://schemas.microsoft.com/office/drawing/2014/main" id="{97243A48-5FE3-46D2-939D-087DD35734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4852" y="1556792"/>
            <a:ext cx="4377628" cy="3312368"/>
          </a:xfrm>
          <a:prstGeom prst="rect">
            <a:avLst/>
          </a:prstGeom>
        </p:spPr>
      </p:pic>
      <p:pic>
        <p:nvPicPr>
          <p:cNvPr id="11" name="Picture 10">
            <a:extLst>
              <a:ext uri="{FF2B5EF4-FFF2-40B4-BE49-F238E27FC236}">
                <a16:creationId xmlns:a16="http://schemas.microsoft.com/office/drawing/2014/main" id="{3B5625BA-E192-49B3-834E-1B02D0B17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40" y="1556793"/>
            <a:ext cx="4431149" cy="3384379"/>
          </a:xfrm>
          <a:prstGeom prst="rect">
            <a:avLst/>
          </a:prstGeom>
        </p:spPr>
      </p:pic>
      <p:pic>
        <p:nvPicPr>
          <p:cNvPr id="12" name="Picture 11">
            <a:extLst>
              <a:ext uri="{FF2B5EF4-FFF2-40B4-BE49-F238E27FC236}">
                <a16:creationId xmlns:a16="http://schemas.microsoft.com/office/drawing/2014/main" id="{C4D0F693-48D1-4A18-A8E0-DE6220971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5976" y="1556792"/>
            <a:ext cx="4649147" cy="3384379"/>
          </a:xfrm>
          <a:prstGeom prst="rect">
            <a:avLst/>
          </a:prstGeom>
        </p:spPr>
      </p:pic>
      <p:pic>
        <p:nvPicPr>
          <p:cNvPr id="16" name="Picture 15">
            <a:extLst>
              <a:ext uri="{FF2B5EF4-FFF2-40B4-BE49-F238E27FC236}">
                <a16:creationId xmlns:a16="http://schemas.microsoft.com/office/drawing/2014/main" id="{83F7FB71-78C1-4060-8F2B-8EE509C124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539" y="1266624"/>
            <a:ext cx="8945469" cy="4394623"/>
          </a:xfrm>
          <a:prstGeom prst="rect">
            <a:avLst/>
          </a:prstGeom>
        </p:spPr>
      </p:pic>
      <p:sp>
        <p:nvSpPr>
          <p:cNvPr id="15" name="Footer Placeholder 4">
            <a:extLst>
              <a:ext uri="{FF2B5EF4-FFF2-40B4-BE49-F238E27FC236}">
                <a16:creationId xmlns:a16="http://schemas.microsoft.com/office/drawing/2014/main" id="{71D413E6-6E96-484A-A15C-CA2D515280EC}"/>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424363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1BA193-D706-4E73-B3C3-EE763F1D77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389" b="22377"/>
          <a:stretch/>
        </p:blipFill>
        <p:spPr>
          <a:xfrm>
            <a:off x="1853952" y="4290939"/>
            <a:ext cx="5436096" cy="1512168"/>
          </a:xfrm>
          <a:prstGeom prst="rect">
            <a:avLst/>
          </a:prstGeom>
        </p:spPr>
      </p:pic>
      <p:sp>
        <p:nvSpPr>
          <p:cNvPr id="15367" name="Foliennummernplatzhalter 3"/>
          <p:cNvSpPr>
            <a:spLocks noGrp="1"/>
          </p:cNvSpPr>
          <p:nvPr>
            <p:ph type="sldNum" sz="quarter" idx="12"/>
          </p:nvPr>
        </p:nvSpPr>
        <p:spPr/>
        <p:txBody>
          <a:bodyPr/>
          <a:lstStyle/>
          <a:p>
            <a:fld id="{00A3E6BF-A18C-4ADA-B4DF-837CA5AC6C3B}" type="slidenum">
              <a:rPr lang="de-DE" smtClean="0"/>
              <a:pPr/>
              <a:t>12</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2999BB9D-4795-4987-BD94-D7E18A51ED47}"/>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11" name="Picture 10">
            <a:extLst>
              <a:ext uri="{FF2B5EF4-FFF2-40B4-BE49-F238E27FC236}">
                <a16:creationId xmlns:a16="http://schemas.microsoft.com/office/drawing/2014/main" id="{EA7BEA84-630A-420E-B9A5-55CC3B7AB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85292"/>
            <a:ext cx="4572000" cy="3048001"/>
          </a:xfrm>
          <a:prstGeom prst="rect">
            <a:avLst/>
          </a:prstGeom>
        </p:spPr>
      </p:pic>
      <p:pic>
        <p:nvPicPr>
          <p:cNvPr id="12" name="Picture 11">
            <a:extLst>
              <a:ext uri="{FF2B5EF4-FFF2-40B4-BE49-F238E27FC236}">
                <a16:creationId xmlns:a16="http://schemas.microsoft.com/office/drawing/2014/main" id="{42995452-4D76-41C0-AEAA-E10C148BB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203103"/>
            <a:ext cx="4572000" cy="3030190"/>
          </a:xfrm>
          <a:prstGeom prst="rect">
            <a:avLst/>
          </a:prstGeom>
        </p:spPr>
      </p:pic>
      <p:sp>
        <p:nvSpPr>
          <p:cNvPr id="9" name="Footer Placeholder 4">
            <a:extLst>
              <a:ext uri="{FF2B5EF4-FFF2-40B4-BE49-F238E27FC236}">
                <a16:creationId xmlns:a16="http://schemas.microsoft.com/office/drawing/2014/main" id="{B4884C8D-AA24-493D-A16A-ADF4C6C6225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5" name="Picture 4">
            <a:extLst>
              <a:ext uri="{FF2B5EF4-FFF2-40B4-BE49-F238E27FC236}">
                <a16:creationId xmlns:a16="http://schemas.microsoft.com/office/drawing/2014/main" id="{4EF65408-3961-455A-97DE-45FF726737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7238" y="2403912"/>
            <a:ext cx="2609524" cy="628571"/>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14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F4A40E80-819C-4B5D-A947-43B0EC5A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6" y="1168748"/>
            <a:ext cx="8412427" cy="4731990"/>
          </a:xfrm>
          <a:prstGeom prst="rect">
            <a:avLst/>
          </a:prstGeom>
        </p:spPr>
      </p:pic>
      <p:sp>
        <p:nvSpPr>
          <p:cNvPr id="6" name="Footer Placeholder 4">
            <a:extLst>
              <a:ext uri="{FF2B5EF4-FFF2-40B4-BE49-F238E27FC236}">
                <a16:creationId xmlns:a16="http://schemas.microsoft.com/office/drawing/2014/main" id="{9C4ED39C-10A0-4C1E-BAD9-1BEB02EEDBA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2" name="Picture 1">
            <a:extLst>
              <a:ext uri="{FF2B5EF4-FFF2-40B4-BE49-F238E27FC236}">
                <a16:creationId xmlns:a16="http://schemas.microsoft.com/office/drawing/2014/main" id="{1F32D46E-4861-4E59-BA27-2AF5E61C61CD}"/>
              </a:ext>
            </a:extLst>
          </p:cNvPr>
          <p:cNvPicPr>
            <a:picLocks noChangeAspect="1"/>
          </p:cNvPicPr>
          <p:nvPr/>
        </p:nvPicPr>
        <p:blipFill>
          <a:blip r:embed="rId4"/>
          <a:stretch>
            <a:fillRect/>
          </a:stretch>
        </p:blipFill>
        <p:spPr>
          <a:xfrm>
            <a:off x="858421" y="2853508"/>
            <a:ext cx="7427156" cy="1872208"/>
          </a:xfrm>
          <a:prstGeom prst="rect">
            <a:avLst/>
          </a:prstGeom>
        </p:spPr>
      </p:pic>
    </p:spTree>
    <p:extLst>
      <p:ext uri="{BB962C8B-B14F-4D97-AF65-F5344CB8AC3E}">
        <p14:creationId xmlns:p14="http://schemas.microsoft.com/office/powerpoint/2010/main" val="194837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14</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8A62CF41-85F9-42B5-A1FC-67F4DCEF109F}"/>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5" name="Picture 4">
            <a:extLst>
              <a:ext uri="{FF2B5EF4-FFF2-40B4-BE49-F238E27FC236}">
                <a16:creationId xmlns:a16="http://schemas.microsoft.com/office/drawing/2014/main" id="{CF070156-7AE5-432D-A833-E0C609FEB153}"/>
              </a:ext>
            </a:extLst>
          </p:cNvPr>
          <p:cNvPicPr>
            <a:picLocks noChangeAspect="1"/>
          </p:cNvPicPr>
          <p:nvPr/>
        </p:nvPicPr>
        <p:blipFill>
          <a:blip r:embed="rId3"/>
          <a:stretch>
            <a:fillRect/>
          </a:stretch>
        </p:blipFill>
        <p:spPr>
          <a:xfrm>
            <a:off x="473588" y="1407400"/>
            <a:ext cx="4036500" cy="4043200"/>
          </a:xfrm>
          <a:prstGeom prst="rect">
            <a:avLst/>
          </a:prstGeom>
        </p:spPr>
      </p:pic>
      <p:pic>
        <p:nvPicPr>
          <p:cNvPr id="6" name="Picture 5">
            <a:extLst>
              <a:ext uri="{FF2B5EF4-FFF2-40B4-BE49-F238E27FC236}">
                <a16:creationId xmlns:a16="http://schemas.microsoft.com/office/drawing/2014/main" id="{A356BEDD-FF2C-4BAC-9F1C-D00AB5B192A2}"/>
              </a:ext>
            </a:extLst>
          </p:cNvPr>
          <p:cNvPicPr>
            <a:picLocks noChangeAspect="1"/>
          </p:cNvPicPr>
          <p:nvPr/>
        </p:nvPicPr>
        <p:blipFill>
          <a:blip r:embed="rId4"/>
          <a:stretch>
            <a:fillRect/>
          </a:stretch>
        </p:blipFill>
        <p:spPr>
          <a:xfrm>
            <a:off x="4788024" y="1407400"/>
            <a:ext cx="4036500" cy="4043200"/>
          </a:xfrm>
          <a:prstGeom prst="rect">
            <a:avLst/>
          </a:prstGeom>
        </p:spPr>
      </p:pic>
      <p:pic>
        <p:nvPicPr>
          <p:cNvPr id="11" name="Picture 10">
            <a:extLst>
              <a:ext uri="{FF2B5EF4-FFF2-40B4-BE49-F238E27FC236}">
                <a16:creationId xmlns:a16="http://schemas.microsoft.com/office/drawing/2014/main" id="{C0F4EA06-A7D4-42DE-9A19-2153B096D011}"/>
              </a:ext>
            </a:extLst>
          </p:cNvPr>
          <p:cNvPicPr>
            <a:picLocks noChangeAspect="1"/>
          </p:cNvPicPr>
          <p:nvPr/>
        </p:nvPicPr>
        <p:blipFill>
          <a:blip r:embed="rId5"/>
          <a:stretch>
            <a:fillRect/>
          </a:stretch>
        </p:blipFill>
        <p:spPr>
          <a:xfrm>
            <a:off x="473588" y="1407400"/>
            <a:ext cx="4036500" cy="4043200"/>
          </a:xfrm>
          <a:prstGeom prst="rect">
            <a:avLst/>
          </a:prstGeom>
        </p:spPr>
      </p:pic>
      <p:pic>
        <p:nvPicPr>
          <p:cNvPr id="12" name="Picture 11">
            <a:extLst>
              <a:ext uri="{FF2B5EF4-FFF2-40B4-BE49-F238E27FC236}">
                <a16:creationId xmlns:a16="http://schemas.microsoft.com/office/drawing/2014/main" id="{E470A2D8-9E60-4ACB-885D-240A763D573C}"/>
              </a:ext>
            </a:extLst>
          </p:cNvPr>
          <p:cNvPicPr>
            <a:picLocks noChangeAspect="1"/>
          </p:cNvPicPr>
          <p:nvPr/>
        </p:nvPicPr>
        <p:blipFill>
          <a:blip r:embed="rId6"/>
          <a:stretch>
            <a:fillRect/>
          </a:stretch>
        </p:blipFill>
        <p:spPr>
          <a:xfrm>
            <a:off x="4812614" y="1385000"/>
            <a:ext cx="4036500" cy="4065600"/>
          </a:xfrm>
          <a:prstGeom prst="rect">
            <a:avLst/>
          </a:prstGeom>
        </p:spPr>
      </p:pic>
      <p:sp>
        <p:nvSpPr>
          <p:cNvPr id="13" name="Footer Placeholder 4">
            <a:extLst>
              <a:ext uri="{FF2B5EF4-FFF2-40B4-BE49-F238E27FC236}">
                <a16:creationId xmlns:a16="http://schemas.microsoft.com/office/drawing/2014/main" id="{C80009B9-91F4-4155-895E-B525B64103AB}"/>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200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Reale Rekonstruktion</a:t>
            </a:r>
          </a:p>
        </p:txBody>
      </p:sp>
      <p:pic>
        <p:nvPicPr>
          <p:cNvPr id="4" name="Picture 3">
            <a:extLst>
              <a:ext uri="{FF2B5EF4-FFF2-40B4-BE49-F238E27FC236}">
                <a16:creationId xmlns:a16="http://schemas.microsoft.com/office/drawing/2014/main" id="{72099695-1D7C-4BCA-8B7D-16C94713F797}"/>
              </a:ext>
            </a:extLst>
          </p:cNvPr>
          <p:cNvPicPr>
            <a:picLocks noChangeAspect="1"/>
          </p:cNvPicPr>
          <p:nvPr/>
        </p:nvPicPr>
        <p:blipFill>
          <a:blip r:embed="rId3"/>
          <a:stretch>
            <a:fillRect/>
          </a:stretch>
        </p:blipFill>
        <p:spPr>
          <a:xfrm>
            <a:off x="765709" y="1472585"/>
            <a:ext cx="7488758" cy="3912830"/>
          </a:xfrm>
          <a:prstGeom prst="rect">
            <a:avLst/>
          </a:prstGeom>
        </p:spPr>
      </p:pic>
      <p:pic>
        <p:nvPicPr>
          <p:cNvPr id="5" name="Picture 4">
            <a:extLst>
              <a:ext uri="{FF2B5EF4-FFF2-40B4-BE49-F238E27FC236}">
                <a16:creationId xmlns:a16="http://schemas.microsoft.com/office/drawing/2014/main" id="{B4091DDF-206D-4C45-8B63-263A026F0964}"/>
              </a:ext>
            </a:extLst>
          </p:cNvPr>
          <p:cNvPicPr>
            <a:picLocks noChangeAspect="1"/>
          </p:cNvPicPr>
          <p:nvPr/>
        </p:nvPicPr>
        <p:blipFill>
          <a:blip r:embed="rId4"/>
          <a:stretch>
            <a:fillRect/>
          </a:stretch>
        </p:blipFill>
        <p:spPr>
          <a:xfrm>
            <a:off x="0" y="1413324"/>
            <a:ext cx="9144000" cy="4031351"/>
          </a:xfrm>
          <a:prstGeom prst="rect">
            <a:avLst/>
          </a:prstGeom>
        </p:spPr>
      </p:pic>
      <p:sp>
        <p:nvSpPr>
          <p:cNvPr id="9" name="Footer Placeholder 4">
            <a:extLst>
              <a:ext uri="{FF2B5EF4-FFF2-40B4-BE49-F238E27FC236}">
                <a16:creationId xmlns:a16="http://schemas.microsoft.com/office/drawing/2014/main" id="{E96CE980-5ED1-42F3-8346-654E239D796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56020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pic>
        <p:nvPicPr>
          <p:cNvPr id="2" name="Picture 1">
            <a:extLst>
              <a:ext uri="{FF2B5EF4-FFF2-40B4-BE49-F238E27FC236}">
                <a16:creationId xmlns:a16="http://schemas.microsoft.com/office/drawing/2014/main" id="{458877C3-ADE2-4A72-B2DD-DD15C8D89FD3}"/>
              </a:ext>
            </a:extLst>
          </p:cNvPr>
          <p:cNvPicPr>
            <a:picLocks noChangeAspect="1"/>
          </p:cNvPicPr>
          <p:nvPr/>
        </p:nvPicPr>
        <p:blipFill>
          <a:blip r:embed="rId3"/>
          <a:stretch>
            <a:fillRect/>
          </a:stretch>
        </p:blipFill>
        <p:spPr>
          <a:xfrm>
            <a:off x="0" y="1736346"/>
            <a:ext cx="9144000" cy="3385307"/>
          </a:xfrm>
          <a:prstGeom prst="rect">
            <a:avLst/>
          </a:prstGeom>
        </p:spPr>
      </p:pic>
      <p:sp>
        <p:nvSpPr>
          <p:cNvPr id="11" name="Footer Placeholder 4">
            <a:extLst>
              <a:ext uri="{FF2B5EF4-FFF2-40B4-BE49-F238E27FC236}">
                <a16:creationId xmlns:a16="http://schemas.microsoft.com/office/drawing/2014/main" id="{0BFC3921-CBC7-445E-B16A-5DE0A9B3410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92176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pic>
        <p:nvPicPr>
          <p:cNvPr id="3" name="Picture 2">
            <a:extLst>
              <a:ext uri="{FF2B5EF4-FFF2-40B4-BE49-F238E27FC236}">
                <a16:creationId xmlns:a16="http://schemas.microsoft.com/office/drawing/2014/main" id="{2056615F-D777-4CC4-A3BC-9DA73D10BBCC}"/>
              </a:ext>
            </a:extLst>
          </p:cNvPr>
          <p:cNvPicPr>
            <a:picLocks noChangeAspect="1"/>
          </p:cNvPicPr>
          <p:nvPr/>
        </p:nvPicPr>
        <p:blipFill>
          <a:blip r:embed="rId3"/>
          <a:stretch>
            <a:fillRect/>
          </a:stretch>
        </p:blipFill>
        <p:spPr>
          <a:xfrm>
            <a:off x="1314530" y="1736346"/>
            <a:ext cx="6514940" cy="3385307"/>
          </a:xfrm>
          <a:prstGeom prst="rect">
            <a:avLst/>
          </a:prstGeom>
        </p:spPr>
      </p:pic>
      <p:pic>
        <p:nvPicPr>
          <p:cNvPr id="6" name="Picture 5">
            <a:extLst>
              <a:ext uri="{FF2B5EF4-FFF2-40B4-BE49-F238E27FC236}">
                <a16:creationId xmlns:a16="http://schemas.microsoft.com/office/drawing/2014/main" id="{F7B9A95C-25A9-4451-9C32-5908600588CA}"/>
              </a:ext>
            </a:extLst>
          </p:cNvPr>
          <p:cNvPicPr>
            <a:picLocks noChangeAspect="1"/>
          </p:cNvPicPr>
          <p:nvPr/>
        </p:nvPicPr>
        <p:blipFill>
          <a:blip r:embed="rId4"/>
          <a:stretch>
            <a:fillRect/>
          </a:stretch>
        </p:blipFill>
        <p:spPr>
          <a:xfrm>
            <a:off x="1403648" y="1736345"/>
            <a:ext cx="6552234" cy="3385308"/>
          </a:xfrm>
          <a:prstGeom prst="rect">
            <a:avLst/>
          </a:prstGeom>
        </p:spPr>
      </p:pic>
      <p:sp>
        <p:nvSpPr>
          <p:cNvPr id="9" name="Footer Placeholder 4">
            <a:extLst>
              <a:ext uri="{FF2B5EF4-FFF2-40B4-BE49-F238E27FC236}">
                <a16:creationId xmlns:a16="http://schemas.microsoft.com/office/drawing/2014/main" id="{ECE7AFBE-B0C3-4C39-B3D6-7E0C007C8A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813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18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5BE2C875-9F41-46E9-AA81-E10B28EBD98E}"/>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Auswirkung unterschiedlicher Auflösungen </a:t>
            </a:r>
          </a:p>
          <a:p>
            <a:pPr>
              <a:lnSpc>
                <a:spcPct val="100000"/>
              </a:lnSpc>
            </a:pPr>
            <a:r>
              <a:rPr lang="de-DE" b="1" u="none" kern="0" dirty="0">
                <a:latin typeface="Calibri" panose="020F0502020204030204" pitchFamily="34" charset="0"/>
                <a:cs typeface="Calibri" panose="020F0502020204030204" pitchFamily="34" charset="0"/>
              </a:rPr>
              <a:t>der Kameras</a:t>
            </a:r>
          </a:p>
        </p:txBody>
      </p:sp>
      <p:sp>
        <p:nvSpPr>
          <p:cNvPr id="11" name="Footer Placeholder 4">
            <a:extLst>
              <a:ext uri="{FF2B5EF4-FFF2-40B4-BE49-F238E27FC236}">
                <a16:creationId xmlns:a16="http://schemas.microsoft.com/office/drawing/2014/main" id="{0BFC3921-CBC7-445E-B16A-5DE0A9B3410E}"/>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3" name="Picture 2">
            <a:extLst>
              <a:ext uri="{FF2B5EF4-FFF2-40B4-BE49-F238E27FC236}">
                <a16:creationId xmlns:a16="http://schemas.microsoft.com/office/drawing/2014/main" id="{90B4D358-4924-4D60-B18B-11024E2ABA9D}"/>
              </a:ext>
            </a:extLst>
          </p:cNvPr>
          <p:cNvPicPr>
            <a:picLocks noChangeAspect="1"/>
          </p:cNvPicPr>
          <p:nvPr/>
        </p:nvPicPr>
        <p:blipFill>
          <a:blip r:embed="rId3"/>
          <a:stretch>
            <a:fillRect/>
          </a:stretch>
        </p:blipFill>
        <p:spPr>
          <a:xfrm>
            <a:off x="0" y="2197999"/>
            <a:ext cx="9144000" cy="1292913"/>
          </a:xfrm>
          <a:prstGeom prst="rect">
            <a:avLst/>
          </a:prstGeom>
        </p:spPr>
      </p:pic>
      <p:pic>
        <p:nvPicPr>
          <p:cNvPr id="12" name="Picture 11">
            <a:extLst>
              <a:ext uri="{FF2B5EF4-FFF2-40B4-BE49-F238E27FC236}">
                <a16:creationId xmlns:a16="http://schemas.microsoft.com/office/drawing/2014/main" id="{4A3DAACB-7203-487C-BF69-133DE0220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3968" y="4157504"/>
            <a:ext cx="3496063" cy="1076642"/>
          </a:xfrm>
          <a:prstGeom prst="rect">
            <a:avLst/>
          </a:prstGeom>
          <a:ln/>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23795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Rektifizierungsansatz</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19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Slide Number Placeholder 5">
            <a:extLst>
              <a:ext uri="{FF2B5EF4-FFF2-40B4-BE49-F238E27FC236}">
                <a16:creationId xmlns:a16="http://schemas.microsoft.com/office/drawing/2014/main" id="{786FB04A-6477-4A23-8230-B365EDC45C24}"/>
              </a:ext>
            </a:extLst>
          </p:cNvPr>
          <p:cNvSpPr txBox="1">
            <a:spLocks/>
          </p:cNvSpPr>
          <p:nvPr/>
        </p:nvSpPr>
        <p:spPr>
          <a:xfrm>
            <a:off x="539750" y="5900738"/>
            <a:ext cx="431800" cy="365125"/>
          </a:xfrm>
          <a:prstGeom prst="rect">
            <a:avLst/>
          </a:prstGeom>
        </p:spPr>
        <p:txBody>
          <a:bodyPr vert="horz" lIns="91440" tIns="45720" rIns="91440" bIns="45720" rtlCol="0" anchor="ctr"/>
          <a:lstStyle>
            <a:defPPr>
              <a:defRPr lang="de-DE"/>
            </a:defPPr>
            <a:lvl1pPr algn="l" rtl="0" eaLnBrk="0" fontAlgn="base" hangingPunct="0">
              <a:lnSpc>
                <a:spcPct val="80000"/>
              </a:lnSpc>
              <a:spcBef>
                <a:spcPct val="50000"/>
              </a:spcBef>
              <a:spcAft>
                <a:spcPct val="0"/>
              </a:spcAft>
              <a:defRPr sz="1200" u="none" kern="1200">
                <a:solidFill>
                  <a:schemeClr val="bg1"/>
                </a:solidFill>
                <a:latin typeface="Arial Narrow" pitchFamily="-112" charset="0"/>
                <a:ea typeface="ＭＳ Ｐゴシック" pitchFamily="-112" charset="-128"/>
                <a:cs typeface="+mn-cs"/>
              </a:defRPr>
            </a:lvl1pPr>
            <a:lvl2pPr marL="4572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2pPr>
            <a:lvl3pPr marL="9144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3pPr>
            <a:lvl4pPr marL="13716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4pPr>
            <a:lvl5pPr marL="1828800" algn="l" rtl="0" eaLnBrk="0" fontAlgn="base" hangingPunct="0">
              <a:lnSpc>
                <a:spcPct val="80000"/>
              </a:lnSpc>
              <a:spcBef>
                <a:spcPct val="50000"/>
              </a:spcBef>
              <a:spcAft>
                <a:spcPct val="0"/>
              </a:spcAft>
              <a:defRPr sz="1100" u="sng" kern="1200">
                <a:solidFill>
                  <a:schemeClr val="bg1"/>
                </a:solidFill>
                <a:latin typeface="Arial Narrow" pitchFamily="34" charset="0"/>
                <a:ea typeface="ＭＳ Ｐゴシック" pitchFamily="34" charset="-128"/>
                <a:cs typeface="+mn-cs"/>
              </a:defRPr>
            </a:lvl5pPr>
            <a:lvl6pPr marL="2286000" algn="l" defTabSz="914400" rtl="0" eaLnBrk="1" latinLnBrk="0" hangingPunct="1">
              <a:defRPr sz="1100" u="sng" kern="1200">
                <a:solidFill>
                  <a:schemeClr val="bg1"/>
                </a:solidFill>
                <a:latin typeface="Arial Narrow" pitchFamily="34" charset="0"/>
                <a:ea typeface="ＭＳ Ｐゴシック" pitchFamily="34" charset="-128"/>
                <a:cs typeface="+mn-cs"/>
              </a:defRPr>
            </a:lvl6pPr>
            <a:lvl7pPr marL="2743200" algn="l" defTabSz="914400" rtl="0" eaLnBrk="1" latinLnBrk="0" hangingPunct="1">
              <a:defRPr sz="1100" u="sng" kern="1200">
                <a:solidFill>
                  <a:schemeClr val="bg1"/>
                </a:solidFill>
                <a:latin typeface="Arial Narrow" pitchFamily="34" charset="0"/>
                <a:ea typeface="ＭＳ Ｐゴシック" pitchFamily="34" charset="-128"/>
                <a:cs typeface="+mn-cs"/>
              </a:defRPr>
            </a:lvl7pPr>
            <a:lvl8pPr marL="3200400" algn="l" defTabSz="914400" rtl="0" eaLnBrk="1" latinLnBrk="0" hangingPunct="1">
              <a:defRPr sz="1100" u="sng" kern="1200">
                <a:solidFill>
                  <a:schemeClr val="bg1"/>
                </a:solidFill>
                <a:latin typeface="Arial Narrow" pitchFamily="34" charset="0"/>
                <a:ea typeface="ＭＳ Ｐゴシック" pitchFamily="34" charset="-128"/>
                <a:cs typeface="+mn-cs"/>
              </a:defRPr>
            </a:lvl8pPr>
            <a:lvl9pPr marL="3657600" algn="l" defTabSz="914400" rtl="0" eaLnBrk="1" latinLnBrk="0" hangingPunct="1">
              <a:defRPr sz="1100" u="sng" kern="1200">
                <a:solidFill>
                  <a:schemeClr val="bg1"/>
                </a:solidFill>
                <a:latin typeface="Arial Narrow" pitchFamily="34" charset="0"/>
                <a:ea typeface="ＭＳ Ｐゴシック" pitchFamily="34" charset="-128"/>
                <a:cs typeface="+mn-cs"/>
              </a:defRPr>
            </a:lvl9pPr>
          </a:lstStyle>
          <a:p>
            <a:pPr>
              <a:defRPr/>
            </a:pPr>
            <a:fld id="{944B4367-9E0C-405E-84D6-0F55A4E33EA1}" type="slidenum">
              <a:rPr lang="de-DE" smtClean="0"/>
              <a:pPr>
                <a:defRPr/>
              </a:pPr>
              <a:t>19</a:t>
            </a:fld>
            <a:endParaRPr lang="de-DE" dirty="0"/>
          </a:p>
        </p:txBody>
      </p:sp>
      <p:sp>
        <p:nvSpPr>
          <p:cNvPr id="11" name="Content Placeholder 2">
            <a:extLst>
              <a:ext uri="{FF2B5EF4-FFF2-40B4-BE49-F238E27FC236}">
                <a16:creationId xmlns:a16="http://schemas.microsoft.com/office/drawing/2014/main" id="{9185C6B2-839C-4DAB-8276-D9869112004F}"/>
              </a:ext>
            </a:extLst>
          </p:cNvPr>
          <p:cNvSpPr>
            <a:spLocks noGrp="1"/>
          </p:cNvSpPr>
          <p:nvPr>
            <p:ph idx="1"/>
          </p:nvPr>
        </p:nvSpPr>
        <p:spPr>
          <a:xfrm>
            <a:off x="509254" y="1259645"/>
            <a:ext cx="8351837" cy="4038600"/>
          </a:xfrm>
        </p:spPr>
        <p:txBody>
          <a:bodyPr/>
          <a:lstStyle/>
          <a:p>
            <a:pPr>
              <a:buFont typeface="Arial" panose="020B0604020202020204" pitchFamily="34" charset="0"/>
              <a:buChar char="•"/>
            </a:pPr>
            <a:r>
              <a:rPr lang="de-DE" sz="2000" dirty="0">
                <a:latin typeface="Calibri (Body)"/>
              </a:rPr>
              <a:t>Ist auf eine schnelle und effiziente Rekonstruktion einer Szene ausgelegt.</a:t>
            </a:r>
          </a:p>
          <a:p>
            <a:pPr>
              <a:buFont typeface="Arial" panose="020B0604020202020204" pitchFamily="34" charset="0"/>
              <a:buChar char="•"/>
            </a:pPr>
            <a:r>
              <a:rPr lang="de-DE" sz="2000" dirty="0">
                <a:latin typeface="Calibri (Body)"/>
              </a:rPr>
              <a:t>Keine Bestimmung der Kameraparameter.</a:t>
            </a:r>
          </a:p>
          <a:p>
            <a:pPr>
              <a:buFont typeface="Arial" panose="020B0604020202020204" pitchFamily="34" charset="0"/>
              <a:buChar char="•"/>
            </a:pPr>
            <a:r>
              <a:rPr lang="de-DE" sz="2000" dirty="0">
                <a:latin typeface="Calibri (Body)"/>
              </a:rPr>
              <a:t>Methode beruht auf zuvorige rektifizierung der Bilder.</a:t>
            </a:r>
          </a:p>
        </p:txBody>
      </p:sp>
      <p:pic>
        <p:nvPicPr>
          <p:cNvPr id="12" name="Picture 11">
            <a:extLst>
              <a:ext uri="{FF2B5EF4-FFF2-40B4-BE49-F238E27FC236}">
                <a16:creationId xmlns:a16="http://schemas.microsoft.com/office/drawing/2014/main" id="{B2056615-C65F-4174-ACA1-B02F57E8D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08920"/>
            <a:ext cx="4440923" cy="2791258"/>
          </a:xfrm>
          <a:prstGeom prst="rect">
            <a:avLst/>
          </a:prstGeom>
        </p:spPr>
      </p:pic>
      <p:pic>
        <p:nvPicPr>
          <p:cNvPr id="13" name="Picture 12">
            <a:extLst>
              <a:ext uri="{FF2B5EF4-FFF2-40B4-BE49-F238E27FC236}">
                <a16:creationId xmlns:a16="http://schemas.microsoft.com/office/drawing/2014/main" id="{7C1C3DE4-7D09-44DB-9C32-7DA012D55C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077" y="2708920"/>
            <a:ext cx="4440923" cy="2769450"/>
          </a:xfrm>
          <a:prstGeom prst="rect">
            <a:avLst/>
          </a:prstGeom>
        </p:spPr>
      </p:pic>
      <p:sp>
        <p:nvSpPr>
          <p:cNvPr id="14" name="Footer Placeholder 4">
            <a:extLst>
              <a:ext uri="{FF2B5EF4-FFF2-40B4-BE49-F238E27FC236}">
                <a16:creationId xmlns:a16="http://schemas.microsoft.com/office/drawing/2014/main" id="{3A80B1B4-E85E-4F19-8C57-B222E8F365E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46560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6E4567-CA9A-4790-A9F8-B0ACF58A33E5}"/>
              </a:ext>
            </a:extLst>
          </p:cNvPr>
          <p:cNvSpPr>
            <a:spLocks noGrp="1"/>
          </p:cNvSpPr>
          <p:nvPr>
            <p:ph type="dt" sz="half" idx="10"/>
          </p:nvPr>
        </p:nvSpPr>
        <p:spPr/>
        <p:txBody>
          <a:bodyPr/>
          <a:lstStyle/>
          <a:p>
            <a:pPr>
              <a:defRPr/>
            </a:pPr>
            <a:r>
              <a:rPr lang="de-DE" dirty="0"/>
              <a:t>04.07.2018</a:t>
            </a:r>
          </a:p>
        </p:txBody>
      </p:sp>
      <p:sp>
        <p:nvSpPr>
          <p:cNvPr id="6" name="Slide Number Placeholder 5">
            <a:extLst>
              <a:ext uri="{FF2B5EF4-FFF2-40B4-BE49-F238E27FC236}">
                <a16:creationId xmlns:a16="http://schemas.microsoft.com/office/drawing/2014/main" id="{E30726C5-D06B-46BF-9BDB-71BB63BCD23E}"/>
              </a:ext>
            </a:extLst>
          </p:cNvPr>
          <p:cNvSpPr>
            <a:spLocks noGrp="1"/>
          </p:cNvSpPr>
          <p:nvPr>
            <p:ph type="sldNum" sz="quarter" idx="12"/>
          </p:nvPr>
        </p:nvSpPr>
        <p:spPr/>
        <p:txBody>
          <a:bodyPr/>
          <a:lstStyle/>
          <a:p>
            <a:pPr>
              <a:defRPr/>
            </a:pPr>
            <a:fld id="{944B4367-9E0C-405E-84D6-0F55A4E33EA1}" type="slidenum">
              <a:rPr lang="de-DE" smtClean="0"/>
              <a:pPr>
                <a:defRPr/>
              </a:pPr>
              <a:t>2</a:t>
            </a:fld>
            <a:endParaRPr lang="de-DE" dirty="0"/>
          </a:p>
        </p:txBody>
      </p:sp>
      <p:pic>
        <p:nvPicPr>
          <p:cNvPr id="8" name="Picture 7">
            <a:extLst>
              <a:ext uri="{FF2B5EF4-FFF2-40B4-BE49-F238E27FC236}">
                <a16:creationId xmlns:a16="http://schemas.microsoft.com/office/drawing/2014/main" id="{CBFD3BE3-EB1C-46F1-B49F-5BBE44BC33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60" y="2294699"/>
            <a:ext cx="3496487" cy="3417953"/>
          </a:xfrm>
          <a:prstGeom prst="rect">
            <a:avLst/>
          </a:prstGeom>
        </p:spPr>
      </p:pic>
      <p:pic>
        <p:nvPicPr>
          <p:cNvPr id="10" name="Picture 9">
            <a:extLst>
              <a:ext uri="{FF2B5EF4-FFF2-40B4-BE49-F238E27FC236}">
                <a16:creationId xmlns:a16="http://schemas.microsoft.com/office/drawing/2014/main" id="{1AE8548D-85F7-4E55-88FD-FAB331C3B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074" y="92041"/>
            <a:ext cx="3745090" cy="2106613"/>
          </a:xfrm>
          <a:prstGeom prst="rect">
            <a:avLst/>
          </a:prstGeom>
        </p:spPr>
      </p:pic>
      <p:pic>
        <p:nvPicPr>
          <p:cNvPr id="12" name="Picture 11">
            <a:extLst>
              <a:ext uri="{FF2B5EF4-FFF2-40B4-BE49-F238E27FC236}">
                <a16:creationId xmlns:a16="http://schemas.microsoft.com/office/drawing/2014/main" id="{EABD6F77-E738-4C19-BEA0-1A6DE80D7835}"/>
              </a:ext>
            </a:extLst>
          </p:cNvPr>
          <p:cNvPicPr>
            <a:picLocks noChangeAspect="1"/>
          </p:cNvPicPr>
          <p:nvPr/>
        </p:nvPicPr>
        <p:blipFill rotWithShape="1">
          <a:blip r:embed="rId5">
            <a:extLst>
              <a:ext uri="{28A0092B-C50C-407E-A947-70E740481C1C}">
                <a14:useLocalDpi xmlns:a14="http://schemas.microsoft.com/office/drawing/2010/main" val="0"/>
              </a:ext>
            </a:extLst>
          </a:blip>
          <a:srcRect l="30295"/>
          <a:stretch/>
        </p:blipFill>
        <p:spPr>
          <a:xfrm>
            <a:off x="4572000" y="2294699"/>
            <a:ext cx="4232474" cy="3417953"/>
          </a:xfrm>
          <a:prstGeom prst="rect">
            <a:avLst/>
          </a:prstGeom>
        </p:spPr>
      </p:pic>
      <p:sp>
        <p:nvSpPr>
          <p:cNvPr id="9" name="Footer Placeholder 4">
            <a:extLst>
              <a:ext uri="{FF2B5EF4-FFF2-40B4-BE49-F238E27FC236}">
                <a16:creationId xmlns:a16="http://schemas.microsoft.com/office/drawing/2014/main" id="{A29536C6-32F9-46AE-A1F1-C7CBF5073C28}"/>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44381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685800" y="2780928"/>
            <a:ext cx="7772400" cy="533400"/>
          </a:xfrm>
        </p:spPr>
        <p:txBody>
          <a:bodyPr/>
          <a:lstStyle/>
          <a:p>
            <a:pPr algn="ctr"/>
            <a:r>
              <a:rPr lang="de-DE" sz="6600" dirty="0"/>
              <a:t>Zusatzfolien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13" name="Footer Placeholder 4">
            <a:extLst>
              <a:ext uri="{FF2B5EF4-FFF2-40B4-BE49-F238E27FC236}">
                <a16:creationId xmlns:a16="http://schemas.microsoft.com/office/drawing/2014/main" id="{228F262C-359B-4912-BBA5-61B51AE0302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3343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21</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Homographien</a:t>
            </a:r>
          </a:p>
        </p:txBody>
      </p:sp>
      <p:sp>
        <p:nvSpPr>
          <p:cNvPr id="8" name="Footer Placeholder 4">
            <a:extLst>
              <a:ext uri="{FF2B5EF4-FFF2-40B4-BE49-F238E27FC236}">
                <a16:creationId xmlns:a16="http://schemas.microsoft.com/office/drawing/2014/main" id="{AC769688-2D0E-4AF4-8B63-60B6B3A1C72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61411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22</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Content Placeholder 2">
            <a:extLst>
              <a:ext uri="{FF2B5EF4-FFF2-40B4-BE49-F238E27FC236}">
                <a16:creationId xmlns:a16="http://schemas.microsoft.com/office/drawing/2014/main" id="{074A7574-DF88-43AA-8461-57C2485230EC}"/>
              </a:ext>
            </a:extLst>
          </p:cNvPr>
          <p:cNvSpPr txBox="1">
            <a:spLocks/>
          </p:cNvSpPr>
          <p:nvPr/>
        </p:nvSpPr>
        <p:spPr bwMode="auto">
          <a:xfrm>
            <a:off x="180976" y="1028700"/>
            <a:ext cx="8351837" cy="403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ea typeface="+mn-ea"/>
              </a:defRPr>
            </a:lvl2pPr>
            <a:lvl3pPr marL="1143000" indent="-228600" algn="l" rtl="0" eaLnBrk="0" fontAlgn="base" hangingPunct="0">
              <a:spcBef>
                <a:spcPct val="20000"/>
              </a:spcBef>
              <a:spcAft>
                <a:spcPct val="0"/>
              </a:spcAft>
              <a:defRPr sz="2400">
                <a:solidFill>
                  <a:schemeClr val="tx1"/>
                </a:solidFill>
                <a:latin typeface="Arial" charset="0"/>
                <a:ea typeface="+mn-ea"/>
              </a:defRPr>
            </a:lvl3pPr>
            <a:lvl4pPr marL="1600200" indent="-228600" algn="l" rtl="0" eaLnBrk="0" fontAlgn="base" hangingPunct="0">
              <a:spcBef>
                <a:spcPct val="20000"/>
              </a:spcBef>
              <a:spcAft>
                <a:spcPct val="0"/>
              </a:spcAft>
              <a:defRPr sz="2000">
                <a:solidFill>
                  <a:schemeClr val="tx1"/>
                </a:solidFill>
                <a:latin typeface="Arial" charset="0"/>
                <a:ea typeface="+mn-ea"/>
              </a:defRPr>
            </a:lvl4pPr>
            <a:lvl5pPr marL="2057400" indent="-228600" algn="l" rtl="0" eaLnBrk="0" fontAlgn="base" hangingPunct="0">
              <a:spcBef>
                <a:spcPct val="20000"/>
              </a:spcBef>
              <a:spcAft>
                <a:spcPct val="0"/>
              </a:spcAft>
              <a:defRPr sz="2000">
                <a:solidFill>
                  <a:schemeClr val="tx1"/>
                </a:solidFill>
                <a:latin typeface="Arial" charset="0"/>
                <a:ea typeface="+mn-ea"/>
              </a:defRPr>
            </a:lvl5pPr>
            <a:lvl6pPr marL="2514600" indent="-228600" algn="l" rtl="0" fontAlgn="base">
              <a:spcBef>
                <a:spcPct val="20000"/>
              </a:spcBef>
              <a:spcAft>
                <a:spcPct val="0"/>
              </a:spcAft>
              <a:defRPr sz="2000">
                <a:solidFill>
                  <a:schemeClr val="tx1"/>
                </a:solidFill>
                <a:latin typeface="Arial" charset="0"/>
                <a:ea typeface="+mn-ea"/>
              </a:defRPr>
            </a:lvl6pPr>
            <a:lvl7pPr marL="2971800" indent="-228600" algn="l" rtl="0" fontAlgn="base">
              <a:spcBef>
                <a:spcPct val="20000"/>
              </a:spcBef>
              <a:spcAft>
                <a:spcPct val="0"/>
              </a:spcAft>
              <a:defRPr sz="2000">
                <a:solidFill>
                  <a:schemeClr val="tx1"/>
                </a:solidFill>
                <a:latin typeface="Arial" charset="0"/>
                <a:ea typeface="+mn-ea"/>
              </a:defRPr>
            </a:lvl7pPr>
            <a:lvl8pPr marL="3429000" indent="-228600" algn="l" rtl="0" fontAlgn="base">
              <a:spcBef>
                <a:spcPct val="20000"/>
              </a:spcBef>
              <a:spcAft>
                <a:spcPct val="0"/>
              </a:spcAft>
              <a:defRPr sz="2000">
                <a:solidFill>
                  <a:schemeClr val="tx1"/>
                </a:solidFill>
                <a:latin typeface="Arial" charset="0"/>
                <a:ea typeface="+mn-ea"/>
              </a:defRPr>
            </a:lvl8pPr>
            <a:lvl9pPr marL="3886200" indent="-228600" algn="l" rtl="0" fontAlgn="base">
              <a:spcBef>
                <a:spcPct val="20000"/>
              </a:spcBef>
              <a:spcAft>
                <a:spcPct val="0"/>
              </a:spcAft>
              <a:defRPr sz="2000">
                <a:solidFill>
                  <a:schemeClr val="tx1"/>
                </a:solidFill>
                <a:latin typeface="Arial" charset="0"/>
                <a:ea typeface="+mn-ea"/>
              </a:defRPr>
            </a:lvl9pPr>
          </a:lstStyle>
          <a:p>
            <a:pPr>
              <a:lnSpc>
                <a:spcPct val="100000"/>
              </a:lnSpc>
              <a:buFont typeface="Arial" panose="020B0604020202020204" pitchFamily="34" charset="0"/>
              <a:buChar char="•"/>
            </a:pPr>
            <a:r>
              <a:rPr lang="de-DE" sz="2400" u="none" kern="0" dirty="0">
                <a:latin typeface="Calibri (Body)"/>
              </a:rPr>
              <a:t>Fundamental Matrix und Essentielle Matrix</a:t>
            </a:r>
          </a:p>
          <a:p>
            <a:pPr marL="457200" lvl="1" indent="0">
              <a:lnSpc>
                <a:spcPct val="100000"/>
              </a:lnSpc>
            </a:pPr>
            <a:endParaRPr lang="de-DE" sz="2400" u="none" kern="0" dirty="0">
              <a:latin typeface="Calibri (Body)"/>
            </a:endParaRPr>
          </a:p>
        </p:txBody>
      </p:sp>
      <p:pic>
        <p:nvPicPr>
          <p:cNvPr id="11" name="Picture 10">
            <a:extLst>
              <a:ext uri="{FF2B5EF4-FFF2-40B4-BE49-F238E27FC236}">
                <a16:creationId xmlns:a16="http://schemas.microsoft.com/office/drawing/2014/main" id="{ECE6BAF7-E018-4C0D-819F-1F383417E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25" y="1803491"/>
            <a:ext cx="7687748" cy="1848108"/>
          </a:xfrm>
          <a:prstGeom prst="rect">
            <a:avLst/>
          </a:prstGeom>
        </p:spPr>
      </p:pic>
      <p:pic>
        <p:nvPicPr>
          <p:cNvPr id="12" name="Picture 11">
            <a:extLst>
              <a:ext uri="{FF2B5EF4-FFF2-40B4-BE49-F238E27FC236}">
                <a16:creationId xmlns:a16="http://schemas.microsoft.com/office/drawing/2014/main" id="{4B89C6B8-D846-4B21-AAA2-6CDAC6D3D172}"/>
              </a:ext>
            </a:extLst>
          </p:cNvPr>
          <p:cNvPicPr>
            <a:picLocks noChangeAspect="1"/>
          </p:cNvPicPr>
          <p:nvPr/>
        </p:nvPicPr>
        <p:blipFill rotWithShape="1">
          <a:blip r:embed="rId4">
            <a:extLst>
              <a:ext uri="{28A0092B-C50C-407E-A947-70E740481C1C}">
                <a14:useLocalDpi xmlns:a14="http://schemas.microsoft.com/office/drawing/2010/main" val="0"/>
              </a:ext>
            </a:extLst>
          </a:blip>
          <a:srcRect b="21049"/>
          <a:stretch/>
        </p:blipFill>
        <p:spPr>
          <a:xfrm>
            <a:off x="1882039" y="3751611"/>
            <a:ext cx="5274921" cy="1999337"/>
          </a:xfrm>
          <a:prstGeom prst="rect">
            <a:avLst/>
          </a:prstGeom>
        </p:spPr>
      </p:pic>
      <p:sp>
        <p:nvSpPr>
          <p:cNvPr id="13" name="Footer Placeholder 4">
            <a:extLst>
              <a:ext uri="{FF2B5EF4-FFF2-40B4-BE49-F238E27FC236}">
                <a16:creationId xmlns:a16="http://schemas.microsoft.com/office/drawing/2014/main" id="{F6B89563-1FAC-4F09-AF79-33136BEA060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46567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3" name="Content Placeholder 7">
            <a:extLst>
              <a:ext uri="{FF2B5EF4-FFF2-40B4-BE49-F238E27FC236}">
                <a16:creationId xmlns:a16="http://schemas.microsoft.com/office/drawing/2014/main" id="{39383731-182C-4A9B-B7D7-D715C35AFE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3979" y="1124744"/>
            <a:ext cx="5356042" cy="1287574"/>
          </a:xfrm>
        </p:spPr>
      </p:pic>
      <p:pic>
        <p:nvPicPr>
          <p:cNvPr id="14" name="Picture 13">
            <a:extLst>
              <a:ext uri="{FF2B5EF4-FFF2-40B4-BE49-F238E27FC236}">
                <a16:creationId xmlns:a16="http://schemas.microsoft.com/office/drawing/2014/main" id="{24FDD988-FEC4-449D-82D4-FDC6325CEB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2467067"/>
            <a:ext cx="2430056" cy="852889"/>
          </a:xfrm>
          <a:prstGeom prst="rect">
            <a:avLst/>
          </a:prstGeom>
        </p:spPr>
      </p:pic>
      <p:pic>
        <p:nvPicPr>
          <p:cNvPr id="15" name="Picture 14">
            <a:extLst>
              <a:ext uri="{FF2B5EF4-FFF2-40B4-BE49-F238E27FC236}">
                <a16:creationId xmlns:a16="http://schemas.microsoft.com/office/drawing/2014/main" id="{59A17358-ED22-4159-8B93-C58623973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9821" y="3353363"/>
            <a:ext cx="3382126" cy="659228"/>
          </a:xfrm>
          <a:prstGeom prst="rect">
            <a:avLst/>
          </a:prstGeom>
        </p:spPr>
      </p:pic>
      <p:pic>
        <p:nvPicPr>
          <p:cNvPr id="16" name="Picture 15">
            <a:extLst>
              <a:ext uri="{FF2B5EF4-FFF2-40B4-BE49-F238E27FC236}">
                <a16:creationId xmlns:a16="http://schemas.microsoft.com/office/drawing/2014/main" id="{AF66AFCB-1043-4D7B-97FA-1F7CCDA413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8814" y="4063970"/>
            <a:ext cx="5024136" cy="876209"/>
          </a:xfrm>
          <a:prstGeom prst="rect">
            <a:avLst/>
          </a:prstGeom>
        </p:spPr>
      </p:pic>
      <p:pic>
        <p:nvPicPr>
          <p:cNvPr id="17" name="Picture 16">
            <a:extLst>
              <a:ext uri="{FF2B5EF4-FFF2-40B4-BE49-F238E27FC236}">
                <a16:creationId xmlns:a16="http://schemas.microsoft.com/office/drawing/2014/main" id="{F1D32D67-1833-4C92-B7EA-CCC2171905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327" y="4989241"/>
            <a:ext cx="2753109" cy="847843"/>
          </a:xfrm>
          <a:prstGeom prst="rect">
            <a:avLst/>
          </a:prstGeom>
        </p:spPr>
      </p:pic>
      <p:sp>
        <p:nvSpPr>
          <p:cNvPr id="11" name="Footer Placeholder 4">
            <a:extLst>
              <a:ext uri="{FF2B5EF4-FFF2-40B4-BE49-F238E27FC236}">
                <a16:creationId xmlns:a16="http://schemas.microsoft.com/office/drawing/2014/main" id="{F15476FE-EC5F-4BD9-9C70-2746E5723CB5}"/>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39426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24</a:t>
            </a:fld>
            <a:endParaRPr lang="de-DE"/>
          </a:p>
        </p:txBody>
      </p:sp>
      <p:sp>
        <p:nvSpPr>
          <p:cNvPr id="7" name="Footer Placeholder 4">
            <a:extLst>
              <a:ext uri="{FF2B5EF4-FFF2-40B4-BE49-F238E27FC236}">
                <a16:creationId xmlns:a16="http://schemas.microsoft.com/office/drawing/2014/main" id="{C4C146E8-EC73-46FC-8B03-58FA3D7A2538}"/>
              </a:ext>
            </a:extLst>
          </p:cNvPr>
          <p:cNvSpPr>
            <a:spLocks noGrp="1"/>
          </p:cNvSpPr>
          <p:nvPr>
            <p:ph type="ftr" sz="quarter" idx="11"/>
          </p:nvPr>
        </p:nvSpPr>
        <p:spPr>
          <a:xfrm>
            <a:off x="539750" y="6365875"/>
            <a:ext cx="2016125" cy="365125"/>
          </a:xfrm>
        </p:spPr>
        <p:txBody>
          <a:bodyPr/>
          <a:lstStyle/>
          <a:p>
            <a:pPr>
              <a:defRPr/>
            </a:pPr>
            <a:r>
              <a:rPr lang="de-DE" dirty="0"/>
              <a:t>Hochschule Furtwangen, </a:t>
            </a:r>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4" name="Picture 3">
            <a:extLst>
              <a:ext uri="{FF2B5EF4-FFF2-40B4-BE49-F238E27FC236}">
                <a16:creationId xmlns:a16="http://schemas.microsoft.com/office/drawing/2014/main" id="{A0D626CB-8E69-4F94-8B7B-1988E318B467}"/>
              </a:ext>
            </a:extLst>
          </p:cNvPr>
          <p:cNvPicPr>
            <a:picLocks noChangeAspect="1"/>
          </p:cNvPicPr>
          <p:nvPr/>
        </p:nvPicPr>
        <p:blipFill>
          <a:blip r:embed="rId3"/>
          <a:stretch>
            <a:fillRect/>
          </a:stretch>
        </p:blipFill>
        <p:spPr>
          <a:xfrm>
            <a:off x="-11795" y="833202"/>
            <a:ext cx="9144000" cy="6024798"/>
          </a:xfrm>
          <a:prstGeom prst="rect">
            <a:avLst/>
          </a:prstGeom>
        </p:spPr>
      </p:pic>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Acht-Punkte-Algorithmus</a:t>
            </a:r>
          </a:p>
        </p:txBody>
      </p:sp>
      <p:sp>
        <p:nvSpPr>
          <p:cNvPr id="5" name="Rectangle 4">
            <a:extLst>
              <a:ext uri="{FF2B5EF4-FFF2-40B4-BE49-F238E27FC236}">
                <a16:creationId xmlns:a16="http://schemas.microsoft.com/office/drawing/2014/main" id="{4EC06925-E197-4EBA-9329-D32003E41DEC}"/>
              </a:ext>
            </a:extLst>
          </p:cNvPr>
          <p:cNvSpPr/>
          <p:nvPr/>
        </p:nvSpPr>
        <p:spPr bwMode="auto">
          <a:xfrm>
            <a:off x="7740352" y="2924944"/>
            <a:ext cx="1008112" cy="792088"/>
          </a:xfrm>
          <a:prstGeom prst="rect">
            <a:avLst/>
          </a:prstGeom>
          <a:solidFill>
            <a:schemeClr val="bg1"/>
          </a:solidFill>
          <a:ln>
            <a:no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accent3"/>
              </a:solidFill>
              <a:effectLst/>
              <a:latin typeface="Arial Narrow" pitchFamily="-112" charset="0"/>
              <a:ea typeface="ＭＳ Ｐゴシック" pitchFamily="-112" charset="-128"/>
            </a:endParaRPr>
          </a:p>
        </p:txBody>
      </p:sp>
    </p:spTree>
    <p:extLst>
      <p:ext uri="{BB962C8B-B14F-4D97-AF65-F5344CB8AC3E}">
        <p14:creationId xmlns:p14="http://schemas.microsoft.com/office/powerpoint/2010/main" val="3825160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solidFill>
                  <a:schemeClr val="tx1"/>
                </a:solidFill>
                <a:latin typeface="Calibri" panose="020F0502020204030204" pitchFamily="34" charset="0"/>
                <a:cs typeface="Calibri" panose="020F0502020204030204" pitchFamily="34" charset="0"/>
              </a:rPr>
              <a:t>Bestimmung extrinsischer Kameraparameter</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3" name="Picture 2">
            <a:extLst>
              <a:ext uri="{FF2B5EF4-FFF2-40B4-BE49-F238E27FC236}">
                <a16:creationId xmlns:a16="http://schemas.microsoft.com/office/drawing/2014/main" id="{38B80F73-331C-48EB-8559-18A745A8E96F}"/>
              </a:ext>
            </a:extLst>
          </p:cNvPr>
          <p:cNvPicPr>
            <a:picLocks noChangeAspect="1"/>
          </p:cNvPicPr>
          <p:nvPr/>
        </p:nvPicPr>
        <p:blipFill>
          <a:blip r:embed="rId3"/>
          <a:stretch>
            <a:fillRect/>
          </a:stretch>
        </p:blipFill>
        <p:spPr>
          <a:xfrm>
            <a:off x="971550" y="1291106"/>
            <a:ext cx="2691000" cy="1601600"/>
          </a:xfrm>
          <a:prstGeom prst="rect">
            <a:avLst/>
          </a:prstGeom>
        </p:spPr>
      </p:pic>
      <p:pic>
        <p:nvPicPr>
          <p:cNvPr id="4" name="Picture 3">
            <a:extLst>
              <a:ext uri="{FF2B5EF4-FFF2-40B4-BE49-F238E27FC236}">
                <a16:creationId xmlns:a16="http://schemas.microsoft.com/office/drawing/2014/main" id="{F9F0132D-99E2-457E-9684-E9A67B0E60F1}"/>
              </a:ext>
            </a:extLst>
          </p:cNvPr>
          <p:cNvPicPr>
            <a:picLocks noChangeAspect="1"/>
          </p:cNvPicPr>
          <p:nvPr/>
        </p:nvPicPr>
        <p:blipFill>
          <a:blip r:embed="rId4"/>
          <a:stretch>
            <a:fillRect/>
          </a:stretch>
        </p:blipFill>
        <p:spPr>
          <a:xfrm>
            <a:off x="1509750" y="3085418"/>
            <a:ext cx="1614600" cy="571200"/>
          </a:xfrm>
          <a:prstGeom prst="rect">
            <a:avLst/>
          </a:prstGeom>
        </p:spPr>
      </p:pic>
      <p:pic>
        <p:nvPicPr>
          <p:cNvPr id="5" name="Picture 4">
            <a:extLst>
              <a:ext uri="{FF2B5EF4-FFF2-40B4-BE49-F238E27FC236}">
                <a16:creationId xmlns:a16="http://schemas.microsoft.com/office/drawing/2014/main" id="{4791813A-F689-48DE-A410-6C3A287938F6}"/>
              </a:ext>
            </a:extLst>
          </p:cNvPr>
          <p:cNvPicPr>
            <a:picLocks noChangeAspect="1"/>
          </p:cNvPicPr>
          <p:nvPr/>
        </p:nvPicPr>
        <p:blipFill>
          <a:blip r:embed="rId5"/>
          <a:stretch>
            <a:fillRect/>
          </a:stretch>
        </p:blipFill>
        <p:spPr>
          <a:xfrm>
            <a:off x="1195800" y="3839779"/>
            <a:ext cx="2466750" cy="515200"/>
          </a:xfrm>
          <a:prstGeom prst="rect">
            <a:avLst/>
          </a:prstGeom>
        </p:spPr>
      </p:pic>
      <p:pic>
        <p:nvPicPr>
          <p:cNvPr id="6" name="Picture 5">
            <a:extLst>
              <a:ext uri="{FF2B5EF4-FFF2-40B4-BE49-F238E27FC236}">
                <a16:creationId xmlns:a16="http://schemas.microsoft.com/office/drawing/2014/main" id="{ADDB0BC0-EC8C-43B6-8186-8D5A56635067}"/>
              </a:ext>
            </a:extLst>
          </p:cNvPr>
          <p:cNvPicPr>
            <a:picLocks noChangeAspect="1"/>
          </p:cNvPicPr>
          <p:nvPr/>
        </p:nvPicPr>
        <p:blipFill>
          <a:blip r:embed="rId6"/>
          <a:stretch>
            <a:fillRect/>
          </a:stretch>
        </p:blipFill>
        <p:spPr>
          <a:xfrm>
            <a:off x="4357688" y="1258271"/>
            <a:ext cx="4215900" cy="1265600"/>
          </a:xfrm>
          <a:prstGeom prst="rect">
            <a:avLst/>
          </a:prstGeom>
        </p:spPr>
      </p:pic>
      <p:pic>
        <p:nvPicPr>
          <p:cNvPr id="8" name="Picture 7">
            <a:extLst>
              <a:ext uri="{FF2B5EF4-FFF2-40B4-BE49-F238E27FC236}">
                <a16:creationId xmlns:a16="http://schemas.microsoft.com/office/drawing/2014/main" id="{C0B7E7FC-3CA2-435F-8458-E6DD0C18555D}"/>
              </a:ext>
            </a:extLst>
          </p:cNvPr>
          <p:cNvPicPr>
            <a:picLocks noChangeAspect="1"/>
          </p:cNvPicPr>
          <p:nvPr/>
        </p:nvPicPr>
        <p:blipFill>
          <a:blip r:embed="rId7"/>
          <a:stretch>
            <a:fillRect/>
          </a:stretch>
        </p:blipFill>
        <p:spPr>
          <a:xfrm>
            <a:off x="450726" y="4487489"/>
            <a:ext cx="3722550" cy="1164800"/>
          </a:xfrm>
          <a:prstGeom prst="rect">
            <a:avLst/>
          </a:prstGeom>
        </p:spPr>
      </p:pic>
      <p:pic>
        <p:nvPicPr>
          <p:cNvPr id="11" name="Picture 10">
            <a:extLst>
              <a:ext uri="{FF2B5EF4-FFF2-40B4-BE49-F238E27FC236}">
                <a16:creationId xmlns:a16="http://schemas.microsoft.com/office/drawing/2014/main" id="{093E107D-0743-4849-ACEA-6EF9EF7596EA}"/>
              </a:ext>
            </a:extLst>
          </p:cNvPr>
          <p:cNvPicPr>
            <a:picLocks noChangeAspect="1"/>
          </p:cNvPicPr>
          <p:nvPr/>
        </p:nvPicPr>
        <p:blipFill>
          <a:blip r:embed="rId8"/>
          <a:stretch>
            <a:fillRect/>
          </a:stretch>
        </p:blipFill>
        <p:spPr>
          <a:xfrm>
            <a:off x="5296699" y="2732548"/>
            <a:ext cx="2377050" cy="593600"/>
          </a:xfrm>
          <a:prstGeom prst="rect">
            <a:avLst/>
          </a:prstGeom>
        </p:spPr>
      </p:pic>
      <p:pic>
        <p:nvPicPr>
          <p:cNvPr id="12" name="Picture 11">
            <a:extLst>
              <a:ext uri="{FF2B5EF4-FFF2-40B4-BE49-F238E27FC236}">
                <a16:creationId xmlns:a16="http://schemas.microsoft.com/office/drawing/2014/main" id="{11CB61C5-FF9A-4509-B252-BB91EC9DD0A5}"/>
              </a:ext>
            </a:extLst>
          </p:cNvPr>
          <p:cNvPicPr>
            <a:picLocks noChangeAspect="1"/>
          </p:cNvPicPr>
          <p:nvPr/>
        </p:nvPicPr>
        <p:blipFill>
          <a:blip r:embed="rId9"/>
          <a:stretch>
            <a:fillRect/>
          </a:stretch>
        </p:blipFill>
        <p:spPr>
          <a:xfrm>
            <a:off x="4085749" y="3474761"/>
            <a:ext cx="4798950" cy="918400"/>
          </a:xfrm>
          <a:prstGeom prst="rect">
            <a:avLst/>
          </a:prstGeom>
        </p:spPr>
      </p:pic>
      <p:sp>
        <p:nvSpPr>
          <p:cNvPr id="14" name="Footer Placeholder 4">
            <a:extLst>
              <a:ext uri="{FF2B5EF4-FFF2-40B4-BE49-F238E27FC236}">
                <a16:creationId xmlns:a16="http://schemas.microsoft.com/office/drawing/2014/main" id="{009E80F5-18E4-47B1-9CE8-9FB29A54778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0965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Sampson-Approximation genaues Verfahren</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8832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Unterschiedliche Auflösungen </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3" name="Picture 2">
            <a:extLst>
              <a:ext uri="{FF2B5EF4-FFF2-40B4-BE49-F238E27FC236}">
                <a16:creationId xmlns:a16="http://schemas.microsoft.com/office/drawing/2014/main" id="{ACB1B4F0-B850-4142-90C3-A983930416CC}"/>
              </a:ext>
            </a:extLst>
          </p:cNvPr>
          <p:cNvPicPr>
            <a:picLocks noChangeAspect="1"/>
          </p:cNvPicPr>
          <p:nvPr/>
        </p:nvPicPr>
        <p:blipFill>
          <a:blip r:embed="rId3"/>
          <a:stretch>
            <a:fillRect/>
          </a:stretch>
        </p:blipFill>
        <p:spPr>
          <a:xfrm>
            <a:off x="109424" y="1463400"/>
            <a:ext cx="8925151" cy="3931200"/>
          </a:xfrm>
          <a:prstGeom prst="rect">
            <a:avLst/>
          </a:prstGeom>
        </p:spPr>
      </p:pic>
    </p:spTree>
    <p:extLst>
      <p:ext uri="{BB962C8B-B14F-4D97-AF65-F5344CB8AC3E}">
        <p14:creationId xmlns:p14="http://schemas.microsoft.com/office/powerpoint/2010/main" val="302937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Unterschiedliche Auflösungen </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Footer Placeholder 4">
            <a:extLst>
              <a:ext uri="{FF2B5EF4-FFF2-40B4-BE49-F238E27FC236}">
                <a16:creationId xmlns:a16="http://schemas.microsoft.com/office/drawing/2014/main" id="{C3A19759-E03C-4DC5-85C0-D8F4E8EFE11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pic>
        <p:nvPicPr>
          <p:cNvPr id="11" name="Picture 10">
            <a:extLst>
              <a:ext uri="{FF2B5EF4-FFF2-40B4-BE49-F238E27FC236}">
                <a16:creationId xmlns:a16="http://schemas.microsoft.com/office/drawing/2014/main" id="{3C4A3717-B879-49F6-A387-93CF97E10288}"/>
              </a:ext>
            </a:extLst>
          </p:cNvPr>
          <p:cNvPicPr>
            <a:picLocks noChangeAspect="1"/>
          </p:cNvPicPr>
          <p:nvPr/>
        </p:nvPicPr>
        <p:blipFill>
          <a:blip r:embed="rId3"/>
          <a:stretch>
            <a:fillRect/>
          </a:stretch>
        </p:blipFill>
        <p:spPr>
          <a:xfrm>
            <a:off x="356099" y="1805000"/>
            <a:ext cx="8431801" cy="3248000"/>
          </a:xfrm>
          <a:prstGeom prst="rect">
            <a:avLst/>
          </a:prstGeom>
        </p:spPr>
      </p:pic>
      <p:pic>
        <p:nvPicPr>
          <p:cNvPr id="12" name="Picture 11">
            <a:extLst>
              <a:ext uri="{FF2B5EF4-FFF2-40B4-BE49-F238E27FC236}">
                <a16:creationId xmlns:a16="http://schemas.microsoft.com/office/drawing/2014/main" id="{F27BFF28-D4BE-4E0E-96CD-BDFB8997DC42}"/>
              </a:ext>
            </a:extLst>
          </p:cNvPr>
          <p:cNvPicPr>
            <a:picLocks noChangeAspect="1"/>
          </p:cNvPicPr>
          <p:nvPr/>
        </p:nvPicPr>
        <p:blipFill>
          <a:blip r:embed="rId4"/>
          <a:stretch>
            <a:fillRect/>
          </a:stretch>
        </p:blipFill>
        <p:spPr>
          <a:xfrm>
            <a:off x="423373" y="1771724"/>
            <a:ext cx="8297251" cy="3348800"/>
          </a:xfrm>
          <a:prstGeom prst="rect">
            <a:avLst/>
          </a:prstGeom>
        </p:spPr>
      </p:pic>
    </p:spTree>
    <p:extLst>
      <p:ext uri="{BB962C8B-B14F-4D97-AF65-F5344CB8AC3E}">
        <p14:creationId xmlns:p14="http://schemas.microsoft.com/office/powerpoint/2010/main" val="7726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29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344710"/>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Punktesortierungsalgorithmus</a:t>
            </a:r>
          </a:p>
        </p:txBody>
      </p:sp>
      <p:sp>
        <p:nvSpPr>
          <p:cNvPr id="8" name="Footer Placeholder 4">
            <a:extLst>
              <a:ext uri="{FF2B5EF4-FFF2-40B4-BE49-F238E27FC236}">
                <a16:creationId xmlns:a16="http://schemas.microsoft.com/office/drawing/2014/main" id="{A68E7687-9A4C-49FD-B946-BCACB7463D22}"/>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10445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3</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2" name="Picture 11">
            <a:extLst>
              <a:ext uri="{FF2B5EF4-FFF2-40B4-BE49-F238E27FC236}">
                <a16:creationId xmlns:a16="http://schemas.microsoft.com/office/drawing/2014/main" id="{69D9B15F-F66B-4773-A589-BD85B7CCE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26" y="1268760"/>
            <a:ext cx="8794547" cy="4320480"/>
          </a:xfrm>
          <a:prstGeom prst="rect">
            <a:avLst/>
          </a:prstGeom>
        </p:spPr>
      </p:pic>
      <p:sp>
        <p:nvSpPr>
          <p:cNvPr id="6" name="Footer Placeholder 4">
            <a:extLst>
              <a:ext uri="{FF2B5EF4-FFF2-40B4-BE49-F238E27FC236}">
                <a16:creationId xmlns:a16="http://schemas.microsoft.com/office/drawing/2014/main" id="{827C6D97-95FF-4D0F-AFF2-9558221650B7}"/>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dirty="0"/>
              <a:t>BackUpSlides</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30</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TextBox 1">
            <a:extLst>
              <a:ext uri="{FF2B5EF4-FFF2-40B4-BE49-F238E27FC236}">
                <a16:creationId xmlns:a16="http://schemas.microsoft.com/office/drawing/2014/main" id="{F6329C1B-3711-4DAD-A239-6C5455594232}"/>
              </a:ext>
            </a:extLst>
          </p:cNvPr>
          <p:cNvSpPr txBox="1"/>
          <p:nvPr/>
        </p:nvSpPr>
        <p:spPr>
          <a:xfrm>
            <a:off x="1187624" y="1988840"/>
            <a:ext cx="6624736" cy="590931"/>
          </a:xfrm>
          <a:prstGeom prst="rect">
            <a:avLst/>
          </a:prstGeom>
          <a:noFill/>
        </p:spPr>
        <p:txBody>
          <a:bodyPr wrap="square" rtlCol="0">
            <a:spAutoFit/>
          </a:bodyPr>
          <a:lstStyle/>
          <a:p>
            <a:r>
              <a:rPr lang="de-DE" sz="2000" u="none" dirty="0">
                <a:solidFill>
                  <a:schemeClr val="tx1"/>
                </a:solidFill>
                <a:latin typeface="Calibri" panose="020F0502020204030204" pitchFamily="34" charset="0"/>
                <a:cs typeface="Calibri" panose="020F0502020204030204" pitchFamily="34" charset="0"/>
              </a:rPr>
              <a:t>Vergleich der Computergrafik pipeline und der Computer Vision Pipeline</a:t>
            </a:r>
          </a:p>
        </p:txBody>
      </p:sp>
      <p:sp>
        <p:nvSpPr>
          <p:cNvPr id="8" name="Footer Placeholder 4">
            <a:extLst>
              <a:ext uri="{FF2B5EF4-FFF2-40B4-BE49-F238E27FC236}">
                <a16:creationId xmlns:a16="http://schemas.microsoft.com/office/drawing/2014/main" id="{05EFDA29-BA5D-4ED8-A81E-4E2D52890993}"/>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5140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a:xfrm>
            <a:off x="471488" y="334182"/>
            <a:ext cx="7772400" cy="533400"/>
          </a:xfrm>
        </p:spPr>
        <p:txBody>
          <a:bodyPr/>
          <a:lstStyle/>
          <a:p>
            <a:r>
              <a:rPr lang="de-DE" b="1" dirty="0">
                <a:latin typeface="Calibri" panose="020F0502020204030204" pitchFamily="34" charset="0"/>
                <a:cs typeface="Calibri" panose="020F0502020204030204" pitchFamily="34" charset="0"/>
              </a:rPr>
              <a:t>Gliederung</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4</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2" name="Rectangle: Rounded Corners 1">
            <a:extLst>
              <a:ext uri="{FF2B5EF4-FFF2-40B4-BE49-F238E27FC236}">
                <a16:creationId xmlns:a16="http://schemas.microsoft.com/office/drawing/2014/main" id="{7FBFF254-2E1E-48A3-8CAE-34D4689B89CE}"/>
              </a:ext>
            </a:extLst>
          </p:cNvPr>
          <p:cNvSpPr/>
          <p:nvPr/>
        </p:nvSpPr>
        <p:spPr bwMode="auto">
          <a:xfrm>
            <a:off x="611560" y="1412776"/>
            <a:ext cx="4320480" cy="1512168"/>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3" name="Rectangle: Rounded Corners 2">
            <a:extLst>
              <a:ext uri="{FF2B5EF4-FFF2-40B4-BE49-F238E27FC236}">
                <a16:creationId xmlns:a16="http://schemas.microsoft.com/office/drawing/2014/main" id="{B052102B-4791-4FF5-8019-DA68E0C31858}"/>
              </a:ext>
            </a:extLst>
          </p:cNvPr>
          <p:cNvSpPr/>
          <p:nvPr/>
        </p:nvSpPr>
        <p:spPr bwMode="auto">
          <a:xfrm>
            <a:off x="471488" y="1412776"/>
            <a:ext cx="3740472" cy="1368152"/>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endParaRPr kumimoji="0" lang="de-DE" sz="1100" b="0" i="0" u="sng" strike="noStrike" cap="none" normalizeH="0" baseline="0">
              <a:ln>
                <a:noFill/>
              </a:ln>
              <a:solidFill>
                <a:schemeClr val="bg1"/>
              </a:solidFill>
              <a:effectLst/>
              <a:latin typeface="Arial Narrow" pitchFamily="-112" charset="0"/>
              <a:ea typeface="ＭＳ Ｐゴシック" pitchFamily="-112" charset="-128"/>
            </a:endParaRPr>
          </a:p>
        </p:txBody>
      </p:sp>
      <p:sp>
        <p:nvSpPr>
          <p:cNvPr id="4" name="Rectangle: Rounded Corners 3">
            <a:extLst>
              <a:ext uri="{FF2B5EF4-FFF2-40B4-BE49-F238E27FC236}">
                <a16:creationId xmlns:a16="http://schemas.microsoft.com/office/drawing/2014/main" id="{A259F081-8FD3-4530-9925-7A15FC214013}"/>
              </a:ext>
            </a:extLst>
          </p:cNvPr>
          <p:cNvSpPr/>
          <p:nvPr/>
        </p:nvSpPr>
        <p:spPr bwMode="auto">
          <a:xfrm>
            <a:off x="179512" y="928688"/>
            <a:ext cx="7056784" cy="1368152"/>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Grundlagen für die Stereorekonstruktion:</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Verwendetes Kameramodell.</a:t>
            </a:r>
          </a:p>
          <a:p>
            <a:pPr marL="342900" marR="0" indent="-34290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Funktion der Fundamental Matrix und der essentiellen Matrix.</a:t>
            </a:r>
          </a:p>
          <a:p>
            <a:pPr marL="342900" marR="0" indent="-342900" defTabSz="914400" rtl="0" eaLnBrk="0" fontAlgn="base" latinLnBrk="0" hangingPunct="0">
              <a:lnSpc>
                <a:spcPct val="80000"/>
              </a:lnSpc>
              <a:spcBef>
                <a:spcPct val="50000"/>
              </a:spcBef>
              <a:spcAft>
                <a:spcPct val="0"/>
              </a:spcAft>
              <a:buClrTx/>
              <a:buSzTx/>
              <a:buFontTx/>
              <a:buNone/>
              <a:tabLst/>
            </a:pPr>
            <a:endParaRPr kumimoji="0" lang="de-DE" sz="2400" b="0" i="0" u="none" strike="noStrike" cap="none" normalizeH="0" baseline="0" dirty="0">
              <a:ln>
                <a:noFill/>
              </a:ln>
              <a:solidFill>
                <a:schemeClr val="tx1"/>
              </a:solidFill>
              <a:effectLst/>
              <a:latin typeface="Arial Narrow" pitchFamily="-112" charset="0"/>
              <a:ea typeface="ＭＳ Ｐゴシック" pitchFamily="-112" charset="-128"/>
            </a:endParaRPr>
          </a:p>
        </p:txBody>
      </p:sp>
      <p:sp>
        <p:nvSpPr>
          <p:cNvPr id="11" name="Rectangle: Rounded Corners 10">
            <a:extLst>
              <a:ext uri="{FF2B5EF4-FFF2-40B4-BE49-F238E27FC236}">
                <a16:creationId xmlns:a16="http://schemas.microsoft.com/office/drawing/2014/main" id="{78498DD7-0693-4DE0-875E-C02F4D3F45BF}"/>
              </a:ext>
            </a:extLst>
          </p:cNvPr>
          <p:cNvSpPr/>
          <p:nvPr/>
        </p:nvSpPr>
        <p:spPr bwMode="auto">
          <a:xfrm>
            <a:off x="1851826" y="2367610"/>
            <a:ext cx="7056784" cy="814286"/>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Synthetische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rPr>
              <a:t>Arbeitsprozess des Algorithmus.</a:t>
            </a:r>
          </a:p>
        </p:txBody>
      </p:sp>
      <p:sp>
        <p:nvSpPr>
          <p:cNvPr id="12" name="Rectangle: Rounded Corners 11">
            <a:extLst>
              <a:ext uri="{FF2B5EF4-FFF2-40B4-BE49-F238E27FC236}">
                <a16:creationId xmlns:a16="http://schemas.microsoft.com/office/drawing/2014/main" id="{DAF4ED79-5F9D-4A8B-B8F5-CE9C4D461E9D}"/>
              </a:ext>
            </a:extLst>
          </p:cNvPr>
          <p:cNvSpPr/>
          <p:nvPr/>
        </p:nvSpPr>
        <p:spPr bwMode="auto">
          <a:xfrm>
            <a:off x="179512" y="3265016"/>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Reale</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 Rekonstruktion:</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Anwenden des Algorithmus auf ein reales Stereobildpaar.</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3" name="Rectangle: Rounded Corners 12">
            <a:extLst>
              <a:ext uri="{FF2B5EF4-FFF2-40B4-BE49-F238E27FC236}">
                <a16:creationId xmlns:a16="http://schemas.microsoft.com/office/drawing/2014/main" id="{5B780A87-A67E-4EA1-B047-CAB0F7D8CFBF}"/>
              </a:ext>
            </a:extLst>
          </p:cNvPr>
          <p:cNvSpPr/>
          <p:nvPr/>
        </p:nvSpPr>
        <p:spPr bwMode="auto">
          <a:xfrm>
            <a:off x="179512" y="4971240"/>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Rekonstruktion mit Rektifizierung</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Analyse der Szenenrekonstruktion mit rektifizierten Bildern.</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4" name="Rectangle: Rounded Corners 13">
            <a:extLst>
              <a:ext uri="{FF2B5EF4-FFF2-40B4-BE49-F238E27FC236}">
                <a16:creationId xmlns:a16="http://schemas.microsoft.com/office/drawing/2014/main" id="{A1539B6D-6D33-4464-904B-11C7AAEF385B}"/>
              </a:ext>
            </a:extLst>
          </p:cNvPr>
          <p:cNvSpPr/>
          <p:nvPr/>
        </p:nvSpPr>
        <p:spPr bwMode="auto">
          <a:xfrm>
            <a:off x="1851826" y="4118128"/>
            <a:ext cx="7056784" cy="786421"/>
          </a:xfrm>
          <a:prstGeom prst="round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t" anchorCtr="0" compatLnSpc="1">
            <a:prstTxWarp prst="textNoShape">
              <a:avLst/>
            </a:prstTxWarp>
          </a:bodyPr>
          <a:lstStyle/>
          <a:p>
            <a:pPr marL="342900" marR="0" indent="-342900" defTabSz="914400" rtl="0" eaLnBrk="0" fontAlgn="base" latinLnBrk="0" hangingPunct="0">
              <a:lnSpc>
                <a:spcPct val="80000"/>
              </a:lnSpc>
              <a:spcBef>
                <a:spcPct val="50000"/>
              </a:spcBef>
              <a:spcAft>
                <a:spcPct val="0"/>
              </a:spcAft>
              <a:buClrTx/>
              <a:buSzTx/>
              <a:buFontTx/>
              <a:buNone/>
              <a:tabLst/>
            </a:pPr>
            <a:r>
              <a:rPr lang="de-DE" sz="2400" b="1" u="none" dirty="0">
                <a:solidFill>
                  <a:srgbClr val="C00000"/>
                </a:solidFill>
                <a:latin typeface="Calibri" panose="020F0502020204030204" pitchFamily="34" charset="0"/>
                <a:ea typeface="ＭＳ Ｐゴシック" pitchFamily="-112" charset="-128"/>
                <a:cs typeface="Calibri" panose="020F0502020204030204" pitchFamily="34" charset="0"/>
              </a:rPr>
              <a:t>Auswirkung unterschiedlicher Auflösungen</a:t>
            </a:r>
            <a:r>
              <a:rPr kumimoji="0" lang="de-DE" sz="2400" b="1" i="0" u="none" strike="noStrike" cap="none" normalizeH="0" baseline="0" dirty="0">
                <a:ln>
                  <a:noFill/>
                </a:ln>
                <a:solidFill>
                  <a:srgbClr val="C00000"/>
                </a:solidFill>
                <a:effectLst/>
                <a:latin typeface="Calibri" panose="020F0502020204030204" pitchFamily="34" charset="0"/>
                <a:ea typeface="ＭＳ Ｐゴシック" pitchFamily="-112" charset="-128"/>
                <a:cs typeface="Calibri" panose="020F0502020204030204" pitchFamily="34" charset="0"/>
              </a:rPr>
              <a:t>:</a:t>
            </a:r>
          </a:p>
          <a:p>
            <a:pPr marL="342900" marR="0" indent="-342900" defTabSz="914400" rtl="0" eaLnBrk="0" fontAlgn="base" latinLnBrk="0" hangingPunct="0">
              <a:lnSpc>
                <a:spcPct val="80000"/>
              </a:lnSpc>
              <a:spcBef>
                <a:spcPct val="50000"/>
              </a:spcBef>
              <a:spcAft>
                <a:spcPct val="0"/>
              </a:spcAft>
              <a:buClrTx/>
              <a:buSzTx/>
              <a:buFont typeface="Arial" panose="020B0604020202020204" pitchFamily="34" charset="0"/>
              <a:buChar char="•"/>
              <a:tabLst/>
            </a:pPr>
            <a:r>
              <a:rPr lang="de-DE" sz="1800" u="none" dirty="0">
                <a:solidFill>
                  <a:schemeClr val="tx1"/>
                </a:solidFill>
                <a:latin typeface="Calibri" panose="020F0502020204030204" pitchFamily="34" charset="0"/>
                <a:ea typeface="ＭＳ Ｐゴシック" pitchFamily="-112" charset="-128"/>
                <a:cs typeface="Calibri" panose="020F0502020204030204" pitchFamily="34" charset="0"/>
              </a:rPr>
              <a:t>Rekonstruktionsergebnisse bei unterschiedlichen Auflösungen. </a:t>
            </a:r>
            <a:endParaRPr kumimoji="0" lang="de-DE" sz="1800" b="0" i="0" u="none" strike="noStrike" cap="none" normalizeH="0" baseline="0" dirty="0">
              <a:ln>
                <a:noFill/>
              </a:ln>
              <a:solidFill>
                <a:schemeClr val="tx1"/>
              </a:solidFill>
              <a:effectLst/>
              <a:latin typeface="Calibri" panose="020F0502020204030204" pitchFamily="34" charset="0"/>
              <a:ea typeface="ＭＳ Ｐゴシック" pitchFamily="-112" charset="-128"/>
              <a:cs typeface="Calibri" panose="020F0502020204030204" pitchFamily="34" charset="0"/>
            </a:endParaRPr>
          </a:p>
        </p:txBody>
      </p:sp>
      <p:sp>
        <p:nvSpPr>
          <p:cNvPr id="15" name="Footer Placeholder 4">
            <a:extLst>
              <a:ext uri="{FF2B5EF4-FFF2-40B4-BE49-F238E27FC236}">
                <a16:creationId xmlns:a16="http://schemas.microsoft.com/office/drawing/2014/main" id="{F8E2A0DE-4DEB-4D1C-86AF-C413F7D4CB4A}"/>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4727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958DD35-CA26-4605-9283-1C48AD4D2871}"/>
              </a:ext>
            </a:extLst>
          </p:cNvPr>
          <p:cNvSpPr>
            <a:spLocks noGrp="1"/>
          </p:cNvSpPr>
          <p:nvPr>
            <p:ph type="title"/>
          </p:nvPr>
        </p:nvSpPr>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367" name="Foliennummernplatzhalter 3"/>
          <p:cNvSpPr>
            <a:spLocks noGrp="1"/>
          </p:cNvSpPr>
          <p:nvPr>
            <p:ph type="sldNum" sz="quarter" idx="12"/>
          </p:nvPr>
        </p:nvSpPr>
        <p:spPr/>
        <p:txBody>
          <a:bodyPr/>
          <a:lstStyle/>
          <a:p>
            <a:fld id="{00A3E6BF-A18C-4ADA-B4DF-837CA5AC6C3B}" type="slidenum">
              <a:rPr lang="de-DE" smtClean="0"/>
              <a:pPr/>
              <a:t>5</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3CBCF134-7B30-405C-9450-E9BA608AA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807" y="1889125"/>
            <a:ext cx="7632848" cy="3749774"/>
          </a:xfrm>
          <a:prstGeom prst="rect">
            <a:avLst/>
          </a:prstGeom>
        </p:spPr>
      </p:pic>
      <p:pic>
        <p:nvPicPr>
          <p:cNvPr id="11" name="Picture 10">
            <a:extLst>
              <a:ext uri="{FF2B5EF4-FFF2-40B4-BE49-F238E27FC236}">
                <a16:creationId xmlns:a16="http://schemas.microsoft.com/office/drawing/2014/main" id="{65BCEE70-5310-4441-9AB1-7E9A1B94D586}"/>
              </a:ext>
            </a:extLst>
          </p:cNvPr>
          <p:cNvPicPr>
            <a:picLocks noChangeAspect="1"/>
          </p:cNvPicPr>
          <p:nvPr/>
        </p:nvPicPr>
        <p:blipFill>
          <a:blip r:embed="rId4"/>
          <a:stretch>
            <a:fillRect/>
          </a:stretch>
        </p:blipFill>
        <p:spPr>
          <a:xfrm>
            <a:off x="1285835" y="1340768"/>
            <a:ext cx="6814384" cy="4488532"/>
          </a:xfrm>
          <a:prstGeom prst="rect">
            <a:avLst/>
          </a:prstGeom>
        </p:spPr>
      </p:pic>
      <p:sp>
        <p:nvSpPr>
          <p:cNvPr id="12" name="Content Placeholder 14">
            <a:extLst>
              <a:ext uri="{FF2B5EF4-FFF2-40B4-BE49-F238E27FC236}">
                <a16:creationId xmlns:a16="http://schemas.microsoft.com/office/drawing/2014/main" id="{68F9661A-92B8-491F-87B3-FAE756F62AF7}"/>
              </a:ext>
            </a:extLst>
          </p:cNvPr>
          <p:cNvSpPr>
            <a:spLocks noGrp="1"/>
          </p:cNvSpPr>
          <p:nvPr>
            <p:ph idx="1"/>
          </p:nvPr>
        </p:nvSpPr>
        <p:spPr>
          <a:xfrm>
            <a:off x="468312" y="986458"/>
            <a:ext cx="8351837" cy="312068"/>
          </a:xfrm>
        </p:spPr>
        <p:txBody>
          <a:bodyPr/>
          <a:lstStyle/>
          <a:p>
            <a:r>
              <a:rPr lang="de-DE" sz="2000" dirty="0">
                <a:latin typeface="Calibri" panose="020F0502020204030204" pitchFamily="34" charset="0"/>
                <a:cs typeface="Calibri" panose="020F0502020204030204" pitchFamily="34" charset="0"/>
              </a:rPr>
              <a:t>Lochkamermodell</a:t>
            </a:r>
          </a:p>
        </p:txBody>
      </p:sp>
      <p:sp>
        <p:nvSpPr>
          <p:cNvPr id="13" name="Footer Placeholder 4">
            <a:extLst>
              <a:ext uri="{FF2B5EF4-FFF2-40B4-BE49-F238E27FC236}">
                <a16:creationId xmlns:a16="http://schemas.microsoft.com/office/drawing/2014/main" id="{8565F616-C99E-43D8-A9B8-380ED8337B50}"/>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1114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6</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D9F59C03-886B-4AA1-B954-855218C82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542" y="1271996"/>
            <a:ext cx="2628292" cy="393016"/>
          </a:xfrm>
          <a:prstGeom prst="rect">
            <a:avLst/>
          </a:prstGeom>
        </p:spPr>
      </p:pic>
      <p:pic>
        <p:nvPicPr>
          <p:cNvPr id="11" name="Picture 10">
            <a:extLst>
              <a:ext uri="{FF2B5EF4-FFF2-40B4-BE49-F238E27FC236}">
                <a16:creationId xmlns:a16="http://schemas.microsoft.com/office/drawing/2014/main" id="{31E15E3E-D19D-4DCF-ADB6-586BF96DE75D}"/>
              </a:ext>
            </a:extLst>
          </p:cNvPr>
          <p:cNvPicPr>
            <a:picLocks noChangeAspect="1"/>
          </p:cNvPicPr>
          <p:nvPr/>
        </p:nvPicPr>
        <p:blipFill rotWithShape="1">
          <a:blip r:embed="rId4">
            <a:extLst>
              <a:ext uri="{28A0092B-C50C-407E-A947-70E740481C1C}">
                <a14:useLocalDpi xmlns:a14="http://schemas.microsoft.com/office/drawing/2010/main" val="0"/>
              </a:ext>
            </a:extLst>
          </a:blip>
          <a:srcRect l="18411" t="4733" r="12551" b="5583"/>
          <a:stretch/>
        </p:blipFill>
        <p:spPr>
          <a:xfrm>
            <a:off x="619418" y="2044816"/>
            <a:ext cx="2550732" cy="2661893"/>
          </a:xfrm>
          <a:prstGeom prst="rect">
            <a:avLst/>
          </a:prstGeom>
        </p:spPr>
      </p:pic>
      <p:pic>
        <p:nvPicPr>
          <p:cNvPr id="12" name="Picture 11">
            <a:extLst>
              <a:ext uri="{FF2B5EF4-FFF2-40B4-BE49-F238E27FC236}">
                <a16:creationId xmlns:a16="http://schemas.microsoft.com/office/drawing/2014/main" id="{98CBB1D3-477F-4F86-8E67-0298EB5D514E}"/>
              </a:ext>
            </a:extLst>
          </p:cNvPr>
          <p:cNvPicPr>
            <a:picLocks noChangeAspect="1"/>
          </p:cNvPicPr>
          <p:nvPr/>
        </p:nvPicPr>
        <p:blipFill rotWithShape="1">
          <a:blip r:embed="rId5">
            <a:extLst>
              <a:ext uri="{28A0092B-C50C-407E-A947-70E740481C1C}">
                <a14:useLocalDpi xmlns:a14="http://schemas.microsoft.com/office/drawing/2010/main" val="0"/>
              </a:ext>
            </a:extLst>
          </a:blip>
          <a:srcRect b="10834"/>
          <a:stretch/>
        </p:blipFill>
        <p:spPr>
          <a:xfrm>
            <a:off x="3419872" y="2044816"/>
            <a:ext cx="5194666" cy="2659251"/>
          </a:xfrm>
          <a:prstGeom prst="rect">
            <a:avLst/>
          </a:prstGeom>
        </p:spPr>
      </p:pic>
      <p:grpSp>
        <p:nvGrpSpPr>
          <p:cNvPr id="20" name="Group 19">
            <a:extLst>
              <a:ext uri="{FF2B5EF4-FFF2-40B4-BE49-F238E27FC236}">
                <a16:creationId xmlns:a16="http://schemas.microsoft.com/office/drawing/2014/main" id="{EA433C6F-F7CC-489C-B0A4-BFAFC3326E53}"/>
              </a:ext>
            </a:extLst>
          </p:cNvPr>
          <p:cNvGrpSpPr/>
          <p:nvPr/>
        </p:nvGrpSpPr>
        <p:grpSpPr>
          <a:xfrm>
            <a:off x="179512" y="1936442"/>
            <a:ext cx="8681524" cy="3348164"/>
            <a:chOff x="231238" y="1765024"/>
            <a:chExt cx="8681524" cy="3348164"/>
          </a:xfrm>
        </p:grpSpPr>
        <p:sp>
          <p:nvSpPr>
            <p:cNvPr id="4" name="Rectangle: Rounded Corners 3">
              <a:extLst>
                <a:ext uri="{FF2B5EF4-FFF2-40B4-BE49-F238E27FC236}">
                  <a16:creationId xmlns:a16="http://schemas.microsoft.com/office/drawing/2014/main" id="{BD4FFEEB-305E-45A8-83D6-AFB31F3B6EF0}"/>
                </a:ext>
              </a:extLst>
            </p:cNvPr>
            <p:cNvSpPr/>
            <p:nvPr/>
          </p:nvSpPr>
          <p:spPr bwMode="auto">
            <a:xfrm>
              <a:off x="231238" y="1765024"/>
              <a:ext cx="8681524" cy="3348164"/>
            </a:xfrm>
            <a:prstGeom prst="roundRect">
              <a:avLst/>
            </a:prstGeom>
            <a:solidFill>
              <a:schemeClr val="bg1"/>
            </a:solidFill>
            <a:ln>
              <a:solidFill>
                <a:schemeClr val="accent2"/>
              </a:solidFill>
            </a:ln>
            <a:effectLst/>
            <a:extLst/>
          </p:spPr>
          <p:txBody>
            <a:bodyPr vert="horz" wrap="square" lIns="0" tIns="0" rIns="0" bIns="0" numCol="1" rtlCol="0" anchor="t" anchorCtr="0" compatLnSpc="1">
              <a:prstTxWarp prst="textNoShape">
                <a:avLst/>
              </a:prstTxWarp>
            </a:bodyPr>
            <a:lstStyle/>
            <a:p>
              <a:pPr marL="342900" marR="0" indent="-342900" algn="l" defTabSz="914400" rtl="0" eaLnBrk="0" fontAlgn="base" latinLnBrk="0" hangingPunct="0">
                <a:lnSpc>
                  <a:spcPct val="80000"/>
                </a:lnSpc>
                <a:spcBef>
                  <a:spcPct val="50000"/>
                </a:spcBef>
                <a:spcAft>
                  <a:spcPct val="0"/>
                </a:spcAft>
                <a:buClrTx/>
                <a:buSzTx/>
                <a:buFontTx/>
                <a:buNone/>
                <a:tabLst/>
              </a:pPr>
              <a:r>
                <a:rPr kumimoji="0" lang="de-DE" sz="1100" b="0" i="0" u="sng" strike="noStrike" cap="none" normalizeH="0" baseline="0" dirty="0">
                  <a:ln>
                    <a:noFill/>
                  </a:ln>
                  <a:solidFill>
                    <a:schemeClr val="bg1"/>
                  </a:solidFill>
                  <a:effectLst/>
                  <a:latin typeface="Arial Narrow" pitchFamily="-112" charset="0"/>
                  <a:ea typeface="ＭＳ Ｐゴシック" pitchFamily="-112" charset="-128"/>
                </a:rPr>
                <a:t>Hello </a:t>
              </a:r>
            </a:p>
          </p:txBody>
        </p:sp>
        <p:grpSp>
          <p:nvGrpSpPr>
            <p:cNvPr id="19" name="Group 18">
              <a:extLst>
                <a:ext uri="{FF2B5EF4-FFF2-40B4-BE49-F238E27FC236}">
                  <a16:creationId xmlns:a16="http://schemas.microsoft.com/office/drawing/2014/main" id="{7B0244A8-EED8-4F2C-B6E4-2454CFEB9A7B}"/>
                </a:ext>
              </a:extLst>
            </p:cNvPr>
            <p:cNvGrpSpPr/>
            <p:nvPr/>
          </p:nvGrpSpPr>
          <p:grpSpPr>
            <a:xfrm>
              <a:off x="2098721" y="2047750"/>
              <a:ext cx="4333333" cy="2783690"/>
              <a:chOff x="2098721" y="2047750"/>
              <a:chExt cx="4333333" cy="2783690"/>
            </a:xfrm>
          </p:grpSpPr>
          <p:pic>
            <p:nvPicPr>
              <p:cNvPr id="13" name="Picture 12">
                <a:extLst>
                  <a:ext uri="{FF2B5EF4-FFF2-40B4-BE49-F238E27FC236}">
                    <a16:creationId xmlns:a16="http://schemas.microsoft.com/office/drawing/2014/main" id="{B9C88F19-B502-4489-B2C4-2C7E0F584B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489" y="3751320"/>
                <a:ext cx="3108345" cy="1080120"/>
              </a:xfrm>
              <a:prstGeom prst="rect">
                <a:avLst/>
              </a:prstGeom>
            </p:spPr>
          </p:pic>
          <p:pic>
            <p:nvPicPr>
              <p:cNvPr id="6" name="Picture 5">
                <a:extLst>
                  <a:ext uri="{FF2B5EF4-FFF2-40B4-BE49-F238E27FC236}">
                    <a16:creationId xmlns:a16="http://schemas.microsoft.com/office/drawing/2014/main" id="{EDAE1EB4-A9DD-4CB6-9D1D-C11A89DB1F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0150" y="2047750"/>
                <a:ext cx="2190476" cy="266667"/>
              </a:xfrm>
              <a:prstGeom prst="rect">
                <a:avLst/>
              </a:prstGeom>
            </p:spPr>
          </p:pic>
          <p:pic>
            <p:nvPicPr>
              <p:cNvPr id="18" name="Picture 17">
                <a:extLst>
                  <a:ext uri="{FF2B5EF4-FFF2-40B4-BE49-F238E27FC236}">
                    <a16:creationId xmlns:a16="http://schemas.microsoft.com/office/drawing/2014/main" id="{DC0FE96D-614A-429F-A917-7AEA7BED5C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8721" y="2509033"/>
                <a:ext cx="4333333" cy="1152381"/>
              </a:xfrm>
              <a:prstGeom prst="rect">
                <a:avLst/>
              </a:prstGeom>
            </p:spPr>
          </p:pic>
        </p:grpSp>
      </p:grpSp>
      <p:sp>
        <p:nvSpPr>
          <p:cNvPr id="22" name="Title 8">
            <a:extLst>
              <a:ext uri="{FF2B5EF4-FFF2-40B4-BE49-F238E27FC236}">
                <a16:creationId xmlns:a16="http://schemas.microsoft.com/office/drawing/2014/main" id="{101B8B4D-1B7B-4B95-809D-F11F5AA4EBA9}"/>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15" name="Footer Placeholder 4">
            <a:extLst>
              <a:ext uri="{FF2B5EF4-FFF2-40B4-BE49-F238E27FC236}">
                <a16:creationId xmlns:a16="http://schemas.microsoft.com/office/drawing/2014/main" id="{5BD54DC3-33C0-4EDC-8A04-06C34C1B3CEF}"/>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409443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7</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8" name="Picture 7">
            <a:extLst>
              <a:ext uri="{FF2B5EF4-FFF2-40B4-BE49-F238E27FC236}">
                <a16:creationId xmlns:a16="http://schemas.microsoft.com/office/drawing/2014/main" id="{B459E15F-2D84-44D1-8C77-9B481E83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30" y="1792579"/>
            <a:ext cx="8015740" cy="3168352"/>
          </a:xfrm>
          <a:prstGeom prst="rect">
            <a:avLst/>
          </a:prstGeom>
        </p:spPr>
      </p:pic>
      <p:pic>
        <p:nvPicPr>
          <p:cNvPr id="11" name="Picture 10">
            <a:extLst>
              <a:ext uri="{FF2B5EF4-FFF2-40B4-BE49-F238E27FC236}">
                <a16:creationId xmlns:a16="http://schemas.microsoft.com/office/drawing/2014/main" id="{45863D30-2D7B-407D-B54E-003B98960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338" y="1014075"/>
            <a:ext cx="7302288" cy="4725361"/>
          </a:xfrm>
          <a:prstGeom prst="rect">
            <a:avLst/>
          </a:prstGeom>
        </p:spPr>
      </p:pic>
      <p:sp>
        <p:nvSpPr>
          <p:cNvPr id="12" name="Title 8">
            <a:extLst>
              <a:ext uri="{FF2B5EF4-FFF2-40B4-BE49-F238E27FC236}">
                <a16:creationId xmlns:a16="http://schemas.microsoft.com/office/drawing/2014/main" id="{C049E275-992C-4A51-9114-371F36630F94}"/>
              </a:ext>
            </a:extLst>
          </p:cNvPr>
          <p:cNvSpPr>
            <a:spLocks noGrp="1"/>
          </p:cNvSpPr>
          <p:nvPr>
            <p:ph type="title"/>
          </p:nvPr>
        </p:nvSpPr>
        <p:spPr>
          <a:xfrm>
            <a:off x="471488" y="395288"/>
            <a:ext cx="7772400" cy="533400"/>
          </a:xfrm>
        </p:spPr>
        <p:txBody>
          <a:bodyPr/>
          <a:lstStyle/>
          <a:p>
            <a:r>
              <a:rPr lang="de-DE" b="1" dirty="0">
                <a:latin typeface="Calibri" panose="020F0502020204030204" pitchFamily="34" charset="0"/>
                <a:cs typeface="Calibri" panose="020F0502020204030204" pitchFamily="34" charset="0"/>
              </a:rPr>
              <a:t>Grundlagen für die Stereorekonstruktion</a:t>
            </a:r>
          </a:p>
        </p:txBody>
      </p:sp>
      <p:sp>
        <p:nvSpPr>
          <p:cNvPr id="9" name="Footer Placeholder 4">
            <a:extLst>
              <a:ext uri="{FF2B5EF4-FFF2-40B4-BE49-F238E27FC236}">
                <a16:creationId xmlns:a16="http://schemas.microsoft.com/office/drawing/2014/main" id="{5F7565AA-57EB-436E-9541-AE5BEBA31C54}"/>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269887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8</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pic>
        <p:nvPicPr>
          <p:cNvPr id="11" name="Picture 10">
            <a:extLst>
              <a:ext uri="{FF2B5EF4-FFF2-40B4-BE49-F238E27FC236}">
                <a16:creationId xmlns:a16="http://schemas.microsoft.com/office/drawing/2014/main" id="{9B81056A-A02D-46CA-9FDC-60A2F5DA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529" y="3489450"/>
            <a:ext cx="2753109" cy="847843"/>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64906836-F173-4C3E-8F73-CEEF22E1A32F}"/>
              </a:ext>
            </a:extLst>
          </p:cNvPr>
          <p:cNvPicPr>
            <a:picLocks noChangeAspect="1"/>
          </p:cNvPicPr>
          <p:nvPr/>
        </p:nvPicPr>
        <p:blipFill rotWithShape="1">
          <a:blip r:embed="rId4">
            <a:extLst>
              <a:ext uri="{28A0092B-C50C-407E-A947-70E740481C1C}">
                <a14:useLocalDpi xmlns:a14="http://schemas.microsoft.com/office/drawing/2010/main" val="0"/>
              </a:ext>
            </a:extLst>
          </a:blip>
          <a:srcRect l="72195" r="4826"/>
          <a:stretch/>
        </p:blipFill>
        <p:spPr>
          <a:xfrm>
            <a:off x="3826008" y="1273191"/>
            <a:ext cx="1368153" cy="103837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
        <p:nvSpPr>
          <p:cNvPr id="13" name="Title 8">
            <a:extLst>
              <a:ext uri="{FF2B5EF4-FFF2-40B4-BE49-F238E27FC236}">
                <a16:creationId xmlns:a16="http://schemas.microsoft.com/office/drawing/2014/main" id="{B95D0849-C024-41EC-943A-75387E6D8DF8}"/>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a:latin typeface="Calibri" panose="020F0502020204030204" pitchFamily="34" charset="0"/>
                <a:cs typeface="Calibri" panose="020F0502020204030204" pitchFamily="34" charset="0"/>
              </a:rPr>
              <a:t>Grundlagen für die Stereorekonstruktion</a:t>
            </a:r>
            <a:endParaRPr lang="de-DE" b="1" u="none" kern="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9CCE0C28-9B4B-439C-9256-A4CFFB4F3275}"/>
              </a:ext>
            </a:extLst>
          </p:cNvPr>
          <p:cNvPicPr>
            <a:picLocks noChangeAspect="1"/>
          </p:cNvPicPr>
          <p:nvPr/>
        </p:nvPicPr>
        <p:blipFill rotWithShape="1">
          <a:blip r:embed="rId5">
            <a:extLst>
              <a:ext uri="{28A0092B-C50C-407E-A947-70E740481C1C}">
                <a14:useLocalDpi xmlns:a14="http://schemas.microsoft.com/office/drawing/2010/main" val="0"/>
              </a:ext>
            </a:extLst>
          </a:blip>
          <a:srcRect l="14621" t="21580" r="15378" b="2149"/>
          <a:stretch/>
        </p:blipFill>
        <p:spPr>
          <a:xfrm>
            <a:off x="2500538" y="4509120"/>
            <a:ext cx="1387383" cy="938830"/>
          </a:xfrm>
          <a:prstGeom prst="rect">
            <a:avLst/>
          </a:prstGeom>
        </p:spPr>
      </p:pic>
      <p:pic>
        <p:nvPicPr>
          <p:cNvPr id="16" name="Picture 15">
            <a:extLst>
              <a:ext uri="{FF2B5EF4-FFF2-40B4-BE49-F238E27FC236}">
                <a16:creationId xmlns:a16="http://schemas.microsoft.com/office/drawing/2014/main" id="{FE8BAA48-55F7-4802-8AAD-A3384600ED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074" y="4509120"/>
            <a:ext cx="1387382" cy="938830"/>
          </a:xfrm>
          <a:prstGeom prst="rect">
            <a:avLst/>
          </a:prstGeom>
        </p:spPr>
      </p:pic>
      <p:pic>
        <p:nvPicPr>
          <p:cNvPr id="15" name="Picture 14">
            <a:extLst>
              <a:ext uri="{FF2B5EF4-FFF2-40B4-BE49-F238E27FC236}">
                <a16:creationId xmlns:a16="http://schemas.microsoft.com/office/drawing/2014/main" id="{E8920758-BBF3-46C2-A264-46E177C24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932" y="2462401"/>
            <a:ext cx="5024136" cy="876209"/>
          </a:xfrm>
          <a:prstGeom prst="rect">
            <a:avLst/>
          </a:prstGeom>
        </p:spPr>
      </p:pic>
      <p:sp>
        <p:nvSpPr>
          <p:cNvPr id="17" name="Footer Placeholder 4">
            <a:extLst>
              <a:ext uri="{FF2B5EF4-FFF2-40B4-BE49-F238E27FC236}">
                <a16:creationId xmlns:a16="http://schemas.microsoft.com/office/drawing/2014/main" id="{590351B9-026B-489E-A11C-D3C0937AD9D9}"/>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37650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liennummernplatzhalter 3"/>
          <p:cNvSpPr>
            <a:spLocks noGrp="1"/>
          </p:cNvSpPr>
          <p:nvPr>
            <p:ph type="sldNum" sz="quarter" idx="12"/>
          </p:nvPr>
        </p:nvSpPr>
        <p:spPr/>
        <p:txBody>
          <a:bodyPr/>
          <a:lstStyle/>
          <a:p>
            <a:fld id="{00A3E6BF-A18C-4ADA-B4DF-837CA5AC6C3B}" type="slidenum">
              <a:rPr lang="de-DE" smtClean="0"/>
              <a:pPr/>
              <a:t>9</a:t>
            </a:fld>
            <a:endParaRPr lang="de-DE"/>
          </a:p>
        </p:txBody>
      </p:sp>
      <p:sp>
        <p:nvSpPr>
          <p:cNvPr id="10" name="Date Placeholder 3">
            <a:extLst>
              <a:ext uri="{FF2B5EF4-FFF2-40B4-BE49-F238E27FC236}">
                <a16:creationId xmlns:a16="http://schemas.microsoft.com/office/drawing/2014/main" id="{9B700400-1A71-4C80-BEBE-35AB1FB575DB}"/>
              </a:ext>
            </a:extLst>
          </p:cNvPr>
          <p:cNvSpPr>
            <a:spLocks noGrp="1"/>
          </p:cNvSpPr>
          <p:nvPr>
            <p:ph type="dt" sz="half" idx="10"/>
          </p:nvPr>
        </p:nvSpPr>
        <p:spPr>
          <a:xfrm>
            <a:off x="7667625" y="6378575"/>
            <a:ext cx="865188" cy="365125"/>
          </a:xfrm>
        </p:spPr>
        <p:txBody>
          <a:bodyPr/>
          <a:lstStyle/>
          <a:p>
            <a:pPr>
              <a:defRPr/>
            </a:pPr>
            <a:r>
              <a:rPr lang="de-DE" dirty="0"/>
              <a:t>04.07.18</a:t>
            </a:r>
          </a:p>
        </p:txBody>
      </p:sp>
      <p:sp>
        <p:nvSpPr>
          <p:cNvPr id="8" name="Title 8">
            <a:extLst>
              <a:ext uri="{FF2B5EF4-FFF2-40B4-BE49-F238E27FC236}">
                <a16:creationId xmlns:a16="http://schemas.microsoft.com/office/drawing/2014/main" id="{D8259F72-6FC5-4242-AF78-5FC37F61CF91}"/>
              </a:ext>
            </a:extLst>
          </p:cNvPr>
          <p:cNvSpPr txBox="1">
            <a:spLocks/>
          </p:cNvSpPr>
          <p:nvPr/>
        </p:nvSpPr>
        <p:spPr bwMode="auto">
          <a:xfrm>
            <a:off x="623888" y="547688"/>
            <a:ext cx="7772400" cy="533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800">
                <a:solidFill>
                  <a:srgbClr val="444A4B"/>
                </a:solidFill>
                <a:latin typeface="+mj-lt"/>
                <a:ea typeface="+mj-ea"/>
                <a:cs typeface="+mj-cs"/>
              </a:defRPr>
            </a:lvl1pPr>
            <a:lvl2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2pPr>
            <a:lvl3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3pPr>
            <a:lvl4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4pPr>
            <a:lvl5pPr algn="l" rtl="0" eaLnBrk="0" fontAlgn="base" hangingPunct="0">
              <a:spcBef>
                <a:spcPct val="0"/>
              </a:spcBef>
              <a:spcAft>
                <a:spcPct val="0"/>
              </a:spcAft>
              <a:defRPr sz="2800">
                <a:solidFill>
                  <a:srgbClr val="444A4B"/>
                </a:solidFill>
                <a:latin typeface="Arial Narrow" pitchFamily="-112" charset="0"/>
                <a:ea typeface="ＭＳ Ｐゴシック" pitchFamily="-112" charset="-128"/>
              </a:defRPr>
            </a:lvl5pPr>
            <a:lvl6pPr marL="457200" algn="l" rtl="0" fontAlgn="base">
              <a:spcBef>
                <a:spcPct val="0"/>
              </a:spcBef>
              <a:spcAft>
                <a:spcPct val="0"/>
              </a:spcAft>
              <a:defRPr sz="2800">
                <a:solidFill>
                  <a:srgbClr val="444A4B"/>
                </a:solidFill>
                <a:latin typeface="Arial Narrow" pitchFamily="-112" charset="0"/>
                <a:ea typeface="ＭＳ Ｐゴシック" pitchFamily="-112" charset="-128"/>
              </a:defRPr>
            </a:lvl6pPr>
            <a:lvl7pPr marL="914400" algn="l" rtl="0" fontAlgn="base">
              <a:spcBef>
                <a:spcPct val="0"/>
              </a:spcBef>
              <a:spcAft>
                <a:spcPct val="0"/>
              </a:spcAft>
              <a:defRPr sz="2800">
                <a:solidFill>
                  <a:srgbClr val="444A4B"/>
                </a:solidFill>
                <a:latin typeface="Arial Narrow" pitchFamily="-112" charset="0"/>
                <a:ea typeface="ＭＳ Ｐゴシック" pitchFamily="-112" charset="-128"/>
              </a:defRPr>
            </a:lvl7pPr>
            <a:lvl8pPr marL="1371600" algn="l" rtl="0" fontAlgn="base">
              <a:spcBef>
                <a:spcPct val="0"/>
              </a:spcBef>
              <a:spcAft>
                <a:spcPct val="0"/>
              </a:spcAft>
              <a:defRPr sz="2800">
                <a:solidFill>
                  <a:srgbClr val="444A4B"/>
                </a:solidFill>
                <a:latin typeface="Arial Narrow" pitchFamily="-112" charset="0"/>
                <a:ea typeface="ＭＳ Ｐゴシック" pitchFamily="-112" charset="-128"/>
              </a:defRPr>
            </a:lvl8pPr>
            <a:lvl9pPr marL="1828800" algn="l" rtl="0" fontAlgn="base">
              <a:spcBef>
                <a:spcPct val="0"/>
              </a:spcBef>
              <a:spcAft>
                <a:spcPct val="0"/>
              </a:spcAft>
              <a:defRPr sz="2800">
                <a:solidFill>
                  <a:srgbClr val="444A4B"/>
                </a:solidFill>
                <a:latin typeface="Arial Narrow" pitchFamily="-112" charset="0"/>
                <a:ea typeface="ＭＳ Ｐゴシック" pitchFamily="-112" charset="-128"/>
              </a:defRPr>
            </a:lvl9pPr>
          </a:lstStyle>
          <a:p>
            <a:pPr>
              <a:lnSpc>
                <a:spcPct val="100000"/>
              </a:lnSpc>
            </a:pPr>
            <a:r>
              <a:rPr lang="de-DE" b="1" u="none" kern="0" dirty="0">
                <a:latin typeface="Calibri" panose="020F0502020204030204" pitchFamily="34" charset="0"/>
                <a:cs typeface="Calibri" panose="020F0502020204030204" pitchFamily="34" charset="0"/>
              </a:rPr>
              <a:t>Synthetische Rekonstruktion</a:t>
            </a:r>
          </a:p>
        </p:txBody>
      </p:sp>
      <p:pic>
        <p:nvPicPr>
          <p:cNvPr id="9" name="Picture 8">
            <a:extLst>
              <a:ext uri="{FF2B5EF4-FFF2-40B4-BE49-F238E27FC236}">
                <a16:creationId xmlns:a16="http://schemas.microsoft.com/office/drawing/2014/main" id="{E2952EC4-F9B8-45F5-BFE2-1ADAE0A57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55" y="3015723"/>
            <a:ext cx="5321958" cy="2614508"/>
          </a:xfrm>
          <a:prstGeom prst="rect">
            <a:avLst/>
          </a:prstGeom>
        </p:spPr>
      </p:pic>
      <p:pic>
        <p:nvPicPr>
          <p:cNvPr id="11" name="Picture 10">
            <a:extLst>
              <a:ext uri="{FF2B5EF4-FFF2-40B4-BE49-F238E27FC236}">
                <a16:creationId xmlns:a16="http://schemas.microsoft.com/office/drawing/2014/main" id="{37D7F948-4538-4DF2-96A3-C45F52F7E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26" y="1287531"/>
            <a:ext cx="4934045" cy="2429336"/>
          </a:xfrm>
          <a:prstGeom prst="rect">
            <a:avLst/>
          </a:prstGeom>
        </p:spPr>
      </p:pic>
      <p:sp>
        <p:nvSpPr>
          <p:cNvPr id="12" name="Footer Placeholder 4">
            <a:extLst>
              <a:ext uri="{FF2B5EF4-FFF2-40B4-BE49-F238E27FC236}">
                <a16:creationId xmlns:a16="http://schemas.microsoft.com/office/drawing/2014/main" id="{02C5C401-F7DA-4921-9C3B-562C73AC24B6}"/>
              </a:ext>
            </a:extLst>
          </p:cNvPr>
          <p:cNvSpPr>
            <a:spLocks noGrp="1"/>
          </p:cNvSpPr>
          <p:nvPr>
            <p:ph type="ftr" sz="quarter" idx="11"/>
          </p:nvPr>
        </p:nvSpPr>
        <p:spPr>
          <a:xfrm>
            <a:off x="539750" y="6365875"/>
            <a:ext cx="2016125" cy="365125"/>
          </a:xfrm>
        </p:spPr>
        <p:txBody>
          <a:bodyPr/>
          <a:lstStyle/>
          <a:p>
            <a:pPr>
              <a:defRPr/>
            </a:pPr>
            <a:r>
              <a:rPr lang="de-DE" dirty="0"/>
              <a:t>Hochschule Furtwangen</a:t>
            </a:r>
          </a:p>
        </p:txBody>
      </p:sp>
    </p:spTree>
    <p:extLst>
      <p:ext uri="{BB962C8B-B14F-4D97-AF65-F5344CB8AC3E}">
        <p14:creationId xmlns:p14="http://schemas.microsoft.com/office/powerpoint/2010/main" val="528591047"/>
      </p:ext>
    </p:extLst>
  </p:cSld>
  <p:clrMapOvr>
    <a:masterClrMapping/>
  </p:clrMapOvr>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ere Präsentatio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0" tIns="0" rIns="0" bIns="0" numCol="1" anchor="t" anchorCtr="0" compatLnSpc="1">
        <a:prstTxWarp prst="textNoShape">
          <a:avLst/>
        </a:prstTxWarp>
      </a:bodyPr>
      <a:lstStyle>
        <a:defPPr marL="342900" marR="0" indent="-342900" algn="l" defTabSz="914400" rtl="0" eaLnBrk="0" fontAlgn="base" latinLnBrk="0" hangingPunct="0">
          <a:lnSpc>
            <a:spcPct val="80000"/>
          </a:lnSpc>
          <a:spcBef>
            <a:spcPct val="50000"/>
          </a:spcBef>
          <a:spcAft>
            <a:spcPct val="0"/>
          </a:spcAft>
          <a:buClrTx/>
          <a:buSzTx/>
          <a:buFontTx/>
          <a:buNone/>
          <a:tabLst/>
          <a:defRPr kumimoji="0" lang="de-DE" sz="1100" b="0" i="0" u="sng" strike="noStrike" cap="none" normalizeH="0" baseline="0" smtClean="0">
            <a:ln>
              <a:noFill/>
            </a:ln>
            <a:solidFill>
              <a:schemeClr val="bg1"/>
            </a:solidFill>
            <a:effectLst/>
            <a:latin typeface="Arial Narrow" pitchFamily="-112" charset="0"/>
            <a:ea typeface="ＭＳ Ｐゴシック" pitchFamily="-112"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3957</Words>
  <Application>Microsoft Office PowerPoint</Application>
  <PresentationFormat>On-screen Show (4:3)</PresentationFormat>
  <Paragraphs>476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Arial Narrow</vt:lpstr>
      <vt:lpstr>Calibri</vt:lpstr>
      <vt:lpstr>Calibri (Body)</vt:lpstr>
      <vt:lpstr>Wingdings</vt:lpstr>
      <vt:lpstr>Leere Präsentation</vt:lpstr>
      <vt:lpstr>PowerPoint Presentation</vt:lpstr>
      <vt:lpstr>PowerPoint Presentation</vt:lpstr>
      <vt:lpstr>PowerPoint Presentation</vt:lpstr>
      <vt:lpstr>Gliederung</vt:lpstr>
      <vt:lpstr>Grundlagen für die Stereorekonstruktion</vt:lpstr>
      <vt:lpstr>Grundlagen für die Stereorekonstruktion</vt:lpstr>
      <vt:lpstr>Grundlagen für die Stereorekonstruktion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Rektifizierungsansatz</vt:lpstr>
      <vt:lpstr>Zusatzfolien</vt:lpstr>
      <vt:lpstr>BackUpSlides</vt:lpstr>
      <vt:lpstr>BackUpSlides</vt:lpstr>
      <vt:lpstr>BackUpSlides</vt:lpstr>
      <vt:lpstr>Acht-Punkte-Algorithmus</vt:lpstr>
      <vt:lpstr>Bestimmung extrinsischer Kameraparameter</vt:lpstr>
      <vt:lpstr>BackUpSlides</vt:lpstr>
      <vt:lpstr>Unterschiedliche Auflösungen </vt:lpstr>
      <vt:lpstr>Unterschiedliche Auflösungen </vt:lpstr>
      <vt:lpstr>BackUpSlides</vt:lpstr>
      <vt:lpstr>BackUpSlides</vt:lpstr>
    </vt:vector>
  </TitlesOfParts>
  <Company>Die Keimzelle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HFU_PPTVorlage100908</dc:title>
  <dc:creator>Antje Däunert</dc:creator>
  <cp:lastModifiedBy>Anja Kretschmer</cp:lastModifiedBy>
  <cp:revision>424</cp:revision>
  <dcterms:created xsi:type="dcterms:W3CDTF">2010-09-08T11:07:37Z</dcterms:created>
  <dcterms:modified xsi:type="dcterms:W3CDTF">2018-06-27T15:35:25Z</dcterms:modified>
</cp:coreProperties>
</file>