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sldIdLst>
    <p:sldId id="293" r:id="rId2"/>
    <p:sldId id="292" r:id="rId3"/>
    <p:sldId id="321" r:id="rId4"/>
    <p:sldId id="310" r:id="rId5"/>
    <p:sldId id="311" r:id="rId6"/>
    <p:sldId id="312" r:id="rId7"/>
    <p:sldId id="313" r:id="rId8"/>
    <p:sldId id="317" r:id="rId9"/>
    <p:sldId id="295" r:id="rId10"/>
    <p:sldId id="307" r:id="rId11"/>
    <p:sldId id="308" r:id="rId12"/>
    <p:sldId id="305" r:id="rId13"/>
    <p:sldId id="318" r:id="rId14"/>
    <p:sldId id="314" r:id="rId15"/>
    <p:sldId id="319" r:id="rId16"/>
    <p:sldId id="296" r:id="rId17"/>
    <p:sldId id="316" r:id="rId18"/>
    <p:sldId id="306" r:id="rId19"/>
    <p:sldId id="297" r:id="rId20"/>
    <p:sldId id="304" r:id="rId21"/>
    <p:sldId id="298" r:id="rId22"/>
    <p:sldId id="309" r:id="rId23"/>
    <p:sldId id="299" r:id="rId24"/>
    <p:sldId id="300" r:id="rId25"/>
    <p:sldId id="301" r:id="rId26"/>
    <p:sldId id="302" r:id="rId27"/>
    <p:sldId id="303" r:id="rId28"/>
    <p:sldId id="320" r:id="rId29"/>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85965" autoAdjust="0"/>
  </p:normalViewPr>
  <p:slideViewPr>
    <p:cSldViewPr>
      <p:cViewPr varScale="1">
        <p:scale>
          <a:sx n="98" d="100"/>
          <a:sy n="98" d="100"/>
        </p:scale>
        <p:origin x="2202" y="90"/>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628650" lvl="1" indent="-171450" algn="l">
              <a:buFont typeface="Arial" panose="020B0604020202020204" pitchFamily="34" charset="0"/>
              <a:buChar char="•"/>
            </a:pPr>
            <a:endParaRPr lang="de-DE" dirty="0">
              <a:ea typeface="ＭＳ Ｐゴシック" pitchFamily="34" charset="-128"/>
            </a:endParaRPr>
          </a:p>
          <a:p>
            <a:pPr marL="457200" lvl="1" indent="0" algn="l">
              <a:buFont typeface="Arial" panose="020B0604020202020204" pitchFamily="34" charset="0"/>
              <a:buNone/>
            </a:pPr>
            <a:endParaRPr lang="de-DE" dirty="0">
              <a:ea typeface="ＭＳ Ｐゴシック" pitchFamily="34" charset="-128"/>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Zuge dieser Arbeit ist ein Algorithmus entstanden, welcher im Stande ist die extrinsischen Kameraparameter bei Kameras gleicher und unterschiedlicher Auflösung zu bestimmen und eine 3D-Szenenrekonstruktion durchzufuhren.</a:t>
            </a:r>
            <a:endParaRPr lang="de-DE" dirty="0">
              <a:ea typeface="ＭＳ Ｐゴシック" pitchFamily="34" charset="-128"/>
            </a:endParaRPr>
          </a:p>
          <a:p>
            <a:pPr marL="0" indent="0" algn="l">
              <a:buFont typeface="Arial" panose="020B0604020202020204" pitchFamily="34" charset="0"/>
              <a:buNone/>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a:t>
            </a:fld>
            <a:endParaRPr lang="de-DE">
              <a:latin typeface="Arial Narrow"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Sensor mit Sensorelementen. </a:t>
            </a:r>
          </a:p>
          <a:p>
            <a:pPr marL="171450" indent="-171450" algn="l">
              <a:buFont typeface="Arial" panose="020B0604020202020204" pitchFamily="34" charset="0"/>
              <a:buChar char="•"/>
            </a:pPr>
            <a:r>
              <a:rPr lang="de-DE" dirty="0"/>
              <a:t>Die Anzahl der Sensorelemente bestimmt die maximale Auflösung</a:t>
            </a:r>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16</a:t>
            </a:fld>
            <a:endParaRPr lang="de-DE"/>
          </a:p>
        </p:txBody>
      </p:sp>
    </p:spTree>
    <p:extLst>
      <p:ext uri="{BB962C8B-B14F-4D97-AF65-F5344CB8AC3E}">
        <p14:creationId xmlns:p14="http://schemas.microsoft.com/office/powerpoint/2010/main" val="3848252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Nachbarschaftsoperationen</a:t>
            </a:r>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17</a:t>
            </a:fld>
            <a:endParaRPr lang="de-DE"/>
          </a:p>
        </p:txBody>
      </p:sp>
    </p:spTree>
    <p:extLst>
      <p:ext uri="{BB962C8B-B14F-4D97-AF65-F5344CB8AC3E}">
        <p14:creationId xmlns:p14="http://schemas.microsoft.com/office/powerpoint/2010/main" val="1348641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Was ändert sich bei unterschiedlicher Kameraauflösung</a:t>
            </a:r>
          </a:p>
          <a:p>
            <a:endParaRPr lang="de-DE" dirty="0"/>
          </a:p>
          <a:p>
            <a:pPr marL="171450" indent="-171450">
              <a:buFont typeface="Arial" panose="020B0604020202020204" pitchFamily="34" charset="0"/>
              <a:buChar char="•"/>
            </a:pPr>
            <a:r>
              <a:rPr lang="de-DE" dirty="0"/>
              <a:t>Wird die Auflösung proportional verändert, so wirkt es als würde die Kamera näher oder weiter weg platziert werden</a:t>
            </a:r>
          </a:p>
          <a:p>
            <a:pPr marL="171450" indent="-171450">
              <a:buFont typeface="Arial" panose="020B0604020202020204" pitchFamily="34" charset="0"/>
              <a:buChar char="•"/>
            </a:pPr>
            <a:r>
              <a:rPr lang="de-DE" dirty="0"/>
              <a:t>An der Brennweite ändert sich nichts nur die Brennweite in Pixelwerten verändert sich</a:t>
            </a:r>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18</a:t>
            </a:fld>
            <a:endParaRPr lang="de-DE"/>
          </a:p>
        </p:txBody>
      </p:sp>
    </p:spTree>
    <p:extLst>
      <p:ext uri="{BB962C8B-B14F-4D97-AF65-F5344CB8AC3E}">
        <p14:creationId xmlns:p14="http://schemas.microsoft.com/office/powerpoint/2010/main" val="156702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de-DE" dirty="0">
                <a:ea typeface="ＭＳ Ｐゴシック" pitchFamily="34" charset="-128"/>
              </a:rPr>
              <a:t>Die Szenenrekonstruktion gehört ist ein Teilbereich der Computer Vision bei welchem es darum geht anahnd von digitalen 2D-Bilddaten aus Kameras, Sensoren, Lasern etc die aufgenommenen 3D-Szene zu rekonstruieren.</a:t>
            </a:r>
          </a:p>
          <a:p>
            <a:pPr marL="628650" lvl="1" indent="-171450" algn="l">
              <a:buFont typeface="Arial" panose="020B0604020202020204" pitchFamily="34" charset="0"/>
              <a:buChar char="•"/>
            </a:pPr>
            <a:r>
              <a:rPr lang="de-DE" dirty="0">
                <a:ea typeface="ＭＳ Ｐゴシック" pitchFamily="34" charset="-128"/>
              </a:rPr>
              <a:t>In dieser Masterthesis wurde Stereonskopische Bildquellen verwendet</a:t>
            </a:r>
          </a:p>
          <a:p>
            <a:pPr marL="171450" indent="-171450" algn="l">
              <a:buFont typeface="Arial" panose="020B0604020202020204" pitchFamily="34" charset="0"/>
              <a:buChar char="•"/>
            </a:pPr>
            <a:endParaRPr lang="de-DE" dirty="0">
              <a:ea typeface="ＭＳ Ｐゴシック" pitchFamily="34" charset="-128"/>
            </a:endParaRPr>
          </a:p>
          <a:p>
            <a:pPr marL="171450" indent="-171450" algn="l">
              <a:buFont typeface="Arial" panose="020B0604020202020204" pitchFamily="34" charset="0"/>
              <a:buChar char="•"/>
            </a:pPr>
            <a:endParaRPr lang="de-DE" dirty="0">
              <a:ea typeface="ＭＳ Ｐゴシック" pitchFamily="34" charset="-128"/>
            </a:endParaRPr>
          </a:p>
          <a:p>
            <a:pPr marL="171450" indent="-171450" algn="l">
              <a:buFont typeface="Arial" panose="020B0604020202020204" pitchFamily="34" charset="0"/>
              <a:buChar char="•"/>
            </a:pPr>
            <a:r>
              <a:rPr lang="de-DE" dirty="0">
                <a:ea typeface="ＭＳ Ｐゴシック" pitchFamily="34" charset="-128"/>
              </a:rPr>
              <a:t>Entwicklung eines Szenenrekonstruktionsalgorithmus aus stereoskopischen Bildquellen</a:t>
            </a:r>
          </a:p>
          <a:p>
            <a:pPr marL="171450" indent="-171450" algn="l">
              <a:buFont typeface="Arial" panose="020B0604020202020204" pitchFamily="34" charset="0"/>
              <a:buChar char="•"/>
            </a:pPr>
            <a:r>
              <a:rPr lang="de-DE" dirty="0">
                <a:ea typeface="ＭＳ Ｐゴシック" pitchFamily="34" charset="-128"/>
              </a:rPr>
              <a:t>Typisches Verfahren einer Stereorekonstruktion basiert auf den Gurndbausteinen Bildaufnahme und Bildanalyse.</a:t>
            </a:r>
          </a:p>
          <a:p>
            <a:pPr marL="628650" lvl="1" indent="-171450" algn="l">
              <a:buFont typeface="Arial" panose="020B0604020202020204" pitchFamily="34" charset="0"/>
              <a:buChar char="•"/>
            </a:pPr>
            <a:r>
              <a:rPr lang="de-DE" dirty="0">
                <a:ea typeface="ＭＳ Ｐゴシック" pitchFamily="34" charset="-128"/>
              </a:rPr>
              <a:t>Bildaufnahme: eine Szene oder ein Objekt wird mit einer Kamera aufgenommen</a:t>
            </a:r>
          </a:p>
          <a:p>
            <a:pPr marL="628650" lvl="1" indent="-171450" algn="l">
              <a:buFont typeface="Arial" panose="020B0604020202020204" pitchFamily="34" charset="0"/>
              <a:buChar char="•"/>
            </a:pPr>
            <a:r>
              <a:rPr lang="de-DE" dirty="0">
                <a:ea typeface="ＭＳ Ｐゴシック" pitchFamily="34" charset="-128"/>
              </a:rPr>
              <a:t>Bildanalyse: Aufgenommene Bilder werden ausgewertet, um die Szene rekonstruieren zu können </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3</a:t>
            </a:fld>
            <a:endParaRPr lang="de-DE"/>
          </a:p>
        </p:txBody>
      </p:sp>
    </p:spTree>
    <p:extLst>
      <p:ext uri="{BB962C8B-B14F-4D97-AF65-F5344CB8AC3E}">
        <p14:creationId xmlns:p14="http://schemas.microsoft.com/office/powerpoint/2010/main" val="59598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Sagen das R = D^T ist, also die Transponierte</a:t>
            </a:r>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5</a:t>
            </a:fld>
            <a:endParaRPr lang="de-DE"/>
          </a:p>
        </p:txBody>
      </p:sp>
    </p:spTree>
    <p:extLst>
      <p:ext uri="{BB962C8B-B14F-4D97-AF65-F5344CB8AC3E}">
        <p14:creationId xmlns:p14="http://schemas.microsoft.com/office/powerpoint/2010/main" val="3973707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Was versteht man unter intrinsischen Kameraparametern</a:t>
            </a:r>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6</a:t>
            </a:fld>
            <a:endParaRPr lang="de-DE"/>
          </a:p>
        </p:txBody>
      </p:sp>
    </p:spTree>
    <p:extLst>
      <p:ext uri="{BB962C8B-B14F-4D97-AF65-F5344CB8AC3E}">
        <p14:creationId xmlns:p14="http://schemas.microsoft.com/office/powerpoint/2010/main" val="1279147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Bevor auf die extrinsischen und intrinsischen Kameraparameter eingegangen wird, das verwendete Kameramodell vorstellen</a:t>
            </a:r>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7</a:t>
            </a:fld>
            <a:endParaRPr lang="de-DE"/>
          </a:p>
        </p:txBody>
      </p:sp>
    </p:spTree>
    <p:extLst>
      <p:ext uri="{BB962C8B-B14F-4D97-AF65-F5344CB8AC3E}">
        <p14:creationId xmlns:p14="http://schemas.microsoft.com/office/powerpoint/2010/main" val="253884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Projektionsma</a:t>
            </a:r>
          </a:p>
          <a:p>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latin typeface="Calibri (Body)"/>
                <a:cs typeface="Arial" panose="020B0604020202020204" pitchFamily="34" charset="0"/>
              </a:rPr>
              <a:t>Projektionsmatrix vorstellen ??? Wenn ja wie in zusammenhang bringen ?</a:t>
            </a:r>
            <a:endParaRPr lang="de-DE" sz="1200" b="1" dirty="0">
              <a:latin typeface="Calibri (Body)"/>
              <a:cs typeface="Arial" panose="020B0604020202020204" pitchFamily="34" charset="0"/>
            </a:endParaRPr>
          </a:p>
          <a:p>
            <a:r>
              <a:rPr lang="de-DE" dirty="0"/>
              <a:t>trix P vorstellen????</a:t>
            </a:r>
          </a:p>
          <a:p>
            <a:endParaRPr lang="de-DE" dirty="0"/>
          </a:p>
          <a:p>
            <a:r>
              <a:rPr lang="de-DE" dirty="0"/>
              <a:t>Vllt als Einleitung für die Abbildungsvorschriften?</a:t>
            </a:r>
          </a:p>
          <a:p>
            <a:endParaRPr lang="de-DE" dirty="0"/>
          </a:p>
          <a:p>
            <a:r>
              <a:rPr lang="de-DE" dirty="0"/>
              <a:t>Hier vllt die Frage aufstellen, ist eine Projektionsmatrix auch eine projketionsmatrix??</a:t>
            </a:r>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8</a:t>
            </a:fld>
            <a:endParaRPr lang="de-DE"/>
          </a:p>
        </p:txBody>
      </p:sp>
    </p:spTree>
    <p:extLst>
      <p:ext uri="{BB962C8B-B14F-4D97-AF65-F5344CB8AC3E}">
        <p14:creationId xmlns:p14="http://schemas.microsoft.com/office/powerpoint/2010/main" val="263971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beginnen die Grundlagen</a:t>
            </a:r>
          </a:p>
          <a:p>
            <a:endParaRPr lang="de-DE" dirty="0"/>
          </a:p>
          <a:p>
            <a:pPr marL="171450" indent="-171450">
              <a:buFont typeface="Arial" panose="020B0604020202020204" pitchFamily="34" charset="0"/>
              <a:buChar char="•"/>
            </a:pPr>
            <a:r>
              <a:rPr lang="de-DE" dirty="0"/>
              <a:t>Beschreiben der Epipolargeometrie.</a:t>
            </a:r>
          </a:p>
          <a:p>
            <a:endParaRPr lang="de-DE" dirty="0"/>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C und C0 sind die Projektionszentren zweier Kameras. Beide Kameras besitzen jeweils eine Bildebene. Die Basislinie verbindet die Projektionszentren der Kameras. Die Punkte an welchen die Basislinie die Bildebenen schneidet werden als Epipole e und</a:t>
            </a:r>
          </a:p>
          <a:p>
            <a:r>
              <a:rPr lang="de-DE" sz="1200" b="0" i="0" u="none" strike="noStrike" kern="1200" baseline="0" dirty="0">
                <a:solidFill>
                  <a:schemeClr val="tx1"/>
                </a:solidFill>
                <a:latin typeface="Arial" charset="0"/>
                <a:ea typeface="ＭＳ Ｐゴシック" pitchFamily="-112" charset="-128"/>
                <a:cs typeface="+mn-cs"/>
              </a:rPr>
              <a:t>e0 bezeichnet. Durch einen Epipol verlaufen alle Epipolarlinien des Bildes. M ist der Objektpunkt im 3D-Raum und m und m0 0 sind die jeweiligen Abbildungen dieses Punktes auf den Bildebenen. Die Verbindungsvektoren zwischen C; C0 und M bilden die sogenannte Epipolarebene</a:t>
            </a:r>
          </a:p>
          <a:p>
            <a:endParaRPr lang="de-DE" sz="1200" b="0" i="0" u="none" strike="noStrike" kern="1200" baseline="0" dirty="0">
              <a:solidFill>
                <a:schemeClr val="tx1"/>
              </a:solidFill>
              <a:latin typeface="Arial" charset="0"/>
              <a:ea typeface="ＭＳ Ｐゴシック" pitchFamily="-112" charset="-128"/>
              <a:cs typeface="+mn-cs"/>
            </a:endParaRPr>
          </a:p>
          <a:p>
            <a:pPr marL="171450" indent="-171450" algn="l">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Gleichung der Epipolarebene erklären</a:t>
            </a:r>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12</a:t>
            </a:fld>
            <a:endParaRPr lang="de-DE"/>
          </a:p>
        </p:txBody>
      </p:sp>
    </p:spTree>
    <p:extLst>
      <p:ext uri="{BB962C8B-B14F-4D97-AF65-F5344CB8AC3E}">
        <p14:creationId xmlns:p14="http://schemas.microsoft.com/office/powerpoint/2010/main" val="43279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Ein Bildpunkt mi auf der Bildebene I wird zuerst auf die Gerade, die durch mi und C geht abgebildet. Die Gerade stellt alle moglichen Ursprungspunkte zu mi dar. Dies ist durch die drei moglichen Punkte M1,M2,M3 in Abbildung 3.4 dargestellt. Jeder dieser Punkte wird nun wiederum auf I0 projiziert. Die so entstandenen Punkte liegen alle auf der Epipolarlinie 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b="0" i="0" u="none" strike="noStrike" kern="1200" baseline="0" dirty="0">
              <a:solidFill>
                <a:schemeClr val="tx1"/>
              </a:solidFill>
              <a:latin typeface="Arial" charset="0"/>
              <a:ea typeface="ＭＳ Ｐゴシック" pitchFamily="-112" charset="-128"/>
              <a:cs typeface="+mn-cs"/>
            </a:endParaRP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13</a:t>
            </a:fld>
            <a:endParaRPr lang="de-DE"/>
          </a:p>
        </p:txBody>
      </p:sp>
    </p:spTree>
    <p:extLst>
      <p:ext uri="{BB962C8B-B14F-4D97-AF65-F5344CB8AC3E}">
        <p14:creationId xmlns:p14="http://schemas.microsoft.com/office/powerpoint/2010/main" val="270800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die Herleitung kurz anreisen und sagen wo sie herkommt</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14</a:t>
            </a:fld>
            <a:endParaRPr lang="de-DE"/>
          </a:p>
        </p:txBody>
      </p:sp>
    </p:spTree>
    <p:extLst>
      <p:ext uri="{BB962C8B-B14F-4D97-AF65-F5344CB8AC3E}">
        <p14:creationId xmlns:p14="http://schemas.microsoft.com/office/powerpoint/2010/main" val="350055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12.06.2018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12.06.2018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12.06.2018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12.06.2018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12.06.2018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3"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4"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12.06.2018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6.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p:txBody>
          <a:bodyPr/>
          <a:lstStyle/>
          <a:p>
            <a:pPr>
              <a:defRPr/>
            </a:pPr>
            <a:r>
              <a:rPr lang="de-DE" dirty="0"/>
              <a:t>4.7.2018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 </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32823" y="809940"/>
            <a:ext cx="9144000" cy="2387600"/>
          </a:xfrm>
          <a:prstGeom prst="rect">
            <a:avLst/>
          </a:prstGeom>
          <a:noFill/>
          <a:ln w="9525">
            <a:noFill/>
            <a:miter lim="800000"/>
            <a:headEnd/>
            <a:tailEnd/>
          </a:ln>
        </p:spPr>
        <p:txBody>
          <a:bodyPr vert="horz" wrap="square" lIns="0" tIns="0" rIns="0" bIns="0" numCol="1" anchor="ctr" anchorCtr="0" compatLnSpc="1">
            <a:prstTxWarp prst="textNoShape">
              <a:avLst/>
            </a:prstTxWarp>
            <a:normAutofit fontScale="97500"/>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u="none" kern="0" dirty="0">
                <a:latin typeface="Calibri (Body)"/>
              </a:rPr>
              <a:t>Szenenrekonstruktion und Kamerakalibrierung </a:t>
            </a:r>
          </a:p>
          <a:p>
            <a:pPr algn="ctr">
              <a:lnSpc>
                <a:spcPct val="100000"/>
              </a:lnSpc>
            </a:pPr>
            <a:r>
              <a:rPr lang="de-DE" u="none" kern="0" dirty="0">
                <a:latin typeface="Calibri (Body)"/>
              </a:rPr>
              <a:t>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21594" y="3481826"/>
            <a:ext cx="9144000" cy="165576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gn="ctr">
              <a:lnSpc>
                <a:spcPct val="100000"/>
              </a:lnSpc>
            </a:pPr>
            <a:r>
              <a:rPr lang="de-DE" u="none" kern="0" dirty="0">
                <a:latin typeface="Calibri (Body)"/>
              </a:rPr>
              <a:t>Disposition der Masterthesis </a:t>
            </a:r>
          </a:p>
          <a:p>
            <a:pPr algn="ctr">
              <a:lnSpc>
                <a:spcPct val="100000"/>
              </a:lnSpc>
            </a:pPr>
            <a:r>
              <a:rPr lang="de-DE" u="none" kern="0" dirty="0">
                <a:latin typeface="Calibri (Body)"/>
              </a:rPr>
              <a:t>Anja Kretschmer MIM</a:t>
            </a:r>
          </a:p>
          <a:p>
            <a:pPr algn="ctr">
              <a:lnSpc>
                <a:spcPct val="100000"/>
              </a:lnSpc>
            </a:pPr>
            <a:r>
              <a:rPr lang="de-DE" u="none" kern="0" dirty="0">
                <a:latin typeface="Calibri (Body)"/>
              </a:rPr>
              <a:t>Mtr Nr:</a:t>
            </a:r>
          </a:p>
          <a:p>
            <a:pPr algn="ctr">
              <a:lnSpc>
                <a:spcPct val="100000"/>
              </a:lnSpc>
            </a:pPr>
            <a:r>
              <a:rPr lang="de-DE" u="none" kern="0" dirty="0">
                <a:latin typeface="Calibri (Body)"/>
              </a:rPr>
              <a:t>4.7.2018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7FBDF1-E537-4493-B62B-6AB8755ABC34}"/>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51826F4C-E1F1-4AD3-8FAA-56155EA7313D}"/>
              </a:ext>
            </a:extLst>
          </p:cNvPr>
          <p:cNvSpPr>
            <a:spLocks noGrp="1"/>
          </p:cNvSpPr>
          <p:nvPr>
            <p:ph type="sldNum" sz="quarter" idx="12"/>
          </p:nvPr>
        </p:nvSpPr>
        <p:spPr/>
        <p:txBody>
          <a:bodyPr/>
          <a:lstStyle/>
          <a:p>
            <a:pPr>
              <a:defRPr/>
            </a:pPr>
            <a:fld id="{944B4367-9E0C-405E-84D6-0F55A4E33EA1}" type="slidenum">
              <a:rPr lang="de-DE" smtClean="0"/>
              <a:pPr>
                <a:defRPr/>
              </a:pPr>
              <a:t>10</a:t>
            </a:fld>
            <a:endParaRPr lang="de-DE" dirty="0"/>
          </a:p>
        </p:txBody>
      </p:sp>
      <p:pic>
        <p:nvPicPr>
          <p:cNvPr id="8" name="Picture 7">
            <a:extLst>
              <a:ext uri="{FF2B5EF4-FFF2-40B4-BE49-F238E27FC236}">
                <a16:creationId xmlns:a16="http://schemas.microsoft.com/office/drawing/2014/main" id="{DE94F53C-678C-4CBB-9EDB-62DDB3CCD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8" y="2444749"/>
            <a:ext cx="4572000" cy="3048001"/>
          </a:xfrm>
          <a:prstGeom prst="rect">
            <a:avLst/>
          </a:prstGeom>
        </p:spPr>
      </p:pic>
      <p:pic>
        <p:nvPicPr>
          <p:cNvPr id="10" name="Picture 9">
            <a:extLst>
              <a:ext uri="{FF2B5EF4-FFF2-40B4-BE49-F238E27FC236}">
                <a16:creationId xmlns:a16="http://schemas.microsoft.com/office/drawing/2014/main" id="{D3C7F654-4B34-4205-B3CB-D18D0D87E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948" y="2462560"/>
            <a:ext cx="4572000" cy="3030190"/>
          </a:xfrm>
          <a:prstGeom prst="rect">
            <a:avLst/>
          </a:prstGeom>
        </p:spPr>
      </p:pic>
      <p:sp>
        <p:nvSpPr>
          <p:cNvPr id="11" name="Content Placeholder 2">
            <a:extLst>
              <a:ext uri="{FF2B5EF4-FFF2-40B4-BE49-F238E27FC236}">
                <a16:creationId xmlns:a16="http://schemas.microsoft.com/office/drawing/2014/main" id="{B5ECCCED-56A4-41E3-9892-88B6E6D4DF7E}"/>
              </a:ext>
            </a:extLst>
          </p:cNvPr>
          <p:cNvSpPr>
            <a:spLocks noGrp="1"/>
          </p:cNvSpPr>
          <p:nvPr>
            <p:ph idx="1"/>
          </p:nvPr>
        </p:nvSpPr>
        <p:spPr>
          <a:xfrm>
            <a:off x="468313" y="1524000"/>
            <a:ext cx="8351837" cy="4038600"/>
          </a:xfrm>
        </p:spPr>
        <p:txBody>
          <a:bodyPr/>
          <a:lstStyle/>
          <a:p>
            <a:pPr>
              <a:buFont typeface="Arial" panose="020B0604020202020204" pitchFamily="34" charset="0"/>
              <a:buChar char="•"/>
            </a:pPr>
            <a:r>
              <a:rPr lang="de-DE" sz="2400" dirty="0">
                <a:latin typeface="Calibri (Body)"/>
                <a:cs typeface="Arial" panose="020B0604020202020204" pitchFamily="34" charset="0"/>
              </a:rPr>
              <a:t>Anwendung auf ein reales Stereobildpaar</a:t>
            </a:r>
          </a:p>
          <a:p>
            <a:pPr>
              <a:buFont typeface="Arial" panose="020B0604020202020204" pitchFamily="34" charset="0"/>
              <a:buChar char="•"/>
            </a:pPr>
            <a:endParaRPr lang="de-DE" dirty="0"/>
          </a:p>
        </p:txBody>
      </p:sp>
      <p:sp>
        <p:nvSpPr>
          <p:cNvPr id="9" name="Footer Placeholder 4">
            <a:extLst>
              <a:ext uri="{FF2B5EF4-FFF2-40B4-BE49-F238E27FC236}">
                <a16:creationId xmlns:a16="http://schemas.microsoft.com/office/drawing/2014/main" id="{89AC588C-CF81-4160-8306-9F6D334B5B1F}"/>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86579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5BC977B-24C2-4EC7-8BCF-E71CCCC4D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4490"/>
            <a:ext cx="4237307" cy="4038600"/>
          </a:xfrm>
        </p:spPr>
      </p:pic>
      <p:sp>
        <p:nvSpPr>
          <p:cNvPr id="4" name="Date Placeholder 3">
            <a:extLst>
              <a:ext uri="{FF2B5EF4-FFF2-40B4-BE49-F238E27FC236}">
                <a16:creationId xmlns:a16="http://schemas.microsoft.com/office/drawing/2014/main" id="{6E7E5E62-3ADC-4FBE-BBA6-34BF242E008C}"/>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E26A2921-2795-4106-917B-86107CFA310D}"/>
              </a:ext>
            </a:extLst>
          </p:cNvPr>
          <p:cNvSpPr>
            <a:spLocks noGrp="1"/>
          </p:cNvSpPr>
          <p:nvPr>
            <p:ph type="sldNum" sz="quarter" idx="12"/>
          </p:nvPr>
        </p:nvSpPr>
        <p:spPr/>
        <p:txBody>
          <a:bodyPr/>
          <a:lstStyle/>
          <a:p>
            <a:pPr>
              <a:defRPr/>
            </a:pPr>
            <a:fld id="{944B4367-9E0C-405E-84D6-0F55A4E33EA1}" type="slidenum">
              <a:rPr lang="de-DE" smtClean="0"/>
              <a:pPr>
                <a:defRPr/>
              </a:pPr>
              <a:t>11</a:t>
            </a:fld>
            <a:endParaRPr lang="de-DE" dirty="0"/>
          </a:p>
        </p:txBody>
      </p:sp>
      <p:pic>
        <p:nvPicPr>
          <p:cNvPr id="10" name="Picture 9">
            <a:extLst>
              <a:ext uri="{FF2B5EF4-FFF2-40B4-BE49-F238E27FC236}">
                <a16:creationId xmlns:a16="http://schemas.microsoft.com/office/drawing/2014/main" id="{7A1F3496-769F-47BE-8B8C-26A89998A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136" y="1993947"/>
            <a:ext cx="4571999" cy="2870106"/>
          </a:xfrm>
          <a:prstGeom prst="rect">
            <a:avLst/>
          </a:prstGeom>
        </p:spPr>
      </p:pic>
      <p:sp>
        <p:nvSpPr>
          <p:cNvPr id="9" name="Footer Placeholder 4">
            <a:extLst>
              <a:ext uri="{FF2B5EF4-FFF2-40B4-BE49-F238E27FC236}">
                <a16:creationId xmlns:a16="http://schemas.microsoft.com/office/drawing/2014/main" id="{6BFD02E1-057F-4945-B72F-B2B8E8B3B745}"/>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78668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00F507-E0D7-48B9-96D0-8474E8924E24}"/>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79960D6F-0CEB-422B-A9FC-DEBBFB6972A8}"/>
              </a:ext>
            </a:extLst>
          </p:cNvPr>
          <p:cNvSpPr>
            <a:spLocks noGrp="1"/>
          </p:cNvSpPr>
          <p:nvPr>
            <p:ph type="sldNum" sz="quarter" idx="12"/>
          </p:nvPr>
        </p:nvSpPr>
        <p:spPr/>
        <p:txBody>
          <a:bodyPr/>
          <a:lstStyle/>
          <a:p>
            <a:pPr>
              <a:defRPr/>
            </a:pPr>
            <a:fld id="{944B4367-9E0C-405E-84D6-0F55A4E33EA1}" type="slidenum">
              <a:rPr lang="de-DE" smtClean="0"/>
              <a:pPr>
                <a:defRPr/>
              </a:pPr>
              <a:t>12</a:t>
            </a:fld>
            <a:endParaRPr lang="de-DE" dirty="0"/>
          </a:p>
        </p:txBody>
      </p:sp>
      <p:sp>
        <p:nvSpPr>
          <p:cNvPr id="9" name="Title 1">
            <a:extLst>
              <a:ext uri="{FF2B5EF4-FFF2-40B4-BE49-F238E27FC236}">
                <a16:creationId xmlns:a16="http://schemas.microsoft.com/office/drawing/2014/main" id="{4FF353FF-55F3-441A-8E6C-CE0FF626C670}"/>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u="none" kern="0" dirty="0">
                <a:latin typeface="Calibri (Body)"/>
              </a:rPr>
              <a:t>Epipolargeometrie</a:t>
            </a:r>
          </a:p>
        </p:txBody>
      </p:sp>
      <p:pic>
        <p:nvPicPr>
          <p:cNvPr id="11" name="Picture 10">
            <a:extLst>
              <a:ext uri="{FF2B5EF4-FFF2-40B4-BE49-F238E27FC236}">
                <a16:creationId xmlns:a16="http://schemas.microsoft.com/office/drawing/2014/main" id="{D54ED188-CD91-4B2E-B571-3820E5ED0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35" y="1330093"/>
            <a:ext cx="6892503" cy="2724374"/>
          </a:xfrm>
          <a:prstGeom prst="rect">
            <a:avLst/>
          </a:prstGeom>
        </p:spPr>
      </p:pic>
      <p:sp>
        <p:nvSpPr>
          <p:cNvPr id="12" name="Footer Placeholder 4">
            <a:extLst>
              <a:ext uri="{FF2B5EF4-FFF2-40B4-BE49-F238E27FC236}">
                <a16:creationId xmlns:a16="http://schemas.microsoft.com/office/drawing/2014/main" id="{6DB708A9-4570-4A7C-B015-D7C656456B75}"/>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pic>
        <p:nvPicPr>
          <p:cNvPr id="14" name="Picture 13">
            <a:extLst>
              <a:ext uri="{FF2B5EF4-FFF2-40B4-BE49-F238E27FC236}">
                <a16:creationId xmlns:a16="http://schemas.microsoft.com/office/drawing/2014/main" id="{B26DABAC-05C3-4C32-A8C0-0478989B81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925" y="4303472"/>
            <a:ext cx="5748149" cy="1120402"/>
          </a:xfrm>
          <a:prstGeom prst="rect">
            <a:avLst/>
          </a:prstGeom>
        </p:spPr>
      </p:pic>
    </p:spTree>
    <p:extLst>
      <p:ext uri="{BB962C8B-B14F-4D97-AF65-F5344CB8AC3E}">
        <p14:creationId xmlns:p14="http://schemas.microsoft.com/office/powerpoint/2010/main" val="37703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2870EA-4817-4743-BAEF-0720C6E681D6}"/>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31CF986A-B9AC-40A6-AD21-1E6738E208FF}"/>
              </a:ext>
            </a:extLst>
          </p:cNvPr>
          <p:cNvSpPr>
            <a:spLocks noGrp="1"/>
          </p:cNvSpPr>
          <p:nvPr>
            <p:ph type="sldNum" sz="quarter" idx="12"/>
          </p:nvPr>
        </p:nvSpPr>
        <p:spPr/>
        <p:txBody>
          <a:bodyPr/>
          <a:lstStyle/>
          <a:p>
            <a:pPr>
              <a:defRPr/>
            </a:pPr>
            <a:fld id="{944B4367-9E0C-405E-84D6-0F55A4E33EA1}" type="slidenum">
              <a:rPr lang="de-DE" smtClean="0"/>
              <a:pPr>
                <a:defRPr/>
              </a:pPr>
              <a:t>13</a:t>
            </a:fld>
            <a:endParaRPr lang="de-DE" dirty="0"/>
          </a:p>
        </p:txBody>
      </p:sp>
      <p:pic>
        <p:nvPicPr>
          <p:cNvPr id="8" name="Picture 7">
            <a:extLst>
              <a:ext uri="{FF2B5EF4-FFF2-40B4-BE49-F238E27FC236}">
                <a16:creationId xmlns:a16="http://schemas.microsoft.com/office/drawing/2014/main" id="{AC384A3E-F16C-4887-A729-2FF292D01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78" y="1052736"/>
            <a:ext cx="5688682" cy="3681186"/>
          </a:xfrm>
          <a:prstGeom prst="rect">
            <a:avLst/>
          </a:prstGeom>
        </p:spPr>
      </p:pic>
      <p:sp>
        <p:nvSpPr>
          <p:cNvPr id="9" name="Footer Placeholder 4">
            <a:extLst>
              <a:ext uri="{FF2B5EF4-FFF2-40B4-BE49-F238E27FC236}">
                <a16:creationId xmlns:a16="http://schemas.microsoft.com/office/drawing/2014/main" id="{9BC63835-4E51-40C3-B9D7-69FDE37938BD}"/>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ED89DF64-A7CE-4902-91D3-1A6257B4AEC7}"/>
                  </a:ext>
                </a:extLst>
              </p:cNvPr>
              <p:cNvSpPr>
                <a:spLocks noGrp="1"/>
              </p:cNvSpPr>
              <p:nvPr>
                <p:ph idx="1"/>
              </p:nvPr>
            </p:nvSpPr>
            <p:spPr>
              <a:xfrm>
                <a:off x="5508104" y="1412776"/>
                <a:ext cx="3489140" cy="4032448"/>
              </a:xfrm>
            </p:spPr>
            <p:txBody>
              <a:bodyPr/>
              <a:lstStyle/>
              <a:p>
                <a:pPr>
                  <a:buFont typeface="Arial" panose="020B0604020202020204" pitchFamily="34" charset="0"/>
                  <a:buChar char="•"/>
                </a:pPr>
                <a:r>
                  <a:rPr lang="de-DE" sz="2400" dirty="0">
                    <a:latin typeface="Calibri (Body)"/>
                    <a:cs typeface="Arial" panose="020B0604020202020204" pitchFamily="34" charset="0"/>
                  </a:rPr>
                  <a:t>Ein Bildpunkt</a:t>
                </a:r>
                <a:r>
                  <a:rPr lang="de-DE" sz="2400" dirty="0">
                    <a:cs typeface="Arial" panose="020B0604020202020204" pitchFamily="34" charset="0"/>
                  </a:rPr>
                  <a:t> </a:t>
                </a:r>
                <a14:m>
                  <m:oMath xmlns:m="http://schemas.openxmlformats.org/officeDocument/2006/math">
                    <m:sSub>
                      <m:sSubPr>
                        <m:ctrlPr>
                          <a:rPr lang="de-DE" sz="2400" b="0" i="1" smtClean="0">
                            <a:latin typeface="Cambria Math" panose="02040503050406030204" pitchFamily="18" charset="0"/>
                            <a:cs typeface="Arial" panose="020B0604020202020204" pitchFamily="34" charset="0"/>
                          </a:rPr>
                        </m:ctrlPr>
                      </m:sSubPr>
                      <m:e>
                        <m:r>
                          <a:rPr lang="de-DE" sz="2400" b="0" i="1" smtClean="0">
                            <a:latin typeface="Cambria Math" panose="02040503050406030204" pitchFamily="18" charset="0"/>
                            <a:cs typeface="Arial" panose="020B0604020202020204" pitchFamily="34" charset="0"/>
                          </a:rPr>
                          <m:t>𝑚</m:t>
                        </m:r>
                      </m:e>
                      <m:sub>
                        <m:r>
                          <a:rPr lang="de-DE" sz="2400" b="0" i="1" smtClean="0">
                            <a:latin typeface="Cambria Math" panose="02040503050406030204" pitchFamily="18" charset="0"/>
                            <a:cs typeface="Arial" panose="020B0604020202020204" pitchFamily="34" charset="0"/>
                          </a:rPr>
                          <m:t>𝑖</m:t>
                        </m:r>
                      </m:sub>
                    </m:sSub>
                  </m:oMath>
                </a14:m>
                <a:r>
                  <a:rPr lang="de-DE" sz="2400" dirty="0">
                    <a:latin typeface="Calibri (Body)"/>
                    <a:cs typeface="Arial" panose="020B0604020202020204" pitchFamily="34" charset="0"/>
                  </a:rPr>
                  <a:t> auf der Bildebene wird auf eine Gerade durch </a:t>
                </a:r>
                <a14:m>
                  <m:oMath xmlns:m="http://schemas.openxmlformats.org/officeDocument/2006/math">
                    <m:sSub>
                      <m:sSubPr>
                        <m:ctrlPr>
                          <a:rPr lang="de-DE" sz="2400" b="0" i="1" dirty="0" smtClean="0">
                            <a:latin typeface="Cambria Math" panose="02040503050406030204" pitchFamily="18" charset="0"/>
                            <a:cs typeface="Arial" panose="020B0604020202020204" pitchFamily="34" charset="0"/>
                          </a:rPr>
                        </m:ctrlPr>
                      </m:sSubPr>
                      <m:e>
                        <m:r>
                          <a:rPr lang="de-DE" sz="2400" i="1" dirty="0" smtClean="0">
                            <a:latin typeface="Cambria Math" panose="02040503050406030204" pitchFamily="18" charset="0"/>
                            <a:cs typeface="Arial" panose="020B0604020202020204" pitchFamily="34" charset="0"/>
                          </a:rPr>
                          <m:t>𝑚</m:t>
                        </m:r>
                      </m:e>
                      <m:sub>
                        <m:r>
                          <a:rPr lang="de-DE" sz="2400" b="0" i="1" dirty="0" smtClean="0">
                            <a:latin typeface="Cambria Math" panose="02040503050406030204" pitchFamily="18" charset="0"/>
                            <a:cs typeface="Arial" panose="020B0604020202020204" pitchFamily="34" charset="0"/>
                          </a:rPr>
                          <m:t>𝑖</m:t>
                        </m:r>
                      </m:sub>
                    </m:sSub>
                  </m:oMath>
                </a14:m>
                <a:r>
                  <a:rPr lang="de-DE" sz="2400" dirty="0">
                    <a:latin typeface="Calibri (Body)"/>
                    <a:cs typeface="Arial" panose="020B0604020202020204" pitchFamily="34" charset="0"/>
                  </a:rPr>
                  <a:t> und </a:t>
                </a:r>
                <a14:m>
                  <m:oMath xmlns:m="http://schemas.openxmlformats.org/officeDocument/2006/math">
                    <m:r>
                      <a:rPr lang="de-DE" sz="2400" i="1" dirty="0" smtClean="0">
                        <a:latin typeface="Cambria Math" panose="02040503050406030204" pitchFamily="18" charset="0"/>
                        <a:cs typeface="Arial" panose="020B0604020202020204" pitchFamily="34" charset="0"/>
                      </a:rPr>
                      <m:t>𝐶</m:t>
                    </m:r>
                  </m:oMath>
                </a14:m>
                <a:r>
                  <a:rPr lang="de-DE" sz="2400" dirty="0">
                    <a:latin typeface="Calibri (Body)"/>
                    <a:cs typeface="Arial" panose="020B0604020202020204" pitchFamily="34" charset="0"/>
                  </a:rPr>
                  <a:t> abgebildet.</a:t>
                </a:r>
              </a:p>
              <a:p>
                <a:pPr>
                  <a:buFont typeface="Arial" panose="020B0604020202020204" pitchFamily="34" charset="0"/>
                  <a:buChar char="•"/>
                </a:pPr>
                <a:r>
                  <a:rPr lang="de-DE" sz="2400" dirty="0">
                    <a:latin typeface="Calibri (Body)"/>
                    <a:cs typeface="Arial" panose="020B0604020202020204" pitchFamily="34" charset="0"/>
                  </a:rPr>
                  <a:t>Die Gerade stellt alle möglichen Ursprungspunkte </a:t>
                </a:r>
                <a14:m>
                  <m:oMath xmlns:m="http://schemas.openxmlformats.org/officeDocument/2006/math">
                    <m:sSub>
                      <m:sSubPr>
                        <m:ctrlPr>
                          <a:rPr lang="de-DE" sz="2400" b="0" i="1" smtClean="0">
                            <a:latin typeface="Cambria Math" panose="02040503050406030204" pitchFamily="18" charset="0"/>
                            <a:cs typeface="Arial" panose="020B0604020202020204" pitchFamily="34" charset="0"/>
                          </a:rPr>
                        </m:ctrlPr>
                      </m:sSubPr>
                      <m:e>
                        <m:r>
                          <a:rPr lang="de-DE" sz="2400" b="0" i="1" smtClean="0">
                            <a:latin typeface="Cambria Math" panose="02040503050406030204" pitchFamily="18" charset="0"/>
                            <a:cs typeface="Arial" panose="020B0604020202020204" pitchFamily="34" charset="0"/>
                          </a:rPr>
                          <m:t>𝑀</m:t>
                        </m:r>
                      </m:e>
                      <m:sub>
                        <m:r>
                          <a:rPr lang="de-DE" sz="2400" b="0" i="1" smtClean="0">
                            <a:latin typeface="Cambria Math" panose="02040503050406030204" pitchFamily="18" charset="0"/>
                            <a:cs typeface="Arial" panose="020B0604020202020204" pitchFamily="34" charset="0"/>
                          </a:rPr>
                          <m:t>𝑖</m:t>
                        </m:r>
                      </m:sub>
                    </m:sSub>
                  </m:oMath>
                </a14:m>
                <a:r>
                  <a:rPr lang="de-DE" sz="2400" dirty="0">
                    <a:latin typeface="Calibri (Body)"/>
                    <a:cs typeface="Arial" panose="020B0604020202020204" pitchFamily="34" charset="0"/>
                  </a:rPr>
                  <a:t> zu </a:t>
                </a:r>
                <a14:m>
                  <m:oMath xmlns:m="http://schemas.openxmlformats.org/officeDocument/2006/math">
                    <m:sSub>
                      <m:sSubPr>
                        <m:ctrlPr>
                          <a:rPr lang="de-DE" sz="2400" b="0" i="1" smtClean="0">
                            <a:latin typeface="Cambria Math" panose="02040503050406030204" pitchFamily="18" charset="0"/>
                            <a:cs typeface="Arial" panose="020B0604020202020204" pitchFamily="34" charset="0"/>
                          </a:rPr>
                        </m:ctrlPr>
                      </m:sSubPr>
                      <m:e>
                        <m:r>
                          <a:rPr lang="de-DE" sz="2400" b="0" i="1" smtClean="0">
                            <a:latin typeface="Cambria Math" panose="02040503050406030204" pitchFamily="18" charset="0"/>
                            <a:cs typeface="Arial" panose="020B0604020202020204" pitchFamily="34" charset="0"/>
                          </a:rPr>
                          <m:t>𝑚</m:t>
                        </m:r>
                      </m:e>
                      <m:sub>
                        <m:r>
                          <a:rPr lang="de-DE" sz="2400" b="0" i="1" smtClean="0">
                            <a:latin typeface="Cambria Math" panose="02040503050406030204" pitchFamily="18" charset="0"/>
                            <a:cs typeface="Arial" panose="020B0604020202020204" pitchFamily="34" charset="0"/>
                          </a:rPr>
                          <m:t>𝑖</m:t>
                        </m:r>
                      </m:sub>
                    </m:sSub>
                  </m:oMath>
                </a14:m>
                <a:r>
                  <a:rPr lang="de-DE" sz="2400" dirty="0">
                    <a:latin typeface="Calibri (Body)"/>
                    <a:cs typeface="Arial" panose="020B0604020202020204" pitchFamily="34" charset="0"/>
                  </a:rPr>
                  <a:t> dar.</a:t>
                </a:r>
              </a:p>
              <a:p>
                <a:pPr>
                  <a:buFont typeface="Arial" panose="020B0604020202020204" pitchFamily="34" charset="0"/>
                  <a:buChar char="•"/>
                </a:pPr>
                <a:endParaRPr lang="de-DE" sz="2400" dirty="0">
                  <a:latin typeface="Calibri (Body)"/>
                  <a:cs typeface="Arial" panose="020B0604020202020204" pitchFamily="34" charset="0"/>
                </a:endParaRPr>
              </a:p>
              <a:p>
                <a:pPr>
                  <a:buFont typeface="Arial" panose="020B0604020202020204" pitchFamily="34" charset="0"/>
                  <a:buChar char="•"/>
                </a:pPr>
                <a:endParaRPr lang="de-DE" dirty="0"/>
              </a:p>
            </p:txBody>
          </p:sp>
        </mc:Choice>
        <mc:Fallback>
          <p:sp>
            <p:nvSpPr>
              <p:cNvPr id="10" name="Content Placeholder 2">
                <a:extLst>
                  <a:ext uri="{FF2B5EF4-FFF2-40B4-BE49-F238E27FC236}">
                    <a16:creationId xmlns:a16="http://schemas.microsoft.com/office/drawing/2014/main" id="{ED89DF64-A7CE-4902-91D3-1A6257B4AEC7}"/>
                  </a:ext>
                </a:extLst>
              </p:cNvPr>
              <p:cNvSpPr>
                <a:spLocks noGrp="1" noRot="1" noChangeAspect="1" noMove="1" noResize="1" noEditPoints="1" noAdjustHandles="1" noChangeArrowheads="1" noChangeShapeType="1" noTextEdit="1"/>
              </p:cNvSpPr>
              <p:nvPr>
                <p:ph idx="1"/>
              </p:nvPr>
            </p:nvSpPr>
            <p:spPr>
              <a:xfrm>
                <a:off x="5508104" y="1412776"/>
                <a:ext cx="3489140" cy="4032448"/>
              </a:xfrm>
              <a:blipFill>
                <a:blip r:embed="rId4"/>
                <a:stretch>
                  <a:fillRect l="-5070" t="-2421" r="-3322"/>
                </a:stretch>
              </a:blipFill>
            </p:spPr>
            <p:txBody>
              <a:bodyPr/>
              <a:lstStyle/>
              <a:p>
                <a:r>
                  <a:rPr lang="de-DE">
                    <a:noFill/>
                  </a:rPr>
                  <a:t> </a:t>
                </a:r>
              </a:p>
            </p:txBody>
          </p:sp>
        </mc:Fallback>
      </mc:AlternateContent>
    </p:spTree>
    <p:extLst>
      <p:ext uri="{BB962C8B-B14F-4D97-AF65-F5344CB8AC3E}">
        <p14:creationId xmlns:p14="http://schemas.microsoft.com/office/powerpoint/2010/main" val="7473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DFDE0C2-61E0-4EA1-A480-6E7AC9873F68}"/>
              </a:ext>
            </a:extLst>
          </p:cNvPr>
          <p:cNvPicPr>
            <a:picLocks noChangeAspect="1"/>
          </p:cNvPicPr>
          <p:nvPr/>
        </p:nvPicPr>
        <p:blipFill rotWithShape="1">
          <a:blip r:embed="rId3">
            <a:extLst>
              <a:ext uri="{28A0092B-C50C-407E-A947-70E740481C1C}">
                <a14:useLocalDpi xmlns:a14="http://schemas.microsoft.com/office/drawing/2010/main" val="0"/>
              </a:ext>
            </a:extLst>
          </a:blip>
          <a:srcRect b="21049"/>
          <a:stretch/>
        </p:blipFill>
        <p:spPr>
          <a:xfrm>
            <a:off x="1385311" y="3228928"/>
            <a:ext cx="6607255" cy="2504328"/>
          </a:xfrm>
          <a:prstGeom prst="rect">
            <a:avLst/>
          </a:prstGeom>
        </p:spPr>
      </p:pic>
      <p:sp>
        <p:nvSpPr>
          <p:cNvPr id="4" name="Date Placeholder 3">
            <a:extLst>
              <a:ext uri="{FF2B5EF4-FFF2-40B4-BE49-F238E27FC236}">
                <a16:creationId xmlns:a16="http://schemas.microsoft.com/office/drawing/2014/main" id="{FF50691F-AEA8-4E7A-9BCA-4F73BD89DCCA}"/>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422474FA-7A8D-4D8D-9F97-1B7DC4256D84}"/>
              </a:ext>
            </a:extLst>
          </p:cNvPr>
          <p:cNvSpPr>
            <a:spLocks noGrp="1"/>
          </p:cNvSpPr>
          <p:nvPr>
            <p:ph type="sldNum" sz="quarter" idx="12"/>
          </p:nvPr>
        </p:nvSpPr>
        <p:spPr/>
        <p:txBody>
          <a:bodyPr/>
          <a:lstStyle/>
          <a:p>
            <a:pPr>
              <a:defRPr/>
            </a:pPr>
            <a:fld id="{944B4367-9E0C-405E-84D6-0F55A4E33EA1}" type="slidenum">
              <a:rPr lang="de-DE" smtClean="0"/>
              <a:pPr>
                <a:defRPr/>
              </a:pPr>
              <a:t>14</a:t>
            </a:fld>
            <a:endParaRPr lang="de-DE" dirty="0"/>
          </a:p>
        </p:txBody>
      </p:sp>
      <p:sp>
        <p:nvSpPr>
          <p:cNvPr id="7" name="Content Placeholder 2">
            <a:extLst>
              <a:ext uri="{FF2B5EF4-FFF2-40B4-BE49-F238E27FC236}">
                <a16:creationId xmlns:a16="http://schemas.microsoft.com/office/drawing/2014/main" id="{0B3B47BB-A446-4EA6-93AD-37FC5DF26B33}"/>
              </a:ext>
            </a:extLst>
          </p:cNvPr>
          <p:cNvSpPr txBox="1">
            <a:spLocks/>
          </p:cNvSpPr>
          <p:nvPr/>
        </p:nvSpPr>
        <p:spPr bwMode="auto">
          <a:xfrm>
            <a:off x="235570" y="806101"/>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Fundamental Matrix und Essentielle Matrix</a:t>
            </a:r>
          </a:p>
          <a:p>
            <a:pPr marL="457200" lvl="1" indent="0">
              <a:lnSpc>
                <a:spcPct val="100000"/>
              </a:lnSpc>
            </a:pPr>
            <a:endParaRPr lang="de-DE" sz="2400" u="none" kern="0" dirty="0">
              <a:latin typeface="Calibri (Body)"/>
            </a:endParaRPr>
          </a:p>
        </p:txBody>
      </p:sp>
      <p:sp>
        <p:nvSpPr>
          <p:cNvPr id="8" name="Footer Placeholder 4">
            <a:extLst>
              <a:ext uri="{FF2B5EF4-FFF2-40B4-BE49-F238E27FC236}">
                <a16:creationId xmlns:a16="http://schemas.microsoft.com/office/drawing/2014/main" id="{18D7A32A-1167-4E18-9720-0192835588AE}"/>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pic>
        <p:nvPicPr>
          <p:cNvPr id="10" name="Picture 9">
            <a:extLst>
              <a:ext uri="{FF2B5EF4-FFF2-40B4-BE49-F238E27FC236}">
                <a16:creationId xmlns:a16="http://schemas.microsoft.com/office/drawing/2014/main" id="{D6F0EAE4-BAC6-44D9-A516-C7BFFC4F50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20" y="1580892"/>
            <a:ext cx="7687748" cy="1848108"/>
          </a:xfrm>
          <a:prstGeom prst="rect">
            <a:avLst/>
          </a:prstGeom>
        </p:spPr>
      </p:pic>
    </p:spTree>
    <p:extLst>
      <p:ext uri="{BB962C8B-B14F-4D97-AF65-F5344CB8AC3E}">
        <p14:creationId xmlns:p14="http://schemas.microsoft.com/office/powerpoint/2010/main" val="3267743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0392FE-3275-4520-BED7-1E40F6F3CB08}"/>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5" name="Footer Placeholder 4">
            <a:extLst>
              <a:ext uri="{FF2B5EF4-FFF2-40B4-BE49-F238E27FC236}">
                <a16:creationId xmlns:a16="http://schemas.microsoft.com/office/drawing/2014/main" id="{AFD1DDF4-9B07-4300-838A-6CF18DF6B5BC}"/>
              </a:ext>
            </a:extLst>
          </p:cNvPr>
          <p:cNvSpPr>
            <a:spLocks noGrp="1"/>
          </p:cNvSpPr>
          <p:nvPr>
            <p:ph type="ftr" sz="quarter" idx="11"/>
          </p:nvPr>
        </p:nvSpPr>
        <p:spPr/>
        <p:txBody>
          <a:bodyPr/>
          <a:lstStyle/>
          <a:p>
            <a:pPr>
              <a:defRPr/>
            </a:pPr>
            <a:r>
              <a:rPr lang="de-DE"/>
              <a:t>Hochschule Furtwangen, Marketing &amp; Öffentlichkeitsarbeit</a:t>
            </a:r>
          </a:p>
        </p:txBody>
      </p:sp>
      <p:sp>
        <p:nvSpPr>
          <p:cNvPr id="6" name="Slide Number Placeholder 5">
            <a:extLst>
              <a:ext uri="{FF2B5EF4-FFF2-40B4-BE49-F238E27FC236}">
                <a16:creationId xmlns:a16="http://schemas.microsoft.com/office/drawing/2014/main" id="{CBA3895C-0E00-4043-AC54-EBFF956E7C95}"/>
              </a:ext>
            </a:extLst>
          </p:cNvPr>
          <p:cNvSpPr>
            <a:spLocks noGrp="1"/>
          </p:cNvSpPr>
          <p:nvPr>
            <p:ph type="sldNum" sz="quarter" idx="12"/>
          </p:nvPr>
        </p:nvSpPr>
        <p:spPr/>
        <p:txBody>
          <a:bodyPr/>
          <a:lstStyle/>
          <a:p>
            <a:pPr>
              <a:defRPr/>
            </a:pPr>
            <a:fld id="{944B4367-9E0C-405E-84D6-0F55A4E33EA1}" type="slidenum">
              <a:rPr lang="de-DE" smtClean="0"/>
              <a:pPr>
                <a:defRPr/>
              </a:pPr>
              <a:t>15</a:t>
            </a:fld>
            <a:endParaRPr lang="de-DE" dirty="0"/>
          </a:p>
        </p:txBody>
      </p:sp>
      <p:pic>
        <p:nvPicPr>
          <p:cNvPr id="8" name="Picture 7">
            <a:extLst>
              <a:ext uri="{FF2B5EF4-FFF2-40B4-BE49-F238E27FC236}">
                <a16:creationId xmlns:a16="http://schemas.microsoft.com/office/drawing/2014/main" id="{C5DDF8A9-88C6-4ADF-811B-F573C5005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442" y="2663388"/>
            <a:ext cx="2753109" cy="847843"/>
          </a:xfrm>
          <a:prstGeom prst="rect">
            <a:avLst/>
          </a:prstGeom>
        </p:spPr>
      </p:pic>
      <p:pic>
        <p:nvPicPr>
          <p:cNvPr id="10" name="Picture 9">
            <a:extLst>
              <a:ext uri="{FF2B5EF4-FFF2-40B4-BE49-F238E27FC236}">
                <a16:creationId xmlns:a16="http://schemas.microsoft.com/office/drawing/2014/main" id="{0610B7B5-3CF8-4835-8C81-B2EA0ADD6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105" y="1767074"/>
            <a:ext cx="5953956" cy="1038370"/>
          </a:xfrm>
          <a:prstGeom prst="rect">
            <a:avLst/>
          </a:prstGeom>
        </p:spPr>
      </p:pic>
      <p:pic>
        <p:nvPicPr>
          <p:cNvPr id="12" name="Picture 11">
            <a:extLst>
              <a:ext uri="{FF2B5EF4-FFF2-40B4-BE49-F238E27FC236}">
                <a16:creationId xmlns:a16="http://schemas.microsoft.com/office/drawing/2014/main" id="{F9509F13-1BDF-4E03-9545-E32FF0B87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2561" y="4388468"/>
            <a:ext cx="1981974" cy="1230910"/>
          </a:xfrm>
          <a:prstGeom prst="rect">
            <a:avLst/>
          </a:prstGeom>
        </p:spPr>
      </p:pic>
      <p:pic>
        <p:nvPicPr>
          <p:cNvPr id="14" name="Picture 13">
            <a:extLst>
              <a:ext uri="{FF2B5EF4-FFF2-40B4-BE49-F238E27FC236}">
                <a16:creationId xmlns:a16="http://schemas.microsoft.com/office/drawing/2014/main" id="{BF437B71-ABDD-4608-B8FA-FAB503A1D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860" y="4605974"/>
            <a:ext cx="1387382" cy="938830"/>
          </a:xfrm>
          <a:prstGeom prst="rect">
            <a:avLst/>
          </a:prstGeom>
        </p:spPr>
      </p:pic>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A13B14A1-99C9-4A59-90E0-A3AACE572F26}"/>
                  </a:ext>
                </a:extLst>
              </p:cNvPr>
              <p:cNvSpPr txBox="1">
                <a:spLocks/>
              </p:cNvSpPr>
              <p:nvPr/>
            </p:nvSpPr>
            <p:spPr bwMode="auto">
              <a:xfrm>
                <a:off x="235571" y="806101"/>
                <a:ext cx="7864822" cy="7506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Die Abbildungsvorschriften werden in der Fundamental Matrix </a:t>
                </a:r>
                <a14:m>
                  <m:oMath xmlns:m="http://schemas.openxmlformats.org/officeDocument/2006/math">
                    <m:r>
                      <a:rPr lang="de-DE" sz="2400" b="0" i="1" u="none" kern="0" smtClean="0">
                        <a:latin typeface="Cambria Math" panose="02040503050406030204" pitchFamily="18" charset="0"/>
                      </a:rPr>
                      <m:t>𝐹</m:t>
                    </m:r>
                  </m:oMath>
                </a14:m>
                <a:r>
                  <a:rPr lang="de-DE" sz="2400" u="none" kern="0" dirty="0">
                    <a:latin typeface="Calibri (Body)"/>
                  </a:rPr>
                  <a:t> und der essentiellen Matrix </a:t>
                </a:r>
                <a14:m>
                  <m:oMath xmlns:m="http://schemas.openxmlformats.org/officeDocument/2006/math">
                    <m:r>
                      <a:rPr lang="de-DE" sz="2400" b="0" i="1" u="none" kern="0" smtClean="0">
                        <a:latin typeface="Cambria Math" panose="02040503050406030204" pitchFamily="18" charset="0"/>
                      </a:rPr>
                      <m:t>𝐸</m:t>
                    </m:r>
                  </m:oMath>
                </a14:m>
                <a:r>
                  <a:rPr lang="de-DE" sz="2400" u="none" kern="0" dirty="0">
                    <a:latin typeface="Calibri (Body)"/>
                  </a:rPr>
                  <a:t> zusammengefasst.</a:t>
                </a:r>
              </a:p>
            </p:txBody>
          </p:sp>
        </mc:Choice>
        <mc:Fallback>
          <p:sp>
            <p:nvSpPr>
              <p:cNvPr id="15" name="Content Placeholder 2">
                <a:extLst>
                  <a:ext uri="{FF2B5EF4-FFF2-40B4-BE49-F238E27FC236}">
                    <a16:creationId xmlns:a16="http://schemas.microsoft.com/office/drawing/2014/main" id="{A13B14A1-99C9-4A59-90E0-A3AACE572F26}"/>
                  </a:ext>
                </a:extLst>
              </p:cNvPr>
              <p:cNvSpPr txBox="1">
                <a:spLocks noRot="1" noChangeAspect="1" noMove="1" noResize="1" noEditPoints="1" noAdjustHandles="1" noChangeArrowheads="1" noChangeShapeType="1" noTextEdit="1"/>
              </p:cNvSpPr>
              <p:nvPr/>
            </p:nvSpPr>
            <p:spPr bwMode="auto">
              <a:xfrm>
                <a:off x="235571" y="806101"/>
                <a:ext cx="7864822" cy="750691"/>
              </a:xfrm>
              <a:prstGeom prst="rect">
                <a:avLst/>
              </a:prstGeom>
              <a:blipFill>
                <a:blip r:embed="rId6"/>
                <a:stretch>
                  <a:fillRect l="-2248" t="-12195" b="-22764"/>
                </a:stretch>
              </a:blipFill>
              <a:ln w="9525">
                <a:noFill/>
                <a:miter lim="800000"/>
                <a:headEnd/>
                <a:tailEnd/>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92417933-5BBE-464C-80F3-0844E76932F7}"/>
                  </a:ext>
                </a:extLst>
              </p:cNvPr>
              <p:cNvSpPr txBox="1">
                <a:spLocks/>
              </p:cNvSpPr>
              <p:nvPr/>
            </p:nvSpPr>
            <p:spPr bwMode="auto">
              <a:xfrm>
                <a:off x="251520" y="3755271"/>
                <a:ext cx="7864822" cy="7506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Ist </a:t>
                </a:r>
                <a14:m>
                  <m:oMath xmlns:m="http://schemas.openxmlformats.org/officeDocument/2006/math">
                    <m:r>
                      <a:rPr lang="de-DE" sz="2400" b="0" i="1" u="none" kern="0" smtClean="0">
                        <a:latin typeface="Cambria Math" panose="02040503050406030204" pitchFamily="18" charset="0"/>
                      </a:rPr>
                      <m:t>𝐹</m:t>
                    </m:r>
                  </m:oMath>
                </a14:m>
                <a:r>
                  <a:rPr lang="de-DE" sz="2400" u="none" kern="0" dirty="0">
                    <a:latin typeface="Calibri (Body)"/>
                  </a:rPr>
                  <a:t> oder </a:t>
                </a:r>
                <a14:m>
                  <m:oMath xmlns:m="http://schemas.openxmlformats.org/officeDocument/2006/math">
                    <m:r>
                      <a:rPr lang="de-DE" sz="2400" b="0" i="1" u="none" kern="0" smtClean="0">
                        <a:latin typeface="Cambria Math" panose="02040503050406030204" pitchFamily="18" charset="0"/>
                      </a:rPr>
                      <m:t>𝐸</m:t>
                    </m:r>
                  </m:oMath>
                </a14:m>
                <a:r>
                  <a:rPr lang="de-DE" sz="2400" u="none" kern="0" dirty="0">
                    <a:latin typeface="Calibri (Body)"/>
                  </a:rPr>
                  <a:t> bekannt, können die Epipole </a:t>
                </a:r>
                <a14:m>
                  <m:oMath xmlns:m="http://schemas.openxmlformats.org/officeDocument/2006/math">
                    <m:r>
                      <a:rPr lang="de-DE" sz="2400" b="0" i="1" u="none" kern="0" smtClean="0">
                        <a:latin typeface="Cambria Math" panose="02040503050406030204" pitchFamily="18" charset="0"/>
                      </a:rPr>
                      <m:t>𝑒</m:t>
                    </m:r>
                  </m:oMath>
                </a14:m>
                <a:r>
                  <a:rPr lang="de-DE" sz="2400" u="none" kern="0" dirty="0">
                    <a:latin typeface="Calibri (Body)"/>
                  </a:rPr>
                  <a:t> und </a:t>
                </a:r>
                <a14:m>
                  <m:oMath xmlns:m="http://schemas.openxmlformats.org/officeDocument/2006/math">
                    <m:r>
                      <a:rPr lang="de-DE" sz="2400" b="0" i="1" u="none" kern="0" smtClean="0">
                        <a:latin typeface="Cambria Math" panose="02040503050406030204" pitchFamily="18" charset="0"/>
                      </a:rPr>
                      <m:t>𝑒</m:t>
                    </m:r>
                    <m:r>
                      <a:rPr lang="de-DE" sz="2400" b="0" i="1" u="none" kern="0" smtClean="0">
                        <a:latin typeface="Cambria Math" panose="02040503050406030204" pitchFamily="18" charset="0"/>
                      </a:rPr>
                      <m:t>′</m:t>
                    </m:r>
                  </m:oMath>
                </a14:m>
                <a:r>
                  <a:rPr lang="de-DE" sz="2400" u="none" kern="0" dirty="0">
                    <a:latin typeface="Calibri (Body)"/>
                  </a:rPr>
                  <a:t>, sowie die Epipolarlinien </a:t>
                </a:r>
                <a14:m>
                  <m:oMath xmlns:m="http://schemas.openxmlformats.org/officeDocument/2006/math">
                    <m:r>
                      <a:rPr lang="de-DE" sz="2400" b="0" i="1" u="none" kern="0" smtClean="0">
                        <a:latin typeface="Cambria Math" panose="02040503050406030204" pitchFamily="18" charset="0"/>
                      </a:rPr>
                      <m:t>𝑙</m:t>
                    </m:r>
                  </m:oMath>
                </a14:m>
                <a:r>
                  <a:rPr lang="de-DE" sz="2400" u="none" kern="0" dirty="0">
                    <a:latin typeface="Calibri (Body)"/>
                  </a:rPr>
                  <a:t> und </a:t>
                </a:r>
                <a14:m>
                  <m:oMath xmlns:m="http://schemas.openxmlformats.org/officeDocument/2006/math">
                    <m:r>
                      <a:rPr lang="de-DE" sz="2400" b="0" i="1" u="none" kern="0" smtClean="0">
                        <a:latin typeface="Cambria Math" panose="02040503050406030204" pitchFamily="18" charset="0"/>
                      </a:rPr>
                      <m:t>𝑙</m:t>
                    </m:r>
                    <m:r>
                      <a:rPr lang="de-DE" sz="2400" b="0" i="1" u="none" kern="0" smtClean="0">
                        <a:latin typeface="Cambria Math" panose="02040503050406030204" pitchFamily="18" charset="0"/>
                      </a:rPr>
                      <m:t>′</m:t>
                    </m:r>
                  </m:oMath>
                </a14:m>
                <a:r>
                  <a:rPr lang="de-DE" sz="2400" u="none" kern="0" dirty="0">
                    <a:latin typeface="Calibri (Body)"/>
                  </a:rPr>
                  <a:t> bestimmt werden.</a:t>
                </a:r>
              </a:p>
            </p:txBody>
          </p:sp>
        </mc:Choice>
        <mc:Fallback>
          <p:sp>
            <p:nvSpPr>
              <p:cNvPr id="16" name="Content Placeholder 2">
                <a:extLst>
                  <a:ext uri="{FF2B5EF4-FFF2-40B4-BE49-F238E27FC236}">
                    <a16:creationId xmlns:a16="http://schemas.microsoft.com/office/drawing/2014/main" id="{92417933-5BBE-464C-80F3-0844E76932F7}"/>
                  </a:ext>
                </a:extLst>
              </p:cNvPr>
              <p:cNvSpPr txBox="1">
                <a:spLocks noRot="1" noChangeAspect="1" noMove="1" noResize="1" noEditPoints="1" noAdjustHandles="1" noChangeArrowheads="1" noChangeShapeType="1" noTextEdit="1"/>
              </p:cNvSpPr>
              <p:nvPr/>
            </p:nvSpPr>
            <p:spPr bwMode="auto">
              <a:xfrm>
                <a:off x="251520" y="3755271"/>
                <a:ext cx="7864822" cy="750691"/>
              </a:xfrm>
              <a:prstGeom prst="rect">
                <a:avLst/>
              </a:prstGeom>
              <a:blipFill>
                <a:blip r:embed="rId7"/>
                <a:stretch>
                  <a:fillRect l="-2171" t="-12195" r="-2636" b="-22764"/>
                </a:stretch>
              </a:blipFill>
              <a:ln w="9525">
                <a:noFill/>
                <a:miter lim="800000"/>
                <a:headEnd/>
                <a:tailEnd/>
              </a:ln>
            </p:spPr>
            <p:txBody>
              <a:bodyPr/>
              <a:lstStyle/>
              <a:p>
                <a:r>
                  <a:rPr lang="de-DE">
                    <a:noFill/>
                  </a:rPr>
                  <a:t> </a:t>
                </a:r>
              </a:p>
            </p:txBody>
          </p:sp>
        </mc:Fallback>
      </mc:AlternateContent>
    </p:spTree>
    <p:extLst>
      <p:ext uri="{BB962C8B-B14F-4D97-AF65-F5344CB8AC3E}">
        <p14:creationId xmlns:p14="http://schemas.microsoft.com/office/powerpoint/2010/main" val="226994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926CD-1D53-470C-8F29-ACE949CF5103}"/>
              </a:ext>
            </a:extLst>
          </p:cNvPr>
          <p:cNvSpPr>
            <a:spLocks noGrp="1"/>
          </p:cNvSpPr>
          <p:nvPr>
            <p:ph idx="1"/>
          </p:nvPr>
        </p:nvSpPr>
        <p:spPr>
          <a:xfrm>
            <a:off x="208420" y="764704"/>
            <a:ext cx="8351837" cy="4038600"/>
          </a:xfrm>
        </p:spPr>
        <p:txBody>
          <a:bodyPr/>
          <a:lstStyle/>
          <a:p>
            <a:pPr>
              <a:buFont typeface="Arial" panose="020B0604020202020204" pitchFamily="34" charset="0"/>
              <a:buChar char="•"/>
            </a:pPr>
            <a:r>
              <a:rPr lang="de-DE" sz="2400" dirty="0">
                <a:latin typeface="Calibri (Body)"/>
              </a:rPr>
              <a:t>Aufbau eines CMOS Sensorchips</a:t>
            </a:r>
          </a:p>
          <a:p>
            <a:pPr marL="457200" lvl="1" indent="0"/>
            <a:endParaRPr lang="de-DE" sz="2400" dirty="0">
              <a:latin typeface="Calibri (Body)"/>
            </a:endParaRPr>
          </a:p>
        </p:txBody>
      </p:sp>
      <p:sp>
        <p:nvSpPr>
          <p:cNvPr id="4" name="Date Placeholder 3">
            <a:extLst>
              <a:ext uri="{FF2B5EF4-FFF2-40B4-BE49-F238E27FC236}">
                <a16:creationId xmlns:a16="http://schemas.microsoft.com/office/drawing/2014/main" id="{704FF9A4-70F9-47A2-B870-E930A469B68F}"/>
              </a:ext>
            </a:extLst>
          </p:cNvPr>
          <p:cNvSpPr>
            <a:spLocks noGrp="1"/>
          </p:cNvSpPr>
          <p:nvPr>
            <p:ph type="dt" sz="half" idx="10"/>
          </p:nvPr>
        </p:nvSpPr>
        <p:spPr/>
        <p:txBody>
          <a:bodyPr/>
          <a:lstStyle/>
          <a:p>
            <a:pPr>
              <a:defRPr/>
            </a:pPr>
            <a:r>
              <a:rPr lang="de-DE" dirty="0"/>
              <a:t>4.7.2018</a:t>
            </a:r>
          </a:p>
        </p:txBody>
      </p:sp>
      <p:sp>
        <p:nvSpPr>
          <p:cNvPr id="6" name="Slide Number Placeholder 5">
            <a:extLst>
              <a:ext uri="{FF2B5EF4-FFF2-40B4-BE49-F238E27FC236}">
                <a16:creationId xmlns:a16="http://schemas.microsoft.com/office/drawing/2014/main" id="{41635C67-8649-48BA-BED6-75F26C638C66}"/>
              </a:ext>
            </a:extLst>
          </p:cNvPr>
          <p:cNvSpPr>
            <a:spLocks noGrp="1"/>
          </p:cNvSpPr>
          <p:nvPr>
            <p:ph type="sldNum" sz="quarter" idx="12"/>
          </p:nvPr>
        </p:nvSpPr>
        <p:spPr/>
        <p:txBody>
          <a:bodyPr/>
          <a:lstStyle/>
          <a:p>
            <a:pPr>
              <a:defRPr/>
            </a:pPr>
            <a:fld id="{944B4367-9E0C-405E-84D6-0F55A4E33EA1}" type="slidenum">
              <a:rPr lang="de-DE" smtClean="0"/>
              <a:pPr>
                <a:defRPr/>
              </a:pPr>
              <a:t>16</a:t>
            </a:fld>
            <a:endParaRPr lang="de-DE" dirty="0"/>
          </a:p>
        </p:txBody>
      </p:sp>
      <p:sp>
        <p:nvSpPr>
          <p:cNvPr id="7" name="Footer Placeholder 4">
            <a:extLst>
              <a:ext uri="{FF2B5EF4-FFF2-40B4-BE49-F238E27FC236}">
                <a16:creationId xmlns:a16="http://schemas.microsoft.com/office/drawing/2014/main" id="{1245D050-2046-41AF-BAE5-20665B3C3C57}"/>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pic>
        <p:nvPicPr>
          <p:cNvPr id="9" name="Picture 8">
            <a:extLst>
              <a:ext uri="{FF2B5EF4-FFF2-40B4-BE49-F238E27FC236}">
                <a16:creationId xmlns:a16="http://schemas.microsoft.com/office/drawing/2014/main" id="{40DA1BC9-5586-4216-AEFE-557DCBF7E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54" y="1087586"/>
            <a:ext cx="6912768" cy="4813152"/>
          </a:xfrm>
          <a:prstGeom prst="rect">
            <a:avLst/>
          </a:prstGeom>
        </p:spPr>
      </p:pic>
    </p:spTree>
    <p:extLst>
      <p:ext uri="{BB962C8B-B14F-4D97-AF65-F5344CB8AC3E}">
        <p14:creationId xmlns:p14="http://schemas.microsoft.com/office/powerpoint/2010/main" val="3843322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260A52-124C-446C-A24E-2825C489D89A}"/>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434A9A65-C912-419B-9784-375780AF5794}"/>
              </a:ext>
            </a:extLst>
          </p:cNvPr>
          <p:cNvSpPr>
            <a:spLocks noGrp="1"/>
          </p:cNvSpPr>
          <p:nvPr>
            <p:ph type="sldNum" sz="quarter" idx="12"/>
          </p:nvPr>
        </p:nvSpPr>
        <p:spPr/>
        <p:txBody>
          <a:bodyPr/>
          <a:lstStyle/>
          <a:p>
            <a:pPr>
              <a:defRPr/>
            </a:pPr>
            <a:fld id="{944B4367-9E0C-405E-84D6-0F55A4E33EA1}" type="slidenum">
              <a:rPr lang="de-DE" smtClean="0"/>
              <a:pPr>
                <a:defRPr/>
              </a:pPr>
              <a:t>17</a:t>
            </a:fld>
            <a:endParaRPr lang="de-DE" dirty="0"/>
          </a:p>
        </p:txBody>
      </p:sp>
      <p:pic>
        <p:nvPicPr>
          <p:cNvPr id="8" name="Picture 7">
            <a:extLst>
              <a:ext uri="{FF2B5EF4-FFF2-40B4-BE49-F238E27FC236}">
                <a16:creationId xmlns:a16="http://schemas.microsoft.com/office/drawing/2014/main" id="{7571B11F-C60D-4FB3-897A-A07EBE2EE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 y="1954847"/>
            <a:ext cx="9144000" cy="3397174"/>
          </a:xfrm>
          <a:prstGeom prst="rect">
            <a:avLst/>
          </a:prstGeom>
        </p:spPr>
      </p:pic>
      <p:sp>
        <p:nvSpPr>
          <p:cNvPr id="9" name="Content Placeholder 2">
            <a:extLst>
              <a:ext uri="{FF2B5EF4-FFF2-40B4-BE49-F238E27FC236}">
                <a16:creationId xmlns:a16="http://schemas.microsoft.com/office/drawing/2014/main" id="{E70DC5AC-6E3B-4AC0-9218-F0DB88DE04E2}"/>
              </a:ext>
            </a:extLst>
          </p:cNvPr>
          <p:cNvSpPr>
            <a:spLocks noGrp="1"/>
          </p:cNvSpPr>
          <p:nvPr>
            <p:ph idx="1"/>
          </p:nvPr>
        </p:nvSpPr>
        <p:spPr>
          <a:xfrm>
            <a:off x="208420" y="764704"/>
            <a:ext cx="8351837" cy="4038600"/>
          </a:xfrm>
        </p:spPr>
        <p:txBody>
          <a:bodyPr/>
          <a:lstStyle/>
          <a:p>
            <a:pPr>
              <a:buFont typeface="Arial" panose="020B0604020202020204" pitchFamily="34" charset="0"/>
              <a:buChar char="•"/>
            </a:pPr>
            <a:r>
              <a:rPr lang="de-DE" sz="2400" dirty="0">
                <a:latin typeface="Calibri (Body)"/>
              </a:rPr>
              <a:t>Bei Auflösungsumstellung kommt es zu Interpolationen zwischen den Sensorelementen</a:t>
            </a:r>
          </a:p>
          <a:p>
            <a:pPr marL="457200" lvl="1" indent="0"/>
            <a:endParaRPr lang="de-DE" sz="2400" dirty="0">
              <a:latin typeface="Calibri (Body)"/>
            </a:endParaRPr>
          </a:p>
        </p:txBody>
      </p:sp>
      <p:sp>
        <p:nvSpPr>
          <p:cNvPr id="10" name="Footer Placeholder 4">
            <a:extLst>
              <a:ext uri="{FF2B5EF4-FFF2-40B4-BE49-F238E27FC236}">
                <a16:creationId xmlns:a16="http://schemas.microsoft.com/office/drawing/2014/main" id="{78CF4D96-0027-4D18-AA59-D9664361426E}"/>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64700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CAE874-279B-4604-A6F3-0C1FA7564DAD}"/>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F09DC2D5-C5AB-4E72-83B9-F8B530DEA6E1}"/>
              </a:ext>
            </a:extLst>
          </p:cNvPr>
          <p:cNvSpPr>
            <a:spLocks noGrp="1"/>
          </p:cNvSpPr>
          <p:nvPr>
            <p:ph type="sldNum" sz="quarter" idx="12"/>
          </p:nvPr>
        </p:nvSpPr>
        <p:spPr/>
        <p:txBody>
          <a:bodyPr/>
          <a:lstStyle/>
          <a:p>
            <a:pPr>
              <a:defRPr/>
            </a:pPr>
            <a:fld id="{944B4367-9E0C-405E-84D6-0F55A4E33EA1}" type="slidenum">
              <a:rPr lang="de-DE" smtClean="0"/>
              <a:pPr>
                <a:defRPr/>
              </a:pPr>
              <a:t>18</a:t>
            </a:fld>
            <a:endParaRPr lang="de-DE" dirty="0"/>
          </a:p>
        </p:txBody>
      </p:sp>
      <p:pic>
        <p:nvPicPr>
          <p:cNvPr id="3" name="Picture 2">
            <a:extLst>
              <a:ext uri="{FF2B5EF4-FFF2-40B4-BE49-F238E27FC236}">
                <a16:creationId xmlns:a16="http://schemas.microsoft.com/office/drawing/2014/main" id="{4CB3CA48-46FD-43E7-AFDC-C849DD1F3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905"/>
            <a:ext cx="5328592" cy="2776619"/>
          </a:xfrm>
          <a:prstGeom prst="rect">
            <a:avLst/>
          </a:prstGeom>
        </p:spPr>
      </p:pic>
      <p:sp>
        <p:nvSpPr>
          <p:cNvPr id="7" name="Footer Placeholder 4">
            <a:extLst>
              <a:ext uri="{FF2B5EF4-FFF2-40B4-BE49-F238E27FC236}">
                <a16:creationId xmlns:a16="http://schemas.microsoft.com/office/drawing/2014/main" id="{D80B3EFF-1519-411C-A8A1-8A62545829AF}"/>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pic>
        <p:nvPicPr>
          <p:cNvPr id="10" name="Picture 9">
            <a:extLst>
              <a:ext uri="{FF2B5EF4-FFF2-40B4-BE49-F238E27FC236}">
                <a16:creationId xmlns:a16="http://schemas.microsoft.com/office/drawing/2014/main" id="{A59ACF3E-5B17-41D8-8A6F-B0E7CBA7A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515" y="2761914"/>
            <a:ext cx="5823957" cy="3014754"/>
          </a:xfrm>
          <a:prstGeom prst="rect">
            <a:avLst/>
          </a:prstGeom>
        </p:spPr>
      </p:pic>
    </p:spTree>
    <p:extLst>
      <p:ext uri="{BB962C8B-B14F-4D97-AF65-F5344CB8AC3E}">
        <p14:creationId xmlns:p14="http://schemas.microsoft.com/office/powerpoint/2010/main" val="374580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FB0-8622-44A8-9839-41B181F00C9D}"/>
              </a:ext>
            </a:extLst>
          </p:cNvPr>
          <p:cNvSpPr>
            <a:spLocks noGrp="1"/>
          </p:cNvSpPr>
          <p:nvPr>
            <p:ph type="title"/>
          </p:nvPr>
        </p:nvSpPr>
        <p:spPr/>
        <p:txBody>
          <a:bodyPr/>
          <a:lstStyle/>
          <a:p>
            <a:r>
              <a:rPr lang="de-DE" dirty="0">
                <a:latin typeface="Calibri (Body)"/>
              </a:rPr>
              <a:t>Synthetisches Beispiel</a:t>
            </a:r>
          </a:p>
        </p:txBody>
      </p:sp>
      <p:sp>
        <p:nvSpPr>
          <p:cNvPr id="4" name="Date Placeholder 3">
            <a:extLst>
              <a:ext uri="{FF2B5EF4-FFF2-40B4-BE49-F238E27FC236}">
                <a16:creationId xmlns:a16="http://schemas.microsoft.com/office/drawing/2014/main" id="{AD9F005B-6F0D-42FA-BDD0-5753065B89CA}"/>
              </a:ext>
            </a:extLst>
          </p:cNvPr>
          <p:cNvSpPr>
            <a:spLocks noGrp="1"/>
          </p:cNvSpPr>
          <p:nvPr>
            <p:ph type="dt" sz="half" idx="10"/>
          </p:nvPr>
        </p:nvSpPr>
        <p:spPr/>
        <p:txBody>
          <a:bodyPr/>
          <a:lstStyle/>
          <a:p>
            <a:pPr>
              <a:defRPr/>
            </a:pPr>
            <a:r>
              <a:rPr lang="de-DE"/>
              <a:t>4.7.2018</a:t>
            </a:r>
            <a:endParaRPr lang="de-DE" dirty="0"/>
          </a:p>
        </p:txBody>
      </p:sp>
      <p:sp>
        <p:nvSpPr>
          <p:cNvPr id="6" name="Slide Number Placeholder 5">
            <a:extLst>
              <a:ext uri="{FF2B5EF4-FFF2-40B4-BE49-F238E27FC236}">
                <a16:creationId xmlns:a16="http://schemas.microsoft.com/office/drawing/2014/main" id="{8012F505-AA32-45F7-920D-2FA8DC2CB3FA}"/>
              </a:ext>
            </a:extLst>
          </p:cNvPr>
          <p:cNvSpPr>
            <a:spLocks noGrp="1"/>
          </p:cNvSpPr>
          <p:nvPr>
            <p:ph type="sldNum" sz="quarter" idx="12"/>
          </p:nvPr>
        </p:nvSpPr>
        <p:spPr/>
        <p:txBody>
          <a:bodyPr/>
          <a:lstStyle/>
          <a:p>
            <a:pPr>
              <a:defRPr/>
            </a:pPr>
            <a:fld id="{944B4367-9E0C-405E-84D6-0F55A4E33EA1}" type="slidenum">
              <a:rPr lang="de-DE" smtClean="0"/>
              <a:pPr>
                <a:defRPr/>
              </a:pPr>
              <a:t>19</a:t>
            </a:fld>
            <a:endParaRPr lang="de-DE" dirty="0"/>
          </a:p>
        </p:txBody>
      </p:sp>
      <p:sp>
        <p:nvSpPr>
          <p:cNvPr id="7" name="Footer Placeholder 4">
            <a:extLst>
              <a:ext uri="{FF2B5EF4-FFF2-40B4-BE49-F238E27FC236}">
                <a16:creationId xmlns:a16="http://schemas.microsoft.com/office/drawing/2014/main" id="{14CE3148-D24A-4871-AEFB-F5AB726ADE1C}"/>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pic>
        <p:nvPicPr>
          <p:cNvPr id="8" name="Picture 7">
            <a:extLst>
              <a:ext uri="{FF2B5EF4-FFF2-40B4-BE49-F238E27FC236}">
                <a16:creationId xmlns:a16="http://schemas.microsoft.com/office/drawing/2014/main" id="{365AD656-A72D-41A5-9945-E538A3231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31" y="2991350"/>
            <a:ext cx="4392488" cy="2809376"/>
          </a:xfrm>
          <a:prstGeom prst="rect">
            <a:avLst/>
          </a:prstGeom>
        </p:spPr>
      </p:pic>
      <p:pic>
        <p:nvPicPr>
          <p:cNvPr id="10" name="Picture 9">
            <a:extLst>
              <a:ext uri="{FF2B5EF4-FFF2-40B4-BE49-F238E27FC236}">
                <a16:creationId xmlns:a16="http://schemas.microsoft.com/office/drawing/2014/main" id="{3730BB27-F56B-40FE-B36C-4F3655645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90" y="928688"/>
            <a:ext cx="5220072" cy="2570165"/>
          </a:xfrm>
          <a:prstGeom prst="rect">
            <a:avLst/>
          </a:prstGeom>
        </p:spPr>
      </p:pic>
      <p:sp>
        <p:nvSpPr>
          <p:cNvPr id="13" name="Content Placeholder 2">
            <a:extLst>
              <a:ext uri="{FF2B5EF4-FFF2-40B4-BE49-F238E27FC236}">
                <a16:creationId xmlns:a16="http://schemas.microsoft.com/office/drawing/2014/main" id="{CB21A4AB-995F-4C23-8ECD-5BCF4F48D344}"/>
              </a:ext>
            </a:extLst>
          </p:cNvPr>
          <p:cNvSpPr>
            <a:spLocks noGrp="1"/>
          </p:cNvSpPr>
          <p:nvPr>
            <p:ph idx="1"/>
          </p:nvPr>
        </p:nvSpPr>
        <p:spPr>
          <a:xfrm>
            <a:off x="5475348" y="2636911"/>
            <a:ext cx="3489140" cy="1440161"/>
          </a:xfrm>
        </p:spPr>
        <p:txBody>
          <a:bodyPr/>
          <a:lstStyle/>
          <a:p>
            <a:pPr>
              <a:buFont typeface="Arial" panose="020B0604020202020204" pitchFamily="34" charset="0"/>
              <a:buChar char="•"/>
            </a:pPr>
            <a:r>
              <a:rPr lang="de-DE" sz="2400" dirty="0">
                <a:latin typeface="Calibri (Body)"/>
                <a:cs typeface="Arial" panose="020B0604020202020204" pitchFamily="34" charset="0"/>
              </a:rPr>
              <a:t>Aufbau der synthetischen Stereoaufnahme</a:t>
            </a:r>
            <a:endParaRPr lang="de-DE" dirty="0"/>
          </a:p>
        </p:txBody>
      </p:sp>
    </p:spTree>
    <p:extLst>
      <p:ext uri="{BB962C8B-B14F-4D97-AF65-F5344CB8AC3E}">
        <p14:creationId xmlns:p14="http://schemas.microsoft.com/office/powerpoint/2010/main" val="216278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latin typeface="Calibri (Body)"/>
              </a:rPr>
              <a:t>Einleitung</a:t>
            </a:r>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pPr>
              <a:buFont typeface="Arial" panose="020B0604020202020204" pitchFamily="34" charset="0"/>
              <a:buChar char="•"/>
            </a:pPr>
            <a:r>
              <a:rPr lang="de-DE" sz="2400" dirty="0">
                <a:latin typeface="Calibri (Body)"/>
                <a:cs typeface="Arial" panose="020B0604020202020204" pitchFamily="34" charset="0"/>
              </a:rPr>
              <a:t>Entwicklung eines Algorithmus zur Rekonstruktion einer Szene aus stereoskopischen Bildquellen</a:t>
            </a:r>
          </a:p>
          <a:p>
            <a:pPr marL="0" indent="0"/>
            <a:endParaRPr lang="de-DE" sz="2400" b="1" dirty="0">
              <a:latin typeface="Calibri (Body)"/>
              <a:cs typeface="Arial" panose="020B0604020202020204" pitchFamily="34" charset="0"/>
            </a:endParaRPr>
          </a:p>
          <a:p>
            <a:endParaRPr lang="de-DE" dirty="0"/>
          </a:p>
        </p:txBody>
      </p:sp>
      <p:sp>
        <p:nvSpPr>
          <p:cNvPr id="2" name="Datumsplatzhalter 1"/>
          <p:cNvSpPr>
            <a:spLocks noGrp="1"/>
          </p:cNvSpPr>
          <p:nvPr>
            <p:ph type="dt" sz="quarter" idx="10"/>
          </p:nvPr>
        </p:nvSpPr>
        <p:spPr/>
        <p:txBody>
          <a:bodyPr/>
          <a:lstStyle/>
          <a:p>
            <a:pPr>
              <a:defRPr/>
            </a:pPr>
            <a:r>
              <a:rPr lang="de-DE" dirty="0"/>
              <a:t>4.7.2018</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a:t>
            </a:fld>
            <a:endParaRPr lang="de-DE"/>
          </a:p>
        </p:txBody>
      </p:sp>
      <p:sp>
        <p:nvSpPr>
          <p:cNvPr id="42" name="Footer Placeholder 4">
            <a:extLst>
              <a:ext uri="{FF2B5EF4-FFF2-40B4-BE49-F238E27FC236}">
                <a16:creationId xmlns:a16="http://schemas.microsoft.com/office/drawing/2014/main" id="{088FFFED-2A51-4C93-87AE-DCE6B0F9F1AD}"/>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pic>
        <p:nvPicPr>
          <p:cNvPr id="18" name="Picture 17">
            <a:extLst>
              <a:ext uri="{FF2B5EF4-FFF2-40B4-BE49-F238E27FC236}">
                <a16:creationId xmlns:a16="http://schemas.microsoft.com/office/drawing/2014/main" id="{56E15BF5-EC9C-4289-8DAD-B7653532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345578"/>
            <a:ext cx="4555409" cy="2560700"/>
          </a:xfrm>
          <a:prstGeom prst="rect">
            <a:avLst/>
          </a:prstGeom>
        </p:spPr>
      </p:pic>
      <p:pic>
        <p:nvPicPr>
          <p:cNvPr id="20" name="Picture 19">
            <a:extLst>
              <a:ext uri="{FF2B5EF4-FFF2-40B4-BE49-F238E27FC236}">
                <a16:creationId xmlns:a16="http://schemas.microsoft.com/office/drawing/2014/main" id="{2387FEE7-1DF8-4994-9481-41946EA94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0" y="3345577"/>
            <a:ext cx="4555410" cy="25607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E23A47-F85C-48CE-81D0-0F58633306A9}"/>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3645816B-CF73-460E-9023-5E3A1450CC0B}"/>
              </a:ext>
            </a:extLst>
          </p:cNvPr>
          <p:cNvSpPr>
            <a:spLocks noGrp="1"/>
          </p:cNvSpPr>
          <p:nvPr>
            <p:ph type="sldNum" sz="quarter" idx="12"/>
          </p:nvPr>
        </p:nvSpPr>
        <p:spPr/>
        <p:txBody>
          <a:bodyPr/>
          <a:lstStyle/>
          <a:p>
            <a:pPr>
              <a:defRPr/>
            </a:pPr>
            <a:fld id="{944B4367-9E0C-405E-84D6-0F55A4E33EA1}" type="slidenum">
              <a:rPr lang="de-DE" smtClean="0"/>
              <a:pPr>
                <a:defRPr/>
              </a:pPr>
              <a:t>20</a:t>
            </a:fld>
            <a:endParaRPr lang="de-DE" dirty="0"/>
          </a:p>
        </p:txBody>
      </p:sp>
      <p:pic>
        <p:nvPicPr>
          <p:cNvPr id="8" name="Picture 7">
            <a:extLst>
              <a:ext uri="{FF2B5EF4-FFF2-40B4-BE49-F238E27FC236}">
                <a16:creationId xmlns:a16="http://schemas.microsoft.com/office/drawing/2014/main" id="{24CA4CAD-3202-472B-8409-B5430DB92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157" y="224922"/>
            <a:ext cx="4544314" cy="2812905"/>
          </a:xfrm>
          <a:prstGeom prst="rect">
            <a:avLst/>
          </a:prstGeom>
        </p:spPr>
      </p:pic>
      <p:pic>
        <p:nvPicPr>
          <p:cNvPr id="10" name="Picture 9">
            <a:extLst>
              <a:ext uri="{FF2B5EF4-FFF2-40B4-BE49-F238E27FC236}">
                <a16:creationId xmlns:a16="http://schemas.microsoft.com/office/drawing/2014/main" id="{0F8C4FA6-1C01-4DE6-BD00-37C16C962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314" y="3087833"/>
            <a:ext cx="4544317" cy="2812906"/>
          </a:xfrm>
          <a:prstGeom prst="rect">
            <a:avLst/>
          </a:prstGeom>
        </p:spPr>
      </p:pic>
      <p:pic>
        <p:nvPicPr>
          <p:cNvPr id="14" name="Picture 13">
            <a:extLst>
              <a:ext uri="{FF2B5EF4-FFF2-40B4-BE49-F238E27FC236}">
                <a16:creationId xmlns:a16="http://schemas.microsoft.com/office/drawing/2014/main" id="{DB2D04E6-3F24-4F3D-B087-FDE605548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00904"/>
            <a:ext cx="4544315" cy="2812906"/>
          </a:xfrm>
          <a:prstGeom prst="rect">
            <a:avLst/>
          </a:prstGeom>
        </p:spPr>
      </p:pic>
      <p:sp>
        <p:nvSpPr>
          <p:cNvPr id="9" name="Footer Placeholder 4">
            <a:extLst>
              <a:ext uri="{FF2B5EF4-FFF2-40B4-BE49-F238E27FC236}">
                <a16:creationId xmlns:a16="http://schemas.microsoft.com/office/drawing/2014/main" id="{A018B526-D86C-4835-AA3B-51D5AC613FBF}"/>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341708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FB0-8622-44A8-9839-41B181F00C9D}"/>
              </a:ext>
            </a:extLst>
          </p:cNvPr>
          <p:cNvSpPr>
            <a:spLocks noGrp="1"/>
          </p:cNvSpPr>
          <p:nvPr>
            <p:ph type="title"/>
          </p:nvPr>
        </p:nvSpPr>
        <p:spPr/>
        <p:txBody>
          <a:bodyPr/>
          <a:lstStyle/>
          <a:p>
            <a:r>
              <a:rPr lang="de-DE" dirty="0">
                <a:latin typeface="Calibri (Body)"/>
              </a:rPr>
              <a:t>Anwendung auf ein reales Beispiel </a:t>
            </a:r>
          </a:p>
        </p:txBody>
      </p:sp>
      <p:sp>
        <p:nvSpPr>
          <p:cNvPr id="3" name="Content Placeholder 2">
            <a:extLst>
              <a:ext uri="{FF2B5EF4-FFF2-40B4-BE49-F238E27FC236}">
                <a16:creationId xmlns:a16="http://schemas.microsoft.com/office/drawing/2014/main" id="{0650477B-E546-43BC-98A5-F7F4613C8E94}"/>
              </a:ext>
            </a:extLst>
          </p:cNvPr>
          <p:cNvSpPr>
            <a:spLocks noGrp="1"/>
          </p:cNvSpPr>
          <p:nvPr>
            <p:ph idx="1"/>
          </p:nvPr>
        </p:nvSpPr>
        <p:spPr/>
        <p:txBody>
          <a:bodyPr/>
          <a:lstStyle/>
          <a:p>
            <a:pPr>
              <a:buFont typeface="Arial" panose="020B0604020202020204" pitchFamily="34" charset="0"/>
              <a:buChar char="•"/>
            </a:pPr>
            <a:r>
              <a:rPr lang="de-DE" sz="2400" dirty="0">
                <a:latin typeface="Calibri (Body)"/>
              </a:rPr>
              <a:t>Welche Probleme treten bei der Verwendung von realen Bilddaten auf</a:t>
            </a:r>
          </a:p>
          <a:p>
            <a:pPr lvl="1">
              <a:buFont typeface="Arial" panose="020B0604020202020204" pitchFamily="34" charset="0"/>
              <a:buChar char="•"/>
            </a:pPr>
            <a:r>
              <a:rPr lang="de-DE" sz="2400" dirty="0">
                <a:latin typeface="Calibri (Body)"/>
              </a:rPr>
              <a:t>Bildfehler genauer erklären mit Bildern!!</a:t>
            </a:r>
          </a:p>
        </p:txBody>
      </p:sp>
      <p:sp>
        <p:nvSpPr>
          <p:cNvPr id="4" name="Date Placeholder 3">
            <a:extLst>
              <a:ext uri="{FF2B5EF4-FFF2-40B4-BE49-F238E27FC236}">
                <a16:creationId xmlns:a16="http://schemas.microsoft.com/office/drawing/2014/main" id="{AD9F005B-6F0D-42FA-BDD0-5753065B89CA}"/>
              </a:ext>
            </a:extLst>
          </p:cNvPr>
          <p:cNvSpPr>
            <a:spLocks noGrp="1"/>
          </p:cNvSpPr>
          <p:nvPr>
            <p:ph type="dt" sz="half" idx="10"/>
          </p:nvPr>
        </p:nvSpPr>
        <p:spPr/>
        <p:txBody>
          <a:bodyPr/>
          <a:lstStyle/>
          <a:p>
            <a:pPr>
              <a:defRPr/>
            </a:pPr>
            <a:r>
              <a:rPr lang="de-DE" dirty="0"/>
              <a:t>4.7.2018</a:t>
            </a:r>
          </a:p>
          <a:p>
            <a:pPr>
              <a:defRPr/>
            </a:pPr>
            <a:endParaRPr lang="de-DE" dirty="0"/>
          </a:p>
        </p:txBody>
      </p:sp>
      <p:sp>
        <p:nvSpPr>
          <p:cNvPr id="6" name="Slide Number Placeholder 5">
            <a:extLst>
              <a:ext uri="{FF2B5EF4-FFF2-40B4-BE49-F238E27FC236}">
                <a16:creationId xmlns:a16="http://schemas.microsoft.com/office/drawing/2014/main" id="{8012F505-AA32-45F7-920D-2FA8DC2CB3FA}"/>
              </a:ext>
            </a:extLst>
          </p:cNvPr>
          <p:cNvSpPr>
            <a:spLocks noGrp="1"/>
          </p:cNvSpPr>
          <p:nvPr>
            <p:ph type="sldNum" sz="quarter" idx="12"/>
          </p:nvPr>
        </p:nvSpPr>
        <p:spPr/>
        <p:txBody>
          <a:bodyPr/>
          <a:lstStyle/>
          <a:p>
            <a:pPr>
              <a:defRPr/>
            </a:pPr>
            <a:fld id="{944B4367-9E0C-405E-84D6-0F55A4E33EA1}" type="slidenum">
              <a:rPr lang="de-DE" smtClean="0"/>
              <a:pPr>
                <a:defRPr/>
              </a:pPr>
              <a:t>21</a:t>
            </a:fld>
            <a:endParaRPr lang="de-DE" dirty="0"/>
          </a:p>
        </p:txBody>
      </p:sp>
      <p:sp>
        <p:nvSpPr>
          <p:cNvPr id="7" name="Footer Placeholder 4">
            <a:extLst>
              <a:ext uri="{FF2B5EF4-FFF2-40B4-BE49-F238E27FC236}">
                <a16:creationId xmlns:a16="http://schemas.microsoft.com/office/drawing/2014/main" id="{1638CA17-7C37-429A-89F3-B5CAAE66BB81}"/>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156702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355C-FA90-4470-9306-17D8622AE823}"/>
              </a:ext>
            </a:extLst>
          </p:cNvPr>
          <p:cNvSpPr>
            <a:spLocks noGrp="1"/>
          </p:cNvSpPr>
          <p:nvPr>
            <p:ph type="title"/>
          </p:nvPr>
        </p:nvSpPr>
        <p:spPr/>
        <p:txBody>
          <a:bodyPr/>
          <a:lstStyle/>
          <a:p>
            <a:endParaRPr lang="de-DE"/>
          </a:p>
        </p:txBody>
      </p:sp>
      <p:sp>
        <p:nvSpPr>
          <p:cNvPr id="4" name="Date Placeholder 3">
            <a:extLst>
              <a:ext uri="{FF2B5EF4-FFF2-40B4-BE49-F238E27FC236}">
                <a16:creationId xmlns:a16="http://schemas.microsoft.com/office/drawing/2014/main" id="{3FA2D693-54DD-487E-B7D6-9BE048789190}"/>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7094A040-F646-464D-BAD3-9107E7689335}"/>
              </a:ext>
            </a:extLst>
          </p:cNvPr>
          <p:cNvSpPr>
            <a:spLocks noGrp="1"/>
          </p:cNvSpPr>
          <p:nvPr>
            <p:ph type="sldNum" sz="quarter" idx="12"/>
          </p:nvPr>
        </p:nvSpPr>
        <p:spPr/>
        <p:txBody>
          <a:bodyPr/>
          <a:lstStyle/>
          <a:p>
            <a:pPr>
              <a:defRPr/>
            </a:pPr>
            <a:fld id="{944B4367-9E0C-405E-84D6-0F55A4E33EA1}" type="slidenum">
              <a:rPr lang="de-DE" smtClean="0"/>
              <a:pPr>
                <a:defRPr/>
              </a:pPr>
              <a:t>22</a:t>
            </a:fld>
            <a:endParaRPr lang="de-DE" dirty="0"/>
          </a:p>
        </p:txBody>
      </p:sp>
      <p:pic>
        <p:nvPicPr>
          <p:cNvPr id="7" name="Content Placeholder 6">
            <a:extLst>
              <a:ext uri="{FF2B5EF4-FFF2-40B4-BE49-F238E27FC236}">
                <a16:creationId xmlns:a16="http://schemas.microsoft.com/office/drawing/2014/main" id="{B026B98D-256C-4515-99EE-3F25FF797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05" y="1988840"/>
            <a:ext cx="4402400" cy="2934933"/>
          </a:xfrm>
          <a:prstGeom prst="rect">
            <a:avLst/>
          </a:prstGeom>
        </p:spPr>
      </p:pic>
      <p:pic>
        <p:nvPicPr>
          <p:cNvPr id="9" name="Picture 8">
            <a:extLst>
              <a:ext uri="{FF2B5EF4-FFF2-40B4-BE49-F238E27FC236}">
                <a16:creationId xmlns:a16="http://schemas.microsoft.com/office/drawing/2014/main" id="{8D323E2D-DFCF-47C7-A2F2-A4E4BB0AD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435" y="1988839"/>
            <a:ext cx="4675267" cy="2934934"/>
          </a:xfrm>
          <a:prstGeom prst="rect">
            <a:avLst/>
          </a:prstGeom>
          <a:noFill/>
        </p:spPr>
      </p:pic>
      <p:sp>
        <p:nvSpPr>
          <p:cNvPr id="8" name="Footer Placeholder 4">
            <a:extLst>
              <a:ext uri="{FF2B5EF4-FFF2-40B4-BE49-F238E27FC236}">
                <a16:creationId xmlns:a16="http://schemas.microsoft.com/office/drawing/2014/main" id="{91031136-FD45-485C-BE8D-06D6EAE6E86B}"/>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352174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FB0-8622-44A8-9839-41B181F00C9D}"/>
              </a:ext>
            </a:extLst>
          </p:cNvPr>
          <p:cNvSpPr>
            <a:spLocks noGrp="1"/>
          </p:cNvSpPr>
          <p:nvPr>
            <p:ph type="title"/>
          </p:nvPr>
        </p:nvSpPr>
        <p:spPr/>
        <p:txBody>
          <a:bodyPr/>
          <a:lstStyle/>
          <a:p>
            <a:r>
              <a:rPr lang="de-DE" dirty="0">
                <a:latin typeface="Calibri (Body)"/>
              </a:rPr>
              <a:t>Ergebnisse</a:t>
            </a:r>
          </a:p>
        </p:txBody>
      </p:sp>
      <p:sp>
        <p:nvSpPr>
          <p:cNvPr id="3" name="Content Placeholder 2">
            <a:extLst>
              <a:ext uri="{FF2B5EF4-FFF2-40B4-BE49-F238E27FC236}">
                <a16:creationId xmlns:a16="http://schemas.microsoft.com/office/drawing/2014/main" id="{0650477B-E546-43BC-98A5-F7F4613C8E94}"/>
              </a:ext>
            </a:extLst>
          </p:cNvPr>
          <p:cNvSpPr>
            <a:spLocks noGrp="1"/>
          </p:cNvSpPr>
          <p:nvPr>
            <p:ph idx="1"/>
          </p:nvPr>
        </p:nvSpPr>
        <p:spPr/>
        <p:txBody>
          <a:bodyPr/>
          <a:lstStyle/>
          <a:p>
            <a:endParaRPr lang="de-DE" sz="2400" dirty="0">
              <a:latin typeface="Calibri (Body)"/>
            </a:endParaRPr>
          </a:p>
        </p:txBody>
      </p:sp>
      <p:sp>
        <p:nvSpPr>
          <p:cNvPr id="4" name="Date Placeholder 3">
            <a:extLst>
              <a:ext uri="{FF2B5EF4-FFF2-40B4-BE49-F238E27FC236}">
                <a16:creationId xmlns:a16="http://schemas.microsoft.com/office/drawing/2014/main" id="{AD9F005B-6F0D-42FA-BDD0-5753065B89CA}"/>
              </a:ext>
            </a:extLst>
          </p:cNvPr>
          <p:cNvSpPr>
            <a:spLocks noGrp="1"/>
          </p:cNvSpPr>
          <p:nvPr>
            <p:ph type="dt" sz="half" idx="10"/>
          </p:nvPr>
        </p:nvSpPr>
        <p:spPr/>
        <p:txBody>
          <a:bodyPr/>
          <a:lstStyle/>
          <a:p>
            <a:pPr>
              <a:defRPr/>
            </a:pPr>
            <a:r>
              <a:rPr lang="de-DE" dirty="0"/>
              <a:t>4.7.2018</a:t>
            </a:r>
          </a:p>
          <a:p>
            <a:pPr>
              <a:defRPr/>
            </a:pPr>
            <a:endParaRPr lang="de-DE" dirty="0"/>
          </a:p>
        </p:txBody>
      </p:sp>
      <p:sp>
        <p:nvSpPr>
          <p:cNvPr id="6" name="Slide Number Placeholder 5">
            <a:extLst>
              <a:ext uri="{FF2B5EF4-FFF2-40B4-BE49-F238E27FC236}">
                <a16:creationId xmlns:a16="http://schemas.microsoft.com/office/drawing/2014/main" id="{8012F505-AA32-45F7-920D-2FA8DC2CB3FA}"/>
              </a:ext>
            </a:extLst>
          </p:cNvPr>
          <p:cNvSpPr>
            <a:spLocks noGrp="1"/>
          </p:cNvSpPr>
          <p:nvPr>
            <p:ph type="sldNum" sz="quarter" idx="12"/>
          </p:nvPr>
        </p:nvSpPr>
        <p:spPr/>
        <p:txBody>
          <a:bodyPr/>
          <a:lstStyle/>
          <a:p>
            <a:pPr>
              <a:defRPr/>
            </a:pPr>
            <a:fld id="{944B4367-9E0C-405E-84D6-0F55A4E33EA1}" type="slidenum">
              <a:rPr lang="de-DE" smtClean="0"/>
              <a:pPr>
                <a:defRPr/>
              </a:pPr>
              <a:t>23</a:t>
            </a:fld>
            <a:endParaRPr lang="de-DE" dirty="0"/>
          </a:p>
        </p:txBody>
      </p:sp>
      <p:sp>
        <p:nvSpPr>
          <p:cNvPr id="7" name="Footer Placeholder 4">
            <a:extLst>
              <a:ext uri="{FF2B5EF4-FFF2-40B4-BE49-F238E27FC236}">
                <a16:creationId xmlns:a16="http://schemas.microsoft.com/office/drawing/2014/main" id="{1638CA17-7C37-429A-89F3-B5CAAE66BB81}"/>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201171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FB0-8622-44A8-9839-41B181F00C9D}"/>
              </a:ext>
            </a:extLst>
          </p:cNvPr>
          <p:cNvSpPr>
            <a:spLocks noGrp="1"/>
          </p:cNvSpPr>
          <p:nvPr>
            <p:ph type="title"/>
          </p:nvPr>
        </p:nvSpPr>
        <p:spPr/>
        <p:txBody>
          <a:bodyPr/>
          <a:lstStyle/>
          <a:p>
            <a:r>
              <a:rPr lang="de-DE" dirty="0">
                <a:latin typeface="Calibri (Body)"/>
              </a:rPr>
              <a:t>Zusammenfassung</a:t>
            </a:r>
          </a:p>
        </p:txBody>
      </p:sp>
      <p:sp>
        <p:nvSpPr>
          <p:cNvPr id="3" name="Content Placeholder 2">
            <a:extLst>
              <a:ext uri="{FF2B5EF4-FFF2-40B4-BE49-F238E27FC236}">
                <a16:creationId xmlns:a16="http://schemas.microsoft.com/office/drawing/2014/main" id="{0650477B-E546-43BC-98A5-F7F4613C8E94}"/>
              </a:ext>
            </a:extLst>
          </p:cNvPr>
          <p:cNvSpPr>
            <a:spLocks noGrp="1"/>
          </p:cNvSpPr>
          <p:nvPr>
            <p:ph idx="1"/>
          </p:nvPr>
        </p:nvSpPr>
        <p:spPr/>
        <p:txBody>
          <a:bodyPr/>
          <a:lstStyle/>
          <a:p>
            <a:endParaRPr lang="de-DE" sz="2400" dirty="0">
              <a:latin typeface="Calibri (Body)"/>
            </a:endParaRPr>
          </a:p>
        </p:txBody>
      </p:sp>
      <p:sp>
        <p:nvSpPr>
          <p:cNvPr id="4" name="Date Placeholder 3">
            <a:extLst>
              <a:ext uri="{FF2B5EF4-FFF2-40B4-BE49-F238E27FC236}">
                <a16:creationId xmlns:a16="http://schemas.microsoft.com/office/drawing/2014/main" id="{AD9F005B-6F0D-42FA-BDD0-5753065B89CA}"/>
              </a:ext>
            </a:extLst>
          </p:cNvPr>
          <p:cNvSpPr>
            <a:spLocks noGrp="1"/>
          </p:cNvSpPr>
          <p:nvPr>
            <p:ph type="dt" sz="half" idx="10"/>
          </p:nvPr>
        </p:nvSpPr>
        <p:spPr/>
        <p:txBody>
          <a:bodyPr/>
          <a:lstStyle/>
          <a:p>
            <a:pPr>
              <a:defRPr/>
            </a:pPr>
            <a:r>
              <a:rPr lang="de-DE" dirty="0"/>
              <a:t>4.7.2018</a:t>
            </a:r>
          </a:p>
          <a:p>
            <a:pPr>
              <a:defRPr/>
            </a:pPr>
            <a:endParaRPr lang="de-DE" dirty="0"/>
          </a:p>
        </p:txBody>
      </p:sp>
      <p:sp>
        <p:nvSpPr>
          <p:cNvPr id="6" name="Slide Number Placeholder 5">
            <a:extLst>
              <a:ext uri="{FF2B5EF4-FFF2-40B4-BE49-F238E27FC236}">
                <a16:creationId xmlns:a16="http://schemas.microsoft.com/office/drawing/2014/main" id="{8012F505-AA32-45F7-920D-2FA8DC2CB3FA}"/>
              </a:ext>
            </a:extLst>
          </p:cNvPr>
          <p:cNvSpPr>
            <a:spLocks noGrp="1"/>
          </p:cNvSpPr>
          <p:nvPr>
            <p:ph type="sldNum" sz="quarter" idx="12"/>
          </p:nvPr>
        </p:nvSpPr>
        <p:spPr/>
        <p:txBody>
          <a:bodyPr/>
          <a:lstStyle/>
          <a:p>
            <a:pPr>
              <a:defRPr/>
            </a:pPr>
            <a:fld id="{944B4367-9E0C-405E-84D6-0F55A4E33EA1}" type="slidenum">
              <a:rPr lang="de-DE" smtClean="0"/>
              <a:pPr>
                <a:defRPr/>
              </a:pPr>
              <a:t>24</a:t>
            </a:fld>
            <a:endParaRPr lang="de-DE" dirty="0"/>
          </a:p>
        </p:txBody>
      </p:sp>
      <p:sp>
        <p:nvSpPr>
          <p:cNvPr id="7" name="Footer Placeholder 4">
            <a:extLst>
              <a:ext uri="{FF2B5EF4-FFF2-40B4-BE49-F238E27FC236}">
                <a16:creationId xmlns:a16="http://schemas.microsoft.com/office/drawing/2014/main" id="{1638CA17-7C37-429A-89F3-B5CAAE66BB81}"/>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359939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0477B-E546-43BC-98A5-F7F4613C8E94}"/>
              </a:ext>
            </a:extLst>
          </p:cNvPr>
          <p:cNvSpPr>
            <a:spLocks noGrp="1"/>
          </p:cNvSpPr>
          <p:nvPr>
            <p:ph idx="1"/>
          </p:nvPr>
        </p:nvSpPr>
        <p:spPr/>
        <p:txBody>
          <a:bodyPr/>
          <a:lstStyle/>
          <a:p>
            <a:endParaRPr lang="de-DE" sz="6000" dirty="0">
              <a:latin typeface="Calibri (Body)"/>
            </a:endParaRPr>
          </a:p>
          <a:p>
            <a:pPr algn="ctr"/>
            <a:r>
              <a:rPr lang="de-DE" sz="6000" dirty="0">
                <a:latin typeface="Calibri (Body)"/>
              </a:rPr>
              <a:t>BackUp Slides</a:t>
            </a:r>
          </a:p>
        </p:txBody>
      </p:sp>
      <p:sp>
        <p:nvSpPr>
          <p:cNvPr id="4" name="Date Placeholder 3">
            <a:extLst>
              <a:ext uri="{FF2B5EF4-FFF2-40B4-BE49-F238E27FC236}">
                <a16:creationId xmlns:a16="http://schemas.microsoft.com/office/drawing/2014/main" id="{AD9F005B-6F0D-42FA-BDD0-5753065B89CA}"/>
              </a:ext>
            </a:extLst>
          </p:cNvPr>
          <p:cNvSpPr>
            <a:spLocks noGrp="1"/>
          </p:cNvSpPr>
          <p:nvPr>
            <p:ph type="dt" sz="half" idx="10"/>
          </p:nvPr>
        </p:nvSpPr>
        <p:spPr/>
        <p:txBody>
          <a:bodyPr/>
          <a:lstStyle/>
          <a:p>
            <a:pPr>
              <a:defRPr/>
            </a:pPr>
            <a:r>
              <a:rPr lang="de-DE" dirty="0"/>
              <a:t>4.7.2018</a:t>
            </a:r>
          </a:p>
          <a:p>
            <a:pPr>
              <a:defRPr/>
            </a:pPr>
            <a:endParaRPr lang="de-DE" dirty="0"/>
          </a:p>
        </p:txBody>
      </p:sp>
      <p:sp>
        <p:nvSpPr>
          <p:cNvPr id="6" name="Slide Number Placeholder 5">
            <a:extLst>
              <a:ext uri="{FF2B5EF4-FFF2-40B4-BE49-F238E27FC236}">
                <a16:creationId xmlns:a16="http://schemas.microsoft.com/office/drawing/2014/main" id="{8012F505-AA32-45F7-920D-2FA8DC2CB3FA}"/>
              </a:ext>
            </a:extLst>
          </p:cNvPr>
          <p:cNvSpPr>
            <a:spLocks noGrp="1"/>
          </p:cNvSpPr>
          <p:nvPr>
            <p:ph type="sldNum" sz="quarter" idx="12"/>
          </p:nvPr>
        </p:nvSpPr>
        <p:spPr/>
        <p:txBody>
          <a:bodyPr/>
          <a:lstStyle/>
          <a:p>
            <a:pPr>
              <a:defRPr/>
            </a:pPr>
            <a:fld id="{944B4367-9E0C-405E-84D6-0F55A4E33EA1}" type="slidenum">
              <a:rPr lang="de-DE" smtClean="0"/>
              <a:pPr>
                <a:defRPr/>
              </a:pPr>
              <a:t>25</a:t>
            </a:fld>
            <a:endParaRPr lang="de-DE" dirty="0"/>
          </a:p>
        </p:txBody>
      </p:sp>
      <p:sp>
        <p:nvSpPr>
          <p:cNvPr id="7" name="Footer Placeholder 4">
            <a:extLst>
              <a:ext uri="{FF2B5EF4-FFF2-40B4-BE49-F238E27FC236}">
                <a16:creationId xmlns:a16="http://schemas.microsoft.com/office/drawing/2014/main" id="{1638CA17-7C37-429A-89F3-B5CAAE66BB81}"/>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2317120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FB0-8622-44A8-9839-41B181F00C9D}"/>
              </a:ext>
            </a:extLst>
          </p:cNvPr>
          <p:cNvSpPr>
            <a:spLocks noGrp="1"/>
          </p:cNvSpPr>
          <p:nvPr>
            <p:ph type="title"/>
          </p:nvPr>
        </p:nvSpPr>
        <p:spPr/>
        <p:txBody>
          <a:bodyPr/>
          <a:lstStyle/>
          <a:p>
            <a:r>
              <a:rPr lang="de-DE" dirty="0">
                <a:latin typeface="Calibri (Body)"/>
              </a:rPr>
              <a:t>Rektifizierung</a:t>
            </a:r>
          </a:p>
        </p:txBody>
      </p:sp>
      <p:sp>
        <p:nvSpPr>
          <p:cNvPr id="3" name="Content Placeholder 2">
            <a:extLst>
              <a:ext uri="{FF2B5EF4-FFF2-40B4-BE49-F238E27FC236}">
                <a16:creationId xmlns:a16="http://schemas.microsoft.com/office/drawing/2014/main" id="{0650477B-E546-43BC-98A5-F7F4613C8E94}"/>
              </a:ext>
            </a:extLst>
          </p:cNvPr>
          <p:cNvSpPr>
            <a:spLocks noGrp="1"/>
          </p:cNvSpPr>
          <p:nvPr>
            <p:ph idx="1"/>
          </p:nvPr>
        </p:nvSpPr>
        <p:spPr/>
        <p:txBody>
          <a:bodyPr/>
          <a:lstStyle/>
          <a:p>
            <a:endParaRPr lang="de-DE" sz="2400" dirty="0">
              <a:latin typeface="Calibri (Body)"/>
            </a:endParaRPr>
          </a:p>
        </p:txBody>
      </p:sp>
      <p:sp>
        <p:nvSpPr>
          <p:cNvPr id="4" name="Date Placeholder 3">
            <a:extLst>
              <a:ext uri="{FF2B5EF4-FFF2-40B4-BE49-F238E27FC236}">
                <a16:creationId xmlns:a16="http://schemas.microsoft.com/office/drawing/2014/main" id="{AD9F005B-6F0D-42FA-BDD0-5753065B89CA}"/>
              </a:ext>
            </a:extLst>
          </p:cNvPr>
          <p:cNvSpPr>
            <a:spLocks noGrp="1"/>
          </p:cNvSpPr>
          <p:nvPr>
            <p:ph type="dt" sz="half" idx="10"/>
          </p:nvPr>
        </p:nvSpPr>
        <p:spPr/>
        <p:txBody>
          <a:bodyPr/>
          <a:lstStyle/>
          <a:p>
            <a:pPr>
              <a:defRPr/>
            </a:pPr>
            <a:r>
              <a:rPr lang="de-DE" dirty="0"/>
              <a:t>4.7.2018</a:t>
            </a:r>
          </a:p>
          <a:p>
            <a:pPr>
              <a:defRPr/>
            </a:pPr>
            <a:endParaRPr lang="de-DE" dirty="0"/>
          </a:p>
        </p:txBody>
      </p:sp>
      <p:sp>
        <p:nvSpPr>
          <p:cNvPr id="6" name="Slide Number Placeholder 5">
            <a:extLst>
              <a:ext uri="{FF2B5EF4-FFF2-40B4-BE49-F238E27FC236}">
                <a16:creationId xmlns:a16="http://schemas.microsoft.com/office/drawing/2014/main" id="{8012F505-AA32-45F7-920D-2FA8DC2CB3FA}"/>
              </a:ext>
            </a:extLst>
          </p:cNvPr>
          <p:cNvSpPr>
            <a:spLocks noGrp="1"/>
          </p:cNvSpPr>
          <p:nvPr>
            <p:ph type="sldNum" sz="quarter" idx="12"/>
          </p:nvPr>
        </p:nvSpPr>
        <p:spPr/>
        <p:txBody>
          <a:bodyPr/>
          <a:lstStyle/>
          <a:p>
            <a:pPr>
              <a:defRPr/>
            </a:pPr>
            <a:fld id="{944B4367-9E0C-405E-84D6-0F55A4E33EA1}" type="slidenum">
              <a:rPr lang="de-DE" smtClean="0"/>
              <a:pPr>
                <a:defRPr/>
              </a:pPr>
              <a:t>26</a:t>
            </a:fld>
            <a:endParaRPr lang="de-DE" dirty="0"/>
          </a:p>
        </p:txBody>
      </p:sp>
      <p:sp>
        <p:nvSpPr>
          <p:cNvPr id="7" name="Footer Placeholder 4">
            <a:extLst>
              <a:ext uri="{FF2B5EF4-FFF2-40B4-BE49-F238E27FC236}">
                <a16:creationId xmlns:a16="http://schemas.microsoft.com/office/drawing/2014/main" id="{1638CA17-7C37-429A-89F3-B5CAAE66BB81}"/>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3182934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FB0-8622-44A8-9839-41B181F00C9D}"/>
              </a:ext>
            </a:extLst>
          </p:cNvPr>
          <p:cNvSpPr>
            <a:spLocks noGrp="1"/>
          </p:cNvSpPr>
          <p:nvPr>
            <p:ph type="title"/>
          </p:nvPr>
        </p:nvSpPr>
        <p:spPr/>
        <p:txBody>
          <a:bodyPr/>
          <a:lstStyle/>
          <a:p>
            <a:r>
              <a:rPr lang="de-DE">
                <a:latin typeface="Calibri (Body)"/>
              </a:rPr>
              <a:t>Sortierungsalgorithmus</a:t>
            </a:r>
            <a:endParaRPr lang="de-DE" dirty="0">
              <a:latin typeface="Calibri (Body)"/>
            </a:endParaRPr>
          </a:p>
        </p:txBody>
      </p:sp>
      <p:sp>
        <p:nvSpPr>
          <p:cNvPr id="3" name="Content Placeholder 2">
            <a:extLst>
              <a:ext uri="{FF2B5EF4-FFF2-40B4-BE49-F238E27FC236}">
                <a16:creationId xmlns:a16="http://schemas.microsoft.com/office/drawing/2014/main" id="{0650477B-E546-43BC-98A5-F7F4613C8E94}"/>
              </a:ext>
            </a:extLst>
          </p:cNvPr>
          <p:cNvSpPr>
            <a:spLocks noGrp="1"/>
          </p:cNvSpPr>
          <p:nvPr>
            <p:ph idx="1"/>
          </p:nvPr>
        </p:nvSpPr>
        <p:spPr/>
        <p:txBody>
          <a:bodyPr/>
          <a:lstStyle/>
          <a:p>
            <a:endParaRPr lang="de-DE" sz="2400" dirty="0">
              <a:latin typeface="Calibri (Body)"/>
            </a:endParaRPr>
          </a:p>
        </p:txBody>
      </p:sp>
      <p:sp>
        <p:nvSpPr>
          <p:cNvPr id="4" name="Date Placeholder 3">
            <a:extLst>
              <a:ext uri="{FF2B5EF4-FFF2-40B4-BE49-F238E27FC236}">
                <a16:creationId xmlns:a16="http://schemas.microsoft.com/office/drawing/2014/main" id="{AD9F005B-6F0D-42FA-BDD0-5753065B89CA}"/>
              </a:ext>
            </a:extLst>
          </p:cNvPr>
          <p:cNvSpPr>
            <a:spLocks noGrp="1"/>
          </p:cNvSpPr>
          <p:nvPr>
            <p:ph type="dt" sz="half" idx="10"/>
          </p:nvPr>
        </p:nvSpPr>
        <p:spPr/>
        <p:txBody>
          <a:bodyPr/>
          <a:lstStyle/>
          <a:p>
            <a:pPr>
              <a:defRPr/>
            </a:pPr>
            <a:r>
              <a:rPr lang="de-DE" dirty="0"/>
              <a:t>4.7.2018</a:t>
            </a:r>
          </a:p>
          <a:p>
            <a:pPr>
              <a:defRPr/>
            </a:pPr>
            <a:endParaRPr lang="de-DE" dirty="0"/>
          </a:p>
        </p:txBody>
      </p:sp>
      <p:sp>
        <p:nvSpPr>
          <p:cNvPr id="6" name="Slide Number Placeholder 5">
            <a:extLst>
              <a:ext uri="{FF2B5EF4-FFF2-40B4-BE49-F238E27FC236}">
                <a16:creationId xmlns:a16="http://schemas.microsoft.com/office/drawing/2014/main" id="{8012F505-AA32-45F7-920D-2FA8DC2CB3FA}"/>
              </a:ext>
            </a:extLst>
          </p:cNvPr>
          <p:cNvSpPr>
            <a:spLocks noGrp="1"/>
          </p:cNvSpPr>
          <p:nvPr>
            <p:ph type="sldNum" sz="quarter" idx="12"/>
          </p:nvPr>
        </p:nvSpPr>
        <p:spPr/>
        <p:txBody>
          <a:bodyPr/>
          <a:lstStyle/>
          <a:p>
            <a:pPr>
              <a:defRPr/>
            </a:pPr>
            <a:fld id="{944B4367-9E0C-405E-84D6-0F55A4E33EA1}" type="slidenum">
              <a:rPr lang="de-DE" smtClean="0"/>
              <a:pPr>
                <a:defRPr/>
              </a:pPr>
              <a:t>27</a:t>
            </a:fld>
            <a:endParaRPr lang="de-DE" dirty="0"/>
          </a:p>
        </p:txBody>
      </p:sp>
      <p:sp>
        <p:nvSpPr>
          <p:cNvPr id="7" name="Footer Placeholder 4">
            <a:extLst>
              <a:ext uri="{FF2B5EF4-FFF2-40B4-BE49-F238E27FC236}">
                <a16:creationId xmlns:a16="http://schemas.microsoft.com/office/drawing/2014/main" id="{1638CA17-7C37-429A-89F3-B5CAAE66BB81}"/>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54303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FB0-8622-44A8-9839-41B181F00C9D}"/>
              </a:ext>
            </a:extLst>
          </p:cNvPr>
          <p:cNvSpPr>
            <a:spLocks noGrp="1"/>
          </p:cNvSpPr>
          <p:nvPr>
            <p:ph type="title"/>
          </p:nvPr>
        </p:nvSpPr>
        <p:spPr/>
        <p:txBody>
          <a:bodyPr/>
          <a:lstStyle/>
          <a:p>
            <a:r>
              <a:rPr lang="de-DE" dirty="0">
                <a:latin typeface="Calibri (Body)"/>
              </a:rPr>
              <a:t>BackUp Abbildungsvorschriften</a:t>
            </a:r>
          </a:p>
        </p:txBody>
      </p:sp>
      <p:pic>
        <p:nvPicPr>
          <p:cNvPr id="8" name="Content Placeholder 7">
            <a:extLst>
              <a:ext uri="{FF2B5EF4-FFF2-40B4-BE49-F238E27FC236}">
                <a16:creationId xmlns:a16="http://schemas.microsoft.com/office/drawing/2014/main" id="{D0270E2F-513D-414B-98A4-AAE5B1623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979" y="1124744"/>
            <a:ext cx="5356042" cy="1287574"/>
          </a:xfrm>
        </p:spPr>
      </p:pic>
      <p:sp>
        <p:nvSpPr>
          <p:cNvPr id="4" name="Date Placeholder 3">
            <a:extLst>
              <a:ext uri="{FF2B5EF4-FFF2-40B4-BE49-F238E27FC236}">
                <a16:creationId xmlns:a16="http://schemas.microsoft.com/office/drawing/2014/main" id="{AD9F005B-6F0D-42FA-BDD0-5753065B89CA}"/>
              </a:ext>
            </a:extLst>
          </p:cNvPr>
          <p:cNvSpPr>
            <a:spLocks noGrp="1"/>
          </p:cNvSpPr>
          <p:nvPr>
            <p:ph type="dt" sz="half" idx="10"/>
          </p:nvPr>
        </p:nvSpPr>
        <p:spPr/>
        <p:txBody>
          <a:bodyPr/>
          <a:lstStyle/>
          <a:p>
            <a:pPr>
              <a:defRPr/>
            </a:pPr>
            <a:r>
              <a:rPr lang="de-DE" dirty="0"/>
              <a:t>4.7.2018</a:t>
            </a:r>
          </a:p>
          <a:p>
            <a:pPr>
              <a:defRPr/>
            </a:pPr>
            <a:endParaRPr lang="de-DE" dirty="0"/>
          </a:p>
        </p:txBody>
      </p:sp>
      <p:sp>
        <p:nvSpPr>
          <p:cNvPr id="6" name="Slide Number Placeholder 5">
            <a:extLst>
              <a:ext uri="{FF2B5EF4-FFF2-40B4-BE49-F238E27FC236}">
                <a16:creationId xmlns:a16="http://schemas.microsoft.com/office/drawing/2014/main" id="{8012F505-AA32-45F7-920D-2FA8DC2CB3FA}"/>
              </a:ext>
            </a:extLst>
          </p:cNvPr>
          <p:cNvSpPr>
            <a:spLocks noGrp="1"/>
          </p:cNvSpPr>
          <p:nvPr>
            <p:ph type="sldNum" sz="quarter" idx="12"/>
          </p:nvPr>
        </p:nvSpPr>
        <p:spPr/>
        <p:txBody>
          <a:bodyPr/>
          <a:lstStyle/>
          <a:p>
            <a:pPr>
              <a:defRPr/>
            </a:pPr>
            <a:fld id="{944B4367-9E0C-405E-84D6-0F55A4E33EA1}" type="slidenum">
              <a:rPr lang="de-DE" smtClean="0"/>
              <a:pPr>
                <a:defRPr/>
              </a:pPr>
              <a:t>28</a:t>
            </a:fld>
            <a:endParaRPr lang="de-DE" dirty="0"/>
          </a:p>
        </p:txBody>
      </p:sp>
      <p:sp>
        <p:nvSpPr>
          <p:cNvPr id="7" name="Footer Placeholder 4">
            <a:extLst>
              <a:ext uri="{FF2B5EF4-FFF2-40B4-BE49-F238E27FC236}">
                <a16:creationId xmlns:a16="http://schemas.microsoft.com/office/drawing/2014/main" id="{1638CA17-7C37-429A-89F3-B5CAAE66BB81}"/>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pic>
        <p:nvPicPr>
          <p:cNvPr id="10" name="Picture 9">
            <a:extLst>
              <a:ext uri="{FF2B5EF4-FFF2-40B4-BE49-F238E27FC236}">
                <a16:creationId xmlns:a16="http://schemas.microsoft.com/office/drawing/2014/main" id="{ACABA6C7-48AE-4CEB-8540-11EF637E1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2576111"/>
            <a:ext cx="2430056" cy="852889"/>
          </a:xfrm>
          <a:prstGeom prst="rect">
            <a:avLst/>
          </a:prstGeom>
        </p:spPr>
      </p:pic>
      <p:pic>
        <p:nvPicPr>
          <p:cNvPr id="12" name="Picture 11">
            <a:extLst>
              <a:ext uri="{FF2B5EF4-FFF2-40B4-BE49-F238E27FC236}">
                <a16:creationId xmlns:a16="http://schemas.microsoft.com/office/drawing/2014/main" id="{A08C5249-564D-4B3A-945E-5D71D3701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9821" y="3531891"/>
            <a:ext cx="3382126" cy="659228"/>
          </a:xfrm>
          <a:prstGeom prst="rect">
            <a:avLst/>
          </a:prstGeom>
        </p:spPr>
      </p:pic>
      <p:pic>
        <p:nvPicPr>
          <p:cNvPr id="14" name="Picture 13">
            <a:extLst>
              <a:ext uri="{FF2B5EF4-FFF2-40B4-BE49-F238E27FC236}">
                <a16:creationId xmlns:a16="http://schemas.microsoft.com/office/drawing/2014/main" id="{4D0E5F3B-4F97-4EF7-B791-817E61C5D2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9932" y="4130874"/>
            <a:ext cx="5024136" cy="876209"/>
          </a:xfrm>
          <a:prstGeom prst="rect">
            <a:avLst/>
          </a:prstGeom>
        </p:spPr>
      </p:pic>
      <p:pic>
        <p:nvPicPr>
          <p:cNvPr id="16" name="Picture 15">
            <a:extLst>
              <a:ext uri="{FF2B5EF4-FFF2-40B4-BE49-F238E27FC236}">
                <a16:creationId xmlns:a16="http://schemas.microsoft.com/office/drawing/2014/main" id="{142F222C-2B79-4CED-A7E4-4096658272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5670" y="4939745"/>
            <a:ext cx="2312659" cy="712203"/>
          </a:xfrm>
          <a:prstGeom prst="rect">
            <a:avLst/>
          </a:prstGeom>
        </p:spPr>
      </p:pic>
    </p:spTree>
    <p:extLst>
      <p:ext uri="{BB962C8B-B14F-4D97-AF65-F5344CB8AC3E}">
        <p14:creationId xmlns:p14="http://schemas.microsoft.com/office/powerpoint/2010/main" val="10283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67A74E-9687-4A0D-ACC0-D66144952AE8}"/>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5" name="Footer Placeholder 4">
            <a:extLst>
              <a:ext uri="{FF2B5EF4-FFF2-40B4-BE49-F238E27FC236}">
                <a16:creationId xmlns:a16="http://schemas.microsoft.com/office/drawing/2014/main" id="{95E261E6-2337-43A9-AC43-88B477C4043C}"/>
              </a:ext>
            </a:extLst>
          </p:cNvPr>
          <p:cNvSpPr>
            <a:spLocks noGrp="1"/>
          </p:cNvSpPr>
          <p:nvPr>
            <p:ph type="ftr" sz="quarter" idx="11"/>
          </p:nvPr>
        </p:nvSpPr>
        <p:spPr/>
        <p:txBody>
          <a:bodyPr/>
          <a:lstStyle/>
          <a:p>
            <a:pPr>
              <a:defRPr/>
            </a:pPr>
            <a:r>
              <a:rPr lang="de-DE"/>
              <a:t>Hochschule Furtwangen, Marketing &amp; Öffentlichkeitsarbeit</a:t>
            </a:r>
          </a:p>
        </p:txBody>
      </p:sp>
      <p:sp>
        <p:nvSpPr>
          <p:cNvPr id="6" name="Slide Number Placeholder 5">
            <a:extLst>
              <a:ext uri="{FF2B5EF4-FFF2-40B4-BE49-F238E27FC236}">
                <a16:creationId xmlns:a16="http://schemas.microsoft.com/office/drawing/2014/main" id="{BBF06D9C-9D87-4D0C-BC2A-3C16BAA5FE64}"/>
              </a:ext>
            </a:extLst>
          </p:cNvPr>
          <p:cNvSpPr>
            <a:spLocks noGrp="1"/>
          </p:cNvSpPr>
          <p:nvPr>
            <p:ph type="sldNum" sz="quarter" idx="12"/>
          </p:nvPr>
        </p:nvSpPr>
        <p:spPr/>
        <p:txBody>
          <a:bodyPr/>
          <a:lstStyle/>
          <a:p>
            <a:pPr>
              <a:defRPr/>
            </a:pPr>
            <a:fld id="{944B4367-9E0C-405E-84D6-0F55A4E33EA1}" type="slidenum">
              <a:rPr lang="de-DE" smtClean="0"/>
              <a:pPr>
                <a:defRPr/>
              </a:pPr>
              <a:t>3</a:t>
            </a:fld>
            <a:endParaRPr lang="de-DE" dirty="0"/>
          </a:p>
        </p:txBody>
      </p:sp>
      <p:sp>
        <p:nvSpPr>
          <p:cNvPr id="7" name="Content Placeholder 14">
            <a:extLst>
              <a:ext uri="{FF2B5EF4-FFF2-40B4-BE49-F238E27FC236}">
                <a16:creationId xmlns:a16="http://schemas.microsoft.com/office/drawing/2014/main" id="{20CAAFA0-6EF0-43C2-933E-97290345ECCB}"/>
              </a:ext>
            </a:extLst>
          </p:cNvPr>
          <p:cNvSpPr>
            <a:spLocks noGrp="1"/>
          </p:cNvSpPr>
          <p:nvPr>
            <p:ph idx="1"/>
          </p:nvPr>
        </p:nvSpPr>
        <p:spPr>
          <a:xfrm>
            <a:off x="468313" y="1524000"/>
            <a:ext cx="8351837" cy="4038600"/>
          </a:xfrm>
        </p:spPr>
        <p:txBody>
          <a:bodyPr/>
          <a:lstStyle/>
          <a:p>
            <a:pPr>
              <a:buFont typeface="Arial" panose="020B0604020202020204" pitchFamily="34" charset="0"/>
              <a:buChar char="•"/>
            </a:pPr>
            <a:r>
              <a:rPr lang="de-DE" sz="2400" dirty="0">
                <a:latin typeface="Calibri (Body)"/>
                <a:cs typeface="Arial" panose="020B0604020202020204" pitchFamily="34" charset="0"/>
              </a:rPr>
              <a:t>Die 3D-Szenenrekonstruktion ist ein Teilbereich der Computer Vision</a:t>
            </a:r>
          </a:p>
          <a:p>
            <a:pPr>
              <a:buFont typeface="Arial" panose="020B0604020202020204" pitchFamily="34" charset="0"/>
              <a:buChar char="•"/>
            </a:pPr>
            <a:r>
              <a:rPr lang="de-DE" sz="2400" dirty="0">
                <a:latin typeface="Calibri (Body)"/>
                <a:cs typeface="Arial" panose="020B0604020202020204" pitchFamily="34" charset="0"/>
              </a:rPr>
              <a:t>Aus digitialen 2D-Bilddaten werden 3D-Informationen gewonnen </a:t>
            </a:r>
          </a:p>
          <a:p>
            <a:pPr>
              <a:buFont typeface="Arial" panose="020B0604020202020204" pitchFamily="34" charset="0"/>
              <a:buChar char="•"/>
            </a:pPr>
            <a:r>
              <a:rPr lang="de-DE" sz="2400" dirty="0">
                <a:latin typeface="Calibri (Body)"/>
                <a:cs typeface="Arial" panose="020B0604020202020204" pitchFamily="34" charset="0"/>
              </a:rPr>
              <a:t>Typisches Verfahren einer Szenenrekonstruktion beinhaltet</a:t>
            </a:r>
          </a:p>
          <a:p>
            <a:pPr lvl="1">
              <a:buFont typeface="Arial" panose="020B0604020202020204" pitchFamily="34" charset="0"/>
              <a:buChar char="•"/>
            </a:pPr>
            <a:r>
              <a:rPr lang="de-DE" sz="2400" dirty="0">
                <a:latin typeface="Calibri (Body)"/>
                <a:cs typeface="Arial" panose="020B0604020202020204" pitchFamily="34" charset="0"/>
              </a:rPr>
              <a:t>Bildaufnahme</a:t>
            </a:r>
          </a:p>
          <a:p>
            <a:pPr lvl="1">
              <a:buFont typeface="Arial" panose="020B0604020202020204" pitchFamily="34" charset="0"/>
              <a:buChar char="•"/>
            </a:pPr>
            <a:r>
              <a:rPr lang="de-DE" sz="2400" dirty="0">
                <a:latin typeface="Calibri (Body)"/>
                <a:cs typeface="Arial" panose="020B0604020202020204" pitchFamily="34" charset="0"/>
              </a:rPr>
              <a:t>Bildanalyse</a:t>
            </a:r>
          </a:p>
          <a:p>
            <a:pPr>
              <a:buFont typeface="Arial" panose="020B0604020202020204" pitchFamily="34" charset="0"/>
              <a:buChar char="•"/>
            </a:pPr>
            <a:endParaRPr lang="de-DE" sz="2400" dirty="0">
              <a:latin typeface="Calibri (Body)"/>
              <a:cs typeface="Arial" panose="020B0604020202020204" pitchFamily="34" charset="0"/>
            </a:endParaRPr>
          </a:p>
          <a:p>
            <a:pPr>
              <a:buFont typeface="Arial" panose="020B0604020202020204" pitchFamily="34" charset="0"/>
              <a:buChar char="•"/>
            </a:pPr>
            <a:endParaRPr lang="de-DE" sz="2400" dirty="0">
              <a:latin typeface="Calibri (Body)"/>
              <a:cs typeface="Arial" panose="020B0604020202020204" pitchFamily="34" charset="0"/>
            </a:endParaRPr>
          </a:p>
          <a:p>
            <a:pPr>
              <a:buFont typeface="Arial" panose="020B0604020202020204" pitchFamily="34" charset="0"/>
              <a:buChar char="•"/>
            </a:pPr>
            <a:endParaRPr lang="de-DE" sz="2400" dirty="0">
              <a:latin typeface="Calibri (Body)"/>
              <a:cs typeface="Arial" panose="020B0604020202020204" pitchFamily="34" charset="0"/>
            </a:endParaRPr>
          </a:p>
          <a:p>
            <a:pPr marL="0" indent="0"/>
            <a:endParaRPr lang="de-DE" sz="2400" b="1" dirty="0">
              <a:latin typeface="Calibri (Body)"/>
              <a:cs typeface="Arial" panose="020B0604020202020204" pitchFamily="34" charset="0"/>
            </a:endParaRPr>
          </a:p>
          <a:p>
            <a:endParaRPr lang="de-DE" dirty="0"/>
          </a:p>
        </p:txBody>
      </p:sp>
      <p:sp>
        <p:nvSpPr>
          <p:cNvPr id="8" name="Title 8">
            <a:extLst>
              <a:ext uri="{FF2B5EF4-FFF2-40B4-BE49-F238E27FC236}">
                <a16:creationId xmlns:a16="http://schemas.microsoft.com/office/drawing/2014/main" id="{3A75C23C-22E2-49F2-8E8C-EC9E6D8ACE1A}"/>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u="none" kern="0">
                <a:latin typeface="Calibri (Body)"/>
              </a:rPr>
              <a:t>Einleitung</a:t>
            </a:r>
            <a:endParaRPr lang="de-DE" u="none" kern="0" dirty="0">
              <a:latin typeface="Calibri (Body)"/>
            </a:endParaRPr>
          </a:p>
        </p:txBody>
      </p:sp>
    </p:spTree>
    <p:extLst>
      <p:ext uri="{BB962C8B-B14F-4D97-AF65-F5344CB8AC3E}">
        <p14:creationId xmlns:p14="http://schemas.microsoft.com/office/powerpoint/2010/main" val="273093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8A008B6-DA6B-4DB8-9607-8145E6F7FD3C}"/>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221CCBFD-F253-4DB8-A208-268529D1249E}"/>
              </a:ext>
            </a:extLst>
          </p:cNvPr>
          <p:cNvSpPr>
            <a:spLocks noGrp="1"/>
          </p:cNvSpPr>
          <p:nvPr>
            <p:ph type="sldNum" sz="quarter" idx="12"/>
          </p:nvPr>
        </p:nvSpPr>
        <p:spPr/>
        <p:txBody>
          <a:bodyPr/>
          <a:lstStyle/>
          <a:p>
            <a:pPr>
              <a:defRPr/>
            </a:pPr>
            <a:fld id="{944B4367-9E0C-405E-84D6-0F55A4E33EA1}" type="slidenum">
              <a:rPr lang="de-DE" smtClean="0"/>
              <a:pPr>
                <a:defRPr/>
              </a:pPr>
              <a:t>4</a:t>
            </a:fld>
            <a:endParaRPr lang="de-DE" dirty="0"/>
          </a:p>
        </p:txBody>
      </p:sp>
      <p:sp>
        <p:nvSpPr>
          <p:cNvPr id="7" name="Content Placeholder 14">
            <a:extLst>
              <a:ext uri="{FF2B5EF4-FFF2-40B4-BE49-F238E27FC236}">
                <a16:creationId xmlns:a16="http://schemas.microsoft.com/office/drawing/2014/main" id="{4D3ED5A8-1C9E-41CE-AAE7-C7BDBB546DA4}"/>
              </a:ext>
            </a:extLst>
          </p:cNvPr>
          <p:cNvSpPr txBox="1">
            <a:spLocks/>
          </p:cNvSpPr>
          <p:nvPr/>
        </p:nvSpPr>
        <p:spPr bwMode="auto">
          <a:xfrm>
            <a:off x="529437" y="1270001"/>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cs typeface="Arial" panose="020B0604020202020204" pitchFamily="34" charset="0"/>
              </a:rPr>
              <a:t>Algorithmus soll zwei verschiedene Kameraauflösungen berücksichtigen</a:t>
            </a:r>
          </a:p>
          <a:p>
            <a:pPr marL="0" indent="0">
              <a:lnSpc>
                <a:spcPct val="100000"/>
              </a:lnSpc>
            </a:pPr>
            <a:endParaRPr lang="de-DE" sz="2400" b="1" u="none" kern="0" dirty="0">
              <a:latin typeface="Calibri (Body)"/>
              <a:cs typeface="Arial" panose="020B0604020202020204" pitchFamily="34" charset="0"/>
            </a:endParaRPr>
          </a:p>
          <a:p>
            <a:pPr>
              <a:lnSpc>
                <a:spcPct val="100000"/>
              </a:lnSpc>
            </a:pPr>
            <a:endParaRPr lang="de-DE" u="none" kern="0" dirty="0"/>
          </a:p>
        </p:txBody>
      </p:sp>
      <p:pic>
        <p:nvPicPr>
          <p:cNvPr id="9" name="Picture 8">
            <a:extLst>
              <a:ext uri="{FF2B5EF4-FFF2-40B4-BE49-F238E27FC236}">
                <a16:creationId xmlns:a16="http://schemas.microsoft.com/office/drawing/2014/main" id="{BF8FFEF2-6A50-4A48-B9C7-256744F4E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50" y="2857304"/>
            <a:ext cx="3490595" cy="2324296"/>
          </a:xfrm>
          <a:prstGeom prst="rect">
            <a:avLst/>
          </a:prstGeom>
        </p:spPr>
      </p:pic>
      <p:pic>
        <p:nvPicPr>
          <p:cNvPr id="11" name="Picture 10">
            <a:extLst>
              <a:ext uri="{FF2B5EF4-FFF2-40B4-BE49-F238E27FC236}">
                <a16:creationId xmlns:a16="http://schemas.microsoft.com/office/drawing/2014/main" id="{B20D5A99-B289-4D5D-ADDA-4FD6316118C6}"/>
              </a:ext>
            </a:extLst>
          </p:cNvPr>
          <p:cNvPicPr>
            <a:picLocks noChangeAspect="1"/>
          </p:cNvPicPr>
          <p:nvPr/>
        </p:nvPicPr>
        <p:blipFill rotWithShape="1">
          <a:blip r:embed="rId3">
            <a:extLst>
              <a:ext uri="{28A0092B-C50C-407E-A947-70E740481C1C}">
                <a14:useLocalDpi xmlns:a14="http://schemas.microsoft.com/office/drawing/2010/main" val="0"/>
              </a:ext>
            </a:extLst>
          </a:blip>
          <a:srcRect l="5134" r="2751"/>
          <a:stretch/>
        </p:blipFill>
        <p:spPr>
          <a:xfrm>
            <a:off x="4283968" y="2276872"/>
            <a:ext cx="4543166" cy="3284117"/>
          </a:xfrm>
          <a:prstGeom prst="rect">
            <a:avLst/>
          </a:prstGeom>
        </p:spPr>
      </p:pic>
      <p:sp>
        <p:nvSpPr>
          <p:cNvPr id="12" name="Footer Placeholder 4">
            <a:extLst>
              <a:ext uri="{FF2B5EF4-FFF2-40B4-BE49-F238E27FC236}">
                <a16:creationId xmlns:a16="http://schemas.microsoft.com/office/drawing/2014/main" id="{A83AC94A-9AEC-45CF-8E5E-629072EF3865}"/>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116675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704B100B-0AFB-4672-9FB9-1CD2AE1D6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10" y="2022455"/>
            <a:ext cx="4797460" cy="3853935"/>
          </a:xfrm>
          <a:prstGeom prst="rect">
            <a:avLst/>
          </a:prstGeom>
        </p:spPr>
      </p:pic>
      <p:sp>
        <p:nvSpPr>
          <p:cNvPr id="4" name="Date Placeholder 3">
            <a:extLst>
              <a:ext uri="{FF2B5EF4-FFF2-40B4-BE49-F238E27FC236}">
                <a16:creationId xmlns:a16="http://schemas.microsoft.com/office/drawing/2014/main" id="{DA5B1664-EF1D-4B3E-9F69-66320ACF78BE}"/>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C07D7289-D5EB-4DD0-85B8-61CCCE83DE1D}"/>
              </a:ext>
            </a:extLst>
          </p:cNvPr>
          <p:cNvSpPr>
            <a:spLocks noGrp="1"/>
          </p:cNvSpPr>
          <p:nvPr>
            <p:ph type="sldNum" sz="quarter" idx="12"/>
          </p:nvPr>
        </p:nvSpPr>
        <p:spPr/>
        <p:txBody>
          <a:bodyPr/>
          <a:lstStyle/>
          <a:p>
            <a:pPr>
              <a:defRPr/>
            </a:pPr>
            <a:fld id="{944B4367-9E0C-405E-84D6-0F55A4E33EA1}" type="slidenum">
              <a:rPr lang="de-DE" smtClean="0"/>
              <a:pPr>
                <a:defRPr/>
              </a:pPr>
              <a:t>5</a:t>
            </a:fld>
            <a:endParaRPr lang="de-DE" dirty="0"/>
          </a:p>
        </p:txBody>
      </p:sp>
      <p:sp>
        <p:nvSpPr>
          <p:cNvPr id="7" name="Content Placeholder 14">
            <a:extLst>
              <a:ext uri="{FF2B5EF4-FFF2-40B4-BE49-F238E27FC236}">
                <a16:creationId xmlns:a16="http://schemas.microsoft.com/office/drawing/2014/main" id="{B3F91212-9D5A-43FC-9AF0-812B0EC2D5A0}"/>
              </a:ext>
            </a:extLst>
          </p:cNvPr>
          <p:cNvSpPr>
            <a:spLocks noGrp="1"/>
          </p:cNvSpPr>
          <p:nvPr>
            <p:ph idx="1"/>
          </p:nvPr>
        </p:nvSpPr>
        <p:spPr>
          <a:xfrm>
            <a:off x="382984" y="908720"/>
            <a:ext cx="8351837" cy="4038600"/>
          </a:xfrm>
        </p:spPr>
        <p:txBody>
          <a:bodyPr/>
          <a:lstStyle/>
          <a:p>
            <a:pPr>
              <a:buFont typeface="Arial" panose="020B0604020202020204" pitchFamily="34" charset="0"/>
              <a:buChar char="•"/>
            </a:pPr>
            <a:r>
              <a:rPr lang="de-DE" sz="2400" dirty="0">
                <a:latin typeface="Calibri (Body)"/>
                <a:cs typeface="Arial" panose="020B0604020202020204" pitchFamily="34" charset="0"/>
              </a:rPr>
              <a:t>Der Algorithmus soll Aufschluss über die extrinsischen Kameraparameter geben</a:t>
            </a:r>
          </a:p>
          <a:p>
            <a:pPr marL="0" indent="0"/>
            <a:endParaRPr lang="de-DE" sz="2400" b="1" dirty="0">
              <a:latin typeface="Calibri (Body)"/>
              <a:cs typeface="Arial" panose="020B0604020202020204" pitchFamily="34" charset="0"/>
            </a:endParaRPr>
          </a:p>
          <a:p>
            <a:endParaRPr lang="de-DE"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D827076-922F-45CF-92D1-485A10052016}"/>
                  </a:ext>
                </a:extLst>
              </p:cNvPr>
              <p:cNvSpPr txBox="1"/>
              <p:nvPr/>
            </p:nvSpPr>
            <p:spPr>
              <a:xfrm>
                <a:off x="3943350" y="2971800"/>
                <a:ext cx="1231106" cy="1354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a:fld id="{72457400-C1B3-40C2-AF39-A013AB1CC673}" type="mathplaceholder">
                        <a:rPr lang="de-DE" i="1" smtClean="0">
                          <a:latin typeface="Cambria Math" panose="02040503050406030204" pitchFamily="18" charset="0"/>
                        </a:rPr>
                        <a:t>Type equation here.</a:t>
                      </a:fld>
                    </m:oMath>
                  </m:oMathPara>
                </a14:m>
                <a:endParaRPr lang="de-DE" dirty="0"/>
              </a:p>
            </p:txBody>
          </p:sp>
        </mc:Choice>
        <mc:Fallback>
          <p:sp>
            <p:nvSpPr>
              <p:cNvPr id="22" name="TextBox 21">
                <a:extLst>
                  <a:ext uri="{FF2B5EF4-FFF2-40B4-BE49-F238E27FC236}">
                    <a16:creationId xmlns:a16="http://schemas.microsoft.com/office/drawing/2014/main" id="{CD827076-922F-45CF-92D1-485A10052016}"/>
                  </a:ext>
                </a:extLst>
              </p:cNvPr>
              <p:cNvSpPr txBox="1">
                <a:spLocks noRot="1" noChangeAspect="1" noMove="1" noResize="1" noEditPoints="1" noAdjustHandles="1" noChangeArrowheads="1" noChangeShapeType="1" noTextEdit="1"/>
              </p:cNvSpPr>
              <p:nvPr/>
            </p:nvSpPr>
            <p:spPr>
              <a:xfrm>
                <a:off x="3943350" y="2971800"/>
                <a:ext cx="1231106" cy="135422"/>
              </a:xfrm>
              <a:prstGeom prst="rect">
                <a:avLst/>
              </a:prstGeom>
              <a:blipFill>
                <a:blip r:embed="rId4"/>
                <a:stretch>
                  <a:fillRect l="-3465" t="-18182" r="-2475" b="-45455"/>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CA8A3A4E-5FB6-40D8-9BD1-57C571F52A18}"/>
                  </a:ext>
                </a:extLst>
              </p:cNvPr>
              <p:cNvSpPr/>
              <p:nvPr/>
            </p:nvSpPr>
            <p:spPr>
              <a:xfrm>
                <a:off x="5580112" y="1348518"/>
                <a:ext cx="1592103" cy="227755"/>
              </a:xfrm>
              <a:prstGeom prst="rect">
                <a:avLst/>
              </a:prstGeom>
            </p:spPr>
            <p:txBody>
              <a:bodyPr wrap="none">
                <a:spAutoFit/>
              </a:bodyPr>
              <a:lstStyle/>
              <a:p>
                <a:r>
                  <a:rPr lang="de-DE" dirty="0"/>
                  <a:t>D^T</a:t>
                </a:r>
                <a14:m>
                  <m:oMath xmlns:m="http://schemas.openxmlformats.org/officeDocument/2006/math">
                    <a:fld id="{E74BB96C-222C-45F1-AC33-4A6C166414F8}" type="mathplaceholder">
                      <a:rPr lang="de-DE" i="1" smtClean="0">
                        <a:latin typeface="Cambria Math" panose="02040503050406030204" pitchFamily="18" charset="0"/>
                      </a:rPr>
                      <a:t>Type equation here.</a:t>
                    </a:fld>
                  </m:oMath>
                </a14:m>
                <a:endParaRPr lang="de-DE" dirty="0"/>
              </a:p>
            </p:txBody>
          </p:sp>
        </mc:Choice>
        <mc:Fallback>
          <p:sp>
            <p:nvSpPr>
              <p:cNvPr id="24" name="Rectangle 23">
                <a:extLst>
                  <a:ext uri="{FF2B5EF4-FFF2-40B4-BE49-F238E27FC236}">
                    <a16:creationId xmlns:a16="http://schemas.microsoft.com/office/drawing/2014/main" id="{CA8A3A4E-5FB6-40D8-9BD1-57C571F52A18}"/>
                  </a:ext>
                </a:extLst>
              </p:cNvPr>
              <p:cNvSpPr>
                <a:spLocks noRot="1" noChangeAspect="1" noMove="1" noResize="1" noEditPoints="1" noAdjustHandles="1" noChangeArrowheads="1" noChangeShapeType="1" noTextEdit="1"/>
              </p:cNvSpPr>
              <p:nvPr/>
            </p:nvSpPr>
            <p:spPr>
              <a:xfrm>
                <a:off x="5580112" y="1348518"/>
                <a:ext cx="1592103" cy="227755"/>
              </a:xfrm>
              <a:prstGeom prst="rect">
                <a:avLst/>
              </a:prstGeom>
              <a:blipFill>
                <a:blip r:embed="rId5"/>
                <a:stretch>
                  <a:fillRect t="-15789" b="-15789"/>
                </a:stretch>
              </a:blipFill>
            </p:spPr>
            <p:txBody>
              <a:bodyPr/>
              <a:lstStyle/>
              <a:p>
                <a:r>
                  <a:rPr lang="de-DE">
                    <a:noFill/>
                  </a:rPr>
                  <a:t> </a:t>
                </a:r>
              </a:p>
            </p:txBody>
          </p:sp>
        </mc:Fallback>
      </mc:AlternateContent>
      <p:pic>
        <p:nvPicPr>
          <p:cNvPr id="34" name="Picture 33">
            <a:extLst>
              <a:ext uri="{FF2B5EF4-FFF2-40B4-BE49-F238E27FC236}">
                <a16:creationId xmlns:a16="http://schemas.microsoft.com/office/drawing/2014/main" id="{279D3242-2210-4061-9ADA-8901D889F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1044" y="3211203"/>
            <a:ext cx="1590476" cy="238095"/>
          </a:xfrm>
          <a:prstGeom prst="rect">
            <a:avLst/>
          </a:prstGeom>
        </p:spPr>
      </p:pic>
      <p:pic>
        <p:nvPicPr>
          <p:cNvPr id="36" name="Picture 35">
            <a:extLst>
              <a:ext uri="{FF2B5EF4-FFF2-40B4-BE49-F238E27FC236}">
                <a16:creationId xmlns:a16="http://schemas.microsoft.com/office/drawing/2014/main" id="{335FA146-0578-4EE5-84E1-CB60CC70DA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1996" y="2154553"/>
            <a:ext cx="2428571" cy="857143"/>
          </a:xfrm>
          <a:prstGeom prst="rect">
            <a:avLst/>
          </a:prstGeom>
        </p:spPr>
      </p:pic>
      <p:pic>
        <p:nvPicPr>
          <p:cNvPr id="38" name="Picture 37">
            <a:extLst>
              <a:ext uri="{FF2B5EF4-FFF2-40B4-BE49-F238E27FC236}">
                <a16:creationId xmlns:a16="http://schemas.microsoft.com/office/drawing/2014/main" id="{3B7A9814-244A-4BAF-8495-733C80B9BB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62947" y="3663587"/>
            <a:ext cx="2466667" cy="857143"/>
          </a:xfrm>
          <a:prstGeom prst="rect">
            <a:avLst/>
          </a:prstGeom>
        </p:spPr>
      </p:pic>
      <p:pic>
        <p:nvPicPr>
          <p:cNvPr id="40" name="Picture 39">
            <a:extLst>
              <a:ext uri="{FF2B5EF4-FFF2-40B4-BE49-F238E27FC236}">
                <a16:creationId xmlns:a16="http://schemas.microsoft.com/office/drawing/2014/main" id="{E28BBA4B-6FEC-4594-B14D-9841EA9265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9137" y="4757354"/>
            <a:ext cx="4314286" cy="857143"/>
          </a:xfrm>
          <a:prstGeom prst="rect">
            <a:avLst/>
          </a:prstGeom>
        </p:spPr>
      </p:pic>
      <p:sp>
        <p:nvSpPr>
          <p:cNvPr id="41" name="Footer Placeholder 4">
            <a:extLst>
              <a:ext uri="{FF2B5EF4-FFF2-40B4-BE49-F238E27FC236}">
                <a16:creationId xmlns:a16="http://schemas.microsoft.com/office/drawing/2014/main" id="{AF5E42AA-82D1-4514-B664-826CF74D9B0E}"/>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115460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89D3FA9-73A3-4E1E-9E19-264850674595}"/>
              </a:ext>
            </a:extLst>
          </p:cNvPr>
          <p:cNvPicPr>
            <a:picLocks noChangeAspect="1"/>
          </p:cNvPicPr>
          <p:nvPr/>
        </p:nvPicPr>
        <p:blipFill rotWithShape="1">
          <a:blip r:embed="rId3">
            <a:extLst>
              <a:ext uri="{28A0092B-C50C-407E-A947-70E740481C1C}">
                <a14:useLocalDpi xmlns:a14="http://schemas.microsoft.com/office/drawing/2010/main" val="0"/>
              </a:ext>
            </a:extLst>
          </a:blip>
          <a:srcRect b="10834"/>
          <a:stretch/>
        </p:blipFill>
        <p:spPr>
          <a:xfrm>
            <a:off x="0" y="2086122"/>
            <a:ext cx="7256227" cy="3714604"/>
          </a:xfrm>
          <a:prstGeom prst="rect">
            <a:avLst/>
          </a:prstGeom>
        </p:spPr>
      </p:pic>
      <p:sp>
        <p:nvSpPr>
          <p:cNvPr id="4" name="Date Placeholder 3">
            <a:extLst>
              <a:ext uri="{FF2B5EF4-FFF2-40B4-BE49-F238E27FC236}">
                <a16:creationId xmlns:a16="http://schemas.microsoft.com/office/drawing/2014/main" id="{DA5B1664-EF1D-4B3E-9F69-66320ACF78BE}"/>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C07D7289-D5EB-4DD0-85B8-61CCCE83DE1D}"/>
              </a:ext>
            </a:extLst>
          </p:cNvPr>
          <p:cNvSpPr>
            <a:spLocks noGrp="1"/>
          </p:cNvSpPr>
          <p:nvPr>
            <p:ph type="sldNum" sz="quarter" idx="12"/>
          </p:nvPr>
        </p:nvSpPr>
        <p:spPr/>
        <p:txBody>
          <a:bodyPr/>
          <a:lstStyle/>
          <a:p>
            <a:pPr>
              <a:defRPr/>
            </a:pPr>
            <a:fld id="{944B4367-9E0C-405E-84D6-0F55A4E33EA1}" type="slidenum">
              <a:rPr lang="de-DE" smtClean="0"/>
              <a:pPr>
                <a:defRPr/>
              </a:pPr>
              <a:t>6</a:t>
            </a:fld>
            <a:endParaRPr lang="de-DE" dirty="0"/>
          </a:p>
        </p:txBody>
      </p:sp>
      <p:sp>
        <p:nvSpPr>
          <p:cNvPr id="7" name="Content Placeholder 14">
            <a:extLst>
              <a:ext uri="{FF2B5EF4-FFF2-40B4-BE49-F238E27FC236}">
                <a16:creationId xmlns:a16="http://schemas.microsoft.com/office/drawing/2014/main" id="{B3F91212-9D5A-43FC-9AF0-812B0EC2D5A0}"/>
              </a:ext>
            </a:extLst>
          </p:cNvPr>
          <p:cNvSpPr>
            <a:spLocks noGrp="1"/>
          </p:cNvSpPr>
          <p:nvPr>
            <p:ph idx="1"/>
          </p:nvPr>
        </p:nvSpPr>
        <p:spPr>
          <a:xfrm>
            <a:off x="511658" y="1019481"/>
            <a:ext cx="8351837" cy="4038600"/>
          </a:xfrm>
        </p:spPr>
        <p:txBody>
          <a:bodyPr/>
          <a:lstStyle/>
          <a:p>
            <a:pPr>
              <a:buFont typeface="Arial" panose="020B0604020202020204" pitchFamily="34" charset="0"/>
              <a:buChar char="•"/>
            </a:pPr>
            <a:r>
              <a:rPr lang="de-DE" sz="2400" dirty="0">
                <a:latin typeface="Calibri (Body)"/>
                <a:cs typeface="Arial" panose="020B0604020202020204" pitchFamily="34" charset="0"/>
              </a:rPr>
              <a:t>Die intrinsische Kameraparameter werden als bekannt vorrausgesetzt</a:t>
            </a:r>
            <a:endParaRPr lang="de-DE" sz="2400" b="1" dirty="0">
              <a:latin typeface="Calibri (Body)"/>
              <a:cs typeface="Arial" panose="020B0604020202020204" pitchFamily="34" charset="0"/>
            </a:endParaRPr>
          </a:p>
          <a:p>
            <a:endParaRPr lang="de-DE" dirty="0"/>
          </a:p>
        </p:txBody>
      </p:sp>
      <p:pic>
        <p:nvPicPr>
          <p:cNvPr id="12" name="Picture 11">
            <a:extLst>
              <a:ext uri="{FF2B5EF4-FFF2-40B4-BE49-F238E27FC236}">
                <a16:creationId xmlns:a16="http://schemas.microsoft.com/office/drawing/2014/main" id="{AEF7D2EB-B597-4554-A9F3-E11C87FE0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211" y="2181638"/>
            <a:ext cx="1580952" cy="857143"/>
          </a:xfrm>
          <a:prstGeom prst="rect">
            <a:avLst/>
          </a:prstGeom>
        </p:spPr>
      </p:pic>
      <p:pic>
        <p:nvPicPr>
          <p:cNvPr id="14" name="Picture 13">
            <a:extLst>
              <a:ext uri="{FF2B5EF4-FFF2-40B4-BE49-F238E27FC236}">
                <a16:creationId xmlns:a16="http://schemas.microsoft.com/office/drawing/2014/main" id="{DFA35F6D-6493-45D7-8CC3-C550D10464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2353" y="3355177"/>
            <a:ext cx="2466667" cy="857143"/>
          </a:xfrm>
          <a:prstGeom prst="rect">
            <a:avLst/>
          </a:prstGeom>
        </p:spPr>
      </p:pic>
      <p:sp>
        <p:nvSpPr>
          <p:cNvPr id="15" name="Footer Placeholder 4">
            <a:extLst>
              <a:ext uri="{FF2B5EF4-FFF2-40B4-BE49-F238E27FC236}">
                <a16:creationId xmlns:a16="http://schemas.microsoft.com/office/drawing/2014/main" id="{B7A318B8-CF05-4679-B136-12C5353044CF}"/>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289985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B43C55-CA62-43EF-B0E6-A51B4A508278}"/>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326003AC-8626-41C8-840F-9B3A11F9D119}"/>
              </a:ext>
            </a:extLst>
          </p:cNvPr>
          <p:cNvSpPr>
            <a:spLocks noGrp="1"/>
          </p:cNvSpPr>
          <p:nvPr>
            <p:ph type="sldNum" sz="quarter" idx="12"/>
          </p:nvPr>
        </p:nvSpPr>
        <p:spPr/>
        <p:txBody>
          <a:bodyPr/>
          <a:lstStyle/>
          <a:p>
            <a:pPr>
              <a:defRPr/>
            </a:pPr>
            <a:fld id="{944B4367-9E0C-405E-84D6-0F55A4E33EA1}" type="slidenum">
              <a:rPr lang="de-DE" smtClean="0"/>
              <a:pPr>
                <a:defRPr/>
              </a:pPr>
              <a:t>7</a:t>
            </a:fld>
            <a:endParaRPr lang="de-DE" dirty="0"/>
          </a:p>
        </p:txBody>
      </p:sp>
      <p:pic>
        <p:nvPicPr>
          <p:cNvPr id="9" name="Picture 8">
            <a:extLst>
              <a:ext uri="{FF2B5EF4-FFF2-40B4-BE49-F238E27FC236}">
                <a16:creationId xmlns:a16="http://schemas.microsoft.com/office/drawing/2014/main" id="{EC044374-F58E-46CF-9190-E394631D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0" y="612675"/>
            <a:ext cx="7199329" cy="5288063"/>
          </a:xfrm>
          <a:prstGeom prst="rect">
            <a:avLst/>
          </a:prstGeom>
        </p:spPr>
      </p:pic>
      <p:sp>
        <p:nvSpPr>
          <p:cNvPr id="7" name="Content Placeholder 14">
            <a:extLst>
              <a:ext uri="{FF2B5EF4-FFF2-40B4-BE49-F238E27FC236}">
                <a16:creationId xmlns:a16="http://schemas.microsoft.com/office/drawing/2014/main" id="{67C01A3D-73A4-4030-BDF0-C5131D631581}"/>
              </a:ext>
            </a:extLst>
          </p:cNvPr>
          <p:cNvSpPr txBox="1">
            <a:spLocks/>
          </p:cNvSpPr>
          <p:nvPr/>
        </p:nvSpPr>
        <p:spPr bwMode="auto">
          <a:xfrm>
            <a:off x="5436097" y="1556792"/>
            <a:ext cx="3528392"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cs typeface="Arial" panose="020B0604020202020204" pitchFamily="34" charset="0"/>
              </a:rPr>
              <a:t>Lochkameramodell</a:t>
            </a:r>
            <a:endParaRPr lang="de-DE" sz="2400" b="1" u="none" kern="0" dirty="0">
              <a:latin typeface="Calibri (Body)"/>
              <a:cs typeface="Arial" panose="020B0604020202020204" pitchFamily="34" charset="0"/>
            </a:endParaRPr>
          </a:p>
          <a:p>
            <a:pPr>
              <a:lnSpc>
                <a:spcPct val="100000"/>
              </a:lnSpc>
            </a:pPr>
            <a:endParaRPr lang="de-DE" u="none" kern="0" dirty="0"/>
          </a:p>
        </p:txBody>
      </p:sp>
      <p:sp>
        <p:nvSpPr>
          <p:cNvPr id="10" name="Footer Placeholder 4">
            <a:extLst>
              <a:ext uri="{FF2B5EF4-FFF2-40B4-BE49-F238E27FC236}">
                <a16:creationId xmlns:a16="http://schemas.microsoft.com/office/drawing/2014/main" id="{E6E6566A-13D7-472D-A1DB-4DCF2E43D265}"/>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Tree>
    <p:extLst>
      <p:ext uri="{BB962C8B-B14F-4D97-AF65-F5344CB8AC3E}">
        <p14:creationId xmlns:p14="http://schemas.microsoft.com/office/powerpoint/2010/main" val="81111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8110F2-A933-446C-B319-97E8B142ABBD}"/>
              </a:ext>
            </a:extLst>
          </p:cNvPr>
          <p:cNvSpPr>
            <a:spLocks noGrp="1"/>
          </p:cNvSpPr>
          <p:nvPr>
            <p:ph type="dt" sz="half" idx="10"/>
          </p:nvPr>
        </p:nvSpPr>
        <p:spPr/>
        <p:txBody>
          <a:bodyPr/>
          <a:lstStyle/>
          <a:p>
            <a:pPr>
              <a:defRPr/>
            </a:pPr>
            <a:fld id="{1736E8CA-6C78-491A-BA5E-FD2FB36D22E0}" type="datetime1">
              <a:rPr lang="de-DE" smtClean="0"/>
              <a:pPr>
                <a:defRPr/>
              </a:pPr>
              <a:t>12.06.2018</a:t>
            </a:fld>
            <a:endParaRPr lang="de-DE" dirty="0"/>
          </a:p>
        </p:txBody>
      </p:sp>
      <p:sp>
        <p:nvSpPr>
          <p:cNvPr id="6" name="Slide Number Placeholder 5">
            <a:extLst>
              <a:ext uri="{FF2B5EF4-FFF2-40B4-BE49-F238E27FC236}">
                <a16:creationId xmlns:a16="http://schemas.microsoft.com/office/drawing/2014/main" id="{FF67E053-2D25-4BF9-B440-003C299D46BB}"/>
              </a:ext>
            </a:extLst>
          </p:cNvPr>
          <p:cNvSpPr>
            <a:spLocks noGrp="1"/>
          </p:cNvSpPr>
          <p:nvPr>
            <p:ph type="sldNum" sz="quarter" idx="12"/>
          </p:nvPr>
        </p:nvSpPr>
        <p:spPr/>
        <p:txBody>
          <a:bodyPr/>
          <a:lstStyle/>
          <a:p>
            <a:pPr>
              <a:defRPr/>
            </a:pPr>
            <a:fld id="{944B4367-9E0C-405E-84D6-0F55A4E33EA1}" type="slidenum">
              <a:rPr lang="de-DE" smtClean="0"/>
              <a:pPr>
                <a:defRPr/>
              </a:pPr>
              <a:t>8</a:t>
            </a:fld>
            <a:endParaRPr lang="de-DE" dirty="0"/>
          </a:p>
        </p:txBody>
      </p:sp>
      <p:pic>
        <p:nvPicPr>
          <p:cNvPr id="9" name="Picture 8">
            <a:extLst>
              <a:ext uri="{FF2B5EF4-FFF2-40B4-BE49-F238E27FC236}">
                <a16:creationId xmlns:a16="http://schemas.microsoft.com/office/drawing/2014/main" id="{2EA4C38F-4A32-4F8F-9F62-D724D0F7F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3232492"/>
            <a:ext cx="2628292" cy="393016"/>
          </a:xfrm>
          <a:prstGeom prst="rect">
            <a:avLst/>
          </a:prstGeom>
        </p:spPr>
      </p:pic>
      <p:sp>
        <p:nvSpPr>
          <p:cNvPr id="10" name="Footer Placeholder 4">
            <a:extLst>
              <a:ext uri="{FF2B5EF4-FFF2-40B4-BE49-F238E27FC236}">
                <a16:creationId xmlns:a16="http://schemas.microsoft.com/office/drawing/2014/main" id="{0DE015CE-205D-4867-8FC6-4E431828BF46}"/>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9CBA15EF-4B11-4A0C-B07C-E3C7F9C40300}"/>
                  </a:ext>
                </a:extLst>
              </p:cNvPr>
              <p:cNvSpPr>
                <a:spLocks noGrp="1"/>
              </p:cNvSpPr>
              <p:nvPr>
                <p:ph idx="1"/>
              </p:nvPr>
            </p:nvSpPr>
            <p:spPr>
              <a:xfrm>
                <a:off x="527591" y="1052736"/>
                <a:ext cx="7212761" cy="4231258"/>
              </a:xfrm>
            </p:spPr>
            <p:txBody>
              <a:bodyPr/>
              <a:lstStyle/>
              <a:p>
                <a:pPr>
                  <a:buFont typeface="Arial" panose="020B0604020202020204" pitchFamily="34" charset="0"/>
                  <a:buChar char="•"/>
                </a:pPr>
                <a:r>
                  <a:rPr lang="de-DE" sz="2400" dirty="0">
                    <a:latin typeface="Calibri (Body)"/>
                    <a:cs typeface="Arial" panose="020B0604020202020204" pitchFamily="34" charset="0"/>
                  </a:rPr>
                  <a:t>Die Projektion eines 3D-Bildpunktes auf einen 2D-Sensor wird mit der Projektionsmatrix </a:t>
                </a:r>
                <a14:m>
                  <m:oMath xmlns:m="http://schemas.openxmlformats.org/officeDocument/2006/math">
                    <m:r>
                      <a:rPr lang="de-DE" sz="2400" b="0" i="1" smtClean="0">
                        <a:latin typeface="Cambria Math" panose="02040503050406030204" pitchFamily="18" charset="0"/>
                        <a:cs typeface="Arial" panose="020B0604020202020204" pitchFamily="34" charset="0"/>
                      </a:rPr>
                      <m:t>𝑃</m:t>
                    </m:r>
                  </m:oMath>
                </a14:m>
                <a:r>
                  <a:rPr lang="de-DE" sz="2400" dirty="0"/>
                  <a:t> </a:t>
                </a:r>
                <a:r>
                  <a:rPr lang="de-DE" sz="2400" dirty="0">
                    <a:latin typeface="Calibri (Body)"/>
                  </a:rPr>
                  <a:t>beschrieben</a:t>
                </a:r>
              </a:p>
            </p:txBody>
          </p:sp>
        </mc:Choice>
        <mc:Fallback>
          <p:sp>
            <p:nvSpPr>
              <p:cNvPr id="11" name="Content Placeholder 2">
                <a:extLst>
                  <a:ext uri="{FF2B5EF4-FFF2-40B4-BE49-F238E27FC236}">
                    <a16:creationId xmlns:a16="http://schemas.microsoft.com/office/drawing/2014/main" id="{9CBA15EF-4B11-4A0C-B07C-E3C7F9C40300}"/>
                  </a:ext>
                </a:extLst>
              </p:cNvPr>
              <p:cNvSpPr>
                <a:spLocks noGrp="1" noRot="1" noChangeAspect="1" noMove="1" noResize="1" noEditPoints="1" noAdjustHandles="1" noChangeArrowheads="1" noChangeShapeType="1" noTextEdit="1"/>
              </p:cNvSpPr>
              <p:nvPr>
                <p:ph idx="1"/>
              </p:nvPr>
            </p:nvSpPr>
            <p:spPr>
              <a:xfrm>
                <a:off x="527591" y="1052736"/>
                <a:ext cx="7212761" cy="4231258"/>
              </a:xfrm>
              <a:blipFill>
                <a:blip r:embed="rId4"/>
                <a:stretch>
                  <a:fillRect l="-2451" t="-2305"/>
                </a:stretch>
              </a:blipFill>
            </p:spPr>
            <p:txBody>
              <a:bodyPr/>
              <a:lstStyle/>
              <a:p>
                <a:r>
                  <a:rPr lang="de-DE">
                    <a:noFill/>
                  </a:rPr>
                  <a:t> </a:t>
                </a:r>
              </a:p>
            </p:txBody>
          </p:sp>
        </mc:Fallback>
      </mc:AlternateContent>
    </p:spTree>
    <p:extLst>
      <p:ext uri="{BB962C8B-B14F-4D97-AF65-F5344CB8AC3E}">
        <p14:creationId xmlns:p14="http://schemas.microsoft.com/office/powerpoint/2010/main" val="185977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66E76-3C5B-475B-A29F-A77BE24CDE35}"/>
              </a:ext>
            </a:extLst>
          </p:cNvPr>
          <p:cNvSpPr>
            <a:spLocks noGrp="1"/>
          </p:cNvSpPr>
          <p:nvPr>
            <p:ph idx="1"/>
          </p:nvPr>
        </p:nvSpPr>
        <p:spPr>
          <a:xfrm>
            <a:off x="527591" y="1052736"/>
            <a:ext cx="7212761" cy="4231258"/>
          </a:xfrm>
        </p:spPr>
        <p:txBody>
          <a:bodyPr/>
          <a:lstStyle/>
          <a:p>
            <a:pPr>
              <a:buFont typeface="Arial" panose="020B0604020202020204" pitchFamily="34" charset="0"/>
              <a:buChar char="•"/>
            </a:pPr>
            <a:r>
              <a:rPr lang="de-DE" sz="2400" dirty="0">
                <a:latin typeface="Calibri (Body)"/>
                <a:cs typeface="Arial" panose="020B0604020202020204" pitchFamily="34" charset="0"/>
              </a:rPr>
              <a:t>Entwicklung des Szenenrekonstruktionsalgorithmus anhand eines Synthetischen Stereoaufbaus</a:t>
            </a:r>
            <a:endParaRPr lang="de-DE" dirty="0"/>
          </a:p>
        </p:txBody>
      </p:sp>
      <p:sp>
        <p:nvSpPr>
          <p:cNvPr id="4" name="Date Placeholder 3">
            <a:extLst>
              <a:ext uri="{FF2B5EF4-FFF2-40B4-BE49-F238E27FC236}">
                <a16:creationId xmlns:a16="http://schemas.microsoft.com/office/drawing/2014/main" id="{963168A3-6191-4BE5-ABF9-0AB1ABDD3227}"/>
              </a:ext>
            </a:extLst>
          </p:cNvPr>
          <p:cNvSpPr>
            <a:spLocks noGrp="1"/>
          </p:cNvSpPr>
          <p:nvPr>
            <p:ph type="dt" sz="half" idx="10"/>
          </p:nvPr>
        </p:nvSpPr>
        <p:spPr/>
        <p:txBody>
          <a:bodyPr/>
          <a:lstStyle/>
          <a:p>
            <a:pPr>
              <a:defRPr/>
            </a:pPr>
            <a:r>
              <a:rPr lang="de-DE"/>
              <a:t>4.7.2018</a:t>
            </a:r>
            <a:endParaRPr lang="de-DE" dirty="0"/>
          </a:p>
        </p:txBody>
      </p:sp>
      <p:sp>
        <p:nvSpPr>
          <p:cNvPr id="6" name="Slide Number Placeholder 5">
            <a:extLst>
              <a:ext uri="{FF2B5EF4-FFF2-40B4-BE49-F238E27FC236}">
                <a16:creationId xmlns:a16="http://schemas.microsoft.com/office/drawing/2014/main" id="{04BB5FBE-08BD-4396-AAB6-45FF8582899C}"/>
              </a:ext>
            </a:extLst>
          </p:cNvPr>
          <p:cNvSpPr>
            <a:spLocks noGrp="1"/>
          </p:cNvSpPr>
          <p:nvPr>
            <p:ph type="sldNum" sz="quarter" idx="12"/>
          </p:nvPr>
        </p:nvSpPr>
        <p:spPr/>
        <p:txBody>
          <a:bodyPr/>
          <a:lstStyle/>
          <a:p>
            <a:pPr>
              <a:defRPr/>
            </a:pPr>
            <a:fld id="{944B4367-9E0C-405E-84D6-0F55A4E33EA1}" type="slidenum">
              <a:rPr lang="de-DE" smtClean="0"/>
              <a:pPr>
                <a:defRPr/>
              </a:pPr>
              <a:t>9</a:t>
            </a:fld>
            <a:endParaRPr lang="de-DE" dirty="0"/>
          </a:p>
        </p:txBody>
      </p:sp>
      <p:sp>
        <p:nvSpPr>
          <p:cNvPr id="7" name="Footer Placeholder 4">
            <a:extLst>
              <a:ext uri="{FF2B5EF4-FFF2-40B4-BE49-F238E27FC236}">
                <a16:creationId xmlns:a16="http://schemas.microsoft.com/office/drawing/2014/main" id="{A0B3D4FC-5897-4756-91F9-7D17E00983FB}"/>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pic>
        <p:nvPicPr>
          <p:cNvPr id="8" name="Picture 7">
            <a:extLst>
              <a:ext uri="{FF2B5EF4-FFF2-40B4-BE49-F238E27FC236}">
                <a16:creationId xmlns:a16="http://schemas.microsoft.com/office/drawing/2014/main" id="{72C743E3-A96A-411A-9643-CFCA9D7A1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306969"/>
            <a:ext cx="3848637" cy="3305637"/>
          </a:xfrm>
          <a:prstGeom prst="rect">
            <a:avLst/>
          </a:prstGeom>
        </p:spPr>
      </p:pic>
      <p:pic>
        <p:nvPicPr>
          <p:cNvPr id="9" name="Picture 8">
            <a:extLst>
              <a:ext uri="{FF2B5EF4-FFF2-40B4-BE49-F238E27FC236}">
                <a16:creationId xmlns:a16="http://schemas.microsoft.com/office/drawing/2014/main" id="{FFCAD14E-A2BA-4E58-9906-5BBFEF389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737" y="2396498"/>
            <a:ext cx="4592815" cy="2937502"/>
          </a:xfrm>
          <a:prstGeom prst="rect">
            <a:avLst/>
          </a:prstGeom>
        </p:spPr>
      </p:pic>
    </p:spTree>
    <p:extLst>
      <p:ext uri="{BB962C8B-B14F-4D97-AF65-F5344CB8AC3E}">
        <p14:creationId xmlns:p14="http://schemas.microsoft.com/office/powerpoint/2010/main" val="3955757493"/>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Words>
  <Application>Microsoft Office PowerPoint</Application>
  <PresentationFormat>On-screen Show (4:3)</PresentationFormat>
  <Paragraphs>181</Paragraphs>
  <Slides>28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Arial</vt:lpstr>
      <vt:lpstr>Arial Narrow</vt:lpstr>
      <vt:lpstr>Calibri (Body)</vt:lpstr>
      <vt:lpstr>Cambria Math</vt:lpstr>
      <vt:lpstr>Leere Präsentation</vt:lpstr>
      <vt:lpstr>PowerPoint Presentation</vt:lpstr>
      <vt:lpstr>Einleitung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Synthetisches Beispiel</vt:lpstr>
      <vt:lpstr>PowerPoint Presentation</vt:lpstr>
      <vt:lpstr>Anwendung auf ein reales Beispiel </vt:lpstr>
      <vt:lpstr>PowerPoint Presentation</vt:lpstr>
      <vt:lpstr>Ergebnisse</vt:lpstr>
      <vt:lpstr>Zusammenfassung</vt:lpstr>
      <vt:lpstr>PowerPoint Presentation</vt:lpstr>
      <vt:lpstr>Rektifizierung</vt:lpstr>
      <vt:lpstr>Sortierungsalgorithmus</vt:lpstr>
      <vt:lpstr>BackUp Abbildungsvorschriften</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224</cp:revision>
  <dcterms:created xsi:type="dcterms:W3CDTF">2010-09-08T11:07:37Z</dcterms:created>
  <dcterms:modified xsi:type="dcterms:W3CDTF">2018-06-12T20:22:01Z</dcterms:modified>
</cp:coreProperties>
</file>