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8" r:id="rId14"/>
    <p:sldId id="309" r:id="rId15"/>
    <p:sldId id="310" r:id="rId16"/>
    <p:sldId id="315" r:id="rId17"/>
    <p:sldId id="316" r:id="rId18"/>
    <p:sldId id="317" r:id="rId19"/>
    <p:sldId id="311" r:id="rId20"/>
    <p:sldId id="304" r:id="rId21"/>
    <p:sldId id="306" r:id="rId22"/>
    <p:sldId id="307" r:id="rId23"/>
    <p:sldId id="313" r:id="rId24"/>
    <p:sldId id="314" r:id="rId25"/>
    <p:sldId id="312" r:id="rId26"/>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9190" autoAdjust="0"/>
  </p:normalViewPr>
  <p:slideViewPr>
    <p:cSldViewPr>
      <p:cViewPr varScale="1">
        <p:scale>
          <a:sx n="57" d="100"/>
          <a:sy n="57" d="100"/>
        </p:scale>
        <p:origin x="1938" y="78"/>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Fundamentalmatrix wird über die bekannten Eckpunkte beider Quaderabbildungen mit dem 8 Punkte algorithmus bestimmt</a:t>
            </a:r>
          </a:p>
          <a:p>
            <a:pPr marL="171450" indent="-171450">
              <a:buFont typeface="Arial" panose="020B0604020202020204" pitchFamily="34" charset="0"/>
              <a:buChar char="•"/>
            </a:pPr>
            <a:r>
              <a:rPr lang="de-DE" dirty="0">
                <a:ea typeface="ＭＳ Ｐゴシック" pitchFamily="34" charset="-128"/>
              </a:rPr>
              <a:t>Mit Hilfe der Bekannten intrinsischen Kameraparameter wird daraus die essentielle Matrix bestimmt</a:t>
            </a:r>
          </a:p>
          <a:p>
            <a:pPr marL="628650" lvl="1" indent="-171450">
              <a:buFont typeface="Arial" panose="020B0604020202020204" pitchFamily="34" charset="0"/>
              <a:buChar char="•"/>
            </a:pPr>
            <a:r>
              <a:rPr lang="de-DE" dirty="0">
                <a:ea typeface="ＭＳ Ｐゴシック" pitchFamily="34" charset="-128"/>
              </a:rPr>
              <a:t>Mit der essentiellen Matrix wird dann die extrinsischen Kameraparameter bestimmt</a:t>
            </a:r>
          </a:p>
          <a:p>
            <a:pPr marL="171450" lvl="0" indent="-171450">
              <a:buFont typeface="Arial" panose="020B0604020202020204" pitchFamily="34" charset="0"/>
              <a:buChar char="•"/>
            </a:pPr>
            <a:r>
              <a:rPr lang="de-DE" dirty="0">
                <a:ea typeface="ＭＳ Ｐゴシック" pitchFamily="34" charset="-128"/>
              </a:rPr>
              <a:t>Wir gehen davon aus das C deckungsgleich mit dem Weltkoordinatensystem ist und somit weder eine Rotation noch eine Translation aufweist</a:t>
            </a:r>
          </a:p>
          <a:p>
            <a:pPr marL="171450" lvl="0" indent="-171450">
              <a:buFont typeface="Arial" panose="020B0604020202020204" pitchFamily="34" charset="0"/>
              <a:buChar char="•"/>
            </a:pPr>
            <a:r>
              <a:rPr lang="de-DE" dirty="0">
                <a:ea typeface="ＭＳ Ｐゴシック" pitchFamily="34" charset="-128"/>
              </a:rPr>
              <a:t>Für C‘ wird über ein Verfahren die extrinischen Kameraparameter bestimmt</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Nächste Folie</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Hierbei entstehen insgesammt 4 verschiedene mögliche Lösungen für die Matrix –RC</a:t>
            </a:r>
          </a:p>
          <a:p>
            <a:pPr marL="171450" indent="-171450">
              <a:buFont typeface="Arial" panose="020B0604020202020204" pitchFamily="34" charset="0"/>
              <a:buChar char="•"/>
            </a:pPr>
            <a:r>
              <a:rPr lang="de-DE" dirty="0">
                <a:ea typeface="ＭＳ Ｐゴシック" pitchFamily="34" charset="-128"/>
              </a:rPr>
              <a:t>Diese Vier Lösungen sind bis auf eine Skaleninvarianz genau bestimmt</a:t>
            </a:r>
          </a:p>
          <a:p>
            <a:pPr marL="628650" lvl="1" indent="-171450">
              <a:buFont typeface="Arial" panose="020B0604020202020204" pitchFamily="34" charset="0"/>
              <a:buChar char="•"/>
            </a:pPr>
            <a:r>
              <a:rPr lang="de-DE" dirty="0">
                <a:ea typeface="ＭＳ Ｐゴシック" pitchFamily="34" charset="-128"/>
              </a:rPr>
              <a:t>Translationsvektor = normierter Richtungsvektor</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ersten beiden Lösungen wird C‘ um 180° gedreht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anderen beiden Lösungen kommt es zu einer Umkehrung der Basislinie</a:t>
            </a:r>
          </a:p>
          <a:p>
            <a:pPr marL="171450" lvl="0" indent="-171450">
              <a:buFont typeface="Arial" panose="020B0604020202020204" pitchFamily="34" charset="0"/>
              <a:buChar char="•"/>
            </a:pPr>
            <a:r>
              <a:rPr lang="de-DE" dirty="0">
                <a:ea typeface="ＭＳ Ｐゴシック" pitchFamily="34" charset="-128"/>
              </a:rPr>
              <a:t>Die Richtige Lösung ist abhängig davon wie die Kameras Positioniert und die Bildebene innerhalb der Kamera platziert ist</a:t>
            </a:r>
          </a:p>
          <a:p>
            <a:pPr marL="628650" lvl="1" indent="-171450">
              <a:buFont typeface="Arial" panose="020B0604020202020204" pitchFamily="34" charset="0"/>
              <a:buChar char="•"/>
            </a:pPr>
            <a:r>
              <a:rPr lang="de-DE" dirty="0">
                <a:ea typeface="ＭＳ Ｐゴシック" pitchFamily="34" charset="-128"/>
              </a:rPr>
              <a:t>Die Abbildungen der ersten beiden Lösungen sind die selben nur ist es einmal auf dem Kopf da es hinter dem Projekitonszentum abgebildet wird </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Triangulierung:</a:t>
            </a:r>
          </a:p>
          <a:p>
            <a:pPr marL="171450" indent="-171450">
              <a:buFont typeface="Arial" panose="020B0604020202020204" pitchFamily="34" charset="0"/>
              <a:buChar char="•"/>
            </a:pPr>
            <a:r>
              <a:rPr lang="de-DE" dirty="0">
                <a:ea typeface="ＭＳ Ｐゴシック" pitchFamily="34" charset="-128"/>
              </a:rPr>
              <a:t>Da im synthetischen Beispiel mit reinen Bilddaten gearbeitet wird, kommt es zu keinen Abweichungen in den Punktekorrespondenzen und die Szene kann über eine einfach geometrische Triangulierung rekonstruiert werden.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Wichtig! Umrechung der koordinaten in ein und das selbe Koordinatensystem</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Bei der realen rekonstruktion muss von Bildfehlern wie Bildrauschen ausgegangen werden und damiteinhergehend auch mit Fehlern bei der Korrespondenzanalyse</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34"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Liegt beispielsweise bei der Bestimmung von korrespondierenden Punkten eine Ecke zwischen zwei Pixel, so kann optisches Rauschen, welches in realen Aufnahmen prasent ist, dazu fuhren dass diese Ecke in gleichen Bildern an verschiedenen Pixel erkannt wird.</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Epipolare Bedingungen werden somit nicht erfüllt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Diese Führen zu ungenauigkeiten und Fehler und müssen dementsprechen über minimierungen und Näherungen angeglichen werden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foglenden werden die markantesten Fehler aufgezeigt und deren Korrektur kurz erläutert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Zunächst folgt der Abeitsprozess um einen Vergleich zum synthetischen Beispiel zu bekommen</a:t>
            </a:r>
          </a:p>
          <a:p>
            <a:endParaRPr lang="de-DE" dirty="0">
              <a:ea typeface="ＭＳ Ｐゴシック" pitchFamily="34" charset="-128"/>
            </a:endParaRPr>
          </a:p>
          <a:p>
            <a:r>
              <a:rPr lang="de-DE" dirty="0">
                <a:ea typeface="ＭＳ Ｐゴシック" pitchFamily="34" charset="-128"/>
              </a:rPr>
              <a:t>Normierter 8 Punkt algorithmus</a:t>
            </a:r>
          </a:p>
          <a:p>
            <a:pPr marL="171450" indent="-171450">
              <a:buFont typeface="Arial" panose="020B0604020202020204" pitchFamily="34" charset="0"/>
              <a:buChar char="•"/>
            </a:pPr>
            <a:r>
              <a:rPr lang="de-DE" dirty="0">
                <a:ea typeface="ＭＳ Ｐゴシック" pitchFamily="34" charset="-128"/>
              </a:rPr>
              <a:t>Zur bestimmung der Fundamentalmatrix wird der sogenannten normierte acht punkt algorithmus verwendet</a:t>
            </a:r>
          </a:p>
          <a:p>
            <a:pPr marL="171450" indent="-171450">
              <a:buFont typeface="Arial" panose="020B0604020202020204" pitchFamily="34" charset="0"/>
              <a:buChar char="•"/>
            </a:pPr>
            <a:r>
              <a:rPr lang="de-DE" dirty="0">
                <a:ea typeface="ＭＳ Ｐゴシック" pitchFamily="34" charset="-128"/>
              </a:rPr>
              <a:t>Dieser garantiert ein stabileres Ergebnis</a:t>
            </a:r>
          </a:p>
          <a:p>
            <a:pPr marL="171450" indent="-171450">
              <a:buFont typeface="Arial" panose="020B0604020202020204" pitchFamily="34" charset="0"/>
              <a:buChar char="•"/>
            </a:pPr>
            <a:r>
              <a:rPr lang="de-DE" dirty="0">
                <a:ea typeface="ＭＳ Ｐゴシック" pitchFamily="34" charset="-128"/>
              </a:rPr>
              <a:t>Durch die ungenauigkeit der korrespondierenden Punkte steigt die Fehleranfälligkeit der Fundamentalmatrix</a:t>
            </a:r>
          </a:p>
          <a:p>
            <a:pPr marL="171450" indent="-171450">
              <a:buFont typeface="Arial" panose="020B0604020202020204" pitchFamily="34" charset="0"/>
              <a:buChar char="•"/>
            </a:pPr>
            <a:r>
              <a:rPr lang="de-DE" dirty="0">
                <a:ea typeface="ＭＳ Ｐゴシック" pitchFamily="34" charset="-128"/>
              </a:rPr>
              <a:t>Durch Normierung der eingehenden Bilddaten kann diesen Fehleranfälligkeit minimiert werden </a:t>
            </a:r>
          </a:p>
          <a:p>
            <a:pPr marL="171450" indent="-171450">
              <a:buFont typeface="Arial" panose="020B0604020202020204" pitchFamily="34" charset="0"/>
              <a:buChar char="•"/>
            </a:pPr>
            <a:r>
              <a:rPr lang="de-DE" dirty="0">
                <a:ea typeface="ＭＳ Ｐゴシック" pitchFamily="34" charset="-128"/>
              </a:rPr>
              <a:t>Durch die Normierung werden die Wertebereiche der drei Koordinaten x,y,z angeglichen(Beispiel einer Koordinate). Dadurch verringert sich der Raum in welchem sich die Punkte befinden </a:t>
            </a:r>
          </a:p>
          <a:p>
            <a:pPr marL="628650" lvl="1" indent="-171450">
              <a:buFont typeface="Arial" panose="020B0604020202020204" pitchFamily="34" charset="0"/>
              <a:buChar char="•"/>
            </a:pPr>
            <a:r>
              <a:rPr lang="de-DE" dirty="0">
                <a:ea typeface="ＭＳ Ｐゴシック" pitchFamily="34" charset="-128"/>
              </a:rPr>
              <a:t>Das hat zur Folge, dass die Epipolaren Bedingungen weniger stark aunf ungenaue Punktekorrespondenzen reagieren (Die Fundamentalmatrix ist ausgeglichener)</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Koordinaten werden so normiert, dass ihr das ihr durchschnittlicher Abstand zum Ursprung sqrt(2) beträgt.</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59650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 ist nur dann eine gültige F wenn sie eine Singuläre Matrix von Rang 2 ist und ihre Singulärwerte die Form (a,b,0) haben. </a:t>
            </a:r>
          </a:p>
          <a:p>
            <a:pPr marL="171450" indent="-171450">
              <a:buFont typeface="Arial" panose="020B0604020202020204" pitchFamily="34" charset="0"/>
              <a:buChar char="•"/>
            </a:pPr>
            <a:r>
              <a:rPr lang="de-DE" dirty="0">
                <a:ea typeface="ＭＳ Ｐゴシック" pitchFamily="34" charset="-128"/>
              </a:rPr>
              <a:t>Durch die Ungenauen Korrespondierenen Punkten steigt F in ihrem Rang und ist somit keine Singuläre Matrix von Rang 2 mehr</a:t>
            </a:r>
          </a:p>
          <a:p>
            <a:pPr marL="628650" lvl="1" indent="-171450">
              <a:buFont typeface="Arial" panose="020B0604020202020204" pitchFamily="34" charset="0"/>
              <a:buChar char="•"/>
            </a:pPr>
            <a:r>
              <a:rPr lang="de-DE" dirty="0">
                <a:ea typeface="ＭＳ Ｐゴシック" pitchFamily="34" charset="-128"/>
              </a:rPr>
              <a:t>Die Kern Berechnun liefert kein eindeutiges ergebnis für die Epipole mehr was dazu führt, dass die Epipolarlinien eines Bilder nicht mehr durch einen Punkt gehen</a:t>
            </a:r>
          </a:p>
          <a:p>
            <a:pPr marL="628650" lvl="1" indent="-171450">
              <a:buFont typeface="Arial" panose="020B0604020202020204" pitchFamily="34" charset="0"/>
              <a:buChar char="•"/>
            </a:pPr>
            <a:r>
              <a:rPr lang="de-DE" dirty="0">
                <a:ea typeface="ＭＳ Ｐゴシック" pitchFamily="34" charset="-128"/>
              </a:rPr>
              <a:t>Um dies zu korrigieren, wird die zu F laut Frobenius Norm nächste Fundamentale Matrix gesucht, welche einen Rang 2 besitzt</a:t>
            </a:r>
          </a:p>
          <a:p>
            <a:pPr marL="628650" lvl="1" indent="-171450">
              <a:buFont typeface="Arial" panose="020B0604020202020204" pitchFamily="34" charset="0"/>
              <a:buChar char="•"/>
            </a:pPr>
            <a:r>
              <a:rPr lang="de-DE" dirty="0">
                <a:ea typeface="ＭＳ Ｐゴシック" pitchFamily="34" charset="-128"/>
              </a:rPr>
              <a:t>Hierzu werden die Singulärwerte der Fundamentalmatrix modifiziert</a:t>
            </a:r>
          </a:p>
          <a:p>
            <a:endParaRPr lang="de-DE" dirty="0">
              <a:ea typeface="ＭＳ Ｐゴシック" pitchFamily="34" charset="-128"/>
            </a:endParaRPr>
          </a:p>
          <a:p>
            <a:r>
              <a:rPr lang="de-DE" dirty="0">
                <a:ea typeface="ＭＳ Ｐゴシック" pitchFamily="34" charset="-128"/>
              </a:rPr>
              <a:t>Durch erzwingen der Singulärität, können eindeutige Epipole geschätz werden und die Epipolarlinien gehen wieder durch einen Punkt</a:t>
            </a:r>
          </a:p>
          <a:p>
            <a:r>
              <a:rPr lang="de-DE" dirty="0">
                <a:ea typeface="ＭＳ Ｐゴシック" pitchFamily="34" charset="-128"/>
              </a:rPr>
              <a:t>Da besonders nachher bei der Triangulation eindeutige Epipole benötigt werden muss diese Bedingun gerzwungen werden </a:t>
            </a:r>
          </a:p>
          <a:p>
            <a:endParaRPr lang="de-DE" dirty="0">
              <a:ea typeface="ＭＳ Ｐゴシック" pitchFamily="34" charset="-128"/>
            </a:endParaRPr>
          </a:p>
          <a:p>
            <a:r>
              <a:rPr lang="de-DE" dirty="0">
                <a:ea typeface="ＭＳ Ｐゴシック" pitchFamily="34" charset="-128"/>
              </a:rPr>
              <a:t>__________________________________________________</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Eine essentielle Matrix ist nur dann eine gültige essentielle Matrix wenn sie einen Rang von zwei besitzt und ihre Singulärwerte die Form (a,a,0) besitzen</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erzwingen eines Rang 2 bei der Fundamentalmatrix ist die daraus berechnete essentielle Matrix auch von Rang 2</a:t>
            </a:r>
          </a:p>
          <a:p>
            <a:pPr marL="171450" indent="-171450">
              <a:buFont typeface="Arial" panose="020B0604020202020204" pitchFamily="34" charset="0"/>
              <a:buChar char="•"/>
            </a:pPr>
            <a:r>
              <a:rPr lang="de-DE" dirty="0">
                <a:ea typeface="ＭＳ Ｐゴシック" pitchFamily="34" charset="-128"/>
              </a:rPr>
              <a:t>Jedoch können die Singulärwerte der essentiellen Matrix noch die falsche Form haben, diese muss für die Bestimmung der extrinsischen Kameraparameter auch erzwungen werden.</a:t>
            </a:r>
          </a:p>
          <a:p>
            <a:pPr marL="171450" indent="-171450">
              <a:buFont typeface="Arial" panose="020B0604020202020204" pitchFamily="34" charset="0"/>
              <a:buChar char="•"/>
            </a:pPr>
            <a:r>
              <a:rPr lang="de-DE" dirty="0">
                <a:ea typeface="ＭＳ Ｐゴシック" pitchFamily="34" charset="-128"/>
              </a:rPr>
              <a:t>Somit wird garantiert dass die bestimmung der extrinsischen Kameraparameter wieder wie gehabt verfahren werden kann</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(Muss ich hier auf die Singulärwerte noch genauer eingehen??? Wird schwer Zeittechnisch)</a:t>
            </a: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361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lgn="l">
              <a:buFont typeface="Arial" panose="020B0604020202020204" pitchFamily="34" charset="0"/>
              <a:buChar char="•"/>
            </a:pPr>
            <a:r>
              <a:rPr lang="de-DE" dirty="0">
                <a:ea typeface="ＭＳ Ｐゴシック" pitchFamily="34" charset="-128"/>
              </a:rPr>
              <a:t>Aufgrund der Ungeanuigkeit der korrespondierenden Punkte ist es nicht möglich durch einfache Rückprojektion die 3D-Objektpunkte zu rekonstruieren. </a:t>
            </a:r>
          </a:p>
          <a:p>
            <a:pPr marL="171450" indent="-171450" algn="l">
              <a:buFont typeface="Arial" panose="020B0604020202020204" pitchFamily="34" charset="0"/>
              <a:buChar char="•"/>
            </a:pPr>
            <a:r>
              <a:rPr lang="de-DE" dirty="0">
                <a:ea typeface="ＭＳ Ｐゴシック" pitchFamily="34" charset="-128"/>
              </a:rPr>
              <a:t>Liegen die korrespondierenden Bildpunkte nicht direkt auf den jeweiligen Epipolarlinien der beiden Punkte, so ist die Epipolare Bedingung nicht erfüllt.</a:t>
            </a:r>
          </a:p>
          <a:p>
            <a:pPr marL="628650" lvl="1" indent="-171450" algn="l">
              <a:buFont typeface="Arial" panose="020B0604020202020204" pitchFamily="34" charset="0"/>
              <a:buChar char="•"/>
            </a:pPr>
            <a:r>
              <a:rPr lang="de-DE" dirty="0">
                <a:ea typeface="ＭＳ Ｐゴシック" pitchFamily="34" charset="-128"/>
              </a:rPr>
              <a:t>Die Rückprijezierten Punkte treffen sich nicht im Raum sondern liegen windschief zueinander im Raum</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Um die Triangulation der Punkte trotzdem durchführen zu können, wird ein Verfahren vorne ran geschaltet, welches über die Samspon-Approximation eine Näherung der beiden korrespondierenden Punkte an eine Epipolare Linie </a:t>
            </a:r>
          </a:p>
          <a:p>
            <a:pPr marL="171450" indent="-171450">
              <a:buFont typeface="Arial" panose="020B0604020202020204" pitchFamily="34" charset="0"/>
              <a:buChar char="•"/>
            </a:pPr>
            <a:r>
              <a:rPr lang="de-DE" dirty="0">
                <a:ea typeface="ＭＳ Ｐゴシック" pitchFamily="34" charset="-128"/>
              </a:rPr>
              <a:t>Es wird die Epipolarle Linie zu beiden Punkten gesucht, welche für beide den geringsten Abstand aufweist (d).</a:t>
            </a:r>
          </a:p>
          <a:p>
            <a:pPr marL="628650" lvl="1" indent="-171450">
              <a:buFont typeface="Arial" panose="020B0604020202020204" pitchFamily="34" charset="0"/>
              <a:buChar char="•"/>
            </a:pPr>
            <a:r>
              <a:rPr lang="de-DE" dirty="0">
                <a:ea typeface="ＭＳ Ｐゴシック" pitchFamily="34" charset="-128"/>
              </a:rPr>
              <a:t>Die Näherung wird über eine Kostenfunktion C definiert. </a:t>
            </a:r>
          </a:p>
          <a:p>
            <a:pPr marL="628650" lvl="1" indent="-171450">
              <a:buFont typeface="Arial" panose="020B0604020202020204" pitchFamily="34" charset="0"/>
              <a:buChar char="•"/>
            </a:pPr>
            <a:r>
              <a:rPr lang="de-DE" dirty="0">
                <a:ea typeface="ＭＳ Ｐゴシック" pitchFamily="34" charset="-128"/>
              </a:rPr>
              <a:t>(Soll das Verfahren beschrieben werden ? Ich tendiere zu nein)</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715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Samposon approximation</a:t>
            </a: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38816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972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47809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8560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76772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044746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684978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916396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45403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rekonstruieren zu können </a:t>
            </a:r>
          </a:p>
          <a:p>
            <a:endParaRPr lang="de-DE" dirty="0">
              <a:ea typeface="ＭＳ Ｐゴシック" pitchFamily="34" charset="-128"/>
              <a:sym typeface="Wingdings" panose="05000000000000000000" pitchFamily="2" charset="2"/>
            </a:endParaRP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Bildern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endParaRPr lang="de-DE" dirty="0">
              <a:ea typeface="ＭＳ Ｐゴシック" pitchFamily="34" charset="-128"/>
            </a:endParaRP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Die Bildebene ist die Ebene auf welcher das projizierte Bild ensteht</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M ist ein 3D-Objektpunkt in Raum </a:t>
            </a:r>
          </a:p>
          <a:p>
            <a:pPr marL="171450" indent="-171450">
              <a:buFont typeface="Arial" panose="020B0604020202020204" pitchFamily="34" charset="0"/>
              <a:buChar char="•"/>
            </a:pPr>
            <a:r>
              <a:rPr lang="de-DE" dirty="0"/>
              <a:t>m ist der von M auf die Bildebene projizierte 2D Bildpunkt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t>Für Bilder von komplexeren, dreidimensionalen Objekten, bei denen die Punkte auf verschiedenen Ebenen im Raum liegen kann auf geometrische Bedingugnen zurückgegriffen werden um die Abbildungsvorschriften zwischen den Bildern auszunutzen und die Kameraparameter beider Kameras zu bestimmen.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Es werden hier einigegeometrische Definitionen eingeführt, um die danach folgende mathematische Herleitung genauer zu verstehen.</a:t>
            </a:r>
          </a:p>
          <a:p>
            <a:pPr marL="171450" indent="-171450">
              <a:buFont typeface="Arial" panose="020B0604020202020204" pitchFamily="34" charset="0"/>
              <a:buChar char="•"/>
            </a:pPr>
            <a:r>
              <a:rPr lang="de-DE" dirty="0"/>
              <a:t>M ist ein 3D-Objektpunkt im Raum</a:t>
            </a:r>
          </a:p>
          <a:p>
            <a:pPr marL="171450" indent="-171450">
              <a:buFont typeface="Arial" panose="020B0604020202020204" pitchFamily="34" charset="0"/>
              <a:buChar char="•"/>
            </a:pPr>
            <a:r>
              <a:rPr lang="de-DE" dirty="0"/>
              <a:t>m_tau und m‘_tau‘ sind die jeweiligen Projektionen von M auf den Bildebenen.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oben beschriebene Gleichung definiert das Dreieck welches die sogenannte Epipolarebene aufspannt.</a:t>
            </a:r>
          </a:p>
          <a:p>
            <a:pPr marL="171450" indent="-171450">
              <a:buFont typeface="Arial" panose="020B0604020202020204" pitchFamily="34" charset="0"/>
              <a:buChar char="•"/>
            </a:pPr>
            <a:r>
              <a:rPr lang="de-DE" dirty="0"/>
              <a:t>Die Schnittpunkte der Basislinie welche die Kamerzentren C und C‘ verbindet, mit der jeweiligen BildebeneI und I‘ werden als Epipole e und e‘ bezeichnet</a:t>
            </a:r>
          </a:p>
          <a:p>
            <a:pPr marL="171450" indent="-171450">
              <a:buFont typeface="Arial" panose="020B0604020202020204" pitchFamily="34" charset="0"/>
              <a:buChar char="•"/>
            </a:pPr>
            <a:r>
              <a:rPr lang="de-DE" dirty="0"/>
              <a:t>Die Schnittgerade der Epipolarebene mit I und I‘ bilden die sogenannten Epipolarlinien l und l‘</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NÄCHSTES BILD</a:t>
            </a:r>
          </a:p>
          <a:p>
            <a:pPr marL="171450" indent="-171450">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moglichen Ursprungspunkte zu mi dar. Dies ist durch die drei moglichen Punkte M1,M2, M3 dargestellt. Jeder dieser Punkte wird nun wiederum auf I projiziert. Die so entstandenen Punkte liegen alle auf der Epipolarlinie l‘</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sz="1200" b="0" i="0" u="none" strike="noStrike" kern="1200" baseline="0" dirty="0">
              <a:solidFill>
                <a:schemeClr val="tx1"/>
              </a:solidFill>
              <a:latin typeface="Arial" charset="0"/>
              <a:ea typeface="ＭＳ Ｐゴシック" pitchFamily="-112" charset="-128"/>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Die Abbildungsvorschrift welche die Projktion eines Punktes auf eine Linie beschreibt kann in der Fundamentalmatrix und der essentiellen Matrix zusammengefasst werden</a:t>
            </a:r>
          </a:p>
          <a:p>
            <a:pPr marL="171450" indent="-171450">
              <a:buFont typeface="Arial" panose="020B0604020202020204" pitchFamily="34" charset="0"/>
              <a:buChar char="•"/>
            </a:pPr>
            <a:endParaRPr lang="de-DE" dirty="0"/>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die Fundamentalmatrix fassen die extrinsischen und intrinsischen Kameraparameter in sich zusammen </a:t>
            </a:r>
          </a:p>
          <a:p>
            <a:pPr marL="171450" indent="-171450">
              <a:buFont typeface="Arial" panose="020B0604020202020204" pitchFamily="34" charset="0"/>
              <a:buChar char="•"/>
            </a:pPr>
            <a:r>
              <a:rPr lang="de-DE" dirty="0">
                <a:ea typeface="ＭＳ Ｐゴシック" pitchFamily="34" charset="-128"/>
              </a:rPr>
              <a:t>Bei der essentiellen Matrix werden die intrinsischen Kameraparameter aus der Fundementalmatrix rausgezogen und mit den Bildkoordinaten verrechnet</a:t>
            </a:r>
          </a:p>
          <a:p>
            <a:pPr marL="628650" lvl="1" indent="-171450">
              <a:buFont typeface="Arial" panose="020B0604020202020204" pitchFamily="34" charset="0"/>
              <a:buChar char="•"/>
            </a:pPr>
            <a:r>
              <a:rPr lang="de-DE" dirty="0">
                <a:ea typeface="ＭＳ Ｐゴシック" pitchFamily="34" charset="-128"/>
              </a:rPr>
              <a:t>Die essentielle Matrix beschreibt somit die Abbildungsvorschrift zwischen den normierten Bildebenenkoordinaten</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Gleichungen auf der Folie werden als die sogennannten epipolaren Bedinungen bezeichnet</a:t>
            </a:r>
          </a:p>
          <a:p>
            <a:pPr marL="628650" lvl="1" indent="-171450">
              <a:buFont typeface="Arial" panose="020B0604020202020204" pitchFamily="34" charset="0"/>
              <a:buChar char="•"/>
            </a:pPr>
            <a:r>
              <a:rPr lang="de-DE" dirty="0">
                <a:ea typeface="ＭＳ Ｐゴシック" pitchFamily="34" charset="-128"/>
              </a:rPr>
              <a:t>Sie geben auskuft darüber ob eine Punkt ein Möglicher korrespondierender Punkt zu einem Punkt auf der anderen Bildebene ist </a:t>
            </a:r>
            <a:r>
              <a:rPr lang="de-DE" dirty="0">
                <a:ea typeface="ＭＳ Ｐゴシック" pitchFamily="34" charset="-128"/>
                <a:sym typeface="Wingdings" panose="05000000000000000000" pitchFamily="2" charset="2"/>
              </a:rPr>
              <a:t> wird ein Punkt auf eine Linie abgebildetet, so ist das Ergebnis dieser Bedingungen null</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Weicht das Ergebnis von 0 ab, so ist die epipolare Bedingungen nicht erfüllt und es handelt sich nicht um korrespondierende Punkte.</a:t>
            </a:r>
            <a:endParaRPr lang="de-DE" dirty="0">
              <a:ea typeface="ＭＳ Ｐゴシック" pitchFamily="34" charset="-128"/>
            </a:endParaRP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Bestimmung von F über den achtpunkte algorithmus:</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Der acht Punkte algorithmus ist eine lineare Technik, welche angewandt wird um die Fundamentalmatrix aus n&gt;= 8 Punkten zu schätzen </a:t>
            </a:r>
          </a:p>
          <a:p>
            <a:pPr marL="171450" indent="-171450">
              <a:buFont typeface="Arial" panose="020B0604020202020204" pitchFamily="34" charset="0"/>
              <a:buChar char="•"/>
            </a:pPr>
            <a:r>
              <a:rPr lang="de-DE" dirty="0">
                <a:ea typeface="ＭＳ Ｐゴシック" pitchFamily="34" charset="-128"/>
              </a:rPr>
              <a:t>Der Algorithmus benötigt n&gt;= 8 Punkte um eine valides Ergebnis liedern zu können.</a:t>
            </a:r>
          </a:p>
          <a:p>
            <a:pPr marL="171450" indent="-171450">
              <a:buFont typeface="Arial" panose="020B0604020202020204" pitchFamily="34" charset="0"/>
              <a:buChar char="•"/>
            </a:pPr>
            <a:r>
              <a:rPr lang="de-DE" dirty="0">
                <a:ea typeface="ＭＳ Ｐゴシック" pitchFamily="34" charset="-128"/>
              </a:rPr>
              <a:t>Das Ergebnis und jedes seiner Vielfachen ist eine gültige Lösung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Epipole ergeben sich aus dem linken und Rechten Kern der Fundamentalmatrix. Sprich e und e‘ sind genau dann Werte für die Epipole, wenn sie mit der Fundamentalmatrix verrechnet gleich null ergeben </a:t>
            </a:r>
          </a:p>
          <a:p>
            <a:pPr marL="171450" indent="-171450">
              <a:buFont typeface="Arial" panose="020B0604020202020204" pitchFamily="34" charset="0"/>
              <a:buChar char="•"/>
            </a:pPr>
            <a:r>
              <a:rPr lang="de-DE" dirty="0">
                <a:ea typeface="ＭＳ Ｐゴシック" pitchFamily="34" charset="-128"/>
              </a:rPr>
              <a:t>Die zu einem Punkt korrespondierende Epipolarlinie ergibt sich durch die Verrechnung mit F (bzw halt E bei normierten Bildkoordinaten) (Vergleichbar mit der Abbildungsvorschrift von Homographien)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Anhand der erarbeiteten mathematischen Grundlagen ist ein Algorithmus fur die Rekonstruktion einer Szene aus einer Stereobildaufnahme entstanden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entwickelte Algorithmus ist in der Lage aus einem Stereobildpaar extrinsische Kameraparameter zu bestimmen und anhand dessen die 3D-Szene zu rekonstruieren, jedoch unter der Voraussetzung, dass die intrinsischen Kameraparameter beider Kameras bekannt sind.</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25.06.2018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25.06.2018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25.06.2018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25.06.2018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25.06.2018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25.06.2018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 </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5FB3C733-B1EB-457A-9AFF-5E2044146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40198"/>
            <a:ext cx="8640960" cy="4860540"/>
          </a:xfrm>
          <a:prstGeom prst="rect">
            <a:avLst/>
          </a:prstGeom>
        </p:spPr>
      </p:pic>
      <p:sp>
        <p:nvSpPr>
          <p:cNvPr id="11" name="Title 8">
            <a:extLst>
              <a:ext uri="{FF2B5EF4-FFF2-40B4-BE49-F238E27FC236}">
                <a16:creationId xmlns:a16="http://schemas.microsoft.com/office/drawing/2014/main" id="{B7FF6150-46E8-4984-99EB-9F95E701EA60}"/>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EB6C2BAA-E6E8-48B7-86AD-F9C7A872F822}"/>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13" name="Picture 12">
            <a:extLst>
              <a:ext uri="{FF2B5EF4-FFF2-40B4-BE49-F238E27FC236}">
                <a16:creationId xmlns:a16="http://schemas.microsoft.com/office/drawing/2014/main" id="{DE70D11E-A31B-4AEA-A326-235882FF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54" y="1556792"/>
            <a:ext cx="4362117" cy="3312367"/>
          </a:xfrm>
          <a:prstGeom prst="rect">
            <a:avLst/>
          </a:prstGeom>
        </p:spPr>
      </p:pic>
      <p:pic>
        <p:nvPicPr>
          <p:cNvPr id="14" name="Picture 13">
            <a:extLst>
              <a:ext uri="{FF2B5EF4-FFF2-40B4-BE49-F238E27FC236}">
                <a16:creationId xmlns:a16="http://schemas.microsoft.com/office/drawing/2014/main" id="{97243A48-5FE3-46D2-939D-087DD3573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2" y="1556792"/>
            <a:ext cx="4377628" cy="3312368"/>
          </a:xfrm>
          <a:prstGeom prst="rect">
            <a:avLst/>
          </a:prstGeom>
        </p:spPr>
      </p:pic>
      <p:pic>
        <p:nvPicPr>
          <p:cNvPr id="11" name="Picture 10">
            <a:extLst>
              <a:ext uri="{FF2B5EF4-FFF2-40B4-BE49-F238E27FC236}">
                <a16:creationId xmlns:a16="http://schemas.microsoft.com/office/drawing/2014/main" id="{3B5625BA-E192-49B3-834E-1B02D0B17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0" y="1556793"/>
            <a:ext cx="4431149" cy="3384379"/>
          </a:xfrm>
          <a:prstGeom prst="rect">
            <a:avLst/>
          </a:prstGeom>
        </p:spPr>
      </p:pic>
      <p:pic>
        <p:nvPicPr>
          <p:cNvPr id="12" name="Picture 11">
            <a:extLst>
              <a:ext uri="{FF2B5EF4-FFF2-40B4-BE49-F238E27FC236}">
                <a16:creationId xmlns:a16="http://schemas.microsoft.com/office/drawing/2014/main" id="{C4D0F693-48D1-4A18-A8E0-DE6220971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1556792"/>
            <a:ext cx="4649147" cy="3384379"/>
          </a:xfrm>
          <a:prstGeom prst="rect">
            <a:avLst/>
          </a:prstGeom>
        </p:spPr>
      </p:pic>
      <p:pic>
        <p:nvPicPr>
          <p:cNvPr id="16" name="Picture 15">
            <a:extLst>
              <a:ext uri="{FF2B5EF4-FFF2-40B4-BE49-F238E27FC236}">
                <a16:creationId xmlns:a16="http://schemas.microsoft.com/office/drawing/2014/main" id="{83F7FB71-78C1-4060-8F2B-8EE509C124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539" y="1266624"/>
            <a:ext cx="8945469" cy="4394623"/>
          </a:xfrm>
          <a:prstGeom prst="rect">
            <a:avLst/>
          </a:prstGeom>
        </p:spPr>
      </p:pic>
    </p:spTree>
    <p:extLst>
      <p:ext uri="{BB962C8B-B14F-4D97-AF65-F5344CB8AC3E}">
        <p14:creationId xmlns:p14="http://schemas.microsoft.com/office/powerpoint/2010/main" val="424363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1BA193-D706-4E73-B3C3-EE763F1D77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89" b="22377"/>
          <a:stretch/>
        </p:blipFill>
        <p:spPr>
          <a:xfrm>
            <a:off x="1853952" y="4290939"/>
            <a:ext cx="5436096" cy="1512168"/>
          </a:xfrm>
          <a:prstGeom prst="rect">
            <a:avLst/>
          </a:prstGeom>
        </p:spPr>
      </p:pic>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2999BB9D-4795-4987-BD94-D7E18A51ED47}"/>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11" name="Picture 10">
            <a:extLst>
              <a:ext uri="{FF2B5EF4-FFF2-40B4-BE49-F238E27FC236}">
                <a16:creationId xmlns:a16="http://schemas.microsoft.com/office/drawing/2014/main" id="{EA7BEA84-630A-420E-B9A5-55CC3B7AB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5292"/>
            <a:ext cx="4572000" cy="3048001"/>
          </a:xfrm>
          <a:prstGeom prst="rect">
            <a:avLst/>
          </a:prstGeom>
        </p:spPr>
      </p:pic>
      <p:pic>
        <p:nvPicPr>
          <p:cNvPr id="12" name="Picture 11">
            <a:extLst>
              <a:ext uri="{FF2B5EF4-FFF2-40B4-BE49-F238E27FC236}">
                <a16:creationId xmlns:a16="http://schemas.microsoft.com/office/drawing/2014/main" id="{42995452-4D76-41C0-AEAA-E10C148BB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203103"/>
            <a:ext cx="4572000" cy="3030190"/>
          </a:xfrm>
          <a:prstGeom prst="rect">
            <a:avLst/>
          </a:prstGeom>
        </p:spPr>
      </p:pic>
    </p:spTree>
    <p:extLst>
      <p:ext uri="{BB962C8B-B14F-4D97-AF65-F5344CB8AC3E}">
        <p14:creationId xmlns:p14="http://schemas.microsoft.com/office/powerpoint/2010/main" val="41014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F4A40E80-819C-4B5D-A947-43B0EC5A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6" y="1168748"/>
            <a:ext cx="8412427" cy="4731990"/>
          </a:xfrm>
          <a:prstGeom prst="rect">
            <a:avLst/>
          </a:prstGeom>
        </p:spPr>
      </p:pic>
    </p:spTree>
    <p:extLst>
      <p:ext uri="{BB962C8B-B14F-4D97-AF65-F5344CB8AC3E}">
        <p14:creationId xmlns:p14="http://schemas.microsoft.com/office/powerpoint/2010/main" val="194837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8A62CF41-85F9-42B5-A1FC-67F4DCEF109F}"/>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5" name="Picture 4">
            <a:extLst>
              <a:ext uri="{FF2B5EF4-FFF2-40B4-BE49-F238E27FC236}">
                <a16:creationId xmlns:a16="http://schemas.microsoft.com/office/drawing/2014/main" id="{CF070156-7AE5-432D-A833-E0C609FEB153}"/>
              </a:ext>
            </a:extLst>
          </p:cNvPr>
          <p:cNvPicPr>
            <a:picLocks noChangeAspect="1"/>
          </p:cNvPicPr>
          <p:nvPr/>
        </p:nvPicPr>
        <p:blipFill>
          <a:blip r:embed="rId3"/>
          <a:stretch>
            <a:fillRect/>
          </a:stretch>
        </p:blipFill>
        <p:spPr>
          <a:xfrm>
            <a:off x="473588" y="1407400"/>
            <a:ext cx="4036500" cy="4043200"/>
          </a:xfrm>
          <a:prstGeom prst="rect">
            <a:avLst/>
          </a:prstGeom>
        </p:spPr>
      </p:pic>
      <p:pic>
        <p:nvPicPr>
          <p:cNvPr id="6" name="Picture 5">
            <a:extLst>
              <a:ext uri="{FF2B5EF4-FFF2-40B4-BE49-F238E27FC236}">
                <a16:creationId xmlns:a16="http://schemas.microsoft.com/office/drawing/2014/main" id="{A356BEDD-FF2C-4BAC-9F1C-D00AB5B192A2}"/>
              </a:ext>
            </a:extLst>
          </p:cNvPr>
          <p:cNvPicPr>
            <a:picLocks noChangeAspect="1"/>
          </p:cNvPicPr>
          <p:nvPr/>
        </p:nvPicPr>
        <p:blipFill>
          <a:blip r:embed="rId4"/>
          <a:stretch>
            <a:fillRect/>
          </a:stretch>
        </p:blipFill>
        <p:spPr>
          <a:xfrm>
            <a:off x="4788024" y="1407400"/>
            <a:ext cx="4036500" cy="4043200"/>
          </a:xfrm>
          <a:prstGeom prst="rect">
            <a:avLst/>
          </a:prstGeom>
        </p:spPr>
      </p:pic>
      <p:pic>
        <p:nvPicPr>
          <p:cNvPr id="11" name="Picture 10">
            <a:extLst>
              <a:ext uri="{FF2B5EF4-FFF2-40B4-BE49-F238E27FC236}">
                <a16:creationId xmlns:a16="http://schemas.microsoft.com/office/drawing/2014/main" id="{C0F4EA06-A7D4-42DE-9A19-2153B096D011}"/>
              </a:ext>
            </a:extLst>
          </p:cNvPr>
          <p:cNvPicPr>
            <a:picLocks noChangeAspect="1"/>
          </p:cNvPicPr>
          <p:nvPr/>
        </p:nvPicPr>
        <p:blipFill>
          <a:blip r:embed="rId5"/>
          <a:stretch>
            <a:fillRect/>
          </a:stretch>
        </p:blipFill>
        <p:spPr>
          <a:xfrm>
            <a:off x="473588" y="1407400"/>
            <a:ext cx="4036500" cy="4043200"/>
          </a:xfrm>
          <a:prstGeom prst="rect">
            <a:avLst/>
          </a:prstGeom>
        </p:spPr>
      </p:pic>
      <p:pic>
        <p:nvPicPr>
          <p:cNvPr id="12" name="Picture 11">
            <a:extLst>
              <a:ext uri="{FF2B5EF4-FFF2-40B4-BE49-F238E27FC236}">
                <a16:creationId xmlns:a16="http://schemas.microsoft.com/office/drawing/2014/main" id="{E470A2D8-9E60-4ACB-885D-240A763D573C}"/>
              </a:ext>
            </a:extLst>
          </p:cNvPr>
          <p:cNvPicPr>
            <a:picLocks noChangeAspect="1"/>
          </p:cNvPicPr>
          <p:nvPr/>
        </p:nvPicPr>
        <p:blipFill>
          <a:blip r:embed="rId6"/>
          <a:stretch>
            <a:fillRect/>
          </a:stretch>
        </p:blipFill>
        <p:spPr>
          <a:xfrm>
            <a:off x="4812614" y="1385000"/>
            <a:ext cx="4036500" cy="4065600"/>
          </a:xfrm>
          <a:prstGeom prst="rect">
            <a:avLst/>
          </a:prstGeom>
        </p:spPr>
      </p:pic>
    </p:spTree>
    <p:extLst>
      <p:ext uri="{BB962C8B-B14F-4D97-AF65-F5344CB8AC3E}">
        <p14:creationId xmlns:p14="http://schemas.microsoft.com/office/powerpoint/2010/main" val="2200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4" name="Picture 3">
            <a:extLst>
              <a:ext uri="{FF2B5EF4-FFF2-40B4-BE49-F238E27FC236}">
                <a16:creationId xmlns:a16="http://schemas.microsoft.com/office/drawing/2014/main" id="{72099695-1D7C-4BCA-8B7D-16C94713F797}"/>
              </a:ext>
            </a:extLst>
          </p:cNvPr>
          <p:cNvPicPr>
            <a:picLocks noChangeAspect="1"/>
          </p:cNvPicPr>
          <p:nvPr/>
        </p:nvPicPr>
        <p:blipFill>
          <a:blip r:embed="rId3"/>
          <a:stretch>
            <a:fillRect/>
          </a:stretch>
        </p:blipFill>
        <p:spPr>
          <a:xfrm>
            <a:off x="765709" y="1472585"/>
            <a:ext cx="7488758" cy="3912830"/>
          </a:xfrm>
          <a:prstGeom prst="rect">
            <a:avLst/>
          </a:prstGeom>
        </p:spPr>
      </p:pic>
      <p:pic>
        <p:nvPicPr>
          <p:cNvPr id="5" name="Picture 4">
            <a:extLst>
              <a:ext uri="{FF2B5EF4-FFF2-40B4-BE49-F238E27FC236}">
                <a16:creationId xmlns:a16="http://schemas.microsoft.com/office/drawing/2014/main" id="{B4091DDF-206D-4C45-8B63-263A026F0964}"/>
              </a:ext>
            </a:extLst>
          </p:cNvPr>
          <p:cNvPicPr>
            <a:picLocks noChangeAspect="1"/>
          </p:cNvPicPr>
          <p:nvPr/>
        </p:nvPicPr>
        <p:blipFill>
          <a:blip r:embed="rId4"/>
          <a:stretch>
            <a:fillRect/>
          </a:stretch>
        </p:blipFill>
        <p:spPr>
          <a:xfrm>
            <a:off x="0" y="1413324"/>
            <a:ext cx="9144000" cy="4031351"/>
          </a:xfrm>
          <a:prstGeom prst="rect">
            <a:avLst/>
          </a:prstGeom>
        </p:spPr>
      </p:pic>
    </p:spTree>
    <p:extLst>
      <p:ext uri="{BB962C8B-B14F-4D97-AF65-F5344CB8AC3E}">
        <p14:creationId xmlns:p14="http://schemas.microsoft.com/office/powerpoint/2010/main" val="5602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spTree>
    <p:extLst>
      <p:ext uri="{BB962C8B-B14F-4D97-AF65-F5344CB8AC3E}">
        <p14:creationId xmlns:p14="http://schemas.microsoft.com/office/powerpoint/2010/main" val="1548102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spTree>
    <p:extLst>
      <p:ext uri="{BB962C8B-B14F-4D97-AF65-F5344CB8AC3E}">
        <p14:creationId xmlns:p14="http://schemas.microsoft.com/office/powerpoint/2010/main" val="48790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spTree>
    <p:extLst>
      <p:ext uri="{BB962C8B-B14F-4D97-AF65-F5344CB8AC3E}">
        <p14:creationId xmlns:p14="http://schemas.microsoft.com/office/powerpoint/2010/main" val="64303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Rektifizierungsansatz</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Slide Number Placeholder 5">
            <a:extLst>
              <a:ext uri="{FF2B5EF4-FFF2-40B4-BE49-F238E27FC236}">
                <a16:creationId xmlns:a16="http://schemas.microsoft.com/office/drawing/2014/main" id="{786FB04A-6477-4A23-8230-B365EDC45C24}"/>
              </a:ext>
            </a:extLst>
          </p:cNvPr>
          <p:cNvSpPr txBox="1">
            <a:spLocks/>
          </p:cNvSpPr>
          <p:nvPr/>
        </p:nvSpPr>
        <p:spPr>
          <a:xfrm>
            <a:off x="539750" y="5900738"/>
            <a:ext cx="431800" cy="365125"/>
          </a:xfrm>
          <a:prstGeom prst="rect">
            <a:avLst/>
          </a:prstGeom>
        </p:spPr>
        <p:txBody>
          <a:bodyPr vert="horz" lIns="91440" tIns="45720" rIns="91440" bIns="45720" rtlCol="0" anchor="ctr"/>
          <a:lstStyle>
            <a:defPPr>
              <a:defRPr lang="de-DE"/>
            </a:defPPr>
            <a:lvl1pPr algn="l" rtl="0" eaLnBrk="0" fontAlgn="base" hangingPunct="0">
              <a:lnSpc>
                <a:spcPct val="80000"/>
              </a:lnSpc>
              <a:spcBef>
                <a:spcPct val="50000"/>
              </a:spcBef>
              <a:spcAft>
                <a:spcPct val="0"/>
              </a:spcAft>
              <a:defRPr sz="1200" u="none" kern="1200">
                <a:solidFill>
                  <a:schemeClr val="bg1"/>
                </a:solidFill>
                <a:latin typeface="Arial Narrow" pitchFamily="-112" charset="0"/>
                <a:ea typeface="ＭＳ Ｐゴシック" pitchFamily="-112"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a:lstStyle>
          <a:p>
            <a:pPr>
              <a:defRPr/>
            </a:pPr>
            <a:fld id="{944B4367-9E0C-405E-84D6-0F55A4E33EA1}" type="slidenum">
              <a:rPr lang="de-DE" smtClean="0"/>
              <a:pPr>
                <a:defRPr/>
              </a:pPr>
              <a:t>19</a:t>
            </a:fld>
            <a:endParaRPr lang="de-DE" dirty="0"/>
          </a:p>
        </p:txBody>
      </p:sp>
      <p:sp>
        <p:nvSpPr>
          <p:cNvPr id="11" name="Content Placeholder 2">
            <a:extLst>
              <a:ext uri="{FF2B5EF4-FFF2-40B4-BE49-F238E27FC236}">
                <a16:creationId xmlns:a16="http://schemas.microsoft.com/office/drawing/2014/main" id="{9185C6B2-839C-4DAB-8276-D9869112004F}"/>
              </a:ext>
            </a:extLst>
          </p:cNvPr>
          <p:cNvSpPr>
            <a:spLocks noGrp="1"/>
          </p:cNvSpPr>
          <p:nvPr>
            <p:ph idx="1"/>
          </p:nvPr>
        </p:nvSpPr>
        <p:spPr>
          <a:xfrm>
            <a:off x="509254" y="1259645"/>
            <a:ext cx="8351837" cy="4038600"/>
          </a:xfrm>
        </p:spPr>
        <p:txBody>
          <a:bodyPr/>
          <a:lstStyle/>
          <a:p>
            <a:pPr>
              <a:buFont typeface="Arial" panose="020B0604020202020204" pitchFamily="34" charset="0"/>
              <a:buChar char="•"/>
            </a:pPr>
            <a:r>
              <a:rPr lang="de-DE" sz="2000" dirty="0">
                <a:latin typeface="Calibri (Body)"/>
              </a:rPr>
              <a:t>Ist auf eine schnelle und effiziente Rekonstruktion einer Szene ausgelegt.</a:t>
            </a:r>
          </a:p>
          <a:p>
            <a:pPr>
              <a:buFont typeface="Arial" panose="020B0604020202020204" pitchFamily="34" charset="0"/>
              <a:buChar char="•"/>
            </a:pPr>
            <a:r>
              <a:rPr lang="de-DE" sz="2000" dirty="0">
                <a:latin typeface="Calibri (Body)"/>
              </a:rPr>
              <a:t>Keine Bestimmung der Kameraparameter.</a:t>
            </a:r>
          </a:p>
          <a:p>
            <a:pPr>
              <a:buFont typeface="Arial" panose="020B0604020202020204" pitchFamily="34" charset="0"/>
              <a:buChar char="•"/>
            </a:pPr>
            <a:r>
              <a:rPr lang="de-DE" sz="2000" dirty="0">
                <a:latin typeface="Calibri (Body)"/>
              </a:rPr>
              <a:t>Methode beruht auf zuvorige rektifizierung der Bilder.</a:t>
            </a:r>
          </a:p>
        </p:txBody>
      </p:sp>
      <p:pic>
        <p:nvPicPr>
          <p:cNvPr id="12" name="Picture 11">
            <a:extLst>
              <a:ext uri="{FF2B5EF4-FFF2-40B4-BE49-F238E27FC236}">
                <a16:creationId xmlns:a16="http://schemas.microsoft.com/office/drawing/2014/main" id="{B2056615-C65F-4174-ACA1-B02F57E8D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08920"/>
            <a:ext cx="4440923" cy="2791258"/>
          </a:xfrm>
          <a:prstGeom prst="rect">
            <a:avLst/>
          </a:prstGeom>
        </p:spPr>
      </p:pic>
      <p:pic>
        <p:nvPicPr>
          <p:cNvPr id="13" name="Picture 12">
            <a:extLst>
              <a:ext uri="{FF2B5EF4-FFF2-40B4-BE49-F238E27FC236}">
                <a16:creationId xmlns:a16="http://schemas.microsoft.com/office/drawing/2014/main" id="{7C1C3DE4-7D09-44DB-9C32-7DA012D55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77" y="2708920"/>
            <a:ext cx="4440923" cy="2769450"/>
          </a:xfrm>
          <a:prstGeom prst="rect">
            <a:avLst/>
          </a:prstGeom>
        </p:spPr>
      </p:pic>
    </p:spTree>
    <p:extLst>
      <p:ext uri="{BB962C8B-B14F-4D97-AF65-F5344CB8AC3E}">
        <p14:creationId xmlns:p14="http://schemas.microsoft.com/office/powerpoint/2010/main" val="346560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fld id="{1736E8CA-6C78-491A-BA5E-FD2FB36D22E0}" type="datetime1">
              <a:rPr lang="de-DE" smtClean="0"/>
              <a:pPr>
                <a:defRPr/>
              </a:pPr>
              <a:t>25.06.2018</a:t>
            </a:fld>
            <a:endParaRPr lang="de-DE" dirty="0"/>
          </a:p>
        </p:txBody>
      </p:sp>
      <p:sp>
        <p:nvSpPr>
          <p:cNvPr id="5" name="Footer Placeholder 4">
            <a:extLst>
              <a:ext uri="{FF2B5EF4-FFF2-40B4-BE49-F238E27FC236}">
                <a16:creationId xmlns:a16="http://schemas.microsoft.com/office/drawing/2014/main" id="{2A442F18-2C94-474B-A670-6622E346306E}"/>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Tree>
    <p:extLst>
      <p:ext uri="{BB962C8B-B14F-4D97-AF65-F5344CB8AC3E}">
        <p14:creationId xmlns:p14="http://schemas.microsoft.com/office/powerpoint/2010/main" val="14438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Content Placeholder 2">
            <a:extLst>
              <a:ext uri="{FF2B5EF4-FFF2-40B4-BE49-F238E27FC236}">
                <a16:creationId xmlns:a16="http://schemas.microsoft.com/office/drawing/2014/main" id="{074A7574-DF88-43AA-8461-57C2485230EC}"/>
              </a:ext>
            </a:extLst>
          </p:cNvPr>
          <p:cNvSpPr txBox="1">
            <a:spLocks/>
          </p:cNvSpPr>
          <p:nvPr/>
        </p:nvSpPr>
        <p:spPr bwMode="auto">
          <a:xfrm>
            <a:off x="180976" y="10287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Fundamental Matrix und Essentielle Matrix</a:t>
            </a:r>
          </a:p>
          <a:p>
            <a:pPr marL="457200" lvl="1" indent="0">
              <a:lnSpc>
                <a:spcPct val="100000"/>
              </a:lnSpc>
            </a:pPr>
            <a:endParaRPr lang="de-DE" sz="2400" u="none" kern="0" dirty="0">
              <a:latin typeface="Calibri (Body)"/>
            </a:endParaRPr>
          </a:p>
        </p:txBody>
      </p:sp>
      <p:pic>
        <p:nvPicPr>
          <p:cNvPr id="11" name="Picture 10">
            <a:extLst>
              <a:ext uri="{FF2B5EF4-FFF2-40B4-BE49-F238E27FC236}">
                <a16:creationId xmlns:a16="http://schemas.microsoft.com/office/drawing/2014/main" id="{ECE6BAF7-E018-4C0D-819F-1F383417E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25" y="1803491"/>
            <a:ext cx="7687748" cy="1848108"/>
          </a:xfrm>
          <a:prstGeom prst="rect">
            <a:avLst/>
          </a:prstGeom>
        </p:spPr>
      </p:pic>
      <p:pic>
        <p:nvPicPr>
          <p:cNvPr id="12" name="Picture 11">
            <a:extLst>
              <a:ext uri="{FF2B5EF4-FFF2-40B4-BE49-F238E27FC236}">
                <a16:creationId xmlns:a16="http://schemas.microsoft.com/office/drawing/2014/main" id="{4B89C6B8-D846-4B21-AAA2-6CDAC6D3D172}"/>
              </a:ext>
            </a:extLst>
          </p:cNvPr>
          <p:cNvPicPr>
            <a:picLocks noChangeAspect="1"/>
          </p:cNvPicPr>
          <p:nvPr/>
        </p:nvPicPr>
        <p:blipFill rotWithShape="1">
          <a:blip r:embed="rId4">
            <a:extLst>
              <a:ext uri="{28A0092B-C50C-407E-A947-70E740481C1C}">
                <a14:useLocalDpi xmlns:a14="http://schemas.microsoft.com/office/drawing/2010/main" val="0"/>
              </a:ext>
            </a:extLst>
          </a:blip>
          <a:srcRect b="21049"/>
          <a:stretch/>
        </p:blipFill>
        <p:spPr>
          <a:xfrm>
            <a:off x="1882039" y="3751611"/>
            <a:ext cx="5274921" cy="1999337"/>
          </a:xfrm>
          <a:prstGeom prst="rect">
            <a:avLst/>
          </a:prstGeom>
        </p:spPr>
      </p:pic>
    </p:spTree>
    <p:extLst>
      <p:ext uri="{BB962C8B-B14F-4D97-AF65-F5344CB8AC3E}">
        <p14:creationId xmlns:p14="http://schemas.microsoft.com/office/powerpoint/2010/main" val="146567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3" name="Content Placeholder 7">
            <a:extLst>
              <a:ext uri="{FF2B5EF4-FFF2-40B4-BE49-F238E27FC236}">
                <a16:creationId xmlns:a16="http://schemas.microsoft.com/office/drawing/2014/main" id="{39383731-182C-4A9B-B7D7-D715C35AFE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3979" y="1124744"/>
            <a:ext cx="5356042" cy="1287574"/>
          </a:xfrm>
        </p:spPr>
      </p:pic>
      <p:pic>
        <p:nvPicPr>
          <p:cNvPr id="14" name="Picture 13">
            <a:extLst>
              <a:ext uri="{FF2B5EF4-FFF2-40B4-BE49-F238E27FC236}">
                <a16:creationId xmlns:a16="http://schemas.microsoft.com/office/drawing/2014/main" id="{24FDD988-FEC4-449D-82D4-FDC6325CE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467067"/>
            <a:ext cx="2430056" cy="852889"/>
          </a:xfrm>
          <a:prstGeom prst="rect">
            <a:avLst/>
          </a:prstGeom>
        </p:spPr>
      </p:pic>
      <p:pic>
        <p:nvPicPr>
          <p:cNvPr id="15" name="Picture 14">
            <a:extLst>
              <a:ext uri="{FF2B5EF4-FFF2-40B4-BE49-F238E27FC236}">
                <a16:creationId xmlns:a16="http://schemas.microsoft.com/office/drawing/2014/main" id="{59A17358-ED22-4159-8B93-C58623973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821" y="3353363"/>
            <a:ext cx="3382126" cy="659228"/>
          </a:xfrm>
          <a:prstGeom prst="rect">
            <a:avLst/>
          </a:prstGeom>
        </p:spPr>
      </p:pic>
      <p:pic>
        <p:nvPicPr>
          <p:cNvPr id="16" name="Picture 15">
            <a:extLst>
              <a:ext uri="{FF2B5EF4-FFF2-40B4-BE49-F238E27FC236}">
                <a16:creationId xmlns:a16="http://schemas.microsoft.com/office/drawing/2014/main" id="{AF66AFCB-1043-4D7B-97FA-1F7CCDA41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8814" y="4063970"/>
            <a:ext cx="5024136" cy="876209"/>
          </a:xfrm>
          <a:prstGeom prst="rect">
            <a:avLst/>
          </a:prstGeom>
        </p:spPr>
      </p:pic>
      <p:pic>
        <p:nvPicPr>
          <p:cNvPr id="17" name="Picture 16">
            <a:extLst>
              <a:ext uri="{FF2B5EF4-FFF2-40B4-BE49-F238E27FC236}">
                <a16:creationId xmlns:a16="http://schemas.microsoft.com/office/drawing/2014/main" id="{F1D32D67-1833-4C92-B7EA-CCC2171905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327" y="4989241"/>
            <a:ext cx="2753109" cy="847843"/>
          </a:xfrm>
          <a:prstGeom prst="rect">
            <a:avLst/>
          </a:prstGeom>
        </p:spPr>
      </p:pic>
    </p:spTree>
    <p:extLst>
      <p:ext uri="{BB962C8B-B14F-4D97-AF65-F5344CB8AC3E}">
        <p14:creationId xmlns:p14="http://schemas.microsoft.com/office/powerpoint/2010/main" val="339426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Tree>
    <p:extLst>
      <p:ext uri="{BB962C8B-B14F-4D97-AF65-F5344CB8AC3E}">
        <p14:creationId xmlns:p14="http://schemas.microsoft.com/office/powerpoint/2010/main" val="61411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Sampson-Approximation genaues Verfahren</a:t>
            </a:r>
          </a:p>
        </p:txBody>
      </p:sp>
    </p:spTree>
    <p:extLst>
      <p:ext uri="{BB962C8B-B14F-4D97-AF65-F5344CB8AC3E}">
        <p14:creationId xmlns:p14="http://schemas.microsoft.com/office/powerpoint/2010/main" val="8832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590931"/>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Vergleich der Computergrafik pipeline und der Computer Vision Pipeline</a:t>
            </a:r>
          </a:p>
        </p:txBody>
      </p:sp>
    </p:spTree>
    <p:extLst>
      <p:ext uri="{BB962C8B-B14F-4D97-AF65-F5344CB8AC3E}">
        <p14:creationId xmlns:p14="http://schemas.microsoft.com/office/powerpoint/2010/main" val="351409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a:solidFill>
                  <a:schemeClr val="tx1"/>
                </a:solidFill>
                <a:latin typeface="Calibri" panose="020F0502020204030204" pitchFamily="34" charset="0"/>
                <a:cs typeface="Calibri" panose="020F0502020204030204" pitchFamily="34" charset="0"/>
              </a:rPr>
              <a:t>Eight Point Algorithm</a:t>
            </a:r>
            <a:endParaRPr lang="de-DE" sz="2000" u="none"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516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471488" y="334182"/>
            <a:ext cx="7772400" cy="533400"/>
          </a:xfrm>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928688"/>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51826" y="2367610"/>
            <a:ext cx="7056784" cy="814286"/>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Funktion und Aufbau des entsandenen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26501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entstandenen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79512" y="4971240"/>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durch Rektifizierung der Bilder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4" name="Rectangle: Rounded Corners 13">
            <a:extLst>
              <a:ext uri="{FF2B5EF4-FFF2-40B4-BE49-F238E27FC236}">
                <a16:creationId xmlns:a16="http://schemas.microsoft.com/office/drawing/2014/main" id="{A1539B6D-6D33-4464-904B-11C7AAEF385B}"/>
              </a:ext>
            </a:extLst>
          </p:cNvPr>
          <p:cNvSpPr/>
          <p:nvPr/>
        </p:nvSpPr>
        <p:spPr bwMode="auto">
          <a:xfrm>
            <a:off x="1851826" y="4118128"/>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Auswirkung unterschiedlicher Auflösungen</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Rekonstruktionsergebnisse bei unterschiedlichen Auflösungen </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50732" cy="2661893"/>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419872" y="2044816"/>
            <a:ext cx="5194666" cy="2659251"/>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179512" y="1936442"/>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
        <p:nvSpPr>
          <p:cNvPr id="22" name="Title 8">
            <a:extLst>
              <a:ext uri="{FF2B5EF4-FFF2-40B4-BE49-F238E27FC236}">
                <a16:creationId xmlns:a16="http://schemas.microsoft.com/office/drawing/2014/main" id="{101B8B4D-1B7B-4B95-809D-F11F5AA4EBA9}"/>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30" y="1792579"/>
            <a:ext cx="8015740" cy="3168352"/>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38" y="1014075"/>
            <a:ext cx="7302288" cy="4725361"/>
          </a:xfrm>
          <a:prstGeom prst="rect">
            <a:avLst/>
          </a:prstGeom>
        </p:spPr>
      </p:pic>
      <p:sp>
        <p:nvSpPr>
          <p:cNvPr id="12" name="Title 8">
            <a:extLst>
              <a:ext uri="{FF2B5EF4-FFF2-40B4-BE49-F238E27FC236}">
                <a16:creationId xmlns:a16="http://schemas.microsoft.com/office/drawing/2014/main" id="{C049E275-992C-4A51-9114-371F36630F94}"/>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26988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1" name="Picture 10">
            <a:extLst>
              <a:ext uri="{FF2B5EF4-FFF2-40B4-BE49-F238E27FC236}">
                <a16:creationId xmlns:a16="http://schemas.microsoft.com/office/drawing/2014/main" id="{9B81056A-A02D-46CA-9FDC-60A2F5DA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656" y="3096214"/>
            <a:ext cx="2753109" cy="847843"/>
          </a:xfrm>
          <a:prstGeom prst="rect">
            <a:avLst/>
          </a:prstGeom>
        </p:spPr>
      </p:pic>
      <p:pic>
        <p:nvPicPr>
          <p:cNvPr id="12" name="Picture 11">
            <a:extLst>
              <a:ext uri="{FF2B5EF4-FFF2-40B4-BE49-F238E27FC236}">
                <a16:creationId xmlns:a16="http://schemas.microsoft.com/office/drawing/2014/main" id="{64906836-F173-4C3E-8F73-CEEF22E1A32F}"/>
              </a:ext>
            </a:extLst>
          </p:cNvPr>
          <p:cNvPicPr>
            <a:picLocks noChangeAspect="1"/>
          </p:cNvPicPr>
          <p:nvPr/>
        </p:nvPicPr>
        <p:blipFill rotWithShape="1">
          <a:blip r:embed="rId4">
            <a:extLst>
              <a:ext uri="{28A0092B-C50C-407E-A947-70E740481C1C}">
                <a14:useLocalDpi xmlns:a14="http://schemas.microsoft.com/office/drawing/2010/main" val="0"/>
              </a:ext>
            </a:extLst>
          </a:blip>
          <a:srcRect l="72195" r="4826"/>
          <a:stretch/>
        </p:blipFill>
        <p:spPr>
          <a:xfrm>
            <a:off x="3826011" y="1654297"/>
            <a:ext cx="1368153" cy="1038370"/>
          </a:xfrm>
          <a:prstGeom prst="rect">
            <a:avLst/>
          </a:prstGeom>
        </p:spPr>
      </p:pic>
      <p:sp>
        <p:nvSpPr>
          <p:cNvPr id="13" name="Title 8">
            <a:extLst>
              <a:ext uri="{FF2B5EF4-FFF2-40B4-BE49-F238E27FC236}">
                <a16:creationId xmlns:a16="http://schemas.microsoft.com/office/drawing/2014/main" id="{B95D0849-C024-41EC-943A-75387E6D8DF8}"/>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a:latin typeface="Calibri" panose="020F0502020204030204" pitchFamily="34" charset="0"/>
                <a:cs typeface="Calibri" panose="020F0502020204030204" pitchFamily="34" charset="0"/>
              </a:rPr>
              <a:t>Grundlagen für die Stereorekonstruktion</a:t>
            </a:r>
            <a:endParaRPr lang="de-DE" b="1" u="none" kern="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CCE0C28-9B4B-439C-9256-A4CFFB4F3275}"/>
              </a:ext>
            </a:extLst>
          </p:cNvPr>
          <p:cNvPicPr>
            <a:picLocks noChangeAspect="1"/>
          </p:cNvPicPr>
          <p:nvPr/>
        </p:nvPicPr>
        <p:blipFill rotWithShape="1">
          <a:blip r:embed="rId5">
            <a:extLst>
              <a:ext uri="{28A0092B-C50C-407E-A947-70E740481C1C}">
                <a14:useLocalDpi xmlns:a14="http://schemas.microsoft.com/office/drawing/2010/main" val="0"/>
              </a:ext>
            </a:extLst>
          </a:blip>
          <a:srcRect l="14621" t="21580" r="15378" b="2149"/>
          <a:stretch/>
        </p:blipFill>
        <p:spPr>
          <a:xfrm>
            <a:off x="2500538" y="4509120"/>
            <a:ext cx="1387383" cy="938830"/>
          </a:xfrm>
          <a:prstGeom prst="rect">
            <a:avLst/>
          </a:prstGeom>
        </p:spPr>
      </p:pic>
      <p:pic>
        <p:nvPicPr>
          <p:cNvPr id="16" name="Picture 15">
            <a:extLst>
              <a:ext uri="{FF2B5EF4-FFF2-40B4-BE49-F238E27FC236}">
                <a16:creationId xmlns:a16="http://schemas.microsoft.com/office/drawing/2014/main" id="{FE8BAA48-55F7-4802-8AAD-A3384600E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074" y="4509120"/>
            <a:ext cx="1387382" cy="938830"/>
          </a:xfrm>
          <a:prstGeom prst="rect">
            <a:avLst/>
          </a:prstGeom>
        </p:spPr>
      </p:pic>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D8259F72-6FC5-4242-AF78-5FC37F61CF91}"/>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9" name="Picture 8">
            <a:extLst>
              <a:ext uri="{FF2B5EF4-FFF2-40B4-BE49-F238E27FC236}">
                <a16:creationId xmlns:a16="http://schemas.microsoft.com/office/drawing/2014/main" id="{E2952EC4-F9B8-45F5-BFE2-1ADAE0A57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55" y="3015723"/>
            <a:ext cx="5321958" cy="2614508"/>
          </a:xfrm>
          <a:prstGeom prst="rect">
            <a:avLst/>
          </a:prstGeom>
        </p:spPr>
      </p:pic>
      <p:pic>
        <p:nvPicPr>
          <p:cNvPr id="11" name="Picture 10">
            <a:extLst>
              <a:ext uri="{FF2B5EF4-FFF2-40B4-BE49-F238E27FC236}">
                <a16:creationId xmlns:a16="http://schemas.microsoft.com/office/drawing/2014/main" id="{37D7F948-4538-4DF2-96A3-C45F52F7E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26" y="1287531"/>
            <a:ext cx="4934045" cy="2429336"/>
          </a:xfrm>
          <a:prstGeom prst="rect">
            <a:avLst/>
          </a:prstGeom>
        </p:spPr>
      </p:pic>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2205</Words>
  <Application>Microsoft Office PowerPoint</Application>
  <PresentationFormat>On-screen Show (4:3)</PresentationFormat>
  <Paragraphs>313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Arial Narrow</vt:lpstr>
      <vt:lpstr>Calibri</vt:lpstr>
      <vt:lpstr>Calibri (Body)</vt:lpstr>
      <vt:lpstr>Wingdings</vt:lpstr>
      <vt:lpstr>Leere Präsentation</vt:lpstr>
      <vt:lpstr>PowerPoint Presentation</vt:lpstr>
      <vt:lpstr>PowerPoint Presentation</vt:lpstr>
      <vt:lpstr>PowerPoint Presentation</vt:lpstr>
      <vt:lpstr>Gliederung</vt:lpstr>
      <vt:lpstr>Grundlagen für die Stereorekonstruktion</vt:lpstr>
      <vt:lpstr>Grundlagen für die Stereorekonstruktion</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Rektifizierungsansatz</vt:lpstr>
      <vt:lpstr>BackUpSlides</vt:lpstr>
      <vt:lpstr>BackUpSlides</vt:lpstr>
      <vt:lpstr>BackUpSlides</vt:lpstr>
      <vt:lpstr>BackUpSlides</vt:lpstr>
      <vt:lpstr>BackUpSlides</vt:lpstr>
      <vt:lpstr>BackUpSlides</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271</cp:revision>
  <dcterms:created xsi:type="dcterms:W3CDTF">2010-09-08T11:07:37Z</dcterms:created>
  <dcterms:modified xsi:type="dcterms:W3CDTF">2018-06-25T11:04:17Z</dcterms:modified>
</cp:coreProperties>
</file>