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120" d="100"/>
          <a:sy n="120" d="100"/>
        </p:scale>
        <p:origin x="1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942E-654A-4ED3-9C94-D7825FDD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A67A0-6389-4213-9CEB-DC3C5F02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5C69-E869-42A6-9165-33C22E99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A906-A9A0-4ADF-9114-C9B982F4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05DB-317B-4330-ABED-14FECA5B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242B-4F9E-481F-A049-35ADEA88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495C-B985-43AB-9FD0-DFB21A45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BEB6-58EC-47B1-93D3-0DDAA585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EE1A-CB7E-4148-AADE-EBA85C2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8E5A-972D-46F5-AF2F-CBC884C5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5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DD20F-2668-4287-8EE2-37FF08AFC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11CAB-7F2A-436D-B5F3-9FFDC611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7D58-09D7-456C-BF3C-C1B2F4EF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A366-C0D9-4068-B21C-25DE581C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A889-85AF-4C7A-B4B3-6248919C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7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D11B-A722-481A-8EBA-894ADDC1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C905-6FED-4BD3-8B0B-77BCC631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1607-2360-48A7-BEB3-0D80DB1D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E651-090C-4C17-B683-0724538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D705-0FEA-49DF-B8C5-F2E9E2B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6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DA07-436C-4355-B1EF-4D07DA67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EC9B-CC81-47AB-93A8-5BC00CC8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7DFB-61EE-4D62-A8C0-4335257D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D0BC-3BDD-4BF4-93A6-E50959F0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E3D6-34D9-4085-9211-EA55AAAC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A06D-F078-43DC-940F-52346B95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D58-D2EE-4E12-81A5-AAE8297CA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DFE5-4274-4F34-8BEE-F533F7A19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0AA3-602F-4E72-B2D2-C165B16D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CD1DD-F3BD-4EA6-8D7C-94FC0AD1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52D92-EA61-4C95-A1D5-C17F20F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05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1792-6944-4C1D-9135-9594CBA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886A8-34C5-423D-A98B-F0529596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5FAC9-30F7-47C6-96EE-7275E10C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B507E-1795-4236-9747-F155A1279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1F29D-936B-4722-BA62-902FEBDF2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488FB-95A1-46A7-A589-13C3E6AA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D7FBF-1715-4150-BB7E-2EAE66DB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1560F-2126-4B83-ADA3-63D1DB31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2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AF48-DF34-4720-8D02-00560F58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05D55-47C9-40BE-A6AE-28486941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A76E1-71F0-435C-9A8F-CC0DB71E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4B1DE-8750-4BC0-930F-FEFD83C8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0262B-C42F-41D9-8168-B3D806D3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C29E4-CCE1-4E13-BAAB-90DB626E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9631-44B2-4482-AF02-EF28467E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03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0A66-DCEA-4DD8-BC77-DC2A1895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E7E7-CF9E-430E-8317-5F2548DC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D683C-839C-407D-ACD2-017CC1A4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0426-9E1E-470F-9819-A362BFD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FCC3-FB31-4312-AD88-5BC3F05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3E6A-64B0-41C9-83C2-4019CE2C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5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D8FF-D66A-4E23-8587-287C52B4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FC895-2FC6-4300-B57B-155331F88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A337-E08D-401F-938A-CB7453DE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D89E8-E3A9-4B79-BB86-B4AEEB1D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9B5AB-CC9F-45CC-B70A-A47EFB3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A5CF-6787-49EC-860F-3A19861E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7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8C799-BC13-4806-8778-E0361AA5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E9ED6-B354-44A3-B299-45F2C268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BE8D-45AE-4E88-AAFB-F150E9DDA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0E74-DFDB-44BD-8185-1F7771AED9D8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4643-B085-4883-8252-007D924C6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C9E9-5AEB-47C3-ACD6-560F5CFB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BED6-155A-4DAD-8520-D784C70E4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6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551343-971C-4631-9F84-E16A54D0B20D}"/>
              </a:ext>
            </a:extLst>
          </p:cNvPr>
          <p:cNvSpPr/>
          <p:nvPr/>
        </p:nvSpPr>
        <p:spPr>
          <a:xfrm>
            <a:off x="141534" y="2140577"/>
            <a:ext cx="1528194" cy="17540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Szenenre-konstruktion und kalibrierung</a:t>
            </a:r>
          </a:p>
          <a:p>
            <a:pPr algn="ctr"/>
            <a:r>
              <a:rPr lang="de-DE" sz="1400" dirty="0"/>
              <a:t>Extrinsischer Kamera-parameter</a:t>
            </a:r>
          </a:p>
          <a:p>
            <a:pPr algn="ctr"/>
            <a:r>
              <a:rPr lang="de-DE" sz="1400" dirty="0"/>
              <a:t> anhand eines 2D-Schachbretts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ECBECA-71E1-4698-BD49-AC13DE7C3143}"/>
              </a:ext>
            </a:extLst>
          </p:cNvPr>
          <p:cNvSpPr/>
          <p:nvPr/>
        </p:nvSpPr>
        <p:spPr>
          <a:xfrm>
            <a:off x="141534" y="4103617"/>
            <a:ext cx="1539064" cy="20790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Szenenre-konstruktion und kalibrierung</a:t>
            </a:r>
          </a:p>
          <a:p>
            <a:pPr algn="ctr"/>
            <a:r>
              <a:rPr lang="de-DE" sz="1400" dirty="0"/>
              <a:t>Extrinsischer Kamera-parameter</a:t>
            </a:r>
          </a:p>
          <a:p>
            <a:pPr algn="ctr"/>
            <a:r>
              <a:rPr lang="de-DE" sz="1400" dirty="0"/>
              <a:t> anhand einer 3D-Szene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7E8189-24F6-4976-A70B-35850E05F4B1}"/>
              </a:ext>
            </a:extLst>
          </p:cNvPr>
          <p:cNvSpPr/>
          <p:nvPr/>
        </p:nvSpPr>
        <p:spPr>
          <a:xfrm>
            <a:off x="1862356" y="3161290"/>
            <a:ext cx="1577131" cy="840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Stereoaufbau:</a:t>
            </a:r>
          </a:p>
          <a:p>
            <a:pPr algn="ctr"/>
            <a:r>
              <a:rPr lang="de-DE" sz="1400" dirty="0"/>
              <a:t>2 Kameras</a:t>
            </a:r>
          </a:p>
          <a:p>
            <a:pPr algn="ctr"/>
            <a:r>
              <a:rPr lang="de-DE" sz="1400" dirty="0"/>
              <a:t>Werden im Raum platziert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0D2242-D702-41DE-A4EB-3D228FB40D91}"/>
              </a:ext>
            </a:extLst>
          </p:cNvPr>
          <p:cNvSpPr/>
          <p:nvPr/>
        </p:nvSpPr>
        <p:spPr>
          <a:xfrm>
            <a:off x="3657597" y="2719885"/>
            <a:ext cx="1050024" cy="17011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Intrin-sische Kamera-parameter</a:t>
            </a:r>
          </a:p>
          <a:p>
            <a:pPr algn="ctr"/>
            <a:r>
              <a:rPr lang="de-DE" sz="1400" dirty="0"/>
              <a:t>K und K‘ werden geschätzt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A3723C-CE45-45F2-B6E8-2B7BC75D611A}"/>
              </a:ext>
            </a:extLst>
          </p:cNvPr>
          <p:cNvSpPr/>
          <p:nvPr/>
        </p:nvSpPr>
        <p:spPr>
          <a:xfrm>
            <a:off x="4891599" y="2497157"/>
            <a:ext cx="1295882" cy="6641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SURF-Algorithmus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89556-40FE-41BE-B746-3A25E0F06A1A}"/>
              </a:ext>
            </a:extLst>
          </p:cNvPr>
          <p:cNvSpPr/>
          <p:nvPr/>
        </p:nvSpPr>
        <p:spPr>
          <a:xfrm>
            <a:off x="4926716" y="3758268"/>
            <a:ext cx="1366119" cy="1266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Schachbrett-eck-punktesortier-ungs-Algorithmus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F6663-BDF4-458E-8FE2-4343FF092E91}"/>
              </a:ext>
            </a:extLst>
          </p:cNvPr>
          <p:cNvSpPr txBox="1"/>
          <p:nvPr/>
        </p:nvSpPr>
        <p:spPr>
          <a:xfrm>
            <a:off x="287398" y="1133175"/>
            <a:ext cx="1295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Eigens entwickelter Ansatz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04D9E-4D2D-4DB3-91AD-D5F6B56004A9}"/>
              </a:ext>
            </a:extLst>
          </p:cNvPr>
          <p:cNvSpPr txBox="1"/>
          <p:nvPr/>
        </p:nvSpPr>
        <p:spPr>
          <a:xfrm>
            <a:off x="3567886" y="1292601"/>
            <a:ext cx="1295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Einzelkali-brierung</a:t>
            </a:r>
          </a:p>
          <a:p>
            <a:endParaRPr lang="de-DE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CDA59-E77D-4EE3-9BB1-CAADB87CA362}"/>
              </a:ext>
            </a:extLst>
          </p:cNvPr>
          <p:cNvSpPr txBox="1"/>
          <p:nvPr/>
        </p:nvSpPr>
        <p:spPr>
          <a:xfrm>
            <a:off x="4838177" y="993020"/>
            <a:ext cx="1512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Detektieren</a:t>
            </a:r>
          </a:p>
          <a:p>
            <a:r>
              <a:rPr lang="de-DE" sz="1400" dirty="0"/>
              <a:t>Der Korrespon-dierenden </a:t>
            </a:r>
          </a:p>
          <a:p>
            <a:r>
              <a:rPr lang="de-DE" sz="1400" dirty="0"/>
              <a:t>Punkte der Bilder</a:t>
            </a:r>
          </a:p>
          <a:p>
            <a:endParaRPr lang="de-DE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25C0FB-0D9B-4407-A32B-0691D501BBDF}"/>
              </a:ext>
            </a:extLst>
          </p:cNvPr>
          <p:cNvSpPr/>
          <p:nvPr/>
        </p:nvSpPr>
        <p:spPr>
          <a:xfrm>
            <a:off x="6441695" y="2719885"/>
            <a:ext cx="1050024" cy="17933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Aufstellen der Koeff-izienten-matrix und lösen der selbigen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481294-9AB8-4AD5-B692-52AF5FF987C0}"/>
              </a:ext>
            </a:extLst>
          </p:cNvPr>
          <p:cNvSpPr/>
          <p:nvPr/>
        </p:nvSpPr>
        <p:spPr>
          <a:xfrm>
            <a:off x="7677446" y="2558642"/>
            <a:ext cx="1090524" cy="2038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Essentielle Matrix E aus F und den Kamera-matrizen K und K‘  berechnen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65DA0C-ADAA-426B-89AF-CEE0DE5C9687}"/>
              </a:ext>
            </a:extLst>
          </p:cNvPr>
          <p:cNvSpPr/>
          <p:nvPr/>
        </p:nvSpPr>
        <p:spPr>
          <a:xfrm>
            <a:off x="8977963" y="2366833"/>
            <a:ext cx="1050024" cy="233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Insgesamt vier mögliche Trans-forma-tions-matrizen R für eine der Kameras</a:t>
            </a:r>
          </a:p>
          <a:p>
            <a:endParaRPr lang="de-DE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BA038C-0D6C-44C8-A0B3-E98330CB65E2}"/>
              </a:ext>
            </a:extLst>
          </p:cNvPr>
          <p:cNvSpPr/>
          <p:nvPr/>
        </p:nvSpPr>
        <p:spPr>
          <a:xfrm>
            <a:off x="10246097" y="2366834"/>
            <a:ext cx="1804368" cy="21464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3D Objektpunkte aus den durch die Sampson-Approximation angenäherten korrespon-dierenden Punkte rekonstruieren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87CB3-45D2-4F4F-9184-0AEA4E5E6C12}"/>
              </a:ext>
            </a:extLst>
          </p:cNvPr>
          <p:cNvSpPr txBox="1"/>
          <p:nvPr/>
        </p:nvSpPr>
        <p:spPr>
          <a:xfrm>
            <a:off x="7579149" y="1133175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Berechnen der essentiellen Matrix E</a:t>
            </a:r>
          </a:p>
          <a:p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0260-F711-45FF-8AA5-3D2D908C5051}"/>
              </a:ext>
            </a:extLst>
          </p:cNvPr>
          <p:cNvSpPr txBox="1"/>
          <p:nvPr/>
        </p:nvSpPr>
        <p:spPr>
          <a:xfrm>
            <a:off x="6330024" y="1146786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Schätzen der Fundamental-matrix F</a:t>
            </a:r>
          </a:p>
          <a:p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6C60F-E870-4255-8F03-8323ACEBD3B3}"/>
              </a:ext>
            </a:extLst>
          </p:cNvPr>
          <p:cNvSpPr txBox="1"/>
          <p:nvPr/>
        </p:nvSpPr>
        <p:spPr>
          <a:xfrm>
            <a:off x="10246097" y="1100741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Rekonstruktion durch Triangulierung</a:t>
            </a:r>
          </a:p>
          <a:p>
            <a:endParaRPr lang="de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67A-5B74-4E5D-9FDA-98E327385934}"/>
              </a:ext>
            </a:extLst>
          </p:cNvPr>
          <p:cNvSpPr txBox="1"/>
          <p:nvPr/>
        </p:nvSpPr>
        <p:spPr>
          <a:xfrm>
            <a:off x="8890208" y="1011895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Schätzen der externen Kamerapara-meter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020F8-762A-44C8-B95D-3B0F73C4C996}"/>
              </a:ext>
            </a:extLst>
          </p:cNvPr>
          <p:cNvSpPr txBox="1"/>
          <p:nvPr/>
        </p:nvSpPr>
        <p:spPr>
          <a:xfrm>
            <a:off x="2070784" y="1280903"/>
            <a:ext cx="1295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Aufbau des Stereo-Set-Ups</a:t>
            </a:r>
          </a:p>
          <a:p>
            <a:endParaRPr lang="de-DE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579C8E-81C7-432C-AF00-C7A01C4C6A77}"/>
              </a:ext>
            </a:extLst>
          </p:cNvPr>
          <p:cNvCxnSpPr>
            <a:cxnSpLocks/>
          </p:cNvCxnSpPr>
          <p:nvPr/>
        </p:nvCxnSpPr>
        <p:spPr>
          <a:xfrm>
            <a:off x="1694598" y="3021432"/>
            <a:ext cx="167758" cy="18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232DD5-6ED6-4DEE-A7D5-277B7D978601}"/>
              </a:ext>
            </a:extLst>
          </p:cNvPr>
          <p:cNvCxnSpPr>
            <a:cxnSpLocks/>
          </p:cNvCxnSpPr>
          <p:nvPr/>
        </p:nvCxnSpPr>
        <p:spPr>
          <a:xfrm flipV="1">
            <a:off x="1680598" y="3894589"/>
            <a:ext cx="181758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8A2080-8603-449E-8B46-7F1A8D35E54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39487" y="3570442"/>
            <a:ext cx="218110" cy="1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9D2EB9-54F0-4C28-981B-A6E7B7A01649}"/>
              </a:ext>
            </a:extLst>
          </p:cNvPr>
          <p:cNvCxnSpPr/>
          <p:nvPr/>
        </p:nvCxnSpPr>
        <p:spPr>
          <a:xfrm flipV="1">
            <a:off x="4707621" y="3135733"/>
            <a:ext cx="183977" cy="9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DDEF39-6B86-4166-9033-53A1F750A900}"/>
              </a:ext>
            </a:extLst>
          </p:cNvPr>
          <p:cNvCxnSpPr/>
          <p:nvPr/>
        </p:nvCxnSpPr>
        <p:spPr>
          <a:xfrm>
            <a:off x="4707621" y="3894589"/>
            <a:ext cx="183977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D129BF-5CB4-4ED3-9525-E20300CD31EE}"/>
              </a:ext>
            </a:extLst>
          </p:cNvPr>
          <p:cNvCxnSpPr/>
          <p:nvPr/>
        </p:nvCxnSpPr>
        <p:spPr>
          <a:xfrm flipV="1">
            <a:off x="6257718" y="3894589"/>
            <a:ext cx="183977" cy="20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060B39-8D04-4974-8215-3D938F6F36C3}"/>
              </a:ext>
            </a:extLst>
          </p:cNvPr>
          <p:cNvCxnSpPr/>
          <p:nvPr/>
        </p:nvCxnSpPr>
        <p:spPr>
          <a:xfrm>
            <a:off x="6193865" y="3135733"/>
            <a:ext cx="247830" cy="1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48A1AD-AF30-4675-8B0A-BB2FA26912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491719" y="3577905"/>
            <a:ext cx="185727" cy="3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D68AB3-957D-488E-8331-608FD91D943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8767970" y="3532466"/>
            <a:ext cx="209993" cy="4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110ED3-D7FB-457C-B531-BA97520999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10027987" y="3440055"/>
            <a:ext cx="218110" cy="924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E8CAF8-B083-40FF-9A51-AA278D98258B}"/>
              </a:ext>
            </a:extLst>
          </p:cNvPr>
          <p:cNvCxnSpPr/>
          <p:nvPr/>
        </p:nvCxnSpPr>
        <p:spPr>
          <a:xfrm>
            <a:off x="1765888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A47376-B0EA-41A1-A4A1-6DC6C521D808}"/>
              </a:ext>
            </a:extLst>
          </p:cNvPr>
          <p:cNvCxnSpPr/>
          <p:nvPr/>
        </p:nvCxnSpPr>
        <p:spPr>
          <a:xfrm>
            <a:off x="3534668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221542-FAFA-4530-85AA-EA95AE9220CC}"/>
              </a:ext>
            </a:extLst>
          </p:cNvPr>
          <p:cNvCxnSpPr/>
          <p:nvPr/>
        </p:nvCxnSpPr>
        <p:spPr>
          <a:xfrm>
            <a:off x="4796641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818DD5-8EED-4B2C-8635-FF57A3045F81}"/>
              </a:ext>
            </a:extLst>
          </p:cNvPr>
          <p:cNvCxnSpPr/>
          <p:nvPr/>
        </p:nvCxnSpPr>
        <p:spPr>
          <a:xfrm>
            <a:off x="6349706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D0B2E0-0FBB-412A-8CD3-241E09B4F7FE}"/>
              </a:ext>
            </a:extLst>
          </p:cNvPr>
          <p:cNvCxnSpPr/>
          <p:nvPr/>
        </p:nvCxnSpPr>
        <p:spPr>
          <a:xfrm>
            <a:off x="7579149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6808EF-274C-4C16-8E98-4DDA7EAF7ABA}"/>
              </a:ext>
            </a:extLst>
          </p:cNvPr>
          <p:cNvCxnSpPr/>
          <p:nvPr/>
        </p:nvCxnSpPr>
        <p:spPr>
          <a:xfrm>
            <a:off x="8856991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9C0727-4796-42EE-9B27-1746670495E7}"/>
              </a:ext>
            </a:extLst>
          </p:cNvPr>
          <p:cNvCxnSpPr/>
          <p:nvPr/>
        </p:nvCxnSpPr>
        <p:spPr>
          <a:xfrm>
            <a:off x="10137042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3554-DCD8-418F-9B08-90E287272AC4}"/>
              </a:ext>
            </a:extLst>
          </p:cNvPr>
          <p:cNvCxnSpPr/>
          <p:nvPr/>
        </p:nvCxnSpPr>
        <p:spPr>
          <a:xfrm>
            <a:off x="10027987" y="3562522"/>
            <a:ext cx="21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503096-83CF-4778-9C54-863868A0F35E}"/>
              </a:ext>
            </a:extLst>
          </p:cNvPr>
          <p:cNvSpPr/>
          <p:nvPr/>
        </p:nvSpPr>
        <p:spPr>
          <a:xfrm>
            <a:off x="253860" y="2890190"/>
            <a:ext cx="1393148" cy="12134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Aufbau einer simulierten 3D-Szene. </a:t>
            </a:r>
          </a:p>
          <a:p>
            <a:pPr algn="ctr"/>
            <a:r>
              <a:rPr lang="de-DE" sz="1400" dirty="0"/>
              <a:t>Ein 3D-Objekt wird definiert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CFFC9-17CF-4257-9D88-35FD1C18408E}"/>
              </a:ext>
            </a:extLst>
          </p:cNvPr>
          <p:cNvSpPr/>
          <p:nvPr/>
        </p:nvSpPr>
        <p:spPr>
          <a:xfrm>
            <a:off x="1862356" y="2224565"/>
            <a:ext cx="1577131" cy="2709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wird ein Weltkoordinaten-sytem, zwei Kamerakoordinaten-systeme, mit jeweils einem Bildebenen- und einem Sensorkoordinaten-system definiert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E4688-1DDD-459E-A3A2-188DFA35EAC5}"/>
              </a:ext>
            </a:extLst>
          </p:cNvPr>
          <p:cNvSpPr/>
          <p:nvPr/>
        </p:nvSpPr>
        <p:spPr>
          <a:xfrm>
            <a:off x="3657596" y="2713356"/>
            <a:ext cx="1056981" cy="17411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Für jede Kamera wird eine Kamera-matirx definiert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47C349-9585-4777-ADD3-E230C97660DA}"/>
              </a:ext>
            </a:extLst>
          </p:cNvPr>
          <p:cNvSpPr/>
          <p:nvPr/>
        </p:nvSpPr>
        <p:spPr>
          <a:xfrm>
            <a:off x="4933127" y="2499990"/>
            <a:ext cx="1295882" cy="2751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Projizieren der Weltkoordinaten in die jeweiligen Kamera-koordinaten und umrechnen in  Sensor-koordianten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FDB5D-FC02-42A9-96FB-2B0F1CD73C30}"/>
              </a:ext>
            </a:extLst>
          </p:cNvPr>
          <p:cNvSpPr txBox="1"/>
          <p:nvPr/>
        </p:nvSpPr>
        <p:spPr>
          <a:xfrm>
            <a:off x="350209" y="1114994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Eigens entwickelter Ansatz</a:t>
            </a:r>
          </a:p>
          <a:p>
            <a:endParaRPr lang="de-D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04704-FC8F-4173-A0B5-1FE726AB3572}"/>
              </a:ext>
            </a:extLst>
          </p:cNvPr>
          <p:cNvSpPr txBox="1"/>
          <p:nvPr/>
        </p:nvSpPr>
        <p:spPr>
          <a:xfrm>
            <a:off x="3534667" y="1173850"/>
            <a:ext cx="1295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Einzelkali-brierung</a:t>
            </a:r>
          </a:p>
          <a:p>
            <a:endParaRPr lang="de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F6286-5842-417B-8AC1-7312C92C7FDC}"/>
              </a:ext>
            </a:extLst>
          </p:cNvPr>
          <p:cNvSpPr txBox="1"/>
          <p:nvPr/>
        </p:nvSpPr>
        <p:spPr>
          <a:xfrm>
            <a:off x="4911879" y="899550"/>
            <a:ext cx="1295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Projektion der 3D-Objektpunkte in 2D-Bildpunkte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1D0BB3-8069-4A5B-865B-2462417AF889}"/>
              </a:ext>
            </a:extLst>
          </p:cNvPr>
          <p:cNvSpPr/>
          <p:nvPr/>
        </p:nvSpPr>
        <p:spPr>
          <a:xfrm>
            <a:off x="10246099" y="2087281"/>
            <a:ext cx="1692041" cy="32900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Einfach Rekonstruktion der 3D Bildpunkte durch Schnittpunkt-berechnung der beiden Geraden durch die jeweiligen Kameramitten (Projektions-zentrum) und den zugehörigen 2D-Bildpunkten</a:t>
            </a:r>
          </a:p>
          <a:p>
            <a:pPr algn="ctr"/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049AA-AACC-4EB3-BCB3-74E215E36EEF}"/>
              </a:ext>
            </a:extLst>
          </p:cNvPr>
          <p:cNvSpPr txBox="1"/>
          <p:nvPr/>
        </p:nvSpPr>
        <p:spPr>
          <a:xfrm>
            <a:off x="6294067" y="1099096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Schätzem der Fundamental-matrix F</a:t>
            </a:r>
          </a:p>
          <a:p>
            <a:endParaRPr lang="de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5C285-6918-4F71-98E2-31D6ADD131AC}"/>
              </a:ext>
            </a:extLst>
          </p:cNvPr>
          <p:cNvSpPr txBox="1"/>
          <p:nvPr/>
        </p:nvSpPr>
        <p:spPr>
          <a:xfrm>
            <a:off x="1951255" y="1208014"/>
            <a:ext cx="1295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Aufbau des Stereo-Set-Ups</a:t>
            </a:r>
          </a:p>
          <a:p>
            <a:endParaRPr lang="de-DE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D79D9E-419A-4BEE-8CC5-6206DF84C24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647008" y="3496903"/>
            <a:ext cx="206981" cy="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6E282D-4770-49E8-A742-F2DFB4DB095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39487" y="3579258"/>
            <a:ext cx="218109" cy="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42729-466D-414B-A9F8-B9261B86A84A}"/>
              </a:ext>
            </a:extLst>
          </p:cNvPr>
          <p:cNvCxnSpPr>
            <a:cxnSpLocks/>
          </p:cNvCxnSpPr>
          <p:nvPr/>
        </p:nvCxnSpPr>
        <p:spPr>
          <a:xfrm>
            <a:off x="4707621" y="3574404"/>
            <a:ext cx="219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A99FBB-CFBD-4616-8283-260EF4D19B9B}"/>
              </a:ext>
            </a:extLst>
          </p:cNvPr>
          <p:cNvCxnSpPr>
            <a:cxnSpLocks/>
          </p:cNvCxnSpPr>
          <p:nvPr/>
        </p:nvCxnSpPr>
        <p:spPr>
          <a:xfrm>
            <a:off x="7491719" y="3562524"/>
            <a:ext cx="15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AC52BD-C147-4298-8D92-36057A23854C}"/>
              </a:ext>
            </a:extLst>
          </p:cNvPr>
          <p:cNvCxnSpPr>
            <a:cxnSpLocks/>
          </p:cNvCxnSpPr>
          <p:nvPr/>
        </p:nvCxnSpPr>
        <p:spPr>
          <a:xfrm>
            <a:off x="8759853" y="3562522"/>
            <a:ext cx="218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975E02-9FD5-4FA7-94F0-3D4886C01119}"/>
              </a:ext>
            </a:extLst>
          </p:cNvPr>
          <p:cNvCxnSpPr/>
          <p:nvPr/>
        </p:nvCxnSpPr>
        <p:spPr>
          <a:xfrm>
            <a:off x="1750498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11584-E243-491A-95BD-9F6DCF272C11}"/>
              </a:ext>
            </a:extLst>
          </p:cNvPr>
          <p:cNvCxnSpPr/>
          <p:nvPr/>
        </p:nvCxnSpPr>
        <p:spPr>
          <a:xfrm>
            <a:off x="3534668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2CF419-A6D7-4DF8-91A9-C2EB0007627B}"/>
              </a:ext>
            </a:extLst>
          </p:cNvPr>
          <p:cNvCxnSpPr/>
          <p:nvPr/>
        </p:nvCxnSpPr>
        <p:spPr>
          <a:xfrm>
            <a:off x="4822125" y="1224792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E432A0-0E3F-4F22-859E-D86591A026AD}"/>
              </a:ext>
            </a:extLst>
          </p:cNvPr>
          <p:cNvCxnSpPr/>
          <p:nvPr/>
        </p:nvCxnSpPr>
        <p:spPr>
          <a:xfrm>
            <a:off x="6318764" y="1183542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C0ACCB-923B-48CC-ACC2-8A9100E710CA}"/>
              </a:ext>
            </a:extLst>
          </p:cNvPr>
          <p:cNvCxnSpPr/>
          <p:nvPr/>
        </p:nvCxnSpPr>
        <p:spPr>
          <a:xfrm>
            <a:off x="7579149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7F784B-AD6B-4476-B264-71201E98392C}"/>
              </a:ext>
            </a:extLst>
          </p:cNvPr>
          <p:cNvCxnSpPr/>
          <p:nvPr/>
        </p:nvCxnSpPr>
        <p:spPr>
          <a:xfrm>
            <a:off x="8856991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F56685-574F-45B8-8DD6-F87766A6E39E}"/>
              </a:ext>
            </a:extLst>
          </p:cNvPr>
          <p:cNvCxnSpPr/>
          <p:nvPr/>
        </p:nvCxnSpPr>
        <p:spPr>
          <a:xfrm>
            <a:off x="10137042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8C6D45-A1FC-4957-A18F-B7DA3B4D8929}"/>
              </a:ext>
            </a:extLst>
          </p:cNvPr>
          <p:cNvCxnSpPr/>
          <p:nvPr/>
        </p:nvCxnSpPr>
        <p:spPr>
          <a:xfrm>
            <a:off x="10027987" y="3562522"/>
            <a:ext cx="21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AB3DAA-3920-4E88-B3F5-364127A65A6C}"/>
              </a:ext>
            </a:extLst>
          </p:cNvPr>
          <p:cNvCxnSpPr>
            <a:cxnSpLocks/>
          </p:cNvCxnSpPr>
          <p:nvPr/>
        </p:nvCxnSpPr>
        <p:spPr>
          <a:xfrm>
            <a:off x="6235817" y="3584191"/>
            <a:ext cx="219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183967-7112-4FA8-8279-0C617183B39F}"/>
              </a:ext>
            </a:extLst>
          </p:cNvPr>
          <p:cNvSpPr/>
          <p:nvPr/>
        </p:nvSpPr>
        <p:spPr>
          <a:xfrm>
            <a:off x="6441695" y="2719885"/>
            <a:ext cx="1050024" cy="17933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Aufstellen der Koeff-izienten-matrix und lösen der selbigen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D5DD483-0B74-482A-93D8-AEFDE68495CC}"/>
              </a:ext>
            </a:extLst>
          </p:cNvPr>
          <p:cNvSpPr/>
          <p:nvPr/>
        </p:nvSpPr>
        <p:spPr>
          <a:xfrm>
            <a:off x="7635616" y="2558642"/>
            <a:ext cx="1132354" cy="2038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Essentielle Matrix E aus F und den Kamera-matrizen K und K‘  berechnen 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57171E-E422-4E58-86FB-51CD3B080ADA}"/>
              </a:ext>
            </a:extLst>
          </p:cNvPr>
          <p:cNvSpPr/>
          <p:nvPr/>
        </p:nvSpPr>
        <p:spPr>
          <a:xfrm>
            <a:off x="8977963" y="2366833"/>
            <a:ext cx="1050024" cy="2331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Insgesamt vier mögliche Trans-forma-tions-matrizen R für eine der Kameras</a:t>
            </a:r>
          </a:p>
          <a:p>
            <a:endParaRPr lang="de-DE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96140B-9DA4-4C6E-A2E4-FFB2A5B0E11A}"/>
              </a:ext>
            </a:extLst>
          </p:cNvPr>
          <p:cNvSpPr txBox="1"/>
          <p:nvPr/>
        </p:nvSpPr>
        <p:spPr>
          <a:xfrm>
            <a:off x="7579149" y="1133175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Berechnen der essentiellen Matrix E</a:t>
            </a:r>
          </a:p>
          <a:p>
            <a:endParaRPr lang="de-DE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C2A864-82BE-4E07-A2F8-0447880AB2D3}"/>
              </a:ext>
            </a:extLst>
          </p:cNvPr>
          <p:cNvSpPr txBox="1"/>
          <p:nvPr/>
        </p:nvSpPr>
        <p:spPr>
          <a:xfrm>
            <a:off x="10246097" y="1100741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Rekonstruktion durch Triangulierung</a:t>
            </a:r>
          </a:p>
          <a:p>
            <a:endParaRPr lang="de-D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2B5D78-EB64-4BC1-B8FF-C7A58881C268}"/>
              </a:ext>
            </a:extLst>
          </p:cNvPr>
          <p:cNvSpPr txBox="1"/>
          <p:nvPr/>
        </p:nvSpPr>
        <p:spPr>
          <a:xfrm>
            <a:off x="8890208" y="1011895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Schätzen der externen Kamerapara-meter</a:t>
            </a:r>
          </a:p>
        </p:txBody>
      </p:sp>
    </p:spTree>
    <p:extLst>
      <p:ext uri="{BB962C8B-B14F-4D97-AF65-F5344CB8AC3E}">
        <p14:creationId xmlns:p14="http://schemas.microsoft.com/office/powerpoint/2010/main" val="26344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82D542-AAF3-426B-8C1E-FF6276FCD7F9}"/>
              </a:ext>
            </a:extLst>
          </p:cNvPr>
          <p:cNvSpPr/>
          <p:nvPr/>
        </p:nvSpPr>
        <p:spPr>
          <a:xfrm>
            <a:off x="309292" y="2803751"/>
            <a:ext cx="1261788" cy="1511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Szenenrekonstruktion anhand eines 2D-Schachbretts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A8C434-FDA8-4FEB-87A7-51F55CCF0CDE}"/>
              </a:ext>
            </a:extLst>
          </p:cNvPr>
          <p:cNvSpPr/>
          <p:nvPr/>
        </p:nvSpPr>
        <p:spPr>
          <a:xfrm>
            <a:off x="1862357" y="2714646"/>
            <a:ext cx="1424630" cy="1689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Schachbrett wird aus mehreren Winkeln von zwei Kameras aufgenommen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F3700D-F5CA-47D4-B56B-691458E9D840}"/>
              </a:ext>
            </a:extLst>
          </p:cNvPr>
          <p:cNvSpPr/>
          <p:nvPr/>
        </p:nvSpPr>
        <p:spPr>
          <a:xfrm>
            <a:off x="3473271" y="2443934"/>
            <a:ext cx="1243008" cy="22235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Eckpunkte des Schachbretts werden als korres-pondierende Punkte indentifiziert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32DC5D-987C-458B-B6CD-CB23B3F535F3}"/>
              </a:ext>
            </a:extLst>
          </p:cNvPr>
          <p:cNvSpPr/>
          <p:nvPr/>
        </p:nvSpPr>
        <p:spPr>
          <a:xfrm>
            <a:off x="4875031" y="2930378"/>
            <a:ext cx="1047675" cy="13170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Aufstellen der Koeffi-zienten-matrix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769E65-3E2A-4148-B93D-92D32284D1FE}"/>
              </a:ext>
            </a:extLst>
          </p:cNvPr>
          <p:cNvSpPr txBox="1"/>
          <p:nvPr/>
        </p:nvSpPr>
        <p:spPr>
          <a:xfrm>
            <a:off x="344292" y="1027722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Von Matlab verwendeter Ansatz</a:t>
            </a:r>
          </a:p>
          <a:p>
            <a:endParaRPr lang="de-D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8696F6-37FE-4EB7-B348-43C4AE7D0B74}"/>
              </a:ext>
            </a:extLst>
          </p:cNvPr>
          <p:cNvSpPr txBox="1"/>
          <p:nvPr/>
        </p:nvSpPr>
        <p:spPr>
          <a:xfrm>
            <a:off x="3547136" y="919999"/>
            <a:ext cx="1295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Detektieren korrespon-dierender Punkte</a:t>
            </a:r>
          </a:p>
          <a:p>
            <a:endParaRPr lang="de-D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BAFCB1-0968-4701-9FCA-3788A35479B6}"/>
              </a:ext>
            </a:extLst>
          </p:cNvPr>
          <p:cNvSpPr txBox="1"/>
          <p:nvPr/>
        </p:nvSpPr>
        <p:spPr>
          <a:xfrm>
            <a:off x="4865574" y="995693"/>
            <a:ext cx="120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Schätzen der Fundamental-matrix</a:t>
            </a:r>
          </a:p>
          <a:p>
            <a:endParaRPr lang="de-DE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2ED12CF-7F29-486B-93E7-224F3CF23414}"/>
              </a:ext>
            </a:extLst>
          </p:cNvPr>
          <p:cNvSpPr/>
          <p:nvPr/>
        </p:nvSpPr>
        <p:spPr>
          <a:xfrm>
            <a:off x="7657538" y="2443935"/>
            <a:ext cx="1151810" cy="23489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Elimi-nierung der geome-trischen Verzerrung beider Bilder zuei-dnandern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C042BF-65EA-43DC-ADE1-199823DAA7E6}"/>
              </a:ext>
            </a:extLst>
          </p:cNvPr>
          <p:cNvSpPr/>
          <p:nvPr/>
        </p:nvSpPr>
        <p:spPr>
          <a:xfrm>
            <a:off x="6083217" y="2255065"/>
            <a:ext cx="1394075" cy="26676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der Fundamentalmatrix alleine ist es möglich die Projektions-matrizen bis auf ihre projektive Komponeten zu ermitteln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328F198-A780-4B44-8AE4-02DBB7CD41A7}"/>
              </a:ext>
            </a:extLst>
          </p:cNvPr>
          <p:cNvSpPr/>
          <p:nvPr/>
        </p:nvSpPr>
        <p:spPr>
          <a:xfrm>
            <a:off x="10610849" y="2386838"/>
            <a:ext cx="1307565" cy="22095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 die Tiefeninfor-mationen der Disparity-Map kann die Szene rekonstruiert werden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EA3539-A685-4B80-9024-41CBBD44CA62}"/>
              </a:ext>
            </a:extLst>
          </p:cNvPr>
          <p:cNvSpPr txBox="1"/>
          <p:nvPr/>
        </p:nvSpPr>
        <p:spPr>
          <a:xfrm>
            <a:off x="7560338" y="995692"/>
            <a:ext cx="1295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Rektifizierung beider Bilder</a:t>
            </a:r>
          </a:p>
          <a:p>
            <a:endParaRPr lang="de-DE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D15BBB-FE30-4621-A8B7-DB3ED6C9A39F}"/>
              </a:ext>
            </a:extLst>
          </p:cNvPr>
          <p:cNvSpPr txBox="1"/>
          <p:nvPr/>
        </p:nvSpPr>
        <p:spPr>
          <a:xfrm>
            <a:off x="10454470" y="995692"/>
            <a:ext cx="1629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Rekonstruktion der 3D-Szene</a:t>
            </a:r>
          </a:p>
          <a:p>
            <a:endParaRPr lang="de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A0A0D-ADB4-4F69-B2FE-307D9CF8877E}"/>
              </a:ext>
            </a:extLst>
          </p:cNvPr>
          <p:cNvSpPr txBox="1"/>
          <p:nvPr/>
        </p:nvSpPr>
        <p:spPr>
          <a:xfrm>
            <a:off x="6166174" y="898289"/>
            <a:ext cx="1295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Rekonstruktion der Projektions-matrizen</a:t>
            </a:r>
          </a:p>
          <a:p>
            <a:endParaRPr lang="de-DE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679A39-15BC-44EE-BA13-091E48225AAA}"/>
              </a:ext>
            </a:extLst>
          </p:cNvPr>
          <p:cNvSpPr txBox="1"/>
          <p:nvPr/>
        </p:nvSpPr>
        <p:spPr>
          <a:xfrm>
            <a:off x="2002980" y="1027720"/>
            <a:ext cx="114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Aufbau des Stereo-Set-Ups</a:t>
            </a:r>
          </a:p>
          <a:p>
            <a:endParaRPr lang="de-DE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992D8-CF1D-4D20-A5F1-7AF60B95E7F5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1571080" y="3559433"/>
            <a:ext cx="29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4D9E12-1959-4DE3-8A07-B6B7A40CCF6C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3286987" y="3555734"/>
            <a:ext cx="186284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D909D-5FE5-44D9-819B-ECACCEA02EA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716279" y="3555734"/>
            <a:ext cx="158752" cy="3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DD85D4-A9C2-4C3F-9F16-CB7CC6A6DE2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809348" y="3618394"/>
            <a:ext cx="151683" cy="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ECDE-050F-463E-91EF-9FBD97BA56EB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5922706" y="3588913"/>
            <a:ext cx="16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D2ADCA-A1EA-401C-A320-BC01D19A0CCF}"/>
              </a:ext>
            </a:extLst>
          </p:cNvPr>
          <p:cNvCxnSpPr/>
          <p:nvPr/>
        </p:nvCxnSpPr>
        <p:spPr>
          <a:xfrm>
            <a:off x="1750498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D09133-622F-4B4D-967D-D8612E0E554E}"/>
              </a:ext>
            </a:extLst>
          </p:cNvPr>
          <p:cNvCxnSpPr/>
          <p:nvPr/>
        </p:nvCxnSpPr>
        <p:spPr>
          <a:xfrm>
            <a:off x="3383666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D54C50-ADAB-47F2-ABAB-9EBE682DB9B0}"/>
              </a:ext>
            </a:extLst>
          </p:cNvPr>
          <p:cNvCxnSpPr/>
          <p:nvPr/>
        </p:nvCxnSpPr>
        <p:spPr>
          <a:xfrm>
            <a:off x="4796641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081B18-BCD7-4DB9-A482-04F574F8262D}"/>
              </a:ext>
            </a:extLst>
          </p:cNvPr>
          <p:cNvCxnSpPr/>
          <p:nvPr/>
        </p:nvCxnSpPr>
        <p:spPr>
          <a:xfrm>
            <a:off x="6002961" y="1193261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811492-EE61-4858-8780-42A17EB86736}"/>
              </a:ext>
            </a:extLst>
          </p:cNvPr>
          <p:cNvCxnSpPr/>
          <p:nvPr/>
        </p:nvCxnSpPr>
        <p:spPr>
          <a:xfrm>
            <a:off x="7579149" y="1208014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A3B9F2-EEB5-4C47-8B8C-ED79662C17D7}"/>
              </a:ext>
            </a:extLst>
          </p:cNvPr>
          <p:cNvCxnSpPr/>
          <p:nvPr/>
        </p:nvCxnSpPr>
        <p:spPr>
          <a:xfrm>
            <a:off x="8856991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B72115-60DD-484A-AE94-F1CB29D2C70C}"/>
              </a:ext>
            </a:extLst>
          </p:cNvPr>
          <p:cNvCxnSpPr/>
          <p:nvPr/>
        </p:nvCxnSpPr>
        <p:spPr>
          <a:xfrm>
            <a:off x="10454470" y="1214399"/>
            <a:ext cx="0" cy="4286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80234B-9FD7-4995-923F-90DC2CB2BB68}"/>
              </a:ext>
            </a:extLst>
          </p:cNvPr>
          <p:cNvCxnSpPr/>
          <p:nvPr/>
        </p:nvCxnSpPr>
        <p:spPr>
          <a:xfrm>
            <a:off x="10392739" y="3548120"/>
            <a:ext cx="21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400456-59C3-4C84-B235-4F16F5BD80D0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7477292" y="3588913"/>
            <a:ext cx="180246" cy="2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D1D7952-D25E-47E3-B4C7-073753B25079}"/>
              </a:ext>
            </a:extLst>
          </p:cNvPr>
          <p:cNvSpPr/>
          <p:nvPr/>
        </p:nvSpPr>
        <p:spPr>
          <a:xfrm>
            <a:off x="8969497" y="2443934"/>
            <a:ext cx="1375598" cy="20953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Der Horizontale Versatz zweier korrespondierender Punkte zueinander gibt Auskunft über deren Tiefe im 3D-Raum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1D4C1-B3AA-42EC-82D8-FA7A4DDD4375}"/>
              </a:ext>
            </a:extLst>
          </p:cNvPr>
          <p:cNvSpPr txBox="1"/>
          <p:nvPr/>
        </p:nvSpPr>
        <p:spPr>
          <a:xfrm>
            <a:off x="8961031" y="975886"/>
            <a:ext cx="129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Erstellen einer Disparity Map</a:t>
            </a:r>
          </a:p>
          <a:p>
            <a:r>
              <a:rPr lang="de-DE" sz="1400" dirty="0"/>
              <a:t>(Tiefenkarte)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9633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85</cp:revision>
  <dcterms:created xsi:type="dcterms:W3CDTF">2018-05-02T17:45:56Z</dcterms:created>
  <dcterms:modified xsi:type="dcterms:W3CDTF">2018-05-08T10:22:27Z</dcterms:modified>
</cp:coreProperties>
</file>