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2"/>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8" r:id="rId14"/>
    <p:sldId id="309" r:id="rId15"/>
    <p:sldId id="310" r:id="rId16"/>
    <p:sldId id="321" r:id="rId17"/>
    <p:sldId id="322" r:id="rId18"/>
    <p:sldId id="323" r:id="rId19"/>
    <p:sldId id="311" r:id="rId20"/>
    <p:sldId id="320" r:id="rId21"/>
    <p:sldId id="307" r:id="rId22"/>
    <p:sldId id="304" r:id="rId23"/>
    <p:sldId id="306" r:id="rId24"/>
    <p:sldId id="312" r:id="rId25"/>
    <p:sldId id="319" r:id="rId26"/>
    <p:sldId id="313" r:id="rId27"/>
    <p:sldId id="324" r:id="rId28"/>
    <p:sldId id="325" r:id="rId29"/>
    <p:sldId id="318" r:id="rId30"/>
    <p:sldId id="314" r:id="rId31"/>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2515" autoAdjust="0"/>
  </p:normalViewPr>
  <p:slideViewPr>
    <p:cSldViewPr>
      <p:cViewPr varScale="1">
        <p:scale>
          <a:sx n="83" d="100"/>
          <a:sy n="83" d="100"/>
        </p:scale>
        <p:origin x="2652" y="84"/>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Mein Thema der Abeit war die Szenenrekonstruktion und Kamerakalibrierung aus heterogenen stereoskopischen Bildquellen</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Die Szenenrekonstruktion und die Kamerakalibrierung sind Themenbereiche der sogenannten Computer Vision</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Fundamentalmatrix wird über die bekannten Eckpunkte beider Quaderabbildungen mit dem 8 Punkte algorithmus bestimmt</a:t>
            </a:r>
          </a:p>
          <a:p>
            <a:pPr marL="628650" lvl="1" indent="-171450">
              <a:buFont typeface="Arial" panose="020B0604020202020204" pitchFamily="34" charset="0"/>
              <a:buChar char="•"/>
            </a:pPr>
            <a:r>
              <a:rPr lang="de-DE" dirty="0">
                <a:ea typeface="ＭＳ Ｐゴシック" pitchFamily="34" charset="-128"/>
              </a:rPr>
              <a:t>Durch die mathematische Berechnung beider Abbildungen, sind die korrespondierenden Punktebereits bekannt</a:t>
            </a:r>
          </a:p>
          <a:p>
            <a:pPr marL="628650" lvl="1" indent="-171450">
              <a:buFont typeface="Arial" panose="020B0604020202020204" pitchFamily="34" charset="0"/>
              <a:buChar char="•"/>
            </a:pPr>
            <a:r>
              <a:rPr lang="de-DE" dirty="0">
                <a:ea typeface="ＭＳ Ｐゴシック" pitchFamily="34" charset="-128"/>
              </a:rPr>
              <a:t>Durch die matehmatische Berechnung beider Abbildungen sind die intrinsischen Kameraparameter bekannt, da diese selbst definiert wurden.</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Fundamentalmatrx ist bekannt</a:t>
            </a:r>
          </a:p>
          <a:p>
            <a:pPr marL="628650" lvl="1" indent="-171450">
              <a:buFont typeface="Arial" panose="020B0604020202020204" pitchFamily="34" charset="0"/>
              <a:buChar char="•"/>
            </a:pPr>
            <a:r>
              <a:rPr lang="de-DE" dirty="0">
                <a:ea typeface="ＭＳ Ｐゴシック" pitchFamily="34" charset="-128"/>
              </a:rPr>
              <a:t>Für das Verfahren zur Bestimmung der extrinsischen Kameraparameter wir die essentielle Matrix benötigt</a:t>
            </a:r>
          </a:p>
          <a:p>
            <a:pPr marL="628650" lvl="1" indent="-171450">
              <a:buFont typeface="Arial" panose="020B0604020202020204" pitchFamily="34" charset="0"/>
              <a:buChar char="•"/>
            </a:pPr>
            <a:r>
              <a:rPr lang="de-DE" dirty="0">
                <a:ea typeface="ＭＳ Ｐゴシック" pitchFamily="34" charset="-128"/>
              </a:rPr>
              <a:t>Mit Hilfe Singulärwertszerlegung der essentiellen Matrix ist es möglich die extrinsischen Kameraparameter bis auf eine Skaleninvarainz genau zu bestimmen</a:t>
            </a:r>
          </a:p>
          <a:p>
            <a:pPr marL="628650" lvl="1" indent="-171450">
              <a:buFont typeface="Arial" panose="020B0604020202020204" pitchFamily="34" charset="0"/>
              <a:buChar char="•"/>
            </a:pPr>
            <a:r>
              <a:rPr lang="de-DE" dirty="0">
                <a:ea typeface="ＭＳ Ｐゴシック" pitchFamily="34" charset="-128"/>
              </a:rPr>
              <a:t>Wichtig ist, dass bei der Bestimmung davon ausgegangen wird, dass eine Kamera deckungslgelich mit dem Weltkoordinatensystem ist und somit weder eine Rotation noch eine Translation aufweist</a:t>
            </a:r>
          </a:p>
          <a:p>
            <a:pPr marL="1085850" lvl="2" indent="-171450">
              <a:buFont typeface="Arial" panose="020B0604020202020204" pitchFamily="34" charset="0"/>
              <a:buChar char="•"/>
            </a:pPr>
            <a:r>
              <a:rPr lang="de-DE" dirty="0">
                <a:ea typeface="ＭＳ Ｐゴシック" pitchFamily="34" charset="-128"/>
              </a:rPr>
              <a:t>Die extrinsischen Kameraparameter werden bezüglich einer Kamera bestimmt</a:t>
            </a:r>
          </a:p>
          <a:p>
            <a:pPr marL="628650" lvl="1" indent="-171450">
              <a:buFont typeface="Arial" panose="020B0604020202020204" pitchFamily="34" charset="0"/>
              <a:buChar char="•"/>
            </a:pPr>
            <a:r>
              <a:rPr lang="de-DE" dirty="0">
                <a:ea typeface="ＭＳ Ｐゴシック" pitchFamily="34" charset="-128"/>
              </a:rPr>
              <a:t>Der Grund warum das Verfahren der Bestimmung der extrinsischen Kameraparameter über die essentielle Matrix gewählt wurde, wird nachher noch im Abschnitt der unterschiedlichen Auflösungen beschrieben.</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Sind die extrinsischen Kameraparameter bekannt, so fehlt nun noch ein Verfahren, mit welchem die 3D-Szenenpunkte aus den Bildpunkten rekonstruiert werden können. Diese Verfahren nennen sich Triangulation. Im synthetischen Beispiel wurde eine einfache gemetrische Trinangulation durchgeführt.</a:t>
            </a:r>
          </a:p>
          <a:p>
            <a:pPr marL="0" lvl="0" indent="0">
              <a:buFont typeface="Arial" panose="020B0604020202020204" pitchFamily="34" charset="0"/>
              <a:buNone/>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Nächste Folie</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0" indent="0">
              <a:buFont typeface="Arial" panose="020B0604020202020204" pitchFamily="34" charset="0"/>
              <a:buNone/>
            </a:pPr>
            <a:r>
              <a:rPr lang="de-DE" dirty="0">
                <a:ea typeface="ＭＳ Ｐゴシック" pitchFamily="34" charset="-128"/>
              </a:rPr>
              <a:t>Zuerst etwas genaueres zu der bestimmung der extrinsischen Kameraparameter:</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Singulärwertszerlegung der essentiellen Matrix lassen sich die extrinischen Parameter der Szene schätzen.</a:t>
            </a:r>
          </a:p>
          <a:p>
            <a:pPr marL="171450" indent="-171450">
              <a:buFont typeface="Arial" panose="020B0604020202020204" pitchFamily="34" charset="0"/>
              <a:buChar char="•"/>
            </a:pPr>
            <a:r>
              <a:rPr lang="de-DE" dirty="0">
                <a:ea typeface="ＭＳ Ｐゴシック" pitchFamily="34" charset="-128"/>
              </a:rPr>
              <a:t>Hierbei entstehen insgesammt 4 verschiedene mögliche Lösungen für die Matrix –RC</a:t>
            </a:r>
          </a:p>
          <a:p>
            <a:pPr marL="171450" indent="-171450">
              <a:buFont typeface="Arial" panose="020B0604020202020204" pitchFamily="34" charset="0"/>
              <a:buChar char="•"/>
            </a:pPr>
            <a:r>
              <a:rPr lang="de-DE" dirty="0">
                <a:ea typeface="ＭＳ Ｐゴシック" pitchFamily="34" charset="-128"/>
              </a:rPr>
              <a:t>Diese Vier Lösungen sind bis auf eine Skaleninvarianz genau bestimmt</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Skaleninvarianz bewirkt, dass es bei der Rekonstruktion die Groe der Objekte von ihrer Originalgroe abweichen, da es sich bei v nur um den normierten Richtungsvektor der ursprunglichen Streckehandelt.</a:t>
            </a:r>
            <a:endParaRPr lang="de-DE" dirty="0">
              <a:ea typeface="ＭＳ Ｐゴシック" pitchFamily="34" charset="-128"/>
            </a:endParaRP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(Vllt hier kurz das Geogebramodell aufzeigen)</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Die vier Lösungen werden jetzt vorgestellt.</a:t>
            </a: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ersten beiden Lösungen wird C‘ um 180° gedreht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anderen beiden Lösungen kommt es zu einer Umkehrung der Basislinie</a:t>
            </a:r>
          </a:p>
          <a:p>
            <a:pPr marL="171450" lvl="0" indent="-171450">
              <a:buFont typeface="Arial" panose="020B0604020202020204" pitchFamily="34" charset="0"/>
              <a:buChar char="•"/>
            </a:pPr>
            <a:r>
              <a:rPr lang="de-DE" dirty="0">
                <a:ea typeface="ＭＳ Ｐゴシック" pitchFamily="34" charset="-128"/>
              </a:rPr>
              <a:t>Die Richtige Lösung ist abhängig davon wie die Kameras Positioniert und die Bildebene innerhalb der Kamera platziert ist</a:t>
            </a:r>
          </a:p>
          <a:p>
            <a:pPr marL="628650" lvl="1" indent="-171450">
              <a:buFont typeface="Arial" panose="020B0604020202020204" pitchFamily="34" charset="0"/>
              <a:buChar char="•"/>
            </a:pPr>
            <a:r>
              <a:rPr lang="de-DE" dirty="0">
                <a:ea typeface="ＭＳ Ｐゴシック" pitchFamily="34" charset="-128"/>
              </a:rPr>
              <a:t>Die Abbildungen der ersten beiden Lösungen sind die selben nur ist es einmal auf dem Kopf da es hinter dem Projekitonszentum abgebildet wird </a:t>
            </a:r>
          </a:p>
          <a:p>
            <a:pPr marL="628650" lvl="1" indent="-171450">
              <a:buFont typeface="Arial" panose="020B0604020202020204" pitchFamily="34" charset="0"/>
              <a:buChar char="•"/>
            </a:pPr>
            <a:r>
              <a:rPr lang="de-DE" dirty="0">
                <a:ea typeface="ＭＳ Ｐゴシック" pitchFamily="34" charset="-128"/>
              </a:rPr>
              <a:t>Beide Lösungen von Abbildung 2  sind aber prinzipiell richtig.</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Triangulierung:</a:t>
            </a:r>
          </a:p>
          <a:p>
            <a:pPr marL="171450" indent="-171450">
              <a:buFont typeface="Arial" panose="020B0604020202020204" pitchFamily="34" charset="0"/>
              <a:buChar char="•"/>
            </a:pPr>
            <a:r>
              <a:rPr lang="de-DE" dirty="0">
                <a:ea typeface="ＭＳ Ｐゴシック" pitchFamily="34" charset="-128"/>
              </a:rPr>
              <a:t>Da im synthetischen Beispiel mit reinen Bilddaten gearbeitet wird, kommt es zu keinen Abweichungen in den Punktekorrespondenzen und die Szene kann über eine einfach geometrische Triangulierung rekonstruiert werden.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Wichtig! Umrechung der koordinaten in ein und das selbe Koordinatensystem</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Der entwickelte Szenenrekonstruktionsalgorithmus wurde dann auf ein reales Beispiel angewandt</a:t>
            </a:r>
          </a:p>
          <a:p>
            <a:pPr marL="171450" indent="-171450">
              <a:buFont typeface="Arial" panose="020B0604020202020204" pitchFamily="34" charset="0"/>
              <a:buChar char="•"/>
            </a:pPr>
            <a:r>
              <a:rPr lang="de-DE" dirty="0">
                <a:ea typeface="ＭＳ Ｐゴシック" pitchFamily="34" charset="-128"/>
              </a:rPr>
              <a:t>Anders als beim synthetischen Beispiel muss beim arbeiten mit realen Stereobildpaaren mit einer Fehleranfälligkeit der Bilddaten gerechnet werden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korrespondierenden Punkte (hier in gelbt markiert), werden über einen Detektionsalgorithmus bestimmt</a:t>
            </a:r>
          </a:p>
          <a:p>
            <a:pPr marL="171450" indent="-171450">
              <a:buFont typeface="Arial" panose="020B0604020202020204" pitchFamily="34" charset="0"/>
              <a:buChar char="•"/>
            </a:pPr>
            <a:r>
              <a:rPr lang="de-DE" dirty="0">
                <a:ea typeface="ＭＳ Ｐゴシック" pitchFamily="34" charset="-128"/>
              </a:rPr>
              <a:t>Bei der realen rekonstruktion muss von Bildfehlern wie Bildrauschen ausgegangen werden und damiteinhergehend auch mit Fehlern bei der Korrespondenzanalyse</a:t>
            </a:r>
            <a:endParaRPr lang="de-DE" sz="1200" b="0" i="0" u="none" strike="noStrike" kern="1200" baseline="0" dirty="0">
              <a:solidFill>
                <a:schemeClr val="tx1"/>
              </a:solidFill>
              <a:latin typeface="Arial" charset="0"/>
              <a:ea typeface="ＭＳ Ｐゴシック" pitchFamily="34"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Liegt beispielsweise bei der Bestimmung von korrespondierenden Punkten eine Ecke zwischen zwei Pixel, so kann optisches Rauschen, welches in realen Aufnahmen prasent ist, dazu fuhren dass diese Ecke in gleichen Bildern an verschiedenen Pixel erkannt wird.</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 Führt dazu, dass die epipolaren Bedinungen nicht mehr erfüllt werden (FORMEL ERSCHEINEN LASSEN)</a:t>
            </a: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Diese Führen zu ungenauigkeiten und Fehler in der Bestimmung der extrinsischen Kameraparameter, sowie der darauf folgendenen rekonstrukiton der Szenenpunkte und müssen dementsprechen über Minimierungen und Näherungen angeglichen werden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foglenden wird zunächst der Arbeitsprozess des Algorithmus angepasst auf das reale stereobildpaar aufgezeigt (Nächste Folie)</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(HIER WEITER MACHEN )</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Zunächst folgt der Abeitsprozess um einen Vergleich zum synthetischen Beispiel zu bekommen</a:t>
            </a:r>
          </a:p>
          <a:p>
            <a:endParaRPr lang="de-DE" dirty="0">
              <a:ea typeface="ＭＳ Ｐゴシック" pitchFamily="34" charset="-128"/>
            </a:endParaRPr>
          </a:p>
          <a:p>
            <a:r>
              <a:rPr lang="de-DE" dirty="0">
                <a:ea typeface="ＭＳ Ｐゴシック" pitchFamily="34" charset="-128"/>
              </a:rPr>
              <a:t>Normierter 8 Punkt algorithmus</a:t>
            </a:r>
          </a:p>
          <a:p>
            <a:pPr marL="171450" indent="-171450">
              <a:buFont typeface="Arial" panose="020B0604020202020204" pitchFamily="34" charset="0"/>
              <a:buChar char="•"/>
            </a:pPr>
            <a:r>
              <a:rPr lang="de-DE" dirty="0">
                <a:ea typeface="ＭＳ Ｐゴシック" pitchFamily="34" charset="-128"/>
              </a:rPr>
              <a:t>Zur bestimmung der Fundamentalmatrix wird der sogenannten normierte acht punkt algorithmus verwendet</a:t>
            </a:r>
          </a:p>
          <a:p>
            <a:pPr marL="171450" indent="-171450">
              <a:buFont typeface="Arial" panose="020B0604020202020204" pitchFamily="34" charset="0"/>
              <a:buChar char="•"/>
            </a:pPr>
            <a:r>
              <a:rPr lang="de-DE" dirty="0">
                <a:ea typeface="ＭＳ Ｐゴシック" pitchFamily="34" charset="-128"/>
              </a:rPr>
              <a:t>Dieser garantiert ein stabileres Ergebnis</a:t>
            </a:r>
          </a:p>
          <a:p>
            <a:pPr marL="171450" indent="-171450">
              <a:buFont typeface="Arial" panose="020B0604020202020204" pitchFamily="34" charset="0"/>
              <a:buChar char="•"/>
            </a:pPr>
            <a:r>
              <a:rPr lang="de-DE" dirty="0">
                <a:ea typeface="ＭＳ Ｐゴシック" pitchFamily="34" charset="-128"/>
              </a:rPr>
              <a:t>Durch die ungenauigkeit der korrespondierenden Punkte steigt die Fehleranfälligkeit der Fundamentalmatrix</a:t>
            </a:r>
          </a:p>
          <a:p>
            <a:pPr marL="171450" indent="-171450">
              <a:buFont typeface="Arial" panose="020B0604020202020204" pitchFamily="34" charset="0"/>
              <a:buChar char="•"/>
            </a:pPr>
            <a:r>
              <a:rPr lang="de-DE" dirty="0">
                <a:ea typeface="ＭＳ Ｐゴシック" pitchFamily="34" charset="-128"/>
              </a:rPr>
              <a:t>Durch Normierung der eingehenden Bilddaten kann diesen Fehleranfälligkeit minimiert werden </a:t>
            </a:r>
          </a:p>
          <a:p>
            <a:pPr marL="171450" indent="-171450">
              <a:buFont typeface="Arial" panose="020B0604020202020204" pitchFamily="34" charset="0"/>
              <a:buChar char="•"/>
            </a:pPr>
            <a:r>
              <a:rPr lang="de-DE" dirty="0">
                <a:ea typeface="ＭＳ Ｐゴシック" pitchFamily="34" charset="-128"/>
              </a:rPr>
              <a:t>Durch die Normierung werden die Wertebereiche der drei Koordinaten x,y,z angeglichen(Beispiel einer Koordinate). Dadurch verringert sich der Raum in welchem sich die Punkte befinden </a:t>
            </a:r>
          </a:p>
          <a:p>
            <a:pPr marL="628650" lvl="1" indent="-171450">
              <a:buFont typeface="Arial" panose="020B0604020202020204" pitchFamily="34" charset="0"/>
              <a:buChar char="•"/>
            </a:pPr>
            <a:r>
              <a:rPr lang="de-DE" dirty="0">
                <a:ea typeface="ＭＳ Ｐゴシック" pitchFamily="34" charset="-128"/>
              </a:rPr>
              <a:t>Das hat zur Folge, dass die Epipolaren Bedingungen weniger stark aunf ungenaue Punktekorrespondenzen reagieren (Die Fundamentalmatrix ist ausgeglichener)</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Koordinaten werden so normiert, dass ihr das ihr durchschnittlicher Abstand zum Ursprung sqrt(2) beträgt.</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59650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 ist nur dann eine gültige F wenn sie eine Singuläre Matrix von Rang 2 ist und ihre Singulärwerte die Form (a,b,0) haben. </a:t>
            </a:r>
          </a:p>
          <a:p>
            <a:pPr marL="171450" indent="-171450">
              <a:buFont typeface="Arial" panose="020B0604020202020204" pitchFamily="34" charset="0"/>
              <a:buChar char="•"/>
            </a:pPr>
            <a:r>
              <a:rPr lang="de-DE" dirty="0">
                <a:ea typeface="ＭＳ Ｐゴシック" pitchFamily="34" charset="-128"/>
              </a:rPr>
              <a:t>Durch die Ungenauen Korrespondierenen Punkten steigt F in ihrem Rang und ist somit keine Singuläre Matrix von Rang 2 mehr</a:t>
            </a:r>
          </a:p>
          <a:p>
            <a:pPr marL="628650" lvl="1" indent="-171450">
              <a:buFont typeface="Arial" panose="020B0604020202020204" pitchFamily="34" charset="0"/>
              <a:buChar char="•"/>
            </a:pPr>
            <a:r>
              <a:rPr lang="de-DE" dirty="0">
                <a:ea typeface="ＭＳ Ｐゴシック" pitchFamily="34" charset="-128"/>
              </a:rPr>
              <a:t>Die Kern Berechnun liefert kein eindeutiges ergebnis für die Epipole mehr was dazu führt, dass die Epipolarlinien eines Bilder nicht mehr durch einen Punkt gehen</a:t>
            </a:r>
          </a:p>
          <a:p>
            <a:pPr marL="628650" lvl="1" indent="-171450">
              <a:buFont typeface="Arial" panose="020B0604020202020204" pitchFamily="34" charset="0"/>
              <a:buChar char="•"/>
            </a:pPr>
            <a:r>
              <a:rPr lang="de-DE" dirty="0">
                <a:ea typeface="ＭＳ Ｐゴシック" pitchFamily="34" charset="-128"/>
              </a:rPr>
              <a:t>Um dies zu korrigieren, wird die zu F laut Frobenius Norm nächste Fundamentale Matrix gesucht, welche einen Rang 2 besitzt</a:t>
            </a:r>
          </a:p>
          <a:p>
            <a:pPr marL="628650" lvl="1" indent="-171450">
              <a:buFont typeface="Arial" panose="020B0604020202020204" pitchFamily="34" charset="0"/>
              <a:buChar char="•"/>
            </a:pPr>
            <a:r>
              <a:rPr lang="de-DE" dirty="0">
                <a:ea typeface="ＭＳ Ｐゴシック" pitchFamily="34" charset="-128"/>
              </a:rPr>
              <a:t>Hierzu werden die Singulärwerte der Fundamentalmatrix modifiziert</a:t>
            </a:r>
          </a:p>
          <a:p>
            <a:endParaRPr lang="de-DE" dirty="0">
              <a:ea typeface="ＭＳ Ｐゴシック" pitchFamily="34" charset="-128"/>
            </a:endParaRPr>
          </a:p>
          <a:p>
            <a:r>
              <a:rPr lang="de-DE" dirty="0">
                <a:ea typeface="ＭＳ Ｐゴシック" pitchFamily="34" charset="-128"/>
              </a:rPr>
              <a:t>Durch erzwingen der Singulärität, können eindeutige Epipole geschätz werden und die Epipolarlinien gehen wieder durch einen Punkt</a:t>
            </a:r>
          </a:p>
          <a:p>
            <a:r>
              <a:rPr lang="de-DE" dirty="0">
                <a:ea typeface="ＭＳ Ｐゴシック" pitchFamily="34" charset="-128"/>
              </a:rPr>
              <a:t>Da besonders nachher bei der Triangulation eindeutige Epipole benötigt werden muss diese Bedingun gerzwungen werden </a:t>
            </a:r>
          </a:p>
          <a:p>
            <a:endParaRPr lang="de-DE" dirty="0">
              <a:ea typeface="ＭＳ Ｐゴシック" pitchFamily="34" charset="-128"/>
            </a:endParaRPr>
          </a:p>
          <a:p>
            <a:r>
              <a:rPr lang="de-DE" dirty="0">
                <a:ea typeface="ＭＳ Ｐゴシック" pitchFamily="34" charset="-128"/>
              </a:rPr>
              <a:t>__________________________________________________</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Eine essentielle Matrix ist nur dann eine gültige essentielle Matrix wenn sie einen Rang von zwei besitzt und ihre Singulärwerte die Form (a,a,0) besitzen</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erzwingen eines Rang 2 bei der Fundamentalmatrix ist die daraus berechnete essentielle Matrix auch von Rang 2</a:t>
            </a:r>
          </a:p>
          <a:p>
            <a:pPr marL="171450" indent="-171450">
              <a:buFont typeface="Arial" panose="020B0604020202020204" pitchFamily="34" charset="0"/>
              <a:buChar char="•"/>
            </a:pPr>
            <a:r>
              <a:rPr lang="de-DE" dirty="0">
                <a:ea typeface="ＭＳ Ｐゴシック" pitchFamily="34" charset="-128"/>
              </a:rPr>
              <a:t>Jedoch können die Singulärwerte der essentiellen Matrix noch die falsche Form haben, diese muss für die Bestimmung der extrinsischen Kameraparameter auch erzwungen werden.</a:t>
            </a:r>
          </a:p>
          <a:p>
            <a:pPr marL="171450" indent="-171450">
              <a:buFont typeface="Arial" panose="020B0604020202020204" pitchFamily="34" charset="0"/>
              <a:buChar char="•"/>
            </a:pPr>
            <a:r>
              <a:rPr lang="de-DE" dirty="0">
                <a:ea typeface="ＭＳ Ｐゴシック" pitchFamily="34" charset="-128"/>
              </a:rPr>
              <a:t>Somit wird garantiert dass die bestimmung der extrinsischen Kameraparameter wieder wie gehabt verfahren werden kann</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(Muss ich hier auf die Singulärwerte noch genauer eingehen??? Wird schwer Zeittechnisch)</a:t>
            </a: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3613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lgn="l">
              <a:buFont typeface="Arial" panose="020B0604020202020204" pitchFamily="34" charset="0"/>
              <a:buChar char="•"/>
            </a:pPr>
            <a:r>
              <a:rPr lang="de-DE" dirty="0">
                <a:ea typeface="ＭＳ Ｐゴシック" pitchFamily="34" charset="-128"/>
              </a:rPr>
              <a:t>Aufgrund der Ungeanuigkeit der korrespondierenden Punkte ist es nicht möglich durch einfache Rückprojektion die 3D-Objektpunkte zu rekonstruieren. </a:t>
            </a:r>
          </a:p>
          <a:p>
            <a:pPr marL="171450" indent="-171450" algn="l">
              <a:buFont typeface="Arial" panose="020B0604020202020204" pitchFamily="34" charset="0"/>
              <a:buChar char="•"/>
            </a:pPr>
            <a:r>
              <a:rPr lang="de-DE" dirty="0">
                <a:ea typeface="ＭＳ Ｐゴシック" pitchFamily="34" charset="-128"/>
              </a:rPr>
              <a:t>Liegen die korrespondierenden Bildpunkte nicht direkt auf den jeweiligen Epipolarlinien der beiden Punkte, so ist die Epipolare Bedingung nicht erfüllt.</a:t>
            </a:r>
          </a:p>
          <a:p>
            <a:pPr marL="628650" lvl="1" indent="-171450" algn="l">
              <a:buFont typeface="Arial" panose="020B0604020202020204" pitchFamily="34" charset="0"/>
              <a:buChar char="•"/>
            </a:pPr>
            <a:r>
              <a:rPr lang="de-DE" dirty="0">
                <a:ea typeface="ＭＳ Ｐゴシック" pitchFamily="34" charset="-128"/>
              </a:rPr>
              <a:t>Die Rückprijezierten Punkte treffen sich nicht im Raum sondern liegen windschief zueinander im Raum</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Um die Triangulation der Punkte trotzdem durchführen zu können, wird ein Verfahren vorne ran geschaltet, welches über die Samspon-Approximation eine Näherung der beiden korrespondierenden Punkte an eine Epipolare Linie </a:t>
            </a:r>
          </a:p>
          <a:p>
            <a:pPr marL="171450" indent="-171450">
              <a:buFont typeface="Arial" panose="020B0604020202020204" pitchFamily="34" charset="0"/>
              <a:buChar char="•"/>
            </a:pPr>
            <a:r>
              <a:rPr lang="de-DE" dirty="0">
                <a:ea typeface="ＭＳ Ｐゴシック" pitchFamily="34" charset="-128"/>
              </a:rPr>
              <a:t>Es wird die Epipolarle Linie zu beiden Punkten gesucht, welche für beide den geringsten Abstand aufweist (d).</a:t>
            </a:r>
          </a:p>
          <a:p>
            <a:pPr marL="628650" lvl="1" indent="-171450">
              <a:buFont typeface="Arial" panose="020B0604020202020204" pitchFamily="34" charset="0"/>
              <a:buChar char="•"/>
            </a:pPr>
            <a:r>
              <a:rPr lang="de-DE" dirty="0">
                <a:ea typeface="ＭＳ Ｐゴシック" pitchFamily="34" charset="-128"/>
              </a:rPr>
              <a:t>Die Näherung wird über eine Kostenfunktion C definiert. </a:t>
            </a:r>
          </a:p>
          <a:p>
            <a:pPr marL="628650" lvl="1" indent="-171450">
              <a:buFont typeface="Arial" panose="020B0604020202020204" pitchFamily="34" charset="0"/>
              <a:buChar char="•"/>
            </a:pPr>
            <a:r>
              <a:rPr lang="de-DE" dirty="0">
                <a:ea typeface="ＭＳ Ｐゴシック" pitchFamily="34" charset="-128"/>
              </a:rPr>
              <a:t>(Soll das Verfahren beschrieben werden ? Ich tendiere zu nein)</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67152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Ein Sensor hat eine maximale Auflösung. </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maximale Anzahl der Sensorelemente auf einem Sensor beschreit die maximale Auflösung.</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Anzahl und Größe der Einzelnen Sensorelemente variiert mit den Größen der Sensorchips</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Wird eine Auflösung kleiner der maximalen Auflösung eingestellt, desto geringer wird die Anzahl der Pixel. </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Prozess, welcher hier stattndet, gehört zu den Nachbarschaftsoperationen.</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Eine Veranderung der Auosung kann auch eine Anderung der Seitenverhaltnisse mit einschlieen. Andert sich das Seitenverhaltnis so wird der Bereich der lichtempndlichen Flache auf dem Sensor beschrankt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Wird nun die Auflösung einer Kamera verändert, welche Auswirkungen hat das auf den Szenenrekonstruktionsalgorithmus???</a:t>
            </a: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912560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Zunächst kann festgehalten werden, dass eine Veränderung der Auflösung eine Auswirkung auf die Skalierung der Sensorkoordinaten hat, da sich das Sensorkoordintansystem an der Beschaffenheit der Sensorelemente orientiert.</a:t>
            </a:r>
          </a:p>
          <a:p>
            <a:pPr marL="171450" indent="-171450">
              <a:buFont typeface="Arial" panose="020B0604020202020204" pitchFamily="34" charset="0"/>
              <a:buChar char="•"/>
            </a:pPr>
            <a:r>
              <a:rPr lang="de-DE" dirty="0">
                <a:ea typeface="ＭＳ Ｐゴシック" pitchFamily="34" charset="-128"/>
              </a:rPr>
              <a:t>Alle anderen Koordinatensysteme bleiben gleich</a:t>
            </a:r>
          </a:p>
          <a:p>
            <a:pPr marL="171450" indent="-171450">
              <a:buFont typeface="Arial" panose="020B0604020202020204" pitchFamily="34" charset="0"/>
              <a:buChar char="•"/>
            </a:pPr>
            <a:r>
              <a:rPr lang="de-DE" dirty="0">
                <a:ea typeface="ＭＳ Ｐゴシック" pitchFamily="34" charset="-128"/>
              </a:rPr>
              <a:t>Mit der Auflösung ändert sich die Anzahl und die Größe der Pixel</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Nachbarschaftsoperationen werden aus mehreren Pixel einer (wenn kleinere Aufklösung eingestellt wird)</a:t>
            </a:r>
          </a:p>
          <a:p>
            <a:pPr marL="171450" indent="-171450">
              <a:buFont typeface="Arial" panose="020B0604020202020204" pitchFamily="34" charset="0"/>
              <a:buChar char="•"/>
            </a:pPr>
            <a:r>
              <a:rPr lang="de-DE" dirty="0">
                <a:ea typeface="ＭＳ Ｐゴシック" pitchFamily="34" charset="-128"/>
              </a:rPr>
              <a:t>Der Ort auf dem Sensor an welchem der bildpunkt abgebildet wird bleibt jedoch der selbe (Hier zweites Bild einblenden.)</a:t>
            </a:r>
          </a:p>
          <a:p>
            <a:pPr marL="171450" indent="-171450">
              <a:buFont typeface="Arial" panose="020B0604020202020204" pitchFamily="34" charset="0"/>
              <a:buChar char="•"/>
            </a:pPr>
            <a:r>
              <a:rPr lang="de-DE" dirty="0">
                <a:ea typeface="ＭＳ Ｐゴシック" pitchFamily="34" charset="-128"/>
              </a:rPr>
              <a:t>Eine Skalierung des Sensorkoordinatensystems bedeutet, dass sich die Brennweite in Pixeleinheiten gegeben ändert, jedoch ändert sich nicht die effektive Brennweite in Millimeter.</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Eine propotionale änderung der Kamerauflösung hat zur Folge, dass es so wirkt als wäre die Brennweite verdoppelt worden. </a:t>
            </a:r>
          </a:p>
          <a:p>
            <a:pPr marL="628650" lvl="1" indent="-171450">
              <a:buFont typeface="Arial" panose="020B0604020202020204" pitchFamily="34" charset="0"/>
              <a:buChar char="•"/>
            </a:pPr>
            <a:r>
              <a:rPr lang="de-DE" dirty="0">
                <a:ea typeface="ＭＳ Ｐゴシック" pitchFamily="34" charset="-128"/>
              </a:rPr>
              <a:t>Würde bedeuten, dass sich die Kamera von der Bildebene entfernt hat</a:t>
            </a:r>
            <a:r>
              <a:rPr lang="de-DE" dirty="0">
                <a:ea typeface="ＭＳ Ｐゴシック" pitchFamily="34" charset="-128"/>
                <a:sym typeface="Wingdings" panose="05000000000000000000" pitchFamily="2" charset="2"/>
              </a:rPr>
              <a:t> hat sie aber effektiv nicht  dennoch verändert sich durch die skalierung der Pixel effektiv die Bildgröße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Bei der Bestimmung der extrinsischen Kameraparameter wird mit der essentiellen Matrix gearbeitet, da hier die Kameramatrizen K und K‘ rausfallen, haben diese keine Wikrung auf das Ergebnis</a:t>
            </a:r>
          </a:p>
          <a:p>
            <a:pPr marL="171450" lvl="0"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Um die Aufgestellte Therorie zu überprüfen, wurden die Kameramatrizen modifiziert (Nächste Folie)</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3558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Ergebnis der intrinsischen Kameraparameter wurde sowohl im synthetischen Beispiel als auch im realen Beispiel folgendermaßen modifiziert</a:t>
            </a:r>
          </a:p>
          <a:p>
            <a:pPr marL="171450" indent="-171450">
              <a:buFont typeface="Arial" panose="020B0604020202020204" pitchFamily="34" charset="0"/>
              <a:buChar char="•"/>
            </a:pPr>
            <a:r>
              <a:rPr lang="de-DE" dirty="0">
                <a:ea typeface="ＭＳ Ｐゴシック" pitchFamily="34" charset="-128"/>
              </a:rPr>
              <a:t>Egal welche Kameraauflösung genommen wurde, die vier ergebnisse der extrinischen Kameraparameter waren immer die selben </a:t>
            </a:r>
          </a:p>
          <a:p>
            <a:pPr marL="628650" lvl="1" indent="-171450">
              <a:buFont typeface="Arial" panose="020B0604020202020204" pitchFamily="34" charset="0"/>
              <a:buChar char="•"/>
            </a:pPr>
            <a:r>
              <a:rPr lang="de-DE" dirty="0">
                <a:ea typeface="ＭＳ Ｐゴシック" pitchFamily="34" charset="-128"/>
              </a:rPr>
              <a:t>Daraus folgt dass auch die Rekonstruierte Szene immer die gleichen Ergebnisse geliefert hat.</a:t>
            </a: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97319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8560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 oder dem Auswerten von Drohnenbildern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26772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044746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76772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454031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Singulärwerte der essentiellen Matrix werden modifiziert.</a:t>
            </a:r>
          </a:p>
          <a:p>
            <a:pPr marL="171450" indent="-171450">
              <a:buFont typeface="Wingdings" panose="05000000000000000000" pitchFamily="2" charset="2"/>
              <a:buChar char="à"/>
            </a:pPr>
            <a:r>
              <a:rPr lang="de-DE" sz="1200" b="0" i="0" u="none" strike="noStrike" kern="1200" baseline="0" dirty="0">
                <a:solidFill>
                  <a:schemeClr val="tx1"/>
                </a:solidFill>
                <a:latin typeface="Arial" charset="0"/>
                <a:ea typeface="ＭＳ Ｐゴシック" pitchFamily="-112" charset="-128"/>
                <a:cs typeface="+mn-cs"/>
              </a:rPr>
              <a:t>Durch die Modizierung der Singularwerte von E gilt für || v ||= 1</a:t>
            </a:r>
          </a:p>
          <a:p>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a:t>
            </a:r>
            <a:r>
              <a:rPr lang="de-DE" sz="1200" b="0" i="0" u="none" strike="noStrike" kern="1200" baseline="0" dirty="0">
                <a:solidFill>
                  <a:schemeClr val="tx1"/>
                </a:solidFill>
                <a:latin typeface="Arial" charset="0"/>
                <a:ea typeface="ＭＳ Ｐゴシック" pitchFamily="-112" charset="-128"/>
                <a:cs typeface="+mn-cs"/>
              </a:rPr>
              <a:t>Das bedeutet, dass es sich bei dem Translationsvektor v lediglich um den normierten Richtungsvektor zwischen C und C0 handelt</a:t>
            </a:r>
          </a:p>
          <a:p>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 Um v aus [C‘_delta] zu erhalten wird lediglich der Kern davon bestimmt</a:t>
            </a: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725489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684978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547891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minimalen Abweichungen in den Nachkommastellen kommen daher, da sich die korrespondenzabweichungen mit ändern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071306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27559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Wieso nehmen wir stereoskoische Bildquellen?</a:t>
            </a:r>
          </a:p>
          <a:p>
            <a:pPr marL="628650" lvl="1"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bzw 3D-Szenenpunkte rekonstruieren zu können </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Wieso der Fokus auf unterschiedliche Kameraauflösungen?</a:t>
            </a: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Kameras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a:t>
            </a:r>
          </a:p>
          <a:p>
            <a:pPr marL="628650" lvl="1" indent="-171450">
              <a:buFont typeface="Arial" panose="020B0604020202020204" pitchFamily="34" charset="0"/>
              <a:buChar char="•"/>
            </a:pPr>
            <a:r>
              <a:rPr lang="de-DE" dirty="0">
                <a:ea typeface="ＭＳ Ｐゴシック" pitchFamily="34" charset="-128"/>
              </a:rPr>
              <a:t>Intrinsische Kameraparameter werden als bekannt vorrausgesetzt</a:t>
            </a:r>
          </a:p>
          <a:p>
            <a:pPr marL="1085850" lvl="2" indent="-171450">
              <a:buFont typeface="Arial" panose="020B0604020202020204" pitchFamily="34" charset="0"/>
              <a:buChar char="•"/>
            </a:pPr>
            <a:r>
              <a:rPr lang="de-DE" dirty="0">
                <a:ea typeface="ＭＳ Ｐゴシック" pitchFamily="34" charset="-128"/>
              </a:rPr>
              <a:t> (Was diese genau sind darauf wird später eingegangen!!)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91639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einzelnen Themen der Masterthesis umfassen vier wichtige Grundbausteine, welche im folgenden erläutert werden</a:t>
            </a:r>
          </a:p>
          <a:p>
            <a:endParaRPr lang="de-DE" dirty="0">
              <a:ea typeface="ＭＳ Ｐゴシック" pitchFamily="34" charset="-128"/>
            </a:endParaRPr>
          </a:p>
          <a:p>
            <a:r>
              <a:rPr lang="de-DE" dirty="0">
                <a:ea typeface="ＭＳ Ｐゴシック" pitchFamily="34" charset="-128"/>
              </a:rPr>
              <a:t>Grundlagen:</a:t>
            </a:r>
          </a:p>
          <a:p>
            <a:pPr marL="171450" indent="-171450">
              <a:buFont typeface="Arial" panose="020B0604020202020204" pitchFamily="34" charset="0"/>
              <a:buChar char="•"/>
            </a:pPr>
            <a:r>
              <a:rPr lang="de-DE" dirty="0">
                <a:ea typeface="ＭＳ Ｐゴシック" pitchFamily="34" charset="-128"/>
              </a:rPr>
              <a:t>Zunächst wird das verwendete Kameramodell vorgestellt, an welchem sich der Algorthmus orientiert</a:t>
            </a:r>
          </a:p>
          <a:p>
            <a:pPr marL="171450" indent="-171450">
              <a:buFont typeface="Arial" panose="020B0604020202020204" pitchFamily="34" charset="0"/>
              <a:buChar char="•"/>
            </a:pPr>
            <a:r>
              <a:rPr lang="de-DE" dirty="0">
                <a:ea typeface="ＭＳ Ｐゴシック" pitchFamily="34" charset="-128"/>
              </a:rPr>
              <a:t>Wichtig ist auch ein Grundlegendes Verständist der Fundamental und der essentiellen Matrix, welche für die Kamerakalibrierung sowie fpr die Szenenrekonstruktion eine wichtige Rolle spielen</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Synthetische Rekonstruktion:</a:t>
            </a:r>
          </a:p>
          <a:p>
            <a:pPr marL="171450" indent="-171450">
              <a:buFont typeface="Arial" panose="020B0604020202020204" pitchFamily="34" charset="0"/>
              <a:buChar char="•"/>
            </a:pPr>
            <a:r>
              <a:rPr lang="de-DE" dirty="0">
                <a:ea typeface="ＭＳ Ｐゴシック" pitchFamily="34" charset="-128"/>
              </a:rPr>
              <a:t>Arbeitsprozess des Algorithmus wird anhand eines synthetisch aufgebauten 3D- Szene mit virtuellen Kameras erklärt </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Reale Rekonstruktion:</a:t>
            </a:r>
          </a:p>
          <a:p>
            <a:pPr marL="171450" indent="-171450">
              <a:buFont typeface="Arial" panose="020B0604020202020204" pitchFamily="34" charset="0"/>
              <a:buChar char="•"/>
            </a:pPr>
            <a:r>
              <a:rPr lang="de-DE" dirty="0">
                <a:ea typeface="ＭＳ Ｐゴシック" pitchFamily="34" charset="-128"/>
              </a:rPr>
              <a:t>Anwendug des Algorithmus auf ein reales Stereobildpaar</a:t>
            </a:r>
          </a:p>
          <a:p>
            <a:pPr marL="171450" indent="-171450">
              <a:buFont typeface="Arial" panose="020B0604020202020204" pitchFamily="34" charset="0"/>
              <a:buChar char="•"/>
            </a:pPr>
            <a:r>
              <a:rPr lang="de-DE" dirty="0">
                <a:ea typeface="ＭＳ Ｐゴシック" pitchFamily="34" charset="-128"/>
              </a:rPr>
              <a:t>Genauere erläuterung was bei realen Stereobildpaaren beachtet werden muss (in Bezug auf die Bildfehler)</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Auswirkung unterschiedlicher Auflösungen:</a:t>
            </a:r>
          </a:p>
          <a:p>
            <a:pPr marL="171450" indent="-171450">
              <a:buFont typeface="Arial" panose="020B0604020202020204" pitchFamily="34" charset="0"/>
              <a:buChar char="•"/>
            </a:pPr>
            <a:r>
              <a:rPr lang="de-DE" dirty="0">
                <a:ea typeface="ＭＳ Ｐゴシック" pitchFamily="34" charset="-128"/>
              </a:rPr>
              <a:t>Aufzeigen der Auswirkung von unterschiedlichen Kameraauflösungen bei dem entwickelten Algorithmus</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Rekonstruktion mit Rektifizierung:</a:t>
            </a:r>
          </a:p>
          <a:p>
            <a:pPr marL="171450" indent="-171450">
              <a:buFont typeface="Arial" panose="020B0604020202020204" pitchFamily="34" charset="0"/>
              <a:buChar char="•"/>
            </a:pPr>
            <a:r>
              <a:rPr lang="de-DE" dirty="0">
                <a:ea typeface="ＭＳ Ｐゴシック" pitchFamily="34" charset="-128"/>
              </a:rPr>
              <a:t>Analyse der Szenenrekonstruktion mit rektifizierten Bildern</a:t>
            </a:r>
          </a:p>
          <a:p>
            <a:pPr marL="171450" indent="-171450">
              <a:buFont typeface="Arial" panose="020B0604020202020204" pitchFamily="34" charset="0"/>
              <a:buChar char="•"/>
            </a:pPr>
            <a:r>
              <a:rPr lang="de-DE" dirty="0">
                <a:ea typeface="ＭＳ Ｐゴシック" pitchFamily="34" charset="-128"/>
              </a:rPr>
              <a:t>Was genau sind rektifizierte Bilder</a:t>
            </a:r>
          </a:p>
          <a:p>
            <a:pPr marL="171450" indent="-171450">
              <a:buFont typeface="Arial" panose="020B0604020202020204" pitchFamily="34" charset="0"/>
              <a:buChar char="•"/>
            </a:pPr>
            <a:r>
              <a:rPr lang="de-DE" dirty="0">
                <a:ea typeface="ＭＳ Ｐゴシック" pitchFamily="34" charset="-128"/>
              </a:rPr>
              <a:t>Wie funktioniert die Rekonstruktion</a:t>
            </a:r>
          </a:p>
          <a:p>
            <a:pPr marL="171450" indent="-171450">
              <a:buFont typeface="Arial" panose="020B0604020202020204" pitchFamily="34" charset="0"/>
              <a:buChar char="•"/>
            </a:pPr>
            <a:r>
              <a:rPr lang="de-DE" dirty="0">
                <a:ea typeface="ＭＳ Ｐゴシック" pitchFamily="34" charset="-128"/>
              </a:rPr>
              <a:t>Sind unterschiedliche Auflösungen möglich</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pPr marL="171450"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Wir betrachten zunächst eine der Kameras C oder C‘ genauer und definieren anhand dieser das Lochkameramodelll (nächstes Bild einblenden)</a:t>
            </a:r>
          </a:p>
          <a:p>
            <a:pPr marL="171450"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Die Bildebene ist die Ebene auf welcher das projizierte Bild ensteht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Eigenschaften des Sensorkoordiantensystems:</a:t>
            </a:r>
          </a:p>
          <a:p>
            <a:pPr marL="628650" lvl="1" indent="-171450">
              <a:buFont typeface="Arial" panose="020B0604020202020204" pitchFamily="34" charset="0"/>
              <a:buChar char="•"/>
            </a:pPr>
            <a:r>
              <a:rPr lang="de-DE" dirty="0"/>
              <a:t>Passt sich an die Pixel des Sensors an </a:t>
            </a:r>
          </a:p>
          <a:p>
            <a:pPr marL="628650" lvl="1" indent="-171450">
              <a:buFont typeface="Arial" panose="020B0604020202020204" pitchFamily="34" charset="0"/>
              <a:buChar char="•"/>
            </a:pPr>
            <a:r>
              <a:rPr lang="de-DE" dirty="0"/>
              <a:t>Bei Auflösungsänderung werden kombinieren sich dei Sensorelemente zu einem neuen Pixel </a:t>
            </a:r>
            <a:r>
              <a:rPr lang="de-DE" dirty="0">
                <a:sym typeface="Wingdings" panose="05000000000000000000" pitchFamily="2" charset="2"/>
              </a:rPr>
              <a:t> Sensorkoordinatensystem passt sich an. Der rest bleibt gleich</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M ist ein 3D-Objektpunkt in Raum und zunächst in Weltkoordinaten</a:t>
            </a:r>
          </a:p>
          <a:p>
            <a:pPr marL="171450" indent="-171450">
              <a:buFont typeface="Arial" panose="020B0604020202020204" pitchFamily="34" charset="0"/>
              <a:buChar char="•"/>
            </a:pPr>
            <a:r>
              <a:rPr lang="de-DE" dirty="0"/>
              <a:t>Dieser wird bei der Projektion auf den Sensor einer Kamera zunächst in das Kamerakoordiantensystem transformiert, danach auf die 2D-Bildebene projiziert und zuletzt in das Sensorkoordinatensystem transformiert</a:t>
            </a:r>
          </a:p>
          <a:p>
            <a:pPr marL="171450" indent="-171450">
              <a:buFont typeface="Arial" panose="020B0604020202020204" pitchFamily="34" charset="0"/>
              <a:buChar char="•"/>
            </a:pPr>
            <a:r>
              <a:rPr lang="de-DE" dirty="0"/>
              <a:t>m ist dann der von M auf d en Sensor projizierte 2D Bildpunkt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P setzt sich zusamme aus den extrinsischen Kameraparametern welche durch eine Rotationsmatrix R und eine Translation in diesem Falle C entsteht. (Anhand des bildes erklären, danach nächstes Bild)</a:t>
            </a:r>
          </a:p>
          <a:p>
            <a:pPr marL="171450" indent="-171450">
              <a:buFont typeface="Arial" panose="020B0604020202020204" pitchFamily="34" charset="0"/>
              <a:buChar char="•"/>
            </a:pPr>
            <a:r>
              <a:rPr lang="de-DE" dirty="0">
                <a:ea typeface="ＭＳ Ｐゴシック" pitchFamily="34" charset="-128"/>
              </a:rPr>
              <a:t>Des Weiteren beinhaltet P noch die intrinsischen Kameraparameter, welche in der Matrix K zusammengefasst werden.</a:t>
            </a:r>
          </a:p>
          <a:p>
            <a:pPr marL="171450" indent="-171450">
              <a:buFont typeface="Arial" panose="020B0604020202020204" pitchFamily="34" charset="0"/>
              <a:buChar char="•"/>
            </a:pPr>
            <a:r>
              <a:rPr lang="de-DE" dirty="0">
                <a:ea typeface="ＭＳ Ｐゴシック" pitchFamily="34" charset="-128"/>
              </a:rPr>
              <a:t>Diese lässt sich aus der Projektion der 3D-Kamerakoordianten in die 2-D Bildkoordinaten durch K_0 und der anschließenden Transformation in das Sensorkoordinatensystem mit T zusammensetzten.</a:t>
            </a:r>
          </a:p>
          <a:p>
            <a:pPr marL="628650" lvl="1" indent="-171450">
              <a:buFont typeface="Arial" panose="020B0604020202020204" pitchFamily="34" charset="0"/>
              <a:buChar char="•"/>
            </a:pPr>
            <a:r>
              <a:rPr lang="de-DE" dirty="0">
                <a:ea typeface="ＭＳ Ｐゴシック" pitchFamily="34" charset="-128"/>
              </a:rPr>
              <a:t>K_x und k_y sind die längen der Pixelkanten und zeta_x und zeta_b ist die Brennweite der Kamera in mm ausgedürckt. Handelt es sich bei dem Sensor nicht um quadratische Pixel so unterscheiden sich die k werte voeneinander und die Brennweite bekommt in Pixel ausgedrückt in x und y richtung andere Werte (dient der skalierung)</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ÜBERLEITUNG:</a:t>
            </a:r>
          </a:p>
          <a:p>
            <a:pPr marL="171450" lvl="0" indent="-171450">
              <a:buFont typeface="Arial" panose="020B0604020202020204" pitchFamily="34" charset="0"/>
              <a:buChar char="•"/>
            </a:pPr>
            <a:r>
              <a:rPr lang="de-DE" dirty="0">
                <a:ea typeface="ＭＳ Ｐゴシック" pitchFamily="34" charset="-128"/>
              </a:rPr>
              <a:t>Mit hilfe dieser Grundlagen, soll nun eine Abbildungsvorschrift eines 3D Punkte in zwei verschiedene Kameras hergeleitet werden. Hierzu bedienen wir uns der sogenannten epipolargeometrie.(nächste Folie)</a:t>
            </a: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t>Für Bilder von komplexeren, dreidimensionalen Objekten, bei denen die Punkte auf verschiedenen Ebenen im Raum liegen kann auf geometrische Bedingugnen zurückgegriffen werden um die Abbildungsvorschriften zwischen den Bildern auszunutzen und die Kameraparameter beider Kameras zu bestimmen.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Es werden hier einigegeometrische Definitionen eingeführt, um die danach folgende mathematische Herleitung genauer zu verstehen.</a:t>
            </a:r>
          </a:p>
          <a:p>
            <a:pPr marL="171450" indent="-171450">
              <a:buFont typeface="Arial" panose="020B0604020202020204" pitchFamily="34" charset="0"/>
              <a:buChar char="•"/>
            </a:pPr>
            <a:r>
              <a:rPr lang="de-DE" dirty="0"/>
              <a:t>M ist ein 3D-Objektpunkt im Raum</a:t>
            </a:r>
          </a:p>
          <a:p>
            <a:pPr marL="171450" indent="-171450">
              <a:buFont typeface="Arial" panose="020B0604020202020204" pitchFamily="34" charset="0"/>
              <a:buChar char="•"/>
            </a:pPr>
            <a:r>
              <a:rPr lang="de-DE" dirty="0"/>
              <a:t>m_tau und m‘_tau‘ sind die jeweiligen Projektionen von M auf den Bildebenen. </a:t>
            </a:r>
          </a:p>
          <a:p>
            <a:pPr marL="171450" indent="-171450">
              <a:buFont typeface="Arial" panose="020B0604020202020204" pitchFamily="34" charset="0"/>
              <a:buChar char="•"/>
            </a:pPr>
            <a:r>
              <a:rPr lang="de-DE" dirty="0"/>
              <a:t>C und C‘ sind die jeweiligen Projektionszentren, sie werden durch die sogenannten Basislinie verbunden</a:t>
            </a:r>
          </a:p>
          <a:p>
            <a:pPr marL="171450" indent="-171450">
              <a:buFont typeface="Arial" panose="020B0604020202020204" pitchFamily="34" charset="0"/>
              <a:buChar char="•"/>
            </a:pPr>
            <a:r>
              <a:rPr lang="de-DE" dirty="0"/>
              <a:t>I und I‘ sind die Bildebenen der beiden Kameras, der Punkt an welcher die Basislinie die Bildebenen schneidet werden als Epipole e und e‘ bezeichnet.</a:t>
            </a:r>
          </a:p>
          <a:p>
            <a:pPr marL="171450" indent="-171450">
              <a:buFont typeface="Arial" panose="020B0604020202020204" pitchFamily="34" charset="0"/>
              <a:buChar char="•"/>
            </a:pPr>
            <a:r>
              <a:rPr lang="de-DE" dirty="0"/>
              <a:t>Durch die Epipole verlaufen alle Epipolarlinien l und l‘ </a:t>
            </a:r>
          </a:p>
          <a:p>
            <a:pPr marL="171450" indent="-171450">
              <a:buFont typeface="Arial" panose="020B0604020202020204" pitchFamily="34" charset="0"/>
              <a:buChar char="•"/>
            </a:pPr>
            <a:r>
              <a:rPr lang="de-DE" dirty="0"/>
              <a:t>Die Epipolarlinien enstehen indem eine Gerade durch denen Bildpunkt m und den Epipol e und entsprechend für e‘ und m‘ gezochen wird</a:t>
            </a:r>
          </a:p>
          <a:p>
            <a:pPr marL="171450" indent="-171450">
              <a:buFont typeface="Arial" panose="020B0604020202020204" pitchFamily="34" charset="0"/>
              <a:buChar char="•"/>
            </a:pPr>
            <a:r>
              <a:rPr lang="de-DE" dirty="0"/>
              <a:t>Die Vekoren MC, CC‘ und MC‘ bilden ein Dreieck, welches die sogenannte Epipolarebene ist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Diese geometrischen Eigenschaften definieren die Epipolargeometrie und beschreiben die Die Abbildungsvorschrift eines Punktes in zwei Kameras</a:t>
            </a:r>
          </a:p>
          <a:p>
            <a:pPr marL="171450" indent="-171450">
              <a:buFont typeface="Arial" panose="020B0604020202020204" pitchFamily="34" charset="0"/>
              <a:buChar char="•"/>
            </a:pPr>
            <a:r>
              <a:rPr lang="de-DE" dirty="0"/>
              <a:t>Um eine algemeine Abbildungsvorschrift für mehrere Punkte im Raum mit unterschiedlichen Tiefen zu bekommen schauen wir uns das nächste Bild an.</a:t>
            </a:r>
          </a:p>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NÄCHSTES BILD</a:t>
            </a:r>
          </a:p>
          <a:p>
            <a:pPr marL="171450" indent="-171450">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Ein Bildpunkt mi auf der Bildebene I wird zuerst auf die Gerade, die durch mi und C geht abgebildet. Die Gerade stellt alle möglichen Ursprungspunkte zu mi dar. Dies ist durch die drei möglichen Punkte M1,M2, M3 dargestellt. Jeder dieser Punkte wird nun wiederum auf I projiziert. Die so entstandenen Punkte liegen alle auf der Epipolarlinie l‘. Somit kann allgemeint beh</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sz="1200" b="0" i="0" u="none" strike="noStrike" kern="1200" baseline="0" dirty="0">
              <a:solidFill>
                <a:schemeClr val="tx1"/>
              </a:solidFill>
              <a:latin typeface="Arial" charset="0"/>
              <a:ea typeface="ＭＳ Ｐゴシック" pitchFamily="-112" charset="-128"/>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Die Abbildungsvorschrift welche die Projktion eines Punktes auf eine Linie beschreibt kann in der Fundamentalmatrix und der essentiellen Matrix zusammengefasst werden</a:t>
            </a:r>
          </a:p>
          <a:p>
            <a:pPr marL="171450" indent="-171450">
              <a:buFont typeface="Arial" panose="020B0604020202020204" pitchFamily="34" charset="0"/>
              <a:buChar char="•"/>
            </a:pPr>
            <a:endParaRPr lang="de-DE" dirty="0"/>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die Fundamentalmatrix fasst die extrinsischen und intrinsischen Kameraparameter in sich zusammen </a:t>
            </a:r>
          </a:p>
          <a:p>
            <a:pPr marL="628650" lvl="1" indent="-171450">
              <a:buFont typeface="Arial" panose="020B0604020202020204" pitchFamily="34" charset="0"/>
              <a:buChar char="•"/>
            </a:pPr>
            <a:r>
              <a:rPr lang="de-DE" dirty="0">
                <a:ea typeface="ＭＳ Ｐゴシック" pitchFamily="34" charset="-128"/>
              </a:rPr>
              <a:t>Man kann grob mathematisch behaupten dass die Projektionsmatrizen P und P‘ beider Kameras in F vereint sind.</a:t>
            </a:r>
          </a:p>
          <a:p>
            <a:pPr marL="171450" indent="-171450">
              <a:buFont typeface="Arial" panose="020B0604020202020204" pitchFamily="34" charset="0"/>
              <a:buChar char="•"/>
            </a:pPr>
            <a:r>
              <a:rPr lang="de-DE" dirty="0">
                <a:ea typeface="ＭＳ Ｐゴシック" pitchFamily="34" charset="-128"/>
              </a:rPr>
              <a:t>Bei der essentiellen Matrix werden die intrinsischen Kameraparameter aus der Fundementalmatrix rausgezogen und mit den Bildkoordinaten verrechnet</a:t>
            </a:r>
          </a:p>
          <a:p>
            <a:pPr marL="628650" lvl="1" indent="-171450">
              <a:buFont typeface="Arial" panose="020B0604020202020204" pitchFamily="34" charset="0"/>
              <a:buChar char="•"/>
            </a:pPr>
            <a:r>
              <a:rPr lang="de-DE" dirty="0">
                <a:ea typeface="ＭＳ Ｐゴシック" pitchFamily="34" charset="-128"/>
              </a:rPr>
              <a:t>Die essentielle Matrix beschreibt somit die Abbildungsvorschrift zwischen den normierten Bildebenenkoordinaten</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in rot eingerahmten Gleichungen auf der Folie werden als die sogennannten epipolaren Bedinungen bezeichnet</a:t>
            </a:r>
          </a:p>
          <a:p>
            <a:pPr marL="628650" lvl="1" indent="-171450">
              <a:buFont typeface="Arial" panose="020B0604020202020204" pitchFamily="34" charset="0"/>
              <a:buChar char="•"/>
            </a:pPr>
            <a:r>
              <a:rPr lang="de-DE" dirty="0">
                <a:ea typeface="ＭＳ Ｐゴシック" pitchFamily="34" charset="-128"/>
              </a:rPr>
              <a:t>Sie geben auskuft darüber ob eine Punkt ein Möglicher korrespondierender Punkt zu einem Punkt auf der anderen Bildebene ist </a:t>
            </a:r>
            <a:r>
              <a:rPr lang="de-DE" dirty="0">
                <a:ea typeface="ＭＳ Ｐゴシック" pitchFamily="34" charset="-128"/>
                <a:sym typeface="Wingdings" panose="05000000000000000000" pitchFamily="2" charset="2"/>
              </a:rPr>
              <a:t> wird ein Punkt auf eine Linie abgebildetet, so ist das Ergebnis dieser Bedingungen null</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Weicht das Ergebnis von 0 ab, so ist die epipolare Bedingungen nicht erfüllt und es handelt sich nicht um korrespondierende Punkte.</a:t>
            </a:r>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Die beiden anderen Gleichungen unten, können über die Abbildungsvorschriften hergelgeitet werden und sagen aus, dass der rechte bzw der linke Kern der Fundamentalmatrix die jeweiligen Epipole ergibt.</a:t>
            </a:r>
          </a:p>
          <a:p>
            <a:r>
              <a:rPr lang="de-DE" dirty="0">
                <a:ea typeface="ＭＳ Ｐゴシック" pitchFamily="34" charset="-128"/>
              </a:rPr>
              <a:t>Die zweiten Gleichungen beschreiben die Abbilung eines Punktes m in I auf eine Linie l‘ auf der anderen Bildebene I‘</a:t>
            </a:r>
          </a:p>
          <a:p>
            <a:endParaRPr lang="de-DE" dirty="0">
              <a:ea typeface="ＭＳ Ｐゴシック" pitchFamily="34" charset="-128"/>
            </a:endParaRP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Bestimmung von F über den achtpunkte algorithmus:</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Der acht Punkte algorithmus ist eine lineare Technik, welche angewandt wird um die Fundamentalmatrix aus n&gt;= 8 Punkten zu schätzen </a:t>
            </a:r>
          </a:p>
          <a:p>
            <a:pPr marL="171450" indent="-171450">
              <a:buFont typeface="Arial" panose="020B0604020202020204" pitchFamily="34" charset="0"/>
              <a:buChar char="•"/>
            </a:pPr>
            <a:r>
              <a:rPr lang="de-DE" dirty="0">
                <a:ea typeface="ＭＳ Ｐゴシック" pitchFamily="34" charset="-128"/>
              </a:rPr>
              <a:t>Bei den Punkten handelt es sich um die korerspondierenden Punkte beider Bilder</a:t>
            </a:r>
          </a:p>
          <a:p>
            <a:pPr marL="628650" lvl="1" indent="-171450">
              <a:buFont typeface="Arial" panose="020B0604020202020204" pitchFamily="34" charset="0"/>
              <a:buChar char="•"/>
            </a:pPr>
            <a:r>
              <a:rPr lang="de-DE" dirty="0">
                <a:ea typeface="ＭＳ Ｐゴシック" pitchFamily="34" charset="-128"/>
              </a:rPr>
              <a:t>Korrespondierende Punkte sind die Abbildungen eines 3D-Objektpunktes im Raum auf die Bildebenen</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Aus den insgesammt 8 korrespondiernden Punktepaaren wird eine Koeffizientenmatrix A aufgestellt</a:t>
            </a:r>
          </a:p>
          <a:p>
            <a:pPr marL="171450" lvl="0" indent="-171450">
              <a:buFont typeface="Arial" panose="020B0604020202020204" pitchFamily="34" charset="0"/>
              <a:buChar char="•"/>
            </a:pPr>
            <a:r>
              <a:rPr lang="de-DE" dirty="0">
                <a:ea typeface="ＭＳ Ｐゴシック" pitchFamily="34" charset="-128"/>
              </a:rPr>
              <a:t>Gesucht wird ein vektor f, welcher die</a:t>
            </a:r>
          </a:p>
          <a:p>
            <a:pPr marL="171450" indent="-171450">
              <a:buFont typeface="Arial" panose="020B0604020202020204" pitchFamily="34" charset="0"/>
              <a:buChar char="•"/>
            </a:pPr>
            <a:r>
              <a:rPr lang="de-DE" dirty="0">
                <a:ea typeface="ＭＳ Ｐゴシック" pitchFamily="34" charset="-128"/>
              </a:rPr>
              <a:t>Der Algorithmus benötigt n&gt;= 8 Punkte um eine valides Ergebnis liedern zu können.</a:t>
            </a:r>
          </a:p>
          <a:p>
            <a:pPr marL="171450" indent="-171450">
              <a:buFont typeface="Arial" panose="020B0604020202020204" pitchFamily="34" charset="0"/>
              <a:buChar char="•"/>
            </a:pPr>
            <a:r>
              <a:rPr lang="de-DE" dirty="0">
                <a:ea typeface="ＭＳ Ｐゴシック" pitchFamily="34" charset="-128"/>
              </a:rPr>
              <a:t>Das Ergebnis und jedes seiner Vielfachen ist eine gültige Lösung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Epipole ergeben sich aus dem linken und Rechten Kern der Fundamentalmatrix. Sprich e und e‘ sind genau dann Werte für die Epipole, wenn sie mit der Fundamentalmatrix verrechnet gleich null ergeben </a:t>
            </a:r>
          </a:p>
          <a:p>
            <a:pPr marL="171450" indent="-171450">
              <a:buFont typeface="Arial" panose="020B0604020202020204" pitchFamily="34" charset="0"/>
              <a:buChar char="•"/>
            </a:pPr>
            <a:r>
              <a:rPr lang="de-DE" dirty="0">
                <a:ea typeface="ＭＳ Ｐゴシック" pitchFamily="34" charset="-128"/>
              </a:rPr>
              <a:t>Die zu einem Punkt korrespondierende Epipolarlinie ergibt sich durch die Verrechnung mit F (bzw halt E bei normierten Bildkoordinaten) (Vergleichbar mit der Abbildungsvorschrift von Homographien)</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ÜBERLEITUNG:</a:t>
            </a:r>
          </a:p>
          <a:p>
            <a:pPr marL="0" indent="0">
              <a:buFont typeface="Arial" panose="020B0604020202020204" pitchFamily="34" charset="0"/>
              <a:buNone/>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Da nun bekannt ist, wie die abgebildeten Punkte zueinander geometrisch in Verbindung stehen, wurde dieses Wissen genutzt, um ein synthetischen Beispiel für die Szenenrekonstruktion zu implementieren.</a:t>
            </a:r>
          </a:p>
          <a:p>
            <a:pPr marL="0" indent="0">
              <a:buFont typeface="Arial" panose="020B0604020202020204" pitchFamily="34" charset="0"/>
              <a:buNone/>
            </a:pPr>
            <a:endParaRPr lang="de-DE" dirty="0">
              <a:ea typeface="ＭＳ Ｐゴシック" pitchFamily="34" charset="-128"/>
            </a:endParaRPr>
          </a:p>
          <a:p>
            <a:pPr marL="0" indent="0">
              <a:buFont typeface="Arial" panose="020B0604020202020204" pitchFamily="34" charset="0"/>
              <a:buNone/>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Anhand der erarbeiteten mathematischen Grundlagen ist ein Algorithmus fur die Rekonstruktion einer Szene aus einer Stereobildaufnahme entstanden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entwickelte Algorithmus ist in der Lage aus einem Stereobildpaar extrinsische Kameraparameter zu bestimmen und anhand dessen die 3D-Szene zu rekonstruieren, jedoch unter der Voraussetzung, dass die intrinsischen Kameraparameter beider Kameras bekannt sind.</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Das synthetische Beispiel ist wie in Abbildung rechts aufgebaut</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Es wurde ein Quader definiert, jedes andere Objekt ist hier genauso denkbar</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Quader wurde mathematisch auf die Bildebenen zweier beliebig platzierter Kameras projiziert</a:t>
            </a:r>
          </a:p>
          <a:p>
            <a:pPr marL="171450" lvl="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lvl="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folgenden soll der Arbeitsprozess des synthetischen Algorithmus vorgestellt werden</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sng" strike="noStrike" kern="1200" baseline="0" dirty="0">
              <a:solidFill>
                <a:schemeClr val="tx1"/>
              </a:solidFill>
              <a:latin typeface="Arial" charset="0"/>
              <a:ea typeface="ＭＳ Ｐゴシック" pitchFamily="-112" charset="-128"/>
              <a:cs typeface="+mn-cs"/>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27.06.2018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27.06.2018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27.06.2018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27.06.2018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27.06.2018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27.06.2018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 Id="rId9" Type="http://schemas.openxmlformats.org/officeDocument/2006/relationships/image" Target="../media/image5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5FB3C733-B1EB-457A-9AFF-5E2044146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40198"/>
            <a:ext cx="8640960" cy="4860540"/>
          </a:xfrm>
          <a:prstGeom prst="rect">
            <a:avLst/>
          </a:prstGeom>
        </p:spPr>
      </p:pic>
      <p:sp>
        <p:nvSpPr>
          <p:cNvPr id="11" name="Title 8">
            <a:extLst>
              <a:ext uri="{FF2B5EF4-FFF2-40B4-BE49-F238E27FC236}">
                <a16:creationId xmlns:a16="http://schemas.microsoft.com/office/drawing/2014/main" id="{B7FF6150-46E8-4984-99EB-9F95E701EA60}"/>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sp>
        <p:nvSpPr>
          <p:cNvPr id="9" name="Footer Placeholder 4">
            <a:extLst>
              <a:ext uri="{FF2B5EF4-FFF2-40B4-BE49-F238E27FC236}">
                <a16:creationId xmlns:a16="http://schemas.microsoft.com/office/drawing/2014/main" id="{F5CEFA4E-FF22-4CD8-B99D-22FB9604703C}"/>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EB6C2BAA-E6E8-48B7-86AD-F9C7A872F822}"/>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13" name="Picture 12">
            <a:extLst>
              <a:ext uri="{FF2B5EF4-FFF2-40B4-BE49-F238E27FC236}">
                <a16:creationId xmlns:a16="http://schemas.microsoft.com/office/drawing/2014/main" id="{DE70D11E-A31B-4AEA-A326-235882FF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54" y="1556792"/>
            <a:ext cx="4362117" cy="3312367"/>
          </a:xfrm>
          <a:prstGeom prst="rect">
            <a:avLst/>
          </a:prstGeom>
        </p:spPr>
      </p:pic>
      <p:pic>
        <p:nvPicPr>
          <p:cNvPr id="14" name="Picture 13">
            <a:extLst>
              <a:ext uri="{FF2B5EF4-FFF2-40B4-BE49-F238E27FC236}">
                <a16:creationId xmlns:a16="http://schemas.microsoft.com/office/drawing/2014/main" id="{97243A48-5FE3-46D2-939D-087DD3573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2" y="1556792"/>
            <a:ext cx="4377628" cy="3312368"/>
          </a:xfrm>
          <a:prstGeom prst="rect">
            <a:avLst/>
          </a:prstGeom>
        </p:spPr>
      </p:pic>
      <p:pic>
        <p:nvPicPr>
          <p:cNvPr id="11" name="Picture 10">
            <a:extLst>
              <a:ext uri="{FF2B5EF4-FFF2-40B4-BE49-F238E27FC236}">
                <a16:creationId xmlns:a16="http://schemas.microsoft.com/office/drawing/2014/main" id="{3B5625BA-E192-49B3-834E-1B02D0B17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0" y="1556793"/>
            <a:ext cx="4431149" cy="3384379"/>
          </a:xfrm>
          <a:prstGeom prst="rect">
            <a:avLst/>
          </a:prstGeom>
        </p:spPr>
      </p:pic>
      <p:pic>
        <p:nvPicPr>
          <p:cNvPr id="12" name="Picture 11">
            <a:extLst>
              <a:ext uri="{FF2B5EF4-FFF2-40B4-BE49-F238E27FC236}">
                <a16:creationId xmlns:a16="http://schemas.microsoft.com/office/drawing/2014/main" id="{C4D0F693-48D1-4A18-A8E0-DE6220971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976" y="1556792"/>
            <a:ext cx="4649147" cy="3384379"/>
          </a:xfrm>
          <a:prstGeom prst="rect">
            <a:avLst/>
          </a:prstGeom>
        </p:spPr>
      </p:pic>
      <p:pic>
        <p:nvPicPr>
          <p:cNvPr id="16" name="Picture 15">
            <a:extLst>
              <a:ext uri="{FF2B5EF4-FFF2-40B4-BE49-F238E27FC236}">
                <a16:creationId xmlns:a16="http://schemas.microsoft.com/office/drawing/2014/main" id="{83F7FB71-78C1-4060-8F2B-8EE509C124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539" y="1266624"/>
            <a:ext cx="8945469" cy="4394623"/>
          </a:xfrm>
          <a:prstGeom prst="rect">
            <a:avLst/>
          </a:prstGeom>
        </p:spPr>
      </p:pic>
      <p:sp>
        <p:nvSpPr>
          <p:cNvPr id="15" name="Footer Placeholder 4">
            <a:extLst>
              <a:ext uri="{FF2B5EF4-FFF2-40B4-BE49-F238E27FC236}">
                <a16:creationId xmlns:a16="http://schemas.microsoft.com/office/drawing/2014/main" id="{71D413E6-6E96-484A-A15C-CA2D515280EC}"/>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424363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1BA193-D706-4E73-B3C3-EE763F1D77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89" b="22377"/>
          <a:stretch/>
        </p:blipFill>
        <p:spPr>
          <a:xfrm>
            <a:off x="1853952" y="4290939"/>
            <a:ext cx="5436096" cy="1512168"/>
          </a:xfrm>
          <a:prstGeom prst="rect">
            <a:avLst/>
          </a:prstGeom>
        </p:spPr>
      </p:pic>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2999BB9D-4795-4987-BD94-D7E18A51ED47}"/>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11" name="Picture 10">
            <a:extLst>
              <a:ext uri="{FF2B5EF4-FFF2-40B4-BE49-F238E27FC236}">
                <a16:creationId xmlns:a16="http://schemas.microsoft.com/office/drawing/2014/main" id="{EA7BEA84-630A-420E-B9A5-55CC3B7AB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5292"/>
            <a:ext cx="4572000" cy="3048001"/>
          </a:xfrm>
          <a:prstGeom prst="rect">
            <a:avLst/>
          </a:prstGeom>
        </p:spPr>
      </p:pic>
      <p:pic>
        <p:nvPicPr>
          <p:cNvPr id="12" name="Picture 11">
            <a:extLst>
              <a:ext uri="{FF2B5EF4-FFF2-40B4-BE49-F238E27FC236}">
                <a16:creationId xmlns:a16="http://schemas.microsoft.com/office/drawing/2014/main" id="{42995452-4D76-41C0-AEAA-E10C148BB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203103"/>
            <a:ext cx="4572000" cy="3030190"/>
          </a:xfrm>
          <a:prstGeom prst="rect">
            <a:avLst/>
          </a:prstGeom>
        </p:spPr>
      </p:pic>
      <p:sp>
        <p:nvSpPr>
          <p:cNvPr id="9" name="Footer Placeholder 4">
            <a:extLst>
              <a:ext uri="{FF2B5EF4-FFF2-40B4-BE49-F238E27FC236}">
                <a16:creationId xmlns:a16="http://schemas.microsoft.com/office/drawing/2014/main" id="{B4884C8D-AA24-493D-A16A-ADF4C6C6225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5" name="Picture 4">
            <a:extLst>
              <a:ext uri="{FF2B5EF4-FFF2-40B4-BE49-F238E27FC236}">
                <a16:creationId xmlns:a16="http://schemas.microsoft.com/office/drawing/2014/main" id="{4EF65408-3961-455A-97DE-45FF726737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7238" y="2403912"/>
            <a:ext cx="2609524" cy="628571"/>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146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F4A40E80-819C-4B5D-A947-43B0EC5A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6" y="1168748"/>
            <a:ext cx="8412427" cy="4731990"/>
          </a:xfrm>
          <a:prstGeom prst="rect">
            <a:avLst/>
          </a:prstGeom>
        </p:spPr>
      </p:pic>
      <p:sp>
        <p:nvSpPr>
          <p:cNvPr id="6" name="Footer Placeholder 4">
            <a:extLst>
              <a:ext uri="{FF2B5EF4-FFF2-40B4-BE49-F238E27FC236}">
                <a16:creationId xmlns:a16="http://schemas.microsoft.com/office/drawing/2014/main" id="{9C4ED39C-10A0-4C1E-BAD9-1BEB02EEDBA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94837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14</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8A62CF41-85F9-42B5-A1FC-67F4DCEF109F}"/>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5" name="Picture 4">
            <a:extLst>
              <a:ext uri="{FF2B5EF4-FFF2-40B4-BE49-F238E27FC236}">
                <a16:creationId xmlns:a16="http://schemas.microsoft.com/office/drawing/2014/main" id="{CF070156-7AE5-432D-A833-E0C609FEB153}"/>
              </a:ext>
            </a:extLst>
          </p:cNvPr>
          <p:cNvPicPr>
            <a:picLocks noChangeAspect="1"/>
          </p:cNvPicPr>
          <p:nvPr/>
        </p:nvPicPr>
        <p:blipFill>
          <a:blip r:embed="rId3"/>
          <a:stretch>
            <a:fillRect/>
          </a:stretch>
        </p:blipFill>
        <p:spPr>
          <a:xfrm>
            <a:off x="473588" y="1407400"/>
            <a:ext cx="4036500" cy="4043200"/>
          </a:xfrm>
          <a:prstGeom prst="rect">
            <a:avLst/>
          </a:prstGeom>
        </p:spPr>
      </p:pic>
      <p:pic>
        <p:nvPicPr>
          <p:cNvPr id="6" name="Picture 5">
            <a:extLst>
              <a:ext uri="{FF2B5EF4-FFF2-40B4-BE49-F238E27FC236}">
                <a16:creationId xmlns:a16="http://schemas.microsoft.com/office/drawing/2014/main" id="{A356BEDD-FF2C-4BAC-9F1C-D00AB5B192A2}"/>
              </a:ext>
            </a:extLst>
          </p:cNvPr>
          <p:cNvPicPr>
            <a:picLocks noChangeAspect="1"/>
          </p:cNvPicPr>
          <p:nvPr/>
        </p:nvPicPr>
        <p:blipFill>
          <a:blip r:embed="rId4"/>
          <a:stretch>
            <a:fillRect/>
          </a:stretch>
        </p:blipFill>
        <p:spPr>
          <a:xfrm>
            <a:off x="4788024" y="1407400"/>
            <a:ext cx="4036500" cy="4043200"/>
          </a:xfrm>
          <a:prstGeom prst="rect">
            <a:avLst/>
          </a:prstGeom>
        </p:spPr>
      </p:pic>
      <p:pic>
        <p:nvPicPr>
          <p:cNvPr id="11" name="Picture 10">
            <a:extLst>
              <a:ext uri="{FF2B5EF4-FFF2-40B4-BE49-F238E27FC236}">
                <a16:creationId xmlns:a16="http://schemas.microsoft.com/office/drawing/2014/main" id="{C0F4EA06-A7D4-42DE-9A19-2153B096D011}"/>
              </a:ext>
            </a:extLst>
          </p:cNvPr>
          <p:cNvPicPr>
            <a:picLocks noChangeAspect="1"/>
          </p:cNvPicPr>
          <p:nvPr/>
        </p:nvPicPr>
        <p:blipFill>
          <a:blip r:embed="rId5"/>
          <a:stretch>
            <a:fillRect/>
          </a:stretch>
        </p:blipFill>
        <p:spPr>
          <a:xfrm>
            <a:off x="473588" y="1407400"/>
            <a:ext cx="4036500" cy="4043200"/>
          </a:xfrm>
          <a:prstGeom prst="rect">
            <a:avLst/>
          </a:prstGeom>
        </p:spPr>
      </p:pic>
      <p:pic>
        <p:nvPicPr>
          <p:cNvPr id="12" name="Picture 11">
            <a:extLst>
              <a:ext uri="{FF2B5EF4-FFF2-40B4-BE49-F238E27FC236}">
                <a16:creationId xmlns:a16="http://schemas.microsoft.com/office/drawing/2014/main" id="{E470A2D8-9E60-4ACB-885D-240A763D573C}"/>
              </a:ext>
            </a:extLst>
          </p:cNvPr>
          <p:cNvPicPr>
            <a:picLocks noChangeAspect="1"/>
          </p:cNvPicPr>
          <p:nvPr/>
        </p:nvPicPr>
        <p:blipFill>
          <a:blip r:embed="rId6"/>
          <a:stretch>
            <a:fillRect/>
          </a:stretch>
        </p:blipFill>
        <p:spPr>
          <a:xfrm>
            <a:off x="4812614" y="1385000"/>
            <a:ext cx="4036500" cy="4065600"/>
          </a:xfrm>
          <a:prstGeom prst="rect">
            <a:avLst/>
          </a:prstGeom>
        </p:spPr>
      </p:pic>
      <p:sp>
        <p:nvSpPr>
          <p:cNvPr id="13" name="Footer Placeholder 4">
            <a:extLst>
              <a:ext uri="{FF2B5EF4-FFF2-40B4-BE49-F238E27FC236}">
                <a16:creationId xmlns:a16="http://schemas.microsoft.com/office/drawing/2014/main" id="{C80009B9-91F4-4155-895E-B525B64103AB}"/>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200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4" name="Picture 3">
            <a:extLst>
              <a:ext uri="{FF2B5EF4-FFF2-40B4-BE49-F238E27FC236}">
                <a16:creationId xmlns:a16="http://schemas.microsoft.com/office/drawing/2014/main" id="{72099695-1D7C-4BCA-8B7D-16C94713F797}"/>
              </a:ext>
            </a:extLst>
          </p:cNvPr>
          <p:cNvPicPr>
            <a:picLocks noChangeAspect="1"/>
          </p:cNvPicPr>
          <p:nvPr/>
        </p:nvPicPr>
        <p:blipFill>
          <a:blip r:embed="rId3"/>
          <a:stretch>
            <a:fillRect/>
          </a:stretch>
        </p:blipFill>
        <p:spPr>
          <a:xfrm>
            <a:off x="765709" y="1472585"/>
            <a:ext cx="7488758" cy="3912830"/>
          </a:xfrm>
          <a:prstGeom prst="rect">
            <a:avLst/>
          </a:prstGeom>
        </p:spPr>
      </p:pic>
      <p:pic>
        <p:nvPicPr>
          <p:cNvPr id="5" name="Picture 4">
            <a:extLst>
              <a:ext uri="{FF2B5EF4-FFF2-40B4-BE49-F238E27FC236}">
                <a16:creationId xmlns:a16="http://schemas.microsoft.com/office/drawing/2014/main" id="{B4091DDF-206D-4C45-8B63-263A026F0964}"/>
              </a:ext>
            </a:extLst>
          </p:cNvPr>
          <p:cNvPicPr>
            <a:picLocks noChangeAspect="1"/>
          </p:cNvPicPr>
          <p:nvPr/>
        </p:nvPicPr>
        <p:blipFill>
          <a:blip r:embed="rId4"/>
          <a:stretch>
            <a:fillRect/>
          </a:stretch>
        </p:blipFill>
        <p:spPr>
          <a:xfrm>
            <a:off x="0" y="1413324"/>
            <a:ext cx="9144000" cy="4031351"/>
          </a:xfrm>
          <a:prstGeom prst="rect">
            <a:avLst/>
          </a:prstGeom>
        </p:spPr>
      </p:pic>
      <p:sp>
        <p:nvSpPr>
          <p:cNvPr id="9" name="Footer Placeholder 4">
            <a:extLst>
              <a:ext uri="{FF2B5EF4-FFF2-40B4-BE49-F238E27FC236}">
                <a16:creationId xmlns:a16="http://schemas.microsoft.com/office/drawing/2014/main" id="{E96CE980-5ED1-42F3-8346-654E239D796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5602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pic>
        <p:nvPicPr>
          <p:cNvPr id="2" name="Picture 1">
            <a:extLst>
              <a:ext uri="{FF2B5EF4-FFF2-40B4-BE49-F238E27FC236}">
                <a16:creationId xmlns:a16="http://schemas.microsoft.com/office/drawing/2014/main" id="{458877C3-ADE2-4A72-B2DD-DD15C8D89FD3}"/>
              </a:ext>
            </a:extLst>
          </p:cNvPr>
          <p:cNvPicPr>
            <a:picLocks noChangeAspect="1"/>
          </p:cNvPicPr>
          <p:nvPr/>
        </p:nvPicPr>
        <p:blipFill>
          <a:blip r:embed="rId3"/>
          <a:stretch>
            <a:fillRect/>
          </a:stretch>
        </p:blipFill>
        <p:spPr>
          <a:xfrm>
            <a:off x="0" y="1736346"/>
            <a:ext cx="9144000" cy="3385307"/>
          </a:xfrm>
          <a:prstGeom prst="rect">
            <a:avLst/>
          </a:prstGeom>
        </p:spPr>
      </p:pic>
      <p:sp>
        <p:nvSpPr>
          <p:cNvPr id="11" name="Footer Placeholder 4">
            <a:extLst>
              <a:ext uri="{FF2B5EF4-FFF2-40B4-BE49-F238E27FC236}">
                <a16:creationId xmlns:a16="http://schemas.microsoft.com/office/drawing/2014/main" id="{0BFC3921-CBC7-445E-B16A-5DE0A9B3410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92176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pic>
        <p:nvPicPr>
          <p:cNvPr id="3" name="Picture 2">
            <a:extLst>
              <a:ext uri="{FF2B5EF4-FFF2-40B4-BE49-F238E27FC236}">
                <a16:creationId xmlns:a16="http://schemas.microsoft.com/office/drawing/2014/main" id="{2056615F-D777-4CC4-A3BC-9DA73D10BBCC}"/>
              </a:ext>
            </a:extLst>
          </p:cNvPr>
          <p:cNvPicPr>
            <a:picLocks noChangeAspect="1"/>
          </p:cNvPicPr>
          <p:nvPr/>
        </p:nvPicPr>
        <p:blipFill>
          <a:blip r:embed="rId3"/>
          <a:stretch>
            <a:fillRect/>
          </a:stretch>
        </p:blipFill>
        <p:spPr>
          <a:xfrm>
            <a:off x="1314530" y="1736346"/>
            <a:ext cx="6514940" cy="3385307"/>
          </a:xfrm>
          <a:prstGeom prst="rect">
            <a:avLst/>
          </a:prstGeom>
        </p:spPr>
      </p:pic>
      <p:pic>
        <p:nvPicPr>
          <p:cNvPr id="6" name="Picture 5">
            <a:extLst>
              <a:ext uri="{FF2B5EF4-FFF2-40B4-BE49-F238E27FC236}">
                <a16:creationId xmlns:a16="http://schemas.microsoft.com/office/drawing/2014/main" id="{F7B9A95C-25A9-4451-9C32-5908600588CA}"/>
              </a:ext>
            </a:extLst>
          </p:cNvPr>
          <p:cNvPicPr>
            <a:picLocks noChangeAspect="1"/>
          </p:cNvPicPr>
          <p:nvPr/>
        </p:nvPicPr>
        <p:blipFill>
          <a:blip r:embed="rId4"/>
          <a:stretch>
            <a:fillRect/>
          </a:stretch>
        </p:blipFill>
        <p:spPr>
          <a:xfrm>
            <a:off x="1403648" y="1736345"/>
            <a:ext cx="6552234" cy="3385308"/>
          </a:xfrm>
          <a:prstGeom prst="rect">
            <a:avLst/>
          </a:prstGeom>
        </p:spPr>
      </p:pic>
      <p:sp>
        <p:nvSpPr>
          <p:cNvPr id="9" name="Footer Placeholder 4">
            <a:extLst>
              <a:ext uri="{FF2B5EF4-FFF2-40B4-BE49-F238E27FC236}">
                <a16:creationId xmlns:a16="http://schemas.microsoft.com/office/drawing/2014/main" id="{ECE7AFBE-B0C3-4C39-B3D6-7E0C007C8A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813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sp>
        <p:nvSpPr>
          <p:cNvPr id="11" name="Footer Placeholder 4">
            <a:extLst>
              <a:ext uri="{FF2B5EF4-FFF2-40B4-BE49-F238E27FC236}">
                <a16:creationId xmlns:a16="http://schemas.microsoft.com/office/drawing/2014/main" id="{0BFC3921-CBC7-445E-B16A-5DE0A9B3410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3" name="Picture 2">
            <a:extLst>
              <a:ext uri="{FF2B5EF4-FFF2-40B4-BE49-F238E27FC236}">
                <a16:creationId xmlns:a16="http://schemas.microsoft.com/office/drawing/2014/main" id="{90B4D358-4924-4D60-B18B-11024E2ABA9D}"/>
              </a:ext>
            </a:extLst>
          </p:cNvPr>
          <p:cNvPicPr>
            <a:picLocks noChangeAspect="1"/>
          </p:cNvPicPr>
          <p:nvPr/>
        </p:nvPicPr>
        <p:blipFill>
          <a:blip r:embed="rId3"/>
          <a:stretch>
            <a:fillRect/>
          </a:stretch>
        </p:blipFill>
        <p:spPr>
          <a:xfrm>
            <a:off x="0" y="2197999"/>
            <a:ext cx="9144000" cy="1292913"/>
          </a:xfrm>
          <a:prstGeom prst="rect">
            <a:avLst/>
          </a:prstGeom>
        </p:spPr>
      </p:pic>
      <p:pic>
        <p:nvPicPr>
          <p:cNvPr id="12" name="Picture 11">
            <a:extLst>
              <a:ext uri="{FF2B5EF4-FFF2-40B4-BE49-F238E27FC236}">
                <a16:creationId xmlns:a16="http://schemas.microsoft.com/office/drawing/2014/main" id="{4A3DAACB-7203-487C-BF69-133DE0220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968" y="4157504"/>
            <a:ext cx="3496063" cy="1076642"/>
          </a:xfrm>
          <a:prstGeom prst="rect">
            <a:avLst/>
          </a:prstGeom>
          <a:ln/>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23795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Rektifizierungsansatz</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Slide Number Placeholder 5">
            <a:extLst>
              <a:ext uri="{FF2B5EF4-FFF2-40B4-BE49-F238E27FC236}">
                <a16:creationId xmlns:a16="http://schemas.microsoft.com/office/drawing/2014/main" id="{786FB04A-6477-4A23-8230-B365EDC45C24}"/>
              </a:ext>
            </a:extLst>
          </p:cNvPr>
          <p:cNvSpPr txBox="1">
            <a:spLocks/>
          </p:cNvSpPr>
          <p:nvPr/>
        </p:nvSpPr>
        <p:spPr>
          <a:xfrm>
            <a:off x="539750" y="5900738"/>
            <a:ext cx="431800" cy="365125"/>
          </a:xfrm>
          <a:prstGeom prst="rect">
            <a:avLst/>
          </a:prstGeom>
        </p:spPr>
        <p:txBody>
          <a:bodyPr vert="horz" lIns="91440" tIns="45720" rIns="91440" bIns="45720" rtlCol="0" anchor="ctr"/>
          <a:lstStyle>
            <a:defPPr>
              <a:defRPr lang="de-DE"/>
            </a:defPPr>
            <a:lvl1pPr algn="l" rtl="0" eaLnBrk="0" fontAlgn="base" hangingPunct="0">
              <a:lnSpc>
                <a:spcPct val="80000"/>
              </a:lnSpc>
              <a:spcBef>
                <a:spcPct val="50000"/>
              </a:spcBef>
              <a:spcAft>
                <a:spcPct val="0"/>
              </a:spcAft>
              <a:defRPr sz="1200" u="none" kern="1200">
                <a:solidFill>
                  <a:schemeClr val="bg1"/>
                </a:solidFill>
                <a:latin typeface="Arial Narrow" pitchFamily="-112" charset="0"/>
                <a:ea typeface="ＭＳ Ｐゴシック" pitchFamily="-112"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a:lstStyle>
          <a:p>
            <a:pPr>
              <a:defRPr/>
            </a:pPr>
            <a:fld id="{944B4367-9E0C-405E-84D6-0F55A4E33EA1}" type="slidenum">
              <a:rPr lang="de-DE" smtClean="0"/>
              <a:pPr>
                <a:defRPr/>
              </a:pPr>
              <a:t>19</a:t>
            </a:fld>
            <a:endParaRPr lang="de-DE" dirty="0"/>
          </a:p>
        </p:txBody>
      </p:sp>
      <p:sp>
        <p:nvSpPr>
          <p:cNvPr id="11" name="Content Placeholder 2">
            <a:extLst>
              <a:ext uri="{FF2B5EF4-FFF2-40B4-BE49-F238E27FC236}">
                <a16:creationId xmlns:a16="http://schemas.microsoft.com/office/drawing/2014/main" id="{9185C6B2-839C-4DAB-8276-D9869112004F}"/>
              </a:ext>
            </a:extLst>
          </p:cNvPr>
          <p:cNvSpPr>
            <a:spLocks noGrp="1"/>
          </p:cNvSpPr>
          <p:nvPr>
            <p:ph idx="1"/>
          </p:nvPr>
        </p:nvSpPr>
        <p:spPr>
          <a:xfrm>
            <a:off x="509254" y="1259645"/>
            <a:ext cx="8351837" cy="4038600"/>
          </a:xfrm>
        </p:spPr>
        <p:txBody>
          <a:bodyPr/>
          <a:lstStyle/>
          <a:p>
            <a:pPr>
              <a:buFont typeface="Arial" panose="020B0604020202020204" pitchFamily="34" charset="0"/>
              <a:buChar char="•"/>
            </a:pPr>
            <a:r>
              <a:rPr lang="de-DE" sz="2000" dirty="0">
                <a:latin typeface="Calibri (Body)"/>
              </a:rPr>
              <a:t>Ist auf eine schnelle und effiziente Rekonstruktion einer Szene ausgelegt.</a:t>
            </a:r>
          </a:p>
          <a:p>
            <a:pPr>
              <a:buFont typeface="Arial" panose="020B0604020202020204" pitchFamily="34" charset="0"/>
              <a:buChar char="•"/>
            </a:pPr>
            <a:r>
              <a:rPr lang="de-DE" sz="2000" dirty="0">
                <a:latin typeface="Calibri (Body)"/>
              </a:rPr>
              <a:t>Keine Bestimmung der Kameraparameter.</a:t>
            </a:r>
          </a:p>
          <a:p>
            <a:pPr>
              <a:buFont typeface="Arial" panose="020B0604020202020204" pitchFamily="34" charset="0"/>
              <a:buChar char="•"/>
            </a:pPr>
            <a:r>
              <a:rPr lang="de-DE" sz="2000" dirty="0">
                <a:latin typeface="Calibri (Body)"/>
              </a:rPr>
              <a:t>Methode beruht auf zuvorige rektifizierung der Bilder.</a:t>
            </a:r>
          </a:p>
        </p:txBody>
      </p:sp>
      <p:pic>
        <p:nvPicPr>
          <p:cNvPr id="12" name="Picture 11">
            <a:extLst>
              <a:ext uri="{FF2B5EF4-FFF2-40B4-BE49-F238E27FC236}">
                <a16:creationId xmlns:a16="http://schemas.microsoft.com/office/drawing/2014/main" id="{B2056615-C65F-4174-ACA1-B02F57E8D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08920"/>
            <a:ext cx="4440923" cy="2791258"/>
          </a:xfrm>
          <a:prstGeom prst="rect">
            <a:avLst/>
          </a:prstGeom>
        </p:spPr>
      </p:pic>
      <p:pic>
        <p:nvPicPr>
          <p:cNvPr id="13" name="Picture 12">
            <a:extLst>
              <a:ext uri="{FF2B5EF4-FFF2-40B4-BE49-F238E27FC236}">
                <a16:creationId xmlns:a16="http://schemas.microsoft.com/office/drawing/2014/main" id="{7C1C3DE4-7D09-44DB-9C32-7DA012D55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77" y="2708920"/>
            <a:ext cx="4440923" cy="2769450"/>
          </a:xfrm>
          <a:prstGeom prst="rect">
            <a:avLst/>
          </a:prstGeom>
        </p:spPr>
      </p:pic>
      <p:sp>
        <p:nvSpPr>
          <p:cNvPr id="14" name="Footer Placeholder 4">
            <a:extLst>
              <a:ext uri="{FF2B5EF4-FFF2-40B4-BE49-F238E27FC236}">
                <a16:creationId xmlns:a16="http://schemas.microsoft.com/office/drawing/2014/main" id="{3A80B1B4-E85E-4F19-8C57-B222E8F365E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46560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r>
              <a:rPr lang="de-DE" dirty="0"/>
              <a:t>04.07.2018</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
        <p:nvSpPr>
          <p:cNvPr id="9" name="Footer Placeholder 4">
            <a:extLst>
              <a:ext uri="{FF2B5EF4-FFF2-40B4-BE49-F238E27FC236}">
                <a16:creationId xmlns:a16="http://schemas.microsoft.com/office/drawing/2014/main" id="{A29536C6-32F9-46AE-A1F1-C7CBF5073C28}"/>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4438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685800" y="2780928"/>
            <a:ext cx="7772400" cy="533400"/>
          </a:xfrm>
        </p:spPr>
        <p:txBody>
          <a:bodyPr/>
          <a:lstStyle/>
          <a:p>
            <a:pPr algn="ctr"/>
            <a:r>
              <a:rPr lang="de-DE" sz="6600" dirty="0"/>
              <a:t>Zusatzfolien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13" name="Footer Placeholder 4">
            <a:extLst>
              <a:ext uri="{FF2B5EF4-FFF2-40B4-BE49-F238E27FC236}">
                <a16:creationId xmlns:a16="http://schemas.microsoft.com/office/drawing/2014/main" id="{228F262C-359B-4912-BBA5-61B51AE0302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3343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21</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
        <p:nvSpPr>
          <p:cNvPr id="8" name="Footer Placeholder 4">
            <a:extLst>
              <a:ext uri="{FF2B5EF4-FFF2-40B4-BE49-F238E27FC236}">
                <a16:creationId xmlns:a16="http://schemas.microsoft.com/office/drawing/2014/main" id="{AC769688-2D0E-4AF4-8B63-60B6B3A1C72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61411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22</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Content Placeholder 2">
            <a:extLst>
              <a:ext uri="{FF2B5EF4-FFF2-40B4-BE49-F238E27FC236}">
                <a16:creationId xmlns:a16="http://schemas.microsoft.com/office/drawing/2014/main" id="{074A7574-DF88-43AA-8461-57C2485230EC}"/>
              </a:ext>
            </a:extLst>
          </p:cNvPr>
          <p:cNvSpPr txBox="1">
            <a:spLocks/>
          </p:cNvSpPr>
          <p:nvPr/>
        </p:nvSpPr>
        <p:spPr bwMode="auto">
          <a:xfrm>
            <a:off x="180976" y="10287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Fundamental Matrix und Essentielle Matrix</a:t>
            </a:r>
          </a:p>
          <a:p>
            <a:pPr marL="457200" lvl="1" indent="0">
              <a:lnSpc>
                <a:spcPct val="100000"/>
              </a:lnSpc>
            </a:pPr>
            <a:endParaRPr lang="de-DE" sz="2400" u="none" kern="0" dirty="0">
              <a:latin typeface="Calibri (Body)"/>
            </a:endParaRPr>
          </a:p>
        </p:txBody>
      </p:sp>
      <p:pic>
        <p:nvPicPr>
          <p:cNvPr id="11" name="Picture 10">
            <a:extLst>
              <a:ext uri="{FF2B5EF4-FFF2-40B4-BE49-F238E27FC236}">
                <a16:creationId xmlns:a16="http://schemas.microsoft.com/office/drawing/2014/main" id="{ECE6BAF7-E018-4C0D-819F-1F383417E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25" y="1803491"/>
            <a:ext cx="7687748" cy="1848108"/>
          </a:xfrm>
          <a:prstGeom prst="rect">
            <a:avLst/>
          </a:prstGeom>
        </p:spPr>
      </p:pic>
      <p:pic>
        <p:nvPicPr>
          <p:cNvPr id="12" name="Picture 11">
            <a:extLst>
              <a:ext uri="{FF2B5EF4-FFF2-40B4-BE49-F238E27FC236}">
                <a16:creationId xmlns:a16="http://schemas.microsoft.com/office/drawing/2014/main" id="{4B89C6B8-D846-4B21-AAA2-6CDAC6D3D172}"/>
              </a:ext>
            </a:extLst>
          </p:cNvPr>
          <p:cNvPicPr>
            <a:picLocks noChangeAspect="1"/>
          </p:cNvPicPr>
          <p:nvPr/>
        </p:nvPicPr>
        <p:blipFill rotWithShape="1">
          <a:blip r:embed="rId4">
            <a:extLst>
              <a:ext uri="{28A0092B-C50C-407E-A947-70E740481C1C}">
                <a14:useLocalDpi xmlns:a14="http://schemas.microsoft.com/office/drawing/2010/main" val="0"/>
              </a:ext>
            </a:extLst>
          </a:blip>
          <a:srcRect b="21049"/>
          <a:stretch/>
        </p:blipFill>
        <p:spPr>
          <a:xfrm>
            <a:off x="1882039" y="3751611"/>
            <a:ext cx="5274921" cy="1999337"/>
          </a:xfrm>
          <a:prstGeom prst="rect">
            <a:avLst/>
          </a:prstGeom>
        </p:spPr>
      </p:pic>
      <p:sp>
        <p:nvSpPr>
          <p:cNvPr id="13" name="Footer Placeholder 4">
            <a:extLst>
              <a:ext uri="{FF2B5EF4-FFF2-40B4-BE49-F238E27FC236}">
                <a16:creationId xmlns:a16="http://schemas.microsoft.com/office/drawing/2014/main" id="{F6B89563-1FAC-4F09-AF79-33136BEA060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46567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3" name="Content Placeholder 7">
            <a:extLst>
              <a:ext uri="{FF2B5EF4-FFF2-40B4-BE49-F238E27FC236}">
                <a16:creationId xmlns:a16="http://schemas.microsoft.com/office/drawing/2014/main" id="{39383731-182C-4A9B-B7D7-D715C35AFE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3979" y="1124744"/>
            <a:ext cx="5356042" cy="1287574"/>
          </a:xfrm>
        </p:spPr>
      </p:pic>
      <p:pic>
        <p:nvPicPr>
          <p:cNvPr id="14" name="Picture 13">
            <a:extLst>
              <a:ext uri="{FF2B5EF4-FFF2-40B4-BE49-F238E27FC236}">
                <a16:creationId xmlns:a16="http://schemas.microsoft.com/office/drawing/2014/main" id="{24FDD988-FEC4-449D-82D4-FDC6325CE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467067"/>
            <a:ext cx="2430056" cy="852889"/>
          </a:xfrm>
          <a:prstGeom prst="rect">
            <a:avLst/>
          </a:prstGeom>
        </p:spPr>
      </p:pic>
      <p:pic>
        <p:nvPicPr>
          <p:cNvPr id="15" name="Picture 14">
            <a:extLst>
              <a:ext uri="{FF2B5EF4-FFF2-40B4-BE49-F238E27FC236}">
                <a16:creationId xmlns:a16="http://schemas.microsoft.com/office/drawing/2014/main" id="{59A17358-ED22-4159-8B93-C58623973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821" y="3353363"/>
            <a:ext cx="3382126" cy="659228"/>
          </a:xfrm>
          <a:prstGeom prst="rect">
            <a:avLst/>
          </a:prstGeom>
        </p:spPr>
      </p:pic>
      <p:pic>
        <p:nvPicPr>
          <p:cNvPr id="16" name="Picture 15">
            <a:extLst>
              <a:ext uri="{FF2B5EF4-FFF2-40B4-BE49-F238E27FC236}">
                <a16:creationId xmlns:a16="http://schemas.microsoft.com/office/drawing/2014/main" id="{AF66AFCB-1043-4D7B-97FA-1F7CCDA41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8814" y="4063970"/>
            <a:ext cx="5024136" cy="876209"/>
          </a:xfrm>
          <a:prstGeom prst="rect">
            <a:avLst/>
          </a:prstGeom>
        </p:spPr>
      </p:pic>
      <p:pic>
        <p:nvPicPr>
          <p:cNvPr id="17" name="Picture 16">
            <a:extLst>
              <a:ext uri="{FF2B5EF4-FFF2-40B4-BE49-F238E27FC236}">
                <a16:creationId xmlns:a16="http://schemas.microsoft.com/office/drawing/2014/main" id="{F1D32D67-1833-4C92-B7EA-CCC2171905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4327" y="4989241"/>
            <a:ext cx="2753109" cy="847843"/>
          </a:xfrm>
          <a:prstGeom prst="rect">
            <a:avLst/>
          </a:prstGeom>
        </p:spPr>
      </p:pic>
      <p:sp>
        <p:nvSpPr>
          <p:cNvPr id="11" name="Footer Placeholder 4">
            <a:extLst>
              <a:ext uri="{FF2B5EF4-FFF2-40B4-BE49-F238E27FC236}">
                <a16:creationId xmlns:a16="http://schemas.microsoft.com/office/drawing/2014/main" id="{F15476FE-EC5F-4BD9-9C70-2746E5723CB5}"/>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39426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24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4" name="Picture 3">
            <a:extLst>
              <a:ext uri="{FF2B5EF4-FFF2-40B4-BE49-F238E27FC236}">
                <a16:creationId xmlns:a16="http://schemas.microsoft.com/office/drawing/2014/main" id="{A0D626CB-8E69-4F94-8B7B-1988E318B467}"/>
              </a:ext>
            </a:extLst>
          </p:cNvPr>
          <p:cNvPicPr>
            <a:picLocks noChangeAspect="1"/>
          </p:cNvPicPr>
          <p:nvPr/>
        </p:nvPicPr>
        <p:blipFill>
          <a:blip r:embed="rId3"/>
          <a:stretch>
            <a:fillRect/>
          </a:stretch>
        </p:blipFill>
        <p:spPr>
          <a:xfrm>
            <a:off x="-11795" y="833202"/>
            <a:ext cx="9144000" cy="6024798"/>
          </a:xfrm>
          <a:prstGeom prst="rect">
            <a:avLst/>
          </a:prstGeom>
        </p:spPr>
      </p:pic>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Acht-Punkte-Algorithmus</a:t>
            </a:r>
          </a:p>
        </p:txBody>
      </p:sp>
      <p:sp>
        <p:nvSpPr>
          <p:cNvPr id="5" name="Rectangle 4">
            <a:extLst>
              <a:ext uri="{FF2B5EF4-FFF2-40B4-BE49-F238E27FC236}">
                <a16:creationId xmlns:a16="http://schemas.microsoft.com/office/drawing/2014/main" id="{4EC06925-E197-4EBA-9329-D32003E41DEC}"/>
              </a:ext>
            </a:extLst>
          </p:cNvPr>
          <p:cNvSpPr/>
          <p:nvPr/>
        </p:nvSpPr>
        <p:spPr bwMode="auto">
          <a:xfrm>
            <a:off x="7740352" y="2924944"/>
            <a:ext cx="1008112" cy="792088"/>
          </a:xfrm>
          <a:prstGeom prst="rect">
            <a:avLst/>
          </a:prstGeom>
          <a:solidFill>
            <a:schemeClr val="bg1"/>
          </a:solidFill>
          <a:ln>
            <a:no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accent3"/>
              </a:solidFill>
              <a:effectLst/>
              <a:latin typeface="Arial Narrow" pitchFamily="-112" charset="0"/>
              <a:ea typeface="ＭＳ Ｐゴシック" pitchFamily="-112" charset="-128"/>
            </a:endParaRPr>
          </a:p>
        </p:txBody>
      </p:sp>
    </p:spTree>
    <p:extLst>
      <p:ext uri="{BB962C8B-B14F-4D97-AF65-F5344CB8AC3E}">
        <p14:creationId xmlns:p14="http://schemas.microsoft.com/office/powerpoint/2010/main" val="3825160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solidFill>
                  <a:schemeClr val="tx1"/>
                </a:solidFill>
                <a:latin typeface="Calibri" panose="020F0502020204030204" pitchFamily="34" charset="0"/>
                <a:cs typeface="Calibri" panose="020F0502020204030204" pitchFamily="34" charset="0"/>
              </a:rPr>
              <a:t>Bestimmung extrinsischer Kameraparameter</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3" name="Picture 2">
            <a:extLst>
              <a:ext uri="{FF2B5EF4-FFF2-40B4-BE49-F238E27FC236}">
                <a16:creationId xmlns:a16="http://schemas.microsoft.com/office/drawing/2014/main" id="{38B80F73-331C-48EB-8559-18A745A8E96F}"/>
              </a:ext>
            </a:extLst>
          </p:cNvPr>
          <p:cNvPicPr>
            <a:picLocks noChangeAspect="1"/>
          </p:cNvPicPr>
          <p:nvPr/>
        </p:nvPicPr>
        <p:blipFill>
          <a:blip r:embed="rId3"/>
          <a:stretch>
            <a:fillRect/>
          </a:stretch>
        </p:blipFill>
        <p:spPr>
          <a:xfrm>
            <a:off x="971550" y="1291106"/>
            <a:ext cx="2691000" cy="1601600"/>
          </a:xfrm>
          <a:prstGeom prst="rect">
            <a:avLst/>
          </a:prstGeom>
        </p:spPr>
      </p:pic>
      <p:pic>
        <p:nvPicPr>
          <p:cNvPr id="4" name="Picture 3">
            <a:extLst>
              <a:ext uri="{FF2B5EF4-FFF2-40B4-BE49-F238E27FC236}">
                <a16:creationId xmlns:a16="http://schemas.microsoft.com/office/drawing/2014/main" id="{F9F0132D-99E2-457E-9684-E9A67B0E60F1}"/>
              </a:ext>
            </a:extLst>
          </p:cNvPr>
          <p:cNvPicPr>
            <a:picLocks noChangeAspect="1"/>
          </p:cNvPicPr>
          <p:nvPr/>
        </p:nvPicPr>
        <p:blipFill>
          <a:blip r:embed="rId4"/>
          <a:stretch>
            <a:fillRect/>
          </a:stretch>
        </p:blipFill>
        <p:spPr>
          <a:xfrm>
            <a:off x="1509750" y="3085418"/>
            <a:ext cx="1614600" cy="571200"/>
          </a:xfrm>
          <a:prstGeom prst="rect">
            <a:avLst/>
          </a:prstGeom>
        </p:spPr>
      </p:pic>
      <p:pic>
        <p:nvPicPr>
          <p:cNvPr id="5" name="Picture 4">
            <a:extLst>
              <a:ext uri="{FF2B5EF4-FFF2-40B4-BE49-F238E27FC236}">
                <a16:creationId xmlns:a16="http://schemas.microsoft.com/office/drawing/2014/main" id="{4791813A-F689-48DE-A410-6C3A287938F6}"/>
              </a:ext>
            </a:extLst>
          </p:cNvPr>
          <p:cNvPicPr>
            <a:picLocks noChangeAspect="1"/>
          </p:cNvPicPr>
          <p:nvPr/>
        </p:nvPicPr>
        <p:blipFill>
          <a:blip r:embed="rId5"/>
          <a:stretch>
            <a:fillRect/>
          </a:stretch>
        </p:blipFill>
        <p:spPr>
          <a:xfrm>
            <a:off x="1195800" y="3839779"/>
            <a:ext cx="2466750" cy="515200"/>
          </a:xfrm>
          <a:prstGeom prst="rect">
            <a:avLst/>
          </a:prstGeom>
        </p:spPr>
      </p:pic>
      <p:pic>
        <p:nvPicPr>
          <p:cNvPr id="6" name="Picture 5">
            <a:extLst>
              <a:ext uri="{FF2B5EF4-FFF2-40B4-BE49-F238E27FC236}">
                <a16:creationId xmlns:a16="http://schemas.microsoft.com/office/drawing/2014/main" id="{ADDB0BC0-EC8C-43B6-8186-8D5A56635067}"/>
              </a:ext>
            </a:extLst>
          </p:cNvPr>
          <p:cNvPicPr>
            <a:picLocks noChangeAspect="1"/>
          </p:cNvPicPr>
          <p:nvPr/>
        </p:nvPicPr>
        <p:blipFill>
          <a:blip r:embed="rId6"/>
          <a:stretch>
            <a:fillRect/>
          </a:stretch>
        </p:blipFill>
        <p:spPr>
          <a:xfrm>
            <a:off x="4357688" y="1258271"/>
            <a:ext cx="4215900" cy="1265600"/>
          </a:xfrm>
          <a:prstGeom prst="rect">
            <a:avLst/>
          </a:prstGeom>
        </p:spPr>
      </p:pic>
      <p:pic>
        <p:nvPicPr>
          <p:cNvPr id="8" name="Picture 7">
            <a:extLst>
              <a:ext uri="{FF2B5EF4-FFF2-40B4-BE49-F238E27FC236}">
                <a16:creationId xmlns:a16="http://schemas.microsoft.com/office/drawing/2014/main" id="{C0B7E7FC-3CA2-435F-8458-E6DD0C18555D}"/>
              </a:ext>
            </a:extLst>
          </p:cNvPr>
          <p:cNvPicPr>
            <a:picLocks noChangeAspect="1"/>
          </p:cNvPicPr>
          <p:nvPr/>
        </p:nvPicPr>
        <p:blipFill>
          <a:blip r:embed="rId7"/>
          <a:stretch>
            <a:fillRect/>
          </a:stretch>
        </p:blipFill>
        <p:spPr>
          <a:xfrm>
            <a:off x="450726" y="4487489"/>
            <a:ext cx="3722550" cy="1164800"/>
          </a:xfrm>
          <a:prstGeom prst="rect">
            <a:avLst/>
          </a:prstGeom>
        </p:spPr>
      </p:pic>
      <p:pic>
        <p:nvPicPr>
          <p:cNvPr id="11" name="Picture 10">
            <a:extLst>
              <a:ext uri="{FF2B5EF4-FFF2-40B4-BE49-F238E27FC236}">
                <a16:creationId xmlns:a16="http://schemas.microsoft.com/office/drawing/2014/main" id="{093E107D-0743-4849-ACEA-6EF9EF7596EA}"/>
              </a:ext>
            </a:extLst>
          </p:cNvPr>
          <p:cNvPicPr>
            <a:picLocks noChangeAspect="1"/>
          </p:cNvPicPr>
          <p:nvPr/>
        </p:nvPicPr>
        <p:blipFill>
          <a:blip r:embed="rId8"/>
          <a:stretch>
            <a:fillRect/>
          </a:stretch>
        </p:blipFill>
        <p:spPr>
          <a:xfrm>
            <a:off x="5296699" y="2732548"/>
            <a:ext cx="2377050" cy="593600"/>
          </a:xfrm>
          <a:prstGeom prst="rect">
            <a:avLst/>
          </a:prstGeom>
        </p:spPr>
      </p:pic>
      <p:pic>
        <p:nvPicPr>
          <p:cNvPr id="12" name="Picture 11">
            <a:extLst>
              <a:ext uri="{FF2B5EF4-FFF2-40B4-BE49-F238E27FC236}">
                <a16:creationId xmlns:a16="http://schemas.microsoft.com/office/drawing/2014/main" id="{11CB61C5-FF9A-4509-B252-BB91EC9DD0A5}"/>
              </a:ext>
            </a:extLst>
          </p:cNvPr>
          <p:cNvPicPr>
            <a:picLocks noChangeAspect="1"/>
          </p:cNvPicPr>
          <p:nvPr/>
        </p:nvPicPr>
        <p:blipFill>
          <a:blip r:embed="rId9"/>
          <a:stretch>
            <a:fillRect/>
          </a:stretch>
        </p:blipFill>
        <p:spPr>
          <a:xfrm>
            <a:off x="4085749" y="3474761"/>
            <a:ext cx="4798950" cy="918400"/>
          </a:xfrm>
          <a:prstGeom prst="rect">
            <a:avLst/>
          </a:prstGeom>
        </p:spPr>
      </p:pic>
      <p:sp>
        <p:nvSpPr>
          <p:cNvPr id="14" name="Footer Placeholder 4">
            <a:extLst>
              <a:ext uri="{FF2B5EF4-FFF2-40B4-BE49-F238E27FC236}">
                <a16:creationId xmlns:a16="http://schemas.microsoft.com/office/drawing/2014/main" id="{009E80F5-18E4-47B1-9CE8-9FB29A54778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096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Sampson-Approximation genaues Verfahren</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8832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Unterschiedliche Auflösungen </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3" name="Picture 2">
            <a:extLst>
              <a:ext uri="{FF2B5EF4-FFF2-40B4-BE49-F238E27FC236}">
                <a16:creationId xmlns:a16="http://schemas.microsoft.com/office/drawing/2014/main" id="{ACB1B4F0-B850-4142-90C3-A983930416CC}"/>
              </a:ext>
            </a:extLst>
          </p:cNvPr>
          <p:cNvPicPr>
            <a:picLocks noChangeAspect="1"/>
          </p:cNvPicPr>
          <p:nvPr/>
        </p:nvPicPr>
        <p:blipFill>
          <a:blip r:embed="rId3"/>
          <a:stretch>
            <a:fillRect/>
          </a:stretch>
        </p:blipFill>
        <p:spPr>
          <a:xfrm>
            <a:off x="109424" y="1463400"/>
            <a:ext cx="8925151" cy="3931200"/>
          </a:xfrm>
          <a:prstGeom prst="rect">
            <a:avLst/>
          </a:prstGeom>
        </p:spPr>
      </p:pic>
    </p:spTree>
    <p:extLst>
      <p:ext uri="{BB962C8B-B14F-4D97-AF65-F5344CB8AC3E}">
        <p14:creationId xmlns:p14="http://schemas.microsoft.com/office/powerpoint/2010/main" val="302937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Unterschiedliche Auflösungen </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11" name="Picture 10">
            <a:extLst>
              <a:ext uri="{FF2B5EF4-FFF2-40B4-BE49-F238E27FC236}">
                <a16:creationId xmlns:a16="http://schemas.microsoft.com/office/drawing/2014/main" id="{3C4A3717-B879-49F6-A387-93CF97E10288}"/>
              </a:ext>
            </a:extLst>
          </p:cNvPr>
          <p:cNvPicPr>
            <a:picLocks noChangeAspect="1"/>
          </p:cNvPicPr>
          <p:nvPr/>
        </p:nvPicPr>
        <p:blipFill>
          <a:blip r:embed="rId3"/>
          <a:stretch>
            <a:fillRect/>
          </a:stretch>
        </p:blipFill>
        <p:spPr>
          <a:xfrm>
            <a:off x="356099" y="1805000"/>
            <a:ext cx="8431801" cy="3248000"/>
          </a:xfrm>
          <a:prstGeom prst="rect">
            <a:avLst/>
          </a:prstGeom>
        </p:spPr>
      </p:pic>
      <p:pic>
        <p:nvPicPr>
          <p:cNvPr id="12" name="Picture 11">
            <a:extLst>
              <a:ext uri="{FF2B5EF4-FFF2-40B4-BE49-F238E27FC236}">
                <a16:creationId xmlns:a16="http://schemas.microsoft.com/office/drawing/2014/main" id="{F27BFF28-D4BE-4E0E-96CD-BDFB8997DC42}"/>
              </a:ext>
            </a:extLst>
          </p:cNvPr>
          <p:cNvPicPr>
            <a:picLocks noChangeAspect="1"/>
          </p:cNvPicPr>
          <p:nvPr/>
        </p:nvPicPr>
        <p:blipFill>
          <a:blip r:embed="rId4"/>
          <a:stretch>
            <a:fillRect/>
          </a:stretch>
        </p:blipFill>
        <p:spPr>
          <a:xfrm>
            <a:off x="423373" y="1771724"/>
            <a:ext cx="8297251" cy="3348800"/>
          </a:xfrm>
          <a:prstGeom prst="rect">
            <a:avLst/>
          </a:prstGeom>
        </p:spPr>
      </p:pic>
    </p:spTree>
    <p:extLst>
      <p:ext uri="{BB962C8B-B14F-4D97-AF65-F5344CB8AC3E}">
        <p14:creationId xmlns:p14="http://schemas.microsoft.com/office/powerpoint/2010/main" val="7726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Punktesortierungsalgorithmus</a:t>
            </a:r>
          </a:p>
        </p:txBody>
      </p:sp>
      <p:sp>
        <p:nvSpPr>
          <p:cNvPr id="8" name="Footer Placeholder 4">
            <a:extLst>
              <a:ext uri="{FF2B5EF4-FFF2-40B4-BE49-F238E27FC236}">
                <a16:creationId xmlns:a16="http://schemas.microsoft.com/office/drawing/2014/main" id="{A68E7687-9A4C-49FD-B946-BCACB7463D22}"/>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10445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
        <p:nvSpPr>
          <p:cNvPr id="6" name="Footer Placeholder 4">
            <a:extLst>
              <a:ext uri="{FF2B5EF4-FFF2-40B4-BE49-F238E27FC236}">
                <a16:creationId xmlns:a16="http://schemas.microsoft.com/office/drawing/2014/main" id="{827C6D97-95FF-4D0F-AFF2-9558221650B7}"/>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30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590931"/>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Vergleich der Computergrafik pipeline und der Computer Vision Pipeline</a:t>
            </a:r>
          </a:p>
        </p:txBody>
      </p:sp>
      <p:sp>
        <p:nvSpPr>
          <p:cNvPr id="8" name="Footer Placeholder 4">
            <a:extLst>
              <a:ext uri="{FF2B5EF4-FFF2-40B4-BE49-F238E27FC236}">
                <a16:creationId xmlns:a16="http://schemas.microsoft.com/office/drawing/2014/main" id="{05EFDA29-BA5D-4ED8-A81E-4E2D52890993}"/>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5140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471488" y="334182"/>
            <a:ext cx="7772400" cy="533400"/>
          </a:xfrm>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928688"/>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51826" y="2367610"/>
            <a:ext cx="7056784" cy="814286"/>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Arbeitsprozess des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26501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79512" y="4971240"/>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mit rektifizierten Bildern.</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4" name="Rectangle: Rounded Corners 13">
            <a:extLst>
              <a:ext uri="{FF2B5EF4-FFF2-40B4-BE49-F238E27FC236}">
                <a16:creationId xmlns:a16="http://schemas.microsoft.com/office/drawing/2014/main" id="{A1539B6D-6D33-4464-904B-11C7AAEF385B}"/>
              </a:ext>
            </a:extLst>
          </p:cNvPr>
          <p:cNvSpPr/>
          <p:nvPr/>
        </p:nvSpPr>
        <p:spPr bwMode="auto">
          <a:xfrm>
            <a:off x="1851826" y="4118128"/>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Auswirkung unterschiedlicher Auflösungen</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Rekonstruktionsergebnisse bei unterschiedlichen Auflösungen. </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5" name="Footer Placeholder 4">
            <a:extLst>
              <a:ext uri="{FF2B5EF4-FFF2-40B4-BE49-F238E27FC236}">
                <a16:creationId xmlns:a16="http://schemas.microsoft.com/office/drawing/2014/main" id="{F8E2A0DE-4DEB-4D1C-86AF-C413F7D4CB4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
        <p:nvSpPr>
          <p:cNvPr id="13" name="Footer Placeholder 4">
            <a:extLst>
              <a:ext uri="{FF2B5EF4-FFF2-40B4-BE49-F238E27FC236}">
                <a16:creationId xmlns:a16="http://schemas.microsoft.com/office/drawing/2014/main" id="{8565F616-C99E-43D8-A9B8-380ED8337B5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50732" cy="2661893"/>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419872" y="2044816"/>
            <a:ext cx="5194666" cy="2659251"/>
          </a:xfrm>
          <a:prstGeom prst="rect">
            <a:avLst/>
          </a:prstGeom>
        </p:spPr>
      </p:pic>
      <p:grpSp>
        <p:nvGrpSpPr>
          <p:cNvPr id="20" name="Group 19">
            <a:extLst>
              <a:ext uri="{FF2B5EF4-FFF2-40B4-BE49-F238E27FC236}">
                <a16:creationId xmlns:a16="http://schemas.microsoft.com/office/drawing/2014/main" id="{EA433C6F-F7CC-489C-B0A4-BFAFC3326E53}"/>
              </a:ext>
            </a:extLst>
          </p:cNvPr>
          <p:cNvGrpSpPr/>
          <p:nvPr/>
        </p:nvGrpSpPr>
        <p:grpSpPr>
          <a:xfrm>
            <a:off x="179512" y="1936442"/>
            <a:ext cx="8681524" cy="3348164"/>
            <a:chOff x="231238" y="1765024"/>
            <a:chExt cx="8681524" cy="3348164"/>
          </a:xfrm>
        </p:grpSpPr>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65024"/>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grpSp>
          <p:nvGrpSpPr>
            <p:cNvPr id="19" name="Group 18">
              <a:extLst>
                <a:ext uri="{FF2B5EF4-FFF2-40B4-BE49-F238E27FC236}">
                  <a16:creationId xmlns:a16="http://schemas.microsoft.com/office/drawing/2014/main" id="{7B0244A8-EED8-4F2C-B6E4-2454CFEB9A7B}"/>
                </a:ext>
              </a:extLst>
            </p:cNvPr>
            <p:cNvGrpSpPr/>
            <p:nvPr/>
          </p:nvGrpSpPr>
          <p:grpSpPr>
            <a:xfrm>
              <a:off x="2098721" y="2047750"/>
              <a:ext cx="4333333" cy="2783690"/>
              <a:chOff x="2098721" y="2047750"/>
              <a:chExt cx="4333333" cy="2783690"/>
            </a:xfrm>
          </p:grpSpPr>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pic>
            <p:nvPicPr>
              <p:cNvPr id="18" name="Picture 17">
                <a:extLst>
                  <a:ext uri="{FF2B5EF4-FFF2-40B4-BE49-F238E27FC236}">
                    <a16:creationId xmlns:a16="http://schemas.microsoft.com/office/drawing/2014/main" id="{DC0FE96D-614A-429F-A917-7AEA7BED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721" y="2509033"/>
                <a:ext cx="4333333" cy="1152381"/>
              </a:xfrm>
              <a:prstGeom prst="rect">
                <a:avLst/>
              </a:prstGeom>
            </p:spPr>
          </p:pic>
        </p:grpSp>
      </p:grpSp>
      <p:sp>
        <p:nvSpPr>
          <p:cNvPr id="22" name="Title 8">
            <a:extLst>
              <a:ext uri="{FF2B5EF4-FFF2-40B4-BE49-F238E27FC236}">
                <a16:creationId xmlns:a16="http://schemas.microsoft.com/office/drawing/2014/main" id="{101B8B4D-1B7B-4B95-809D-F11F5AA4EBA9}"/>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 name="Footer Placeholder 4">
            <a:extLst>
              <a:ext uri="{FF2B5EF4-FFF2-40B4-BE49-F238E27FC236}">
                <a16:creationId xmlns:a16="http://schemas.microsoft.com/office/drawing/2014/main" id="{5BD54DC3-33C0-4EDC-8A04-06C34C1B3CEF}"/>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40944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B459E15F-2D84-44D1-8C77-9B481E83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30" y="1792579"/>
            <a:ext cx="8015740" cy="3168352"/>
          </a:xfrm>
          <a:prstGeom prst="rect">
            <a:avLst/>
          </a:prstGeom>
        </p:spPr>
      </p:pic>
      <p:pic>
        <p:nvPicPr>
          <p:cNvPr id="11" name="Picture 10">
            <a:extLst>
              <a:ext uri="{FF2B5EF4-FFF2-40B4-BE49-F238E27FC236}">
                <a16:creationId xmlns:a16="http://schemas.microsoft.com/office/drawing/2014/main" id="{45863D30-2D7B-407D-B54E-003B98960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38" y="1014075"/>
            <a:ext cx="7302288" cy="4725361"/>
          </a:xfrm>
          <a:prstGeom prst="rect">
            <a:avLst/>
          </a:prstGeom>
        </p:spPr>
      </p:pic>
      <p:sp>
        <p:nvSpPr>
          <p:cNvPr id="12" name="Title 8">
            <a:extLst>
              <a:ext uri="{FF2B5EF4-FFF2-40B4-BE49-F238E27FC236}">
                <a16:creationId xmlns:a16="http://schemas.microsoft.com/office/drawing/2014/main" id="{C049E275-992C-4A51-9114-371F36630F94}"/>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9" name="Footer Placeholder 4">
            <a:extLst>
              <a:ext uri="{FF2B5EF4-FFF2-40B4-BE49-F238E27FC236}">
                <a16:creationId xmlns:a16="http://schemas.microsoft.com/office/drawing/2014/main" id="{5F7565AA-57EB-436E-9541-AE5BEBA31C5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6988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1" name="Picture 10">
            <a:extLst>
              <a:ext uri="{FF2B5EF4-FFF2-40B4-BE49-F238E27FC236}">
                <a16:creationId xmlns:a16="http://schemas.microsoft.com/office/drawing/2014/main" id="{9B81056A-A02D-46CA-9FDC-60A2F5DA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529" y="3489450"/>
            <a:ext cx="2753109" cy="847843"/>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64906836-F173-4C3E-8F73-CEEF22E1A32F}"/>
              </a:ext>
            </a:extLst>
          </p:cNvPr>
          <p:cNvPicPr>
            <a:picLocks noChangeAspect="1"/>
          </p:cNvPicPr>
          <p:nvPr/>
        </p:nvPicPr>
        <p:blipFill rotWithShape="1">
          <a:blip r:embed="rId4">
            <a:extLst>
              <a:ext uri="{28A0092B-C50C-407E-A947-70E740481C1C}">
                <a14:useLocalDpi xmlns:a14="http://schemas.microsoft.com/office/drawing/2010/main" val="0"/>
              </a:ext>
            </a:extLst>
          </a:blip>
          <a:srcRect l="72195" r="4826"/>
          <a:stretch/>
        </p:blipFill>
        <p:spPr>
          <a:xfrm>
            <a:off x="3826008" y="1273191"/>
            <a:ext cx="1368153" cy="103837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
        <p:nvSpPr>
          <p:cNvPr id="13" name="Title 8">
            <a:extLst>
              <a:ext uri="{FF2B5EF4-FFF2-40B4-BE49-F238E27FC236}">
                <a16:creationId xmlns:a16="http://schemas.microsoft.com/office/drawing/2014/main" id="{B95D0849-C024-41EC-943A-75387E6D8DF8}"/>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a:latin typeface="Calibri" panose="020F0502020204030204" pitchFamily="34" charset="0"/>
                <a:cs typeface="Calibri" panose="020F0502020204030204" pitchFamily="34" charset="0"/>
              </a:rPr>
              <a:t>Grundlagen für die Stereorekonstruktion</a:t>
            </a:r>
            <a:endParaRPr lang="de-DE" b="1" u="none" kern="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CCE0C28-9B4B-439C-9256-A4CFFB4F3275}"/>
              </a:ext>
            </a:extLst>
          </p:cNvPr>
          <p:cNvPicPr>
            <a:picLocks noChangeAspect="1"/>
          </p:cNvPicPr>
          <p:nvPr/>
        </p:nvPicPr>
        <p:blipFill rotWithShape="1">
          <a:blip r:embed="rId5">
            <a:extLst>
              <a:ext uri="{28A0092B-C50C-407E-A947-70E740481C1C}">
                <a14:useLocalDpi xmlns:a14="http://schemas.microsoft.com/office/drawing/2010/main" val="0"/>
              </a:ext>
            </a:extLst>
          </a:blip>
          <a:srcRect l="14621" t="21580" r="15378" b="2149"/>
          <a:stretch/>
        </p:blipFill>
        <p:spPr>
          <a:xfrm>
            <a:off x="2500538" y="4509120"/>
            <a:ext cx="1387383" cy="938830"/>
          </a:xfrm>
          <a:prstGeom prst="rect">
            <a:avLst/>
          </a:prstGeom>
        </p:spPr>
      </p:pic>
      <p:pic>
        <p:nvPicPr>
          <p:cNvPr id="16" name="Picture 15">
            <a:extLst>
              <a:ext uri="{FF2B5EF4-FFF2-40B4-BE49-F238E27FC236}">
                <a16:creationId xmlns:a16="http://schemas.microsoft.com/office/drawing/2014/main" id="{FE8BAA48-55F7-4802-8AAD-A3384600E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074" y="4509120"/>
            <a:ext cx="1387382" cy="938830"/>
          </a:xfrm>
          <a:prstGeom prst="rect">
            <a:avLst/>
          </a:prstGeom>
        </p:spPr>
      </p:pic>
      <p:pic>
        <p:nvPicPr>
          <p:cNvPr id="15" name="Picture 14">
            <a:extLst>
              <a:ext uri="{FF2B5EF4-FFF2-40B4-BE49-F238E27FC236}">
                <a16:creationId xmlns:a16="http://schemas.microsoft.com/office/drawing/2014/main" id="{E8920758-BBF3-46C2-A264-46E177C24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932" y="2462401"/>
            <a:ext cx="5024136" cy="876209"/>
          </a:xfrm>
          <a:prstGeom prst="rect">
            <a:avLst/>
          </a:prstGeom>
        </p:spPr>
      </p:pic>
      <p:sp>
        <p:nvSpPr>
          <p:cNvPr id="17" name="Footer Placeholder 4">
            <a:extLst>
              <a:ext uri="{FF2B5EF4-FFF2-40B4-BE49-F238E27FC236}">
                <a16:creationId xmlns:a16="http://schemas.microsoft.com/office/drawing/2014/main" id="{590351B9-026B-489E-A11C-D3C0937AD9D9}"/>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D8259F72-6FC5-4242-AF78-5FC37F61CF91}"/>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9" name="Picture 8">
            <a:extLst>
              <a:ext uri="{FF2B5EF4-FFF2-40B4-BE49-F238E27FC236}">
                <a16:creationId xmlns:a16="http://schemas.microsoft.com/office/drawing/2014/main" id="{E2952EC4-F9B8-45F5-BFE2-1ADAE0A57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855" y="3015723"/>
            <a:ext cx="5321958" cy="2614508"/>
          </a:xfrm>
          <a:prstGeom prst="rect">
            <a:avLst/>
          </a:prstGeom>
        </p:spPr>
      </p:pic>
      <p:pic>
        <p:nvPicPr>
          <p:cNvPr id="11" name="Picture 10">
            <a:extLst>
              <a:ext uri="{FF2B5EF4-FFF2-40B4-BE49-F238E27FC236}">
                <a16:creationId xmlns:a16="http://schemas.microsoft.com/office/drawing/2014/main" id="{37D7F948-4538-4DF2-96A3-C45F52F7E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26" y="1287531"/>
            <a:ext cx="4934045" cy="2429336"/>
          </a:xfrm>
          <a:prstGeom prst="rect">
            <a:avLst/>
          </a:prstGeom>
        </p:spPr>
      </p:pic>
      <p:sp>
        <p:nvSpPr>
          <p:cNvPr id="12" name="Footer Placeholder 4">
            <a:extLst>
              <a:ext uri="{FF2B5EF4-FFF2-40B4-BE49-F238E27FC236}">
                <a16:creationId xmlns:a16="http://schemas.microsoft.com/office/drawing/2014/main" id="{02C5C401-F7DA-4921-9C3B-562C73AC24B6}"/>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3632</Words>
  <Application>Microsoft Office PowerPoint</Application>
  <PresentationFormat>On-screen Show (4:3)</PresentationFormat>
  <Paragraphs>462</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Arial Narrow</vt:lpstr>
      <vt:lpstr>Calibri</vt:lpstr>
      <vt:lpstr>Calibri (Body)</vt:lpstr>
      <vt:lpstr>Wingdings</vt:lpstr>
      <vt:lpstr>Leere Präsentation</vt:lpstr>
      <vt:lpstr>PowerPoint Presentation</vt:lpstr>
      <vt:lpstr>PowerPoint Presentation</vt:lpstr>
      <vt:lpstr>PowerPoint Presentation</vt:lpstr>
      <vt:lpstr>Gliederung</vt:lpstr>
      <vt:lpstr>Grundlagen für die Stereorekonstruktion</vt:lpstr>
      <vt:lpstr>Grundlagen für die Stereorekonstruktion</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Rektifizierungsansatz</vt:lpstr>
      <vt:lpstr>Zusatzfolien</vt:lpstr>
      <vt:lpstr>BackUpSlides</vt:lpstr>
      <vt:lpstr>BackUpSlides</vt:lpstr>
      <vt:lpstr>BackUpSlides</vt:lpstr>
      <vt:lpstr>Acht-Punkte-Algorithmus</vt:lpstr>
      <vt:lpstr>Bestimmung extrinsischer Kameraparameter</vt:lpstr>
      <vt:lpstr>BackUpSlides</vt:lpstr>
      <vt:lpstr>Unterschiedliche Auflösungen </vt:lpstr>
      <vt:lpstr>Unterschiedliche Auflösungen </vt:lpstr>
      <vt:lpstr>BackUpSlides</vt:lpstr>
      <vt:lpstr>BackUpSlides</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407</cp:revision>
  <dcterms:created xsi:type="dcterms:W3CDTF">2010-09-08T11:07:37Z</dcterms:created>
  <dcterms:modified xsi:type="dcterms:W3CDTF">2018-06-27T13:25:44Z</dcterms:modified>
</cp:coreProperties>
</file>