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62" r:id="rId3"/>
    <p:sldId id="261" r:id="rId4"/>
    <p:sldId id="263" r:id="rId5"/>
    <p:sldId id="260" r:id="rId6"/>
    <p:sldId id="264" r:id="rId7"/>
    <p:sldId id="265" r:id="rId8"/>
    <p:sldId id="266"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454" autoAdjust="0"/>
  </p:normalViewPr>
  <p:slideViewPr>
    <p:cSldViewPr snapToGrid="0">
      <p:cViewPr varScale="1">
        <p:scale>
          <a:sx n="90" d="100"/>
          <a:sy n="90" d="100"/>
        </p:scale>
        <p:origin x="13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DF30D8-52EA-4E23-9AB0-90CB39E16E3A}" type="datetimeFigureOut">
              <a:rPr lang="de-DE" smtClean="0"/>
              <a:t>12.12.2016</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3DC60-30F5-4065-B773-D4F3631C6CB4}" type="slidenum">
              <a:rPr lang="de-DE" smtClean="0"/>
              <a:t>‹#›</a:t>
            </a:fld>
            <a:endParaRPr lang="de-DE"/>
          </a:p>
        </p:txBody>
      </p:sp>
    </p:spTree>
    <p:extLst>
      <p:ext uri="{BB962C8B-B14F-4D97-AF65-F5344CB8AC3E}">
        <p14:creationId xmlns:p14="http://schemas.microsoft.com/office/powerpoint/2010/main" val="938092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kern="1200" dirty="0">
                <a:solidFill>
                  <a:schemeClr val="tx1"/>
                </a:solidFill>
                <a:effectLst/>
                <a:latin typeface="+mn-lt"/>
                <a:ea typeface="+mn-ea"/>
                <a:cs typeface="+mn-cs"/>
              </a:rPr>
              <a:t>Man wird versuchen, sie in eine sinnvolle Vererbungshierarchie zu bringen und hat dann recht bald ein halbes Dutzend</a:t>
            </a:r>
          </a:p>
          <a:p>
            <a:r>
              <a:rPr lang="de-DE" sz="1200" b="0" i="0" kern="1200" dirty="0">
                <a:solidFill>
                  <a:schemeClr val="tx1"/>
                </a:solidFill>
                <a:effectLst/>
                <a:latin typeface="+mn-lt"/>
                <a:ea typeface="+mn-ea"/>
                <a:cs typeface="+mn-cs"/>
              </a:rPr>
              <a:t>oder auch mehr Klassen zusammengestellt. Man wird Methoden in verschiedenen Klassen, </a:t>
            </a:r>
          </a:p>
          <a:p>
            <a:r>
              <a:rPr lang="de-DE" sz="1200" b="0" i="0" kern="1200" dirty="0">
                <a:solidFill>
                  <a:schemeClr val="tx1"/>
                </a:solidFill>
                <a:effectLst/>
                <a:latin typeface="+mn-lt"/>
                <a:ea typeface="+mn-ea"/>
                <a:cs typeface="+mn-cs"/>
              </a:rPr>
              <a:t>die sinngemäß ähnliche</a:t>
            </a:r>
            <a:r>
              <a:rPr lang="de-DE" sz="1200" b="0" i="0" kern="1200" baseline="0" dirty="0">
                <a:solidFill>
                  <a:schemeClr val="tx1"/>
                </a:solidFill>
                <a:effectLst/>
                <a:latin typeface="+mn-lt"/>
                <a:ea typeface="+mn-ea"/>
                <a:cs typeface="+mn-cs"/>
              </a:rPr>
              <a:t> </a:t>
            </a:r>
            <a:r>
              <a:rPr lang="de-DE" sz="1200" b="0" i="0" kern="1200" dirty="0">
                <a:solidFill>
                  <a:schemeClr val="tx1"/>
                </a:solidFill>
                <a:effectLst/>
                <a:latin typeface="+mn-lt"/>
                <a:ea typeface="+mn-ea"/>
                <a:cs typeface="+mn-cs"/>
              </a:rPr>
              <a:t>Aufgaben haben, mit dem gleichen Namen versehen und dann mehr oder weniger </a:t>
            </a:r>
          </a:p>
          <a:p>
            <a:r>
              <a:rPr lang="de-DE" sz="1200" b="0" i="0" kern="1200" dirty="0">
                <a:solidFill>
                  <a:schemeClr val="tx1"/>
                </a:solidFill>
                <a:effectLst/>
                <a:latin typeface="+mn-lt"/>
                <a:ea typeface="+mn-ea"/>
                <a:cs typeface="+mn-cs"/>
              </a:rPr>
              <a:t>automatisch zu der Idee gelangen, diese Methoden weit oben in der Hierarchie anzulegen. </a:t>
            </a:r>
          </a:p>
          <a:p>
            <a:endParaRPr lang="de-DE" sz="1200" b="0" i="0" kern="120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Die tieferliegenden Klassen werden sie dann erben und bei Bedarf überschreiben, d.h. ihren Bedürfnissen entsprechend anpassen</a:t>
            </a:r>
          </a:p>
          <a:p>
            <a:endParaRPr lang="de-DE" sz="1200" b="0" i="0" kern="120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So kommt man zu der Idee, eine Klasse zu schaffen, die sozusagen für das Design der ganzen Hierarchie zuständig ist. </a:t>
            </a:r>
          </a:p>
          <a:p>
            <a:endParaRPr lang="de-DE" sz="1200" b="0" i="0" kern="120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Von einer solchen Klasse braucht man nicht unbedingt Objekte, sie ist "nur" dafür da, eine Klassenhierarchie konsistent zu gestalten. </a:t>
            </a:r>
          </a:p>
          <a:p>
            <a:endParaRPr lang="de-DE" sz="1200" b="0" i="0" kern="120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Aus diesem Grund hat man den Begriff der abstrakten Klasse eingeführt. Meistens liegen abstrakte Klassen sehr weit oben in der Hierarchie. </a:t>
            </a:r>
            <a:endParaRPr lang="de-DE" dirty="0"/>
          </a:p>
          <a:p>
            <a:endParaRPr lang="de-DE" dirty="0"/>
          </a:p>
        </p:txBody>
      </p:sp>
      <p:sp>
        <p:nvSpPr>
          <p:cNvPr id="4" name="Slide Number Placeholder 3"/>
          <p:cNvSpPr>
            <a:spLocks noGrp="1"/>
          </p:cNvSpPr>
          <p:nvPr>
            <p:ph type="sldNum" sz="quarter" idx="10"/>
          </p:nvPr>
        </p:nvSpPr>
        <p:spPr/>
        <p:txBody>
          <a:bodyPr/>
          <a:lstStyle/>
          <a:p>
            <a:fld id="{7DB3DC60-30F5-4065-B773-D4F3631C6CB4}" type="slidenum">
              <a:rPr lang="de-DE" smtClean="0"/>
              <a:t>7</a:t>
            </a:fld>
            <a:endParaRPr lang="de-DE"/>
          </a:p>
        </p:txBody>
      </p:sp>
    </p:spTree>
    <p:extLst>
      <p:ext uri="{BB962C8B-B14F-4D97-AF65-F5344CB8AC3E}">
        <p14:creationId xmlns:p14="http://schemas.microsoft.com/office/powerpoint/2010/main" val="48209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kern="1200" dirty="0">
                <a:solidFill>
                  <a:schemeClr val="tx1"/>
                </a:solidFill>
                <a:effectLst/>
                <a:latin typeface="+mn-lt"/>
                <a:ea typeface="+mn-ea"/>
                <a:cs typeface="+mn-cs"/>
              </a:rPr>
              <a:t>Etwas häufiger ist der Fall, daß man eine Klasse abstrakt machen muß.</a:t>
            </a:r>
          </a:p>
          <a:p>
            <a:endParaRPr lang="de-DE" sz="1200" b="0" i="0" kern="120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 Neben dem Begriff abstrakte Klasse gibt es nämlich auch noch dem Begriff der abstrakten Methode. </a:t>
            </a:r>
          </a:p>
          <a:p>
            <a:endParaRPr lang="de-DE" sz="1200" b="0" i="0" kern="120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Eine abstrakte Methode ist eine Methode ohne Rumpf, also ohne Implementierung. </a:t>
            </a:r>
          </a:p>
          <a:p>
            <a:endParaRPr lang="de-DE" sz="1200" b="0" i="0" kern="120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Das folgende Beispiel enthält eine abstrakte und eine nicht abstrakte Methode.</a:t>
            </a:r>
            <a:endParaRPr lang="de-DE" dirty="0"/>
          </a:p>
        </p:txBody>
      </p:sp>
      <p:sp>
        <p:nvSpPr>
          <p:cNvPr id="4" name="Slide Number Placeholder 3"/>
          <p:cNvSpPr>
            <a:spLocks noGrp="1"/>
          </p:cNvSpPr>
          <p:nvPr>
            <p:ph type="sldNum" sz="quarter" idx="10"/>
          </p:nvPr>
        </p:nvSpPr>
        <p:spPr/>
        <p:txBody>
          <a:bodyPr/>
          <a:lstStyle/>
          <a:p>
            <a:fld id="{7DB3DC60-30F5-4065-B773-D4F3631C6CB4}" type="slidenum">
              <a:rPr lang="de-DE" smtClean="0"/>
              <a:t>8</a:t>
            </a:fld>
            <a:endParaRPr lang="de-DE"/>
          </a:p>
        </p:txBody>
      </p:sp>
    </p:spTree>
    <p:extLst>
      <p:ext uri="{BB962C8B-B14F-4D97-AF65-F5344CB8AC3E}">
        <p14:creationId xmlns:p14="http://schemas.microsoft.com/office/powerpoint/2010/main" val="277423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466C95E4-96CC-434F-90B0-5FA5B006DCCA}" type="datetimeFigureOut">
              <a:rPr lang="de-DE" smtClean="0"/>
              <a:t>12.12.2016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0739581-725A-4EEC-986D-C26C6E6D8358}" type="slidenum">
              <a:rPr lang="de-DE" smtClean="0"/>
              <a:t>‹#›</a:t>
            </a:fld>
            <a:endParaRPr lang="de-DE"/>
          </a:p>
        </p:txBody>
      </p:sp>
    </p:spTree>
    <p:extLst>
      <p:ext uri="{BB962C8B-B14F-4D97-AF65-F5344CB8AC3E}">
        <p14:creationId xmlns:p14="http://schemas.microsoft.com/office/powerpoint/2010/main" val="252181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466C95E4-96CC-434F-90B0-5FA5B006DCCA}" type="datetimeFigureOut">
              <a:rPr lang="de-DE" smtClean="0"/>
              <a:t>12.12.2016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0739581-725A-4EEC-986D-C26C6E6D8358}" type="slidenum">
              <a:rPr lang="de-DE" smtClean="0"/>
              <a:t>‹#›</a:t>
            </a:fld>
            <a:endParaRPr lang="de-DE"/>
          </a:p>
        </p:txBody>
      </p:sp>
    </p:spTree>
    <p:extLst>
      <p:ext uri="{BB962C8B-B14F-4D97-AF65-F5344CB8AC3E}">
        <p14:creationId xmlns:p14="http://schemas.microsoft.com/office/powerpoint/2010/main" val="2556503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466C95E4-96CC-434F-90B0-5FA5B006DCCA}" type="datetimeFigureOut">
              <a:rPr lang="de-DE" smtClean="0"/>
              <a:t>12.12.2016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0739581-725A-4EEC-986D-C26C6E6D8358}" type="slidenum">
              <a:rPr lang="de-DE" smtClean="0"/>
              <a:t>‹#›</a:t>
            </a:fld>
            <a:endParaRPr lang="de-DE"/>
          </a:p>
        </p:txBody>
      </p:sp>
    </p:spTree>
    <p:extLst>
      <p:ext uri="{BB962C8B-B14F-4D97-AF65-F5344CB8AC3E}">
        <p14:creationId xmlns:p14="http://schemas.microsoft.com/office/powerpoint/2010/main" val="4271890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466C95E4-96CC-434F-90B0-5FA5B006DCCA}" type="datetimeFigureOut">
              <a:rPr lang="de-DE" smtClean="0"/>
              <a:t>12.12.2016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0739581-725A-4EEC-986D-C26C6E6D8358}" type="slidenum">
              <a:rPr lang="de-DE" smtClean="0"/>
              <a:t>‹#›</a:t>
            </a:fld>
            <a:endParaRPr lang="de-DE"/>
          </a:p>
        </p:txBody>
      </p:sp>
    </p:spTree>
    <p:extLst>
      <p:ext uri="{BB962C8B-B14F-4D97-AF65-F5344CB8AC3E}">
        <p14:creationId xmlns:p14="http://schemas.microsoft.com/office/powerpoint/2010/main" val="2943924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6C95E4-96CC-434F-90B0-5FA5B006DCCA}" type="datetimeFigureOut">
              <a:rPr lang="de-DE" smtClean="0"/>
              <a:t>12.12.2016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0739581-725A-4EEC-986D-C26C6E6D8358}" type="slidenum">
              <a:rPr lang="de-DE" smtClean="0"/>
              <a:t>‹#›</a:t>
            </a:fld>
            <a:endParaRPr lang="de-DE"/>
          </a:p>
        </p:txBody>
      </p:sp>
    </p:spTree>
    <p:extLst>
      <p:ext uri="{BB962C8B-B14F-4D97-AF65-F5344CB8AC3E}">
        <p14:creationId xmlns:p14="http://schemas.microsoft.com/office/powerpoint/2010/main" val="248763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466C95E4-96CC-434F-90B0-5FA5B006DCCA}" type="datetimeFigureOut">
              <a:rPr lang="de-DE" smtClean="0"/>
              <a:t>12.12.2016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0739581-725A-4EEC-986D-C26C6E6D8358}" type="slidenum">
              <a:rPr lang="de-DE" smtClean="0"/>
              <a:t>‹#›</a:t>
            </a:fld>
            <a:endParaRPr lang="de-DE"/>
          </a:p>
        </p:txBody>
      </p:sp>
    </p:spTree>
    <p:extLst>
      <p:ext uri="{BB962C8B-B14F-4D97-AF65-F5344CB8AC3E}">
        <p14:creationId xmlns:p14="http://schemas.microsoft.com/office/powerpoint/2010/main" val="272938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fld id="{466C95E4-96CC-434F-90B0-5FA5B006DCCA}" type="datetimeFigureOut">
              <a:rPr lang="de-DE" smtClean="0"/>
              <a:t>12.12.2016</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90739581-725A-4EEC-986D-C26C6E6D8358}" type="slidenum">
              <a:rPr lang="de-DE" smtClean="0"/>
              <a:t>‹#›</a:t>
            </a:fld>
            <a:endParaRPr lang="de-DE"/>
          </a:p>
        </p:txBody>
      </p:sp>
    </p:spTree>
    <p:extLst>
      <p:ext uri="{BB962C8B-B14F-4D97-AF65-F5344CB8AC3E}">
        <p14:creationId xmlns:p14="http://schemas.microsoft.com/office/powerpoint/2010/main" val="3457045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466C95E4-96CC-434F-90B0-5FA5B006DCCA}" type="datetimeFigureOut">
              <a:rPr lang="de-DE" smtClean="0"/>
              <a:t>12.12.2016</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90739581-725A-4EEC-986D-C26C6E6D8358}" type="slidenum">
              <a:rPr lang="de-DE" smtClean="0"/>
              <a:t>‹#›</a:t>
            </a:fld>
            <a:endParaRPr lang="de-DE"/>
          </a:p>
        </p:txBody>
      </p:sp>
    </p:spTree>
    <p:extLst>
      <p:ext uri="{BB962C8B-B14F-4D97-AF65-F5344CB8AC3E}">
        <p14:creationId xmlns:p14="http://schemas.microsoft.com/office/powerpoint/2010/main" val="315660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C95E4-96CC-434F-90B0-5FA5B006DCCA}" type="datetimeFigureOut">
              <a:rPr lang="de-DE" smtClean="0"/>
              <a:t>12.12.2016</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90739581-725A-4EEC-986D-C26C6E6D8358}" type="slidenum">
              <a:rPr lang="de-DE" smtClean="0"/>
              <a:t>‹#›</a:t>
            </a:fld>
            <a:endParaRPr lang="de-DE"/>
          </a:p>
        </p:txBody>
      </p:sp>
    </p:spTree>
    <p:extLst>
      <p:ext uri="{BB962C8B-B14F-4D97-AF65-F5344CB8AC3E}">
        <p14:creationId xmlns:p14="http://schemas.microsoft.com/office/powerpoint/2010/main" val="302009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6C95E4-96CC-434F-90B0-5FA5B006DCCA}" type="datetimeFigureOut">
              <a:rPr lang="de-DE" smtClean="0"/>
              <a:t>12.12.2016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0739581-725A-4EEC-986D-C26C6E6D8358}" type="slidenum">
              <a:rPr lang="de-DE" smtClean="0"/>
              <a:t>‹#›</a:t>
            </a:fld>
            <a:endParaRPr lang="de-DE"/>
          </a:p>
        </p:txBody>
      </p:sp>
    </p:spTree>
    <p:extLst>
      <p:ext uri="{BB962C8B-B14F-4D97-AF65-F5344CB8AC3E}">
        <p14:creationId xmlns:p14="http://schemas.microsoft.com/office/powerpoint/2010/main" val="320600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6C95E4-96CC-434F-90B0-5FA5B006DCCA}" type="datetimeFigureOut">
              <a:rPr lang="de-DE" smtClean="0"/>
              <a:t>12.12.2016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0739581-725A-4EEC-986D-C26C6E6D8358}" type="slidenum">
              <a:rPr lang="de-DE" smtClean="0"/>
              <a:t>‹#›</a:t>
            </a:fld>
            <a:endParaRPr lang="de-DE"/>
          </a:p>
        </p:txBody>
      </p:sp>
    </p:spTree>
    <p:extLst>
      <p:ext uri="{BB962C8B-B14F-4D97-AF65-F5344CB8AC3E}">
        <p14:creationId xmlns:p14="http://schemas.microsoft.com/office/powerpoint/2010/main" val="1858752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C95E4-96CC-434F-90B0-5FA5B006DCCA}" type="datetimeFigureOut">
              <a:rPr lang="de-DE" smtClean="0"/>
              <a:t>12.12.2016</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739581-725A-4EEC-986D-C26C6E6D8358}" type="slidenum">
              <a:rPr lang="de-DE" smtClean="0"/>
              <a:t>‹#›</a:t>
            </a:fld>
            <a:endParaRPr lang="de-DE"/>
          </a:p>
        </p:txBody>
      </p:sp>
    </p:spTree>
    <p:extLst>
      <p:ext uri="{BB962C8B-B14F-4D97-AF65-F5344CB8AC3E}">
        <p14:creationId xmlns:p14="http://schemas.microsoft.com/office/powerpoint/2010/main" val="4248020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243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Aufgabe 9</a:t>
            </a:r>
          </a:p>
        </p:txBody>
      </p:sp>
      <p:sp>
        <p:nvSpPr>
          <p:cNvPr id="3" name="Content Placeholder 2"/>
          <p:cNvSpPr>
            <a:spLocks noGrp="1"/>
          </p:cNvSpPr>
          <p:nvPr>
            <p:ph idx="1"/>
          </p:nvPr>
        </p:nvSpPr>
        <p:spPr/>
        <p:txBody>
          <a:bodyPr/>
          <a:lstStyle/>
          <a:p>
            <a:r>
              <a:rPr lang="de-DE" dirty="0"/>
              <a:t>Live coding</a:t>
            </a:r>
          </a:p>
        </p:txBody>
      </p:sp>
    </p:spTree>
    <p:extLst>
      <p:ext uri="{BB962C8B-B14F-4D97-AF65-F5344CB8AC3E}">
        <p14:creationId xmlns:p14="http://schemas.microsoft.com/office/powerpoint/2010/main" val="3633470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Einfach verkettete Listen</a:t>
            </a:r>
          </a:p>
        </p:txBody>
      </p:sp>
      <p:sp>
        <p:nvSpPr>
          <p:cNvPr id="3" name="Content Placeholder 2"/>
          <p:cNvSpPr>
            <a:spLocks noGrp="1"/>
          </p:cNvSpPr>
          <p:nvPr>
            <p:ph idx="1"/>
          </p:nvPr>
        </p:nvSpPr>
        <p:spPr/>
        <p:txBody>
          <a:bodyPr>
            <a:normAutofit lnSpcReduction="10000"/>
          </a:bodyPr>
          <a:lstStyle/>
          <a:p>
            <a:r>
              <a:rPr lang="de-DE" dirty="0"/>
              <a:t>Eine Liste ist in Java ein Behälter, der Objekte in einer festen Abfolge enthält</a:t>
            </a:r>
          </a:p>
          <a:p>
            <a:r>
              <a:rPr lang="de-DE" dirty="0"/>
              <a:t>Unterschied zu Arrays </a:t>
            </a:r>
            <a:r>
              <a:rPr lang="de-DE" dirty="0">
                <a:sym typeface="Wingdings" panose="05000000000000000000" pitchFamily="2" charset="2"/>
              </a:rPr>
              <a:t> Listen können flexible Mengen an Objekten enthalten.</a:t>
            </a:r>
            <a:endParaRPr lang="de-DE" dirty="0"/>
          </a:p>
          <a:p>
            <a:r>
              <a:rPr lang="de-DE" dirty="0"/>
              <a:t>Diesem Vorteil steht der Nachteil des zeitintensiveren Suchens nach einzelenen Elementen gegenüber </a:t>
            </a:r>
            <a:r>
              <a:rPr lang="de-DE" dirty="0">
                <a:sym typeface="Wingdings" panose="05000000000000000000" pitchFamily="2" charset="2"/>
              </a:rPr>
              <a:t>  Liste muss jedesmal neu durchlaufgen werden </a:t>
            </a:r>
          </a:p>
          <a:p>
            <a:r>
              <a:rPr lang="de-DE" dirty="0"/>
              <a:t>Eine Liste besteht aus einzelnen Elementen, den Knoten. Bei einer einfach verketteten Liste kennt bis auf das letzte Element jeder Knoten seinen Nachfolger, besitzt somit also eine Referenz auf das nächste Objekt.</a:t>
            </a:r>
            <a:endParaRPr lang="de-DE" dirty="0"/>
          </a:p>
        </p:txBody>
      </p:sp>
    </p:spTree>
    <p:extLst>
      <p:ext uri="{BB962C8B-B14F-4D97-AF65-F5344CB8AC3E}">
        <p14:creationId xmlns:p14="http://schemas.microsoft.com/office/powerpoint/2010/main" val="153936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Einfach verkettete Liste</a:t>
            </a:r>
          </a:p>
        </p:txBody>
      </p:sp>
      <p:sp>
        <p:nvSpPr>
          <p:cNvPr id="3" name="Content Placeholder 2"/>
          <p:cNvSpPr>
            <a:spLocks noGrp="1"/>
          </p:cNvSpPr>
          <p:nvPr>
            <p:ph idx="1"/>
          </p:nvPr>
        </p:nvSpPr>
        <p:spPr/>
        <p:txBody>
          <a:bodyPr/>
          <a:lstStyle/>
          <a:p>
            <a:r>
              <a:rPr lang="de-DE" dirty="0"/>
              <a:t>Man unterscheidet grundsätzlich zwischen einfach, mehrfach und doppelt verketteten Listen.</a:t>
            </a:r>
          </a:p>
          <a:p>
            <a:r>
              <a:rPr lang="de-DE" dirty="0"/>
              <a:t>In Java wurden schon spezielle Listen, wie die Klassen ArrayList, LinkedList und Vector implementiert</a:t>
            </a:r>
          </a:p>
          <a:p>
            <a:r>
              <a:rPr lang="de-DE" dirty="0"/>
              <a:t>Diese leiten sich von der abstrakten Klasse AbstractList ab, die schon grundlegende Funktionalität für Listen liefert. </a:t>
            </a:r>
            <a:endParaRPr lang="de-DE" dirty="0"/>
          </a:p>
        </p:txBody>
      </p:sp>
    </p:spTree>
    <p:extLst>
      <p:ext uri="{BB962C8B-B14F-4D97-AF65-F5344CB8AC3E}">
        <p14:creationId xmlns:p14="http://schemas.microsoft.com/office/powerpoint/2010/main" val="2163576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Aufgabe 8.1</a:t>
            </a:r>
          </a:p>
        </p:txBody>
      </p:sp>
      <p:sp>
        <p:nvSpPr>
          <p:cNvPr id="3" name="Content Placeholder 2"/>
          <p:cNvSpPr>
            <a:spLocks noGrp="1"/>
          </p:cNvSpPr>
          <p:nvPr>
            <p:ph idx="1"/>
          </p:nvPr>
        </p:nvSpPr>
        <p:spPr/>
        <p:txBody>
          <a:bodyPr/>
          <a:lstStyle/>
          <a:p>
            <a:r>
              <a:rPr lang="de-DE" dirty="0"/>
              <a:t>Live coding</a:t>
            </a:r>
          </a:p>
        </p:txBody>
      </p:sp>
    </p:spTree>
    <p:extLst>
      <p:ext uri="{BB962C8B-B14F-4D97-AF65-F5344CB8AC3E}">
        <p14:creationId xmlns:p14="http://schemas.microsoft.com/office/powerpoint/2010/main" val="2929656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Abstrakte Klassen</a:t>
            </a:r>
          </a:p>
        </p:txBody>
      </p:sp>
      <p:sp>
        <p:nvSpPr>
          <p:cNvPr id="3" name="Content Placeholder 2"/>
          <p:cNvSpPr>
            <a:spLocks noGrp="1"/>
          </p:cNvSpPr>
          <p:nvPr>
            <p:ph idx="1"/>
          </p:nvPr>
        </p:nvSpPr>
        <p:spPr/>
        <p:txBody>
          <a:bodyPr/>
          <a:lstStyle/>
          <a:p>
            <a:r>
              <a:rPr lang="de-DE" dirty="0"/>
              <a:t>Nicht immer soll eine Klasse sofort ausprogrammiert werden </a:t>
            </a:r>
          </a:p>
          <a:p>
            <a:pPr lvl="1"/>
            <a:r>
              <a:rPr lang="de-DE" dirty="0"/>
              <a:t>Wenn Oberklassen lediglich Methoden für Unterklassen vorgeben möchte</a:t>
            </a:r>
          </a:p>
          <a:p>
            <a:pPr lvl="1"/>
            <a:r>
              <a:rPr lang="de-DE" dirty="0"/>
              <a:t>In Java gibt es dazu zwei Konzepte: Interfaces (Schnittstellen) und abstrakte Klassen</a:t>
            </a:r>
          </a:p>
          <a:p>
            <a:r>
              <a:rPr lang="de-DE" dirty="0"/>
              <a:t>Bisher wurden Vererbungen eingesetzt und jede Klasse konnte ein Object bilden</a:t>
            </a:r>
          </a:p>
          <a:p>
            <a:pPr lvl="1"/>
            <a:r>
              <a:rPr lang="de-DE" dirty="0"/>
              <a:t>Nicht immer sinnvoll</a:t>
            </a:r>
          </a:p>
          <a:p>
            <a:r>
              <a:rPr lang="de-DE" dirty="0"/>
              <a:t>Dies soll untersagt werden, wenn eine Klasse nur als Oberklasse in einer Vererbungshierarchie existieren soll.</a:t>
            </a:r>
          </a:p>
        </p:txBody>
      </p:sp>
    </p:spTree>
    <p:extLst>
      <p:ext uri="{BB962C8B-B14F-4D97-AF65-F5344CB8AC3E}">
        <p14:creationId xmlns:p14="http://schemas.microsoft.com/office/powerpoint/2010/main" val="3047329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Abstracte Klassen</a:t>
            </a:r>
          </a:p>
        </p:txBody>
      </p:sp>
      <p:sp>
        <p:nvSpPr>
          <p:cNvPr id="3" name="Content Placeholder 2"/>
          <p:cNvSpPr>
            <a:spLocks noGrp="1"/>
          </p:cNvSpPr>
          <p:nvPr>
            <p:ph idx="1"/>
          </p:nvPr>
        </p:nvSpPr>
        <p:spPr/>
        <p:txBody>
          <a:bodyPr/>
          <a:lstStyle/>
          <a:p>
            <a:r>
              <a:rPr lang="de-DE" dirty="0"/>
              <a:t>Der Modifizierer abstract wird an die Typdeklaration der Oberklasse gesetzt</a:t>
            </a:r>
          </a:p>
          <a:p>
            <a:pPr lvl="1"/>
            <a:r>
              <a:rPr lang="de-DE" dirty="0"/>
              <a:t>Von dieser Klasse können dann keine Exemplare gebildet werden</a:t>
            </a:r>
          </a:p>
          <a:p>
            <a:pPr lvl="1"/>
            <a:r>
              <a:rPr lang="de-DE" dirty="0"/>
              <a:t>Versuch einer Objekterzeugung führt zu einem Compilerfehler</a:t>
            </a:r>
          </a:p>
          <a:p>
            <a:endParaRPr lang="de-DE" dirty="0"/>
          </a:p>
        </p:txBody>
      </p:sp>
    </p:spTree>
    <p:extLst>
      <p:ext uri="{BB962C8B-B14F-4D97-AF65-F5344CB8AC3E}">
        <p14:creationId xmlns:p14="http://schemas.microsoft.com/office/powerpoint/2010/main" val="389954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Abstrakte Methoden</a:t>
            </a:r>
          </a:p>
        </p:txBody>
      </p:sp>
      <p:sp>
        <p:nvSpPr>
          <p:cNvPr id="3" name="Content Placeholder 2"/>
          <p:cNvSpPr>
            <a:spLocks noGrp="1"/>
          </p:cNvSpPr>
          <p:nvPr>
            <p:ph idx="1"/>
          </p:nvPr>
        </p:nvSpPr>
        <p:spPr/>
        <p:txBody>
          <a:bodyPr>
            <a:normAutofit lnSpcReduction="10000"/>
          </a:bodyPr>
          <a:lstStyle/>
          <a:p>
            <a:r>
              <a:rPr lang="de-DE" dirty="0"/>
              <a:t>Gibt lediglich die Signatur vor</a:t>
            </a:r>
          </a:p>
          <a:p>
            <a:pPr lvl="1"/>
            <a:r>
              <a:rPr lang="de-DE" dirty="0"/>
              <a:t>Eine Unterklasse implementiert diese Methode</a:t>
            </a:r>
          </a:p>
          <a:p>
            <a:pPr lvl="1"/>
            <a:r>
              <a:rPr lang="de-DE" dirty="0"/>
              <a:t>Methode ohne Rumpf</a:t>
            </a:r>
          </a:p>
          <a:p>
            <a:r>
              <a:rPr lang="de-DE" dirty="0"/>
              <a:t>Abstrakte Methoden drücken aus, dass die Oberklasse keine Ahnung von der Implementierung hat und dass sich die Unterklassen darum kümmern müssen</a:t>
            </a:r>
          </a:p>
          <a:p>
            <a:r>
              <a:rPr lang="de-DE" dirty="0"/>
              <a:t>Abstrakte Klassen können abstrakte Methoden enthalten, müssen aber nicht</a:t>
            </a:r>
          </a:p>
          <a:p>
            <a:pPr lvl="1"/>
            <a:r>
              <a:rPr lang="de-DE" dirty="0"/>
              <a:t>Enthält eine Klasse (mindestens) eine abstrakte Methode, dann muß auch die Klasse abstract sein. </a:t>
            </a:r>
            <a:endParaRPr lang="de-DE" dirty="0"/>
          </a:p>
          <a:p>
            <a:r>
              <a:rPr lang="de-DE" dirty="0"/>
              <a:t>Public abstract void methodname();</a:t>
            </a:r>
          </a:p>
          <a:p>
            <a:endParaRPr lang="de-DE" dirty="0"/>
          </a:p>
        </p:txBody>
      </p:sp>
    </p:spTree>
    <p:extLst>
      <p:ext uri="{BB962C8B-B14F-4D97-AF65-F5344CB8AC3E}">
        <p14:creationId xmlns:p14="http://schemas.microsoft.com/office/powerpoint/2010/main" val="1874412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Words>
  <Application>Microsoft Office PowerPoint</Application>
  <PresentationFormat>Widescreen</PresentationFormat>
  <Paragraphs>53</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PowerPoint Presentation</vt:lpstr>
      <vt:lpstr>Aufgabe 9</vt:lpstr>
      <vt:lpstr>Einfach verkettete Listen</vt:lpstr>
      <vt:lpstr>Einfach verkettete Liste</vt:lpstr>
      <vt:lpstr>Aufgabe 8.1</vt:lpstr>
      <vt:lpstr>Abstrakte Klassen</vt:lpstr>
      <vt:lpstr>Abstracte Klassen</vt:lpstr>
      <vt:lpstr>Abstrakte Methoden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 Kretschmer</dc:creator>
  <cp:lastModifiedBy>Anja Kretschmer</cp:lastModifiedBy>
  <cp:revision>37</cp:revision>
  <dcterms:created xsi:type="dcterms:W3CDTF">2016-12-09T12:42:03Z</dcterms:created>
  <dcterms:modified xsi:type="dcterms:W3CDTF">2016-12-12T09:10:04Z</dcterms:modified>
</cp:coreProperties>
</file>