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Caveat"/>
      <p:regular r:id="rId17"/>
      <p:bold r:id="rId18"/>
    </p:embeddedFont>
    <p:embeddedFont>
      <p:font typeface="Merriweather Light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 SemiBold"/>
      <p:regular r:id="rId27"/>
      <p:bold r:id="rId28"/>
      <p:italic r:id="rId29"/>
      <p:boldItalic r:id="rId30"/>
    </p:embeddedFont>
    <p:embeddedFont>
      <p:font typeface="Vidaloka"/>
      <p:regular r:id="rId31"/>
    </p:embeddedFont>
    <p:embeddedFont>
      <p:font typeface="Russo One"/>
      <p:regular r:id="rId32"/>
    </p:embeddedFont>
    <p:embeddedFont>
      <p:font typeface="Caveat Medium"/>
      <p:regular r:id="rId33"/>
      <p:bold r:id="rId34"/>
    </p:embeddedFont>
    <p:embeddedFont>
      <p:font typeface="Mako"/>
      <p:regular r:id="rId35"/>
    </p:embeddedFont>
    <p:embeddedFont>
      <p:font typeface="Crimson Text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4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Vidaloka-regular.fntdata"/><Relationship Id="rId30" Type="http://schemas.openxmlformats.org/officeDocument/2006/relationships/font" Target="fonts/OpenSansSemiBold-boldItalic.fntdata"/><Relationship Id="rId33" Type="http://schemas.openxmlformats.org/officeDocument/2006/relationships/font" Target="fonts/CaveatMedium-regular.fntdata"/><Relationship Id="rId32" Type="http://schemas.openxmlformats.org/officeDocument/2006/relationships/font" Target="fonts/RussoOne-regular.fntdata"/><Relationship Id="rId35" Type="http://schemas.openxmlformats.org/officeDocument/2006/relationships/font" Target="fonts/Mako-regular.fntdata"/><Relationship Id="rId34" Type="http://schemas.openxmlformats.org/officeDocument/2006/relationships/font" Target="fonts/CaveatMedium-bold.fntdata"/><Relationship Id="rId37" Type="http://schemas.openxmlformats.org/officeDocument/2006/relationships/font" Target="fonts/CrimsonText-bold.fntdata"/><Relationship Id="rId36" Type="http://schemas.openxmlformats.org/officeDocument/2006/relationships/font" Target="fonts/CrimsonText-regular.fntdata"/><Relationship Id="rId39" Type="http://schemas.openxmlformats.org/officeDocument/2006/relationships/font" Target="fonts/CrimsonText-boldItalic.fntdata"/><Relationship Id="rId38" Type="http://schemas.openxmlformats.org/officeDocument/2006/relationships/font" Target="fonts/CrimsonText-italic.fntdata"/><Relationship Id="rId20" Type="http://schemas.openxmlformats.org/officeDocument/2006/relationships/font" Target="fonts/MerriweatherLight-bold.fntdata"/><Relationship Id="rId22" Type="http://schemas.openxmlformats.org/officeDocument/2006/relationships/font" Target="fonts/MerriweatherLight-boldItalic.fntdata"/><Relationship Id="rId21" Type="http://schemas.openxmlformats.org/officeDocument/2006/relationships/font" Target="fonts/MerriweatherLight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SemiBold-bold.fntdata"/><Relationship Id="rId27" Type="http://schemas.openxmlformats.org/officeDocument/2006/relationships/font" Target="fonts/OpenSansSemiBold-regular.fntdata"/><Relationship Id="rId29" Type="http://schemas.openxmlformats.org/officeDocument/2006/relationships/font" Target="fonts/OpenSans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aveat-regular.fntdata"/><Relationship Id="rId16" Type="http://schemas.openxmlformats.org/officeDocument/2006/relationships/slide" Target="slides/slide12.xml"/><Relationship Id="rId19" Type="http://schemas.openxmlformats.org/officeDocument/2006/relationships/font" Target="fonts/MerriweatherLight-regular.fntdata"/><Relationship Id="rId1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190b15a3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2e190b15a3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e190b15a3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2e190b15a3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dff5cbe9f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2dff5cbe9f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dff5cbe9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dff5cbe9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dff5cbe9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2dff5cbe9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e0b5d3e7c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e0b5d3e7c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dff5cbe9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dff5cbe9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e0b5d3e7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e0b5d3e7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e190b15a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e190b15a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4" name="Google Shape;94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2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03" name="Google Shape;103;p12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4" name="Google Shape;104;p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2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2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3"/>
          <p:cNvSpPr txBox="1"/>
          <p:nvPr>
            <p:ph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11" name="Google Shape;111;p13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13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4" name="Google Shape;134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0" name="Google Shape;140;p17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2" name="Google Shape;142;p17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4" name="Google Shape;144;p17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46" name="Google Shape;146;p17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7" name="Google Shape;147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51" name="Google Shape;151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8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20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3" name="Google Shape;163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9" name="Google Shape;169;p21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2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6" name="Google Shape;176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22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1" name="Google Shape;181;p23"/>
          <p:cNvSpPr txBox="1"/>
          <p:nvPr>
            <p:ph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2" name="Google Shape;182;p23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3" name="Google Shape;18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3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8" name="Google Shape;188;p24"/>
          <p:cNvSpPr txBox="1"/>
          <p:nvPr>
            <p:ph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  <p:sp>
        <p:nvSpPr>
          <p:cNvPr id="189" name="Google Shape;189;p24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0" name="Google Shape;19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99" name="Google Shape;199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05" name="Google Shape;205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2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2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7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7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3" name="Google Shape;223;p28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5" name="Google Shape;225;p28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7" name="Google Shape;227;p28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29" name="Google Shape;229;p28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28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2" name="Google Shape;232;p28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4" name="Google Shape;234;p28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5" name="Google Shape;235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47" name="Google Shape;247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0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0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0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0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0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1" name="Google Shape;261;p30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3" name="Google Shape;263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4" name="Google Shape;264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4" name="Google Shape;24;p4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" name="Google Shape;26;p4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8" name="Google Shape;28;p4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0" name="Google Shape;30;p4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35" name="Google Shape;35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1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3" name="Google Shape;283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4" name="Google Shape;284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32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6" name="Google Shape;286;p32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9" name="Google Shape;28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3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3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4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34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5" name="Google Shape;3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5" name="Google Shape;315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35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0" name="Google Shape;320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1" name="Google Shape;321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3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p3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36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36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7" name="Google Shape;327;p36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9" name="Google Shape;329;p36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1" name="Google Shape;331;p36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6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3" name="Google Shape;333;p36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6"/>
          <p:cNvSpPr txBox="1"/>
          <p:nvPr>
            <p:ph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36"/>
          <p:cNvSpPr txBox="1"/>
          <p:nvPr>
            <p:ph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7" name="Google Shape;337;p36"/>
          <p:cNvSpPr txBox="1"/>
          <p:nvPr>
            <p:ph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0" name="Google Shape;340;p37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7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2" name="Google Shape;342;p37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7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4" name="Google Shape;344;p37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7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6" name="Google Shape;346;p37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8" name="Google Shape;348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3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3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3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38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8" name="Google Shape;358;p38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8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0" name="Google Shape;360;p38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66" name="Google Shape;366;p39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39"/>
          <p:cNvSpPr txBox="1"/>
          <p:nvPr>
            <p:ph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68" name="Google Shape;368;p39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9"/>
          <p:cNvSpPr txBox="1"/>
          <p:nvPr>
            <p:ph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70" name="Google Shape;370;p39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1" name="Google Shape;371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40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40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9" name="Google Shape;379;p40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0" name="Google Shape;380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3" name="Google Shape;383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40"/>
          <p:cNvSpPr txBox="1"/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86" name="Google Shape;386;p40"/>
          <p:cNvSpPr txBox="1"/>
          <p:nvPr>
            <p:ph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87" name="Google Shape;387;p40"/>
          <p:cNvSpPr txBox="1"/>
          <p:nvPr>
            <p:ph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3" name="Google Shape;43;p5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" name="Google Shape;49;p5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2" name="Google Shape;52;p5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5" name="Google Shape;55;p5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0" name="Google Shape;390;p41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1" name="Google Shape;391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395" name="Google Shape;395;p42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396" name="Google Shape;396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1" name="Google Shape;401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4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4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4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4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4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44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2" name="Google Shape;412;p44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13" name="Google Shape;413;p44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6" name="Google Shape;416;p45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8" name="Google Shape;418;p45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5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0" name="Google Shape;420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24" name="Google Shape;424;p46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6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6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46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46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46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0" name="Google Shape;430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1" name="Google Shape;431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Google Shape;436;p47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47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8" name="Google Shape;43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47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47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4" name="Google Shape;444;p48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6" name="Google Shape;446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9" name="Google Shape;69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76" name="Google Shape;7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2" name="Google Shape;82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89" name="Google Shape;89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b="0" i="0" sz="3000" u="none" cap="none" strike="noStrik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1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40000" y="1622450"/>
            <a:ext cx="7064100" cy="12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Čitač Barcoda</a:t>
            </a:r>
            <a:endParaRPr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50" y="2816725"/>
            <a:ext cx="70641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Algoritmi obrade slike u automatici</a:t>
            </a:r>
            <a:endParaRPr b="1" sz="23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rPr>
              <a:t>Anja Kovacevic </a:t>
            </a:r>
            <a:r>
              <a:rPr i="1" lang="en" sz="1800">
                <a:solidFill>
                  <a:schemeClr val="dk1"/>
                </a:solidFill>
                <a:latin typeface="Caveat Medium"/>
                <a:ea typeface="Caveat Medium"/>
                <a:cs typeface="Caveat Medium"/>
                <a:sym typeface="Caveat Medium"/>
              </a:rPr>
              <a:t>RA33/2020</a:t>
            </a:r>
            <a:endParaRPr i="1" sz="1800">
              <a:solidFill>
                <a:schemeClr val="dk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474" name="Google Shape;474;p54"/>
          <p:cNvSpPr txBox="1"/>
          <p:nvPr/>
        </p:nvSpPr>
        <p:spPr>
          <a:xfrm>
            <a:off x="7992425" y="-42950"/>
            <a:ext cx="10569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30.5.2024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3"/>
          <p:cNvSpPr txBox="1"/>
          <p:nvPr>
            <p:ph type="title"/>
          </p:nvPr>
        </p:nvSpPr>
        <p:spPr>
          <a:xfrm>
            <a:off x="243250" y="392775"/>
            <a:ext cx="20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Rotiranje</a:t>
            </a:r>
            <a:endParaRPr/>
          </a:p>
        </p:txBody>
      </p:sp>
      <p:sp>
        <p:nvSpPr>
          <p:cNvPr id="548" name="Google Shape;548;p63"/>
          <p:cNvSpPr txBox="1"/>
          <p:nvPr/>
        </p:nvSpPr>
        <p:spPr>
          <a:xfrm>
            <a:off x="6707825" y="187692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Slike za izračunat ugao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2368825" y="1322475"/>
            <a:ext cx="24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rimenjuje se na tačke pravca fft-a kako bi se pronašla prava koja najbolje opisuje pravac bar-koda.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4704600" y="3117125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Računanje ugla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51" name="Google Shape;551;p63"/>
          <p:cNvSpPr txBox="1"/>
          <p:nvPr/>
        </p:nvSpPr>
        <p:spPr>
          <a:xfrm>
            <a:off x="4704600" y="3631175"/>
            <a:ext cx="172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Iz jednačine prave.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63"/>
          <p:cNvSpPr txBox="1"/>
          <p:nvPr/>
        </p:nvSpPr>
        <p:spPr>
          <a:xfrm>
            <a:off x="645925" y="3117125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2D FFT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53" name="Google Shape;553;p63"/>
          <p:cNvSpPr txBox="1"/>
          <p:nvPr/>
        </p:nvSpPr>
        <p:spPr>
          <a:xfrm>
            <a:off x="243250" y="3474125"/>
            <a:ext cx="2758800" cy="10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stiče frekvencijske komponente slike, što omogućava lakše prepoznavanje pravca promene linija barkoda.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54" name="Google Shape;554;p63"/>
          <p:cNvGrpSpPr/>
          <p:nvPr/>
        </p:nvGrpSpPr>
        <p:grpSpPr>
          <a:xfrm>
            <a:off x="1054076" y="2449625"/>
            <a:ext cx="7013349" cy="667500"/>
            <a:chOff x="1061626" y="2700425"/>
            <a:chExt cx="7013349" cy="667500"/>
          </a:xfrm>
        </p:grpSpPr>
        <p:cxnSp>
          <p:nvCxnSpPr>
            <p:cNvPr id="555" name="Google Shape;555;p63"/>
            <p:cNvCxnSpPr>
              <a:stCxn id="556" idx="3"/>
              <a:endCxn id="557" idx="1"/>
            </p:cNvCxnSpPr>
            <p:nvPr/>
          </p:nvCxnSpPr>
          <p:spPr>
            <a:xfrm>
              <a:off x="2072626" y="3034175"/>
              <a:ext cx="1006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63"/>
            <p:cNvCxnSpPr>
              <a:stCxn id="557" idx="3"/>
              <a:endCxn id="559" idx="1"/>
            </p:cNvCxnSpPr>
            <p:nvPr/>
          </p:nvCxnSpPr>
          <p:spPr>
            <a:xfrm>
              <a:off x="4061175" y="3034175"/>
              <a:ext cx="10215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0" name="Google Shape;560;p63"/>
            <p:cNvCxnSpPr>
              <a:stCxn id="559" idx="3"/>
              <a:endCxn id="561" idx="1"/>
            </p:cNvCxnSpPr>
            <p:nvPr/>
          </p:nvCxnSpPr>
          <p:spPr>
            <a:xfrm>
              <a:off x="6064400" y="3034175"/>
              <a:ext cx="1014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6" name="Google Shape;556;p63"/>
            <p:cNvSpPr txBox="1"/>
            <p:nvPr/>
          </p:nvSpPr>
          <p:spPr>
            <a:xfrm>
              <a:off x="1061626" y="270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01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57" name="Google Shape;557;p63"/>
            <p:cNvSpPr txBox="1"/>
            <p:nvPr/>
          </p:nvSpPr>
          <p:spPr>
            <a:xfrm>
              <a:off x="3079575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02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59" name="Google Shape;559;p63"/>
            <p:cNvSpPr txBox="1"/>
            <p:nvPr/>
          </p:nvSpPr>
          <p:spPr>
            <a:xfrm>
              <a:off x="5082800" y="2700425"/>
              <a:ext cx="9816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03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  <p:sp>
          <p:nvSpPr>
            <p:cNvPr id="561" name="Google Shape;561;p63"/>
            <p:cNvSpPr txBox="1"/>
            <p:nvPr/>
          </p:nvSpPr>
          <p:spPr>
            <a:xfrm>
              <a:off x="7078675" y="2700425"/>
              <a:ext cx="9963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0"/>
                <a:buFont typeface="Arial"/>
                <a:buNone/>
              </a:pPr>
              <a:r>
                <a:rPr b="0" i="0" lang="en" sz="3500" u="none" cap="none" strike="noStrike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04</a:t>
              </a:r>
              <a:endParaRPr b="0" i="0" sz="3500" u="none" cap="none" strike="noStrik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62" name="Google Shape;562;p63"/>
          <p:cNvSpPr txBox="1"/>
          <p:nvPr/>
        </p:nvSpPr>
        <p:spPr>
          <a:xfrm>
            <a:off x="2203375" y="965475"/>
            <a:ext cx="2758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Linearna Regresija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6707825" y="1536825"/>
            <a:ext cx="1722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Rotacija</a:t>
            </a:r>
            <a:endParaRPr b="0" i="0" sz="2400" u="none" cap="none" strike="noStrike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 txBox="1"/>
          <p:nvPr>
            <p:ph idx="1" type="subTitle"/>
          </p:nvPr>
        </p:nvSpPr>
        <p:spPr>
          <a:xfrm>
            <a:off x="558325" y="1305775"/>
            <a:ext cx="44370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Kroz linije skeniranja se dobija niz nula i jedinica koje odgovaraju preseku barkoda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Identifikacija osnovnih dužina modula na osnovu histograma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Provera orijentacije (omogućeno čitanje naopačke)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Koristeći predefinisane vrednosti, dekodira se niz jedinica i nula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9" name="Google Shape;569;p64"/>
          <p:cNvSpPr txBox="1"/>
          <p:nvPr>
            <p:ph type="title"/>
          </p:nvPr>
        </p:nvSpPr>
        <p:spPr>
          <a:xfrm>
            <a:off x="624325" y="455475"/>
            <a:ext cx="485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Čitanje barkoda</a:t>
            </a:r>
            <a:endParaRPr/>
          </a:p>
        </p:txBody>
      </p:sp>
      <p:pic>
        <p:nvPicPr>
          <p:cNvPr id="570" name="Google Shape;5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324" y="2492224"/>
            <a:ext cx="3913951" cy="9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4"/>
          <p:cNvSpPr txBox="1"/>
          <p:nvPr/>
        </p:nvSpPr>
        <p:spPr>
          <a:xfrm>
            <a:off x="5251600" y="3814350"/>
            <a:ext cx="35997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5. 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Čeksum (prva cifra) računa se na osnovu formule: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10-mod(parni*3+neparni)</a:t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2" name="Google Shape;57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850" y="543450"/>
            <a:ext cx="2631725" cy="1711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5"/>
          <p:cNvSpPr txBox="1"/>
          <p:nvPr>
            <p:ph type="title"/>
          </p:nvPr>
        </p:nvSpPr>
        <p:spPr>
          <a:xfrm>
            <a:off x="716225" y="1073000"/>
            <a:ext cx="56454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8700"/>
              <a:t>Hvala na paznji :)</a:t>
            </a:r>
            <a:endParaRPr sz="8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Uvod u Bar Kodove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Bar kodovi su metod predstavljanja podataka u vizuelnom, mašinski čitljivom obliku. Široko se koriste u raznim industrijama za praćenje zaliha, transakcije na prodajnim mestima i identifikaciju. Bar kodovi poboljšavaju </a:t>
            </a:r>
            <a:r>
              <a:rPr b="1" lang="en" sz="1200"/>
              <a:t>efikasnost i tačnost u upravljanju podacima</a:t>
            </a:r>
            <a:r>
              <a:rPr lang="en" sz="1200"/>
              <a:t>.</a:t>
            </a:r>
            <a:endParaRPr sz="1200"/>
          </a:p>
        </p:txBody>
      </p:sp>
      <p:pic>
        <p:nvPicPr>
          <p:cNvPr id="481" name="Google Shape;4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625" y="2135725"/>
            <a:ext cx="4004773" cy="25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Vrste Bar Kodova</a:t>
            </a:r>
            <a:endParaRPr/>
          </a:p>
        </p:txBody>
      </p:sp>
      <p:sp>
        <p:nvSpPr>
          <p:cNvPr id="487" name="Google Shape;487;p56"/>
          <p:cNvSpPr txBox="1"/>
          <p:nvPr>
            <p:ph idx="1" type="body"/>
          </p:nvPr>
        </p:nvSpPr>
        <p:spPr>
          <a:xfrm>
            <a:off x="303050" y="1170125"/>
            <a:ext cx="3770400" cy="33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Linearni Bar Kodovi: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Linearni bar kodovi, poznati i kao jednodimenzionalni bar kodovi, uključuju formate kao što su UPC, EAN, Code 39 i Code 128. Ovi bar kodovi se sastoje od paralelnih linija različitih širina i razmaka i obično se koriste u maloprodaji za identifikaciju proizvoda.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2D Bar Kodovi: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Dvodimenzionalni bar kodovi, kao što su QR kodovi, Data Matrix i PDF417, skladište podatke i horizontalno i vertikalno. Mogu sadržati više informacija od linearnih bar kodova i često se koriste u oglašavanju, izdavanju karata i logistici zbog svoje robusnosti i svestranosti.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/>
          </a:p>
        </p:txBody>
      </p:sp>
      <p:pic>
        <p:nvPicPr>
          <p:cNvPr id="488" name="Google Shape;4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400" y="1170125"/>
            <a:ext cx="5085925" cy="29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Istorija Barkodova</a:t>
            </a:r>
            <a:endParaRPr/>
          </a:p>
        </p:txBody>
      </p:sp>
      <p:sp>
        <p:nvSpPr>
          <p:cNvPr id="494" name="Google Shape;494;p57"/>
          <p:cNvSpPr txBox="1"/>
          <p:nvPr>
            <p:ph idx="1" type="body"/>
          </p:nvPr>
        </p:nvSpPr>
        <p:spPr>
          <a:xfrm>
            <a:off x="713250" y="3514950"/>
            <a:ext cx="77175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/>
              <a:t>Koncept bar kodova prvi put je razvijen 1948. godine od strane </a:t>
            </a:r>
            <a:r>
              <a:rPr b="1" lang="en" sz="1200"/>
              <a:t>Normana Josepha Woodlanda i Bernarda Silvera</a:t>
            </a:r>
            <a:r>
              <a:rPr lang="en" sz="1200"/>
              <a:t>, inspirisan Morzovim kodom.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/>
              <a:t>Prvi barkod skeniran je na pakovanju žvakaće gume Wrigley’s 1974. godine, što je označilo početak široke primene bar kodova u maloprodaji. Tokom godina, bar kodovi su evoluirali od jednostavnih linearnih formata do složenih 2D šablona koji se koriste u raznim oblastima.</a:t>
            </a:r>
            <a:endParaRPr sz="1200"/>
          </a:p>
        </p:txBody>
      </p:sp>
      <p:pic>
        <p:nvPicPr>
          <p:cNvPr id="495" name="Google Shape;4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75" y="1162651"/>
            <a:ext cx="8233051" cy="23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8"/>
          <p:cNvPicPr preferRelativeResize="0"/>
          <p:nvPr/>
        </p:nvPicPr>
        <p:blipFill rotWithShape="1">
          <a:blip r:embed="rId3">
            <a:alphaModFix/>
          </a:blip>
          <a:srcRect b="0" l="0" r="-989" t="0"/>
          <a:stretch/>
        </p:blipFill>
        <p:spPr>
          <a:xfrm>
            <a:off x="934275" y="301038"/>
            <a:ext cx="7275450" cy="4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9"/>
          <p:cNvSpPr txBox="1"/>
          <p:nvPr>
            <p:ph type="title"/>
          </p:nvPr>
        </p:nvSpPr>
        <p:spPr>
          <a:xfrm>
            <a:off x="713250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Kako se Čitaju Barkodovi</a:t>
            </a:r>
            <a:endParaRPr/>
          </a:p>
        </p:txBody>
      </p:sp>
      <p:sp>
        <p:nvSpPr>
          <p:cNvPr id="506" name="Google Shape;506;p59"/>
          <p:cNvSpPr txBox="1"/>
          <p:nvPr>
            <p:ph idx="1" type="body"/>
          </p:nvPr>
        </p:nvSpPr>
        <p:spPr>
          <a:xfrm>
            <a:off x="713250" y="1272925"/>
            <a:ext cx="4039200" cy="3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Bar kodovi se čitaju pomoću skenerskih uređaja koji emituju svetlo i hvataju reflektovanu svetlost sa crno-belih šablona bar koda.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Postoje različite vrste skenera, uključujući:</a:t>
            </a:r>
            <a:endParaRPr sz="1300"/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1300"/>
              <a:t>laserske, </a:t>
            </a:r>
            <a:endParaRPr sz="13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300"/>
              <a:t>CCD i </a:t>
            </a:r>
            <a:endParaRPr sz="13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1300"/>
              <a:t>Skenere kamerom.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Zabeleženi podaci se zatim dekodiraju softverskim algoritmima koji pretvaraju šablone u digitalne informacije koje se dalje obrađuju za različite primene.</a:t>
            </a:r>
            <a:endParaRPr sz="1300"/>
          </a:p>
        </p:txBody>
      </p:sp>
      <p:pic>
        <p:nvPicPr>
          <p:cNvPr id="507" name="Google Shape;5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2014" y="712800"/>
            <a:ext cx="1975111" cy="18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9"/>
          <p:cNvPicPr preferRelativeResize="0"/>
          <p:nvPr/>
        </p:nvPicPr>
        <p:blipFill rotWithShape="1">
          <a:blip r:embed="rId4">
            <a:alphaModFix/>
          </a:blip>
          <a:srcRect b="0" l="19497" r="22491" t="0"/>
          <a:stretch/>
        </p:blipFill>
        <p:spPr>
          <a:xfrm>
            <a:off x="5378975" y="2720500"/>
            <a:ext cx="2501201" cy="1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0"/>
          <p:cNvSpPr txBox="1"/>
          <p:nvPr>
            <p:ph type="title"/>
          </p:nvPr>
        </p:nvSpPr>
        <p:spPr>
          <a:xfrm>
            <a:off x="5880600" y="599725"/>
            <a:ext cx="311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Značenje bar-ova</a:t>
            </a:r>
            <a:endParaRPr/>
          </a:p>
        </p:txBody>
      </p:sp>
      <p:pic>
        <p:nvPicPr>
          <p:cNvPr id="514" name="Google Shape;5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25" y="802875"/>
            <a:ext cx="4039627" cy="269577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0"/>
          <p:cNvSpPr txBox="1"/>
          <p:nvPr/>
        </p:nvSpPr>
        <p:spPr>
          <a:xfrm>
            <a:off x="4941550" y="1684425"/>
            <a:ext cx="37212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Barkod se čita skeniranjem niza crnih i belih linija. Postoje tri različita uzorka crno-belo-crnih linija koja služe kao indikatori: jedan na početku, jedan u sredini i jedan na kraju barkoda.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Između prvog i srednjeg indikatorskog uzorka nalaze se prvih šest cifara, dok se poslednjih šest cifara nalazi između srednjeg i poslednjeg indikatorskog uzorka. Svaka cifra je predstavljena jedinstvenom kombinacijom crnih i belih linija.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6" name="Google Shape;51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039" y="1608425"/>
            <a:ext cx="4172224" cy="2877294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0"/>
          <p:cNvSpPr txBox="1"/>
          <p:nvPr/>
        </p:nvSpPr>
        <p:spPr>
          <a:xfrm>
            <a:off x="515875" y="3729800"/>
            <a:ext cx="3815700" cy="11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Cifre sa leve i desne strane su različite. Cifre sa leve strane imaju paran broj belih linija u svakoj cifri, dok cifre sa desne strane imaju neparan broj belih linija.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8" name="Google Shape;518;p60"/>
          <p:cNvSpPr txBox="1"/>
          <p:nvPr/>
        </p:nvSpPr>
        <p:spPr>
          <a:xfrm>
            <a:off x="6008925" y="1118175"/>
            <a:ext cx="2821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Čitanje EAN-13 barkoda</a:t>
            </a:r>
            <a:endParaRPr i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1"/>
          <p:cNvSpPr txBox="1"/>
          <p:nvPr>
            <p:ph type="title"/>
          </p:nvPr>
        </p:nvSpPr>
        <p:spPr>
          <a:xfrm>
            <a:off x="3762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Pregled Projekta</a:t>
            </a:r>
            <a:endParaRPr/>
          </a:p>
        </p:txBody>
      </p:sp>
      <p:sp>
        <p:nvSpPr>
          <p:cNvPr id="524" name="Google Shape;524;p61"/>
          <p:cNvSpPr txBox="1"/>
          <p:nvPr>
            <p:ph idx="3" type="subTitle"/>
          </p:nvPr>
        </p:nvSpPr>
        <p:spPr>
          <a:xfrm>
            <a:off x="184700" y="2768475"/>
            <a:ext cx="237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Uvoz Slike Barkoda</a:t>
            </a:r>
            <a:endParaRPr/>
          </a:p>
        </p:txBody>
      </p:sp>
      <p:sp>
        <p:nvSpPr>
          <p:cNvPr id="525" name="Google Shape;525;p61"/>
          <p:cNvSpPr txBox="1"/>
          <p:nvPr>
            <p:ph idx="1" type="subTitle"/>
          </p:nvPr>
        </p:nvSpPr>
        <p:spPr>
          <a:xfrm>
            <a:off x="2123875" y="2622175"/>
            <a:ext cx="189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Isecanje</a:t>
            </a:r>
            <a:endParaRPr/>
          </a:p>
        </p:txBody>
      </p:sp>
      <p:sp>
        <p:nvSpPr>
          <p:cNvPr id="526" name="Google Shape;526;p61"/>
          <p:cNvSpPr txBox="1"/>
          <p:nvPr>
            <p:ph idx="5" type="subTitle"/>
          </p:nvPr>
        </p:nvSpPr>
        <p:spPr>
          <a:xfrm>
            <a:off x="1859975" y="4117100"/>
            <a:ext cx="2324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Čitanje </a:t>
            </a:r>
            <a:br>
              <a:rPr lang="en"/>
            </a:br>
            <a:r>
              <a:rPr lang="en"/>
              <a:t>Barkoda</a:t>
            </a:r>
            <a:endParaRPr/>
          </a:p>
        </p:txBody>
      </p:sp>
      <p:sp>
        <p:nvSpPr>
          <p:cNvPr id="527" name="Google Shape;527;p61"/>
          <p:cNvSpPr txBox="1"/>
          <p:nvPr>
            <p:ph idx="7" type="subTitle"/>
          </p:nvPr>
        </p:nvSpPr>
        <p:spPr>
          <a:xfrm>
            <a:off x="376200" y="4117100"/>
            <a:ext cx="189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Rotiranje</a:t>
            </a:r>
            <a:endParaRPr/>
          </a:p>
        </p:txBody>
      </p:sp>
      <p:sp>
        <p:nvSpPr>
          <p:cNvPr id="528" name="Google Shape;528;p61"/>
          <p:cNvSpPr txBox="1"/>
          <p:nvPr>
            <p:ph idx="9" type="title"/>
          </p:nvPr>
        </p:nvSpPr>
        <p:spPr>
          <a:xfrm>
            <a:off x="790200" y="20246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29" name="Google Shape;529;p61"/>
          <p:cNvSpPr txBox="1"/>
          <p:nvPr>
            <p:ph idx="13" type="title"/>
          </p:nvPr>
        </p:nvSpPr>
        <p:spPr>
          <a:xfrm>
            <a:off x="2551675" y="20246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0" name="Google Shape;530;p61"/>
          <p:cNvSpPr txBox="1"/>
          <p:nvPr>
            <p:ph idx="14" type="title"/>
          </p:nvPr>
        </p:nvSpPr>
        <p:spPr>
          <a:xfrm>
            <a:off x="804000" y="34758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1" name="Google Shape;531;p61"/>
          <p:cNvSpPr txBox="1"/>
          <p:nvPr>
            <p:ph idx="15" type="title"/>
          </p:nvPr>
        </p:nvSpPr>
        <p:spPr>
          <a:xfrm>
            <a:off x="2502725" y="3449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532" name="Google Shape;53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675" y="801013"/>
            <a:ext cx="4900125" cy="35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1"/>
          <p:cNvSpPr txBox="1"/>
          <p:nvPr/>
        </p:nvSpPr>
        <p:spPr>
          <a:xfrm>
            <a:off x="376200" y="1118175"/>
            <a:ext cx="31938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Klikom na </a:t>
            </a:r>
            <a:r>
              <a:rPr i="1"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Run main.m</a:t>
            </a: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fajla, pokrece se GUIDE. Nakon čega je moguće birati sledeće opcije: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idx="1" type="subTitle"/>
          </p:nvPr>
        </p:nvSpPr>
        <p:spPr>
          <a:xfrm>
            <a:off x="407775" y="232109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Sečenje slike</a:t>
            </a:r>
            <a:endParaRPr/>
          </a:p>
        </p:txBody>
      </p:sp>
      <p:sp>
        <p:nvSpPr>
          <p:cNvPr id="539" name="Google Shape;539;p62"/>
          <p:cNvSpPr txBox="1"/>
          <p:nvPr>
            <p:ph idx="3" type="subTitle"/>
          </p:nvPr>
        </p:nvSpPr>
        <p:spPr>
          <a:xfrm>
            <a:off x="407775" y="6808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Učitavanje slike</a:t>
            </a:r>
            <a:endParaRPr/>
          </a:p>
        </p:txBody>
      </p:sp>
      <p:sp>
        <p:nvSpPr>
          <p:cNvPr id="540" name="Google Shape;540;p62"/>
          <p:cNvSpPr txBox="1"/>
          <p:nvPr>
            <p:ph idx="4" type="subTitle"/>
          </p:nvPr>
        </p:nvSpPr>
        <p:spPr>
          <a:xfrm>
            <a:off x="407775" y="1300575"/>
            <a:ext cx="35214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Omogućeno učitavanje fajlova tipa: '.jpg', '.jpeg', '.png', '.bmp', '.tiff'</a:t>
            </a:r>
            <a:endParaRPr/>
          </a:p>
        </p:txBody>
      </p:sp>
      <p:sp>
        <p:nvSpPr>
          <p:cNvPr id="541" name="Google Shape;541;p62"/>
          <p:cNvSpPr txBox="1"/>
          <p:nvPr>
            <p:ph idx="4" type="subTitle"/>
          </p:nvPr>
        </p:nvSpPr>
        <p:spPr>
          <a:xfrm>
            <a:off x="455675" y="2895550"/>
            <a:ext cx="35214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Korisnik selektuje region od interesa, postavljajući 2 tačke dijagonale pravougaonika gde se nalazi barkod.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Funkcija </a:t>
            </a:r>
            <a:r>
              <a:rPr i="1" lang="en"/>
              <a:t>ginput(2).</a:t>
            </a:r>
            <a:endParaRPr i="1"/>
          </a:p>
        </p:txBody>
      </p:sp>
      <p:pic>
        <p:nvPicPr>
          <p:cNvPr id="542" name="Google Shape;54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975" y="1852775"/>
            <a:ext cx="3390249" cy="27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