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D652-B41A-4F4F-A9E9-FE9C293A6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557A0E-171F-4687-B6B3-EFE74CEE2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710823-4929-4B13-B3E5-7B309BF21B77}"/>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5" name="Footer Placeholder 4">
            <a:extLst>
              <a:ext uri="{FF2B5EF4-FFF2-40B4-BE49-F238E27FC236}">
                <a16:creationId xmlns:a16="http://schemas.microsoft.com/office/drawing/2014/main" id="{61910D76-0103-4D9C-9732-EBFEB02F1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CBD62-7BA5-4C53-8374-6DDE5A24C091}"/>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34816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C40F-2B1E-43DF-A1B6-641C61DD41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C89BCA-2A9E-4575-BD78-801DAD2117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3AB08C-227B-40E0-9967-C374782238C5}"/>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5" name="Footer Placeholder 4">
            <a:extLst>
              <a:ext uri="{FF2B5EF4-FFF2-40B4-BE49-F238E27FC236}">
                <a16:creationId xmlns:a16="http://schemas.microsoft.com/office/drawing/2014/main" id="{F7A23EDB-5748-45A9-8BBF-EBE8656B4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1333E-A3AD-4456-AAC5-2BC0477553D6}"/>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411328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731492-40B3-47A5-B0FA-F7BA36EFBA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982DA4-47F8-4FBC-819A-3D86E68151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02080-093D-40E4-85B0-D53AB1646924}"/>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5" name="Footer Placeholder 4">
            <a:extLst>
              <a:ext uri="{FF2B5EF4-FFF2-40B4-BE49-F238E27FC236}">
                <a16:creationId xmlns:a16="http://schemas.microsoft.com/office/drawing/2014/main" id="{02A0075B-0080-4E85-9581-BEA275204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59938-1304-4FDD-BBAD-336E0C90BBFC}"/>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207777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9B02-E406-449B-A532-011C1B6089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3D0BD3-81A4-4A45-8A90-DAAFCA8C70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F49B5A-94B6-40C5-8E60-AF4C6C187C84}"/>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5" name="Footer Placeholder 4">
            <a:extLst>
              <a:ext uri="{FF2B5EF4-FFF2-40B4-BE49-F238E27FC236}">
                <a16:creationId xmlns:a16="http://schemas.microsoft.com/office/drawing/2014/main" id="{DD0C9FB9-40D4-41B5-97AB-C1E192341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E3506E-DCB1-48FC-A9E6-495FE1BF7C45}"/>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112345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2CD7-3C4D-487C-915C-7B246274C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53400B-B27A-4DD8-B6A5-083F7D891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60AA2-7FAB-4448-AC6E-2A2E6E6AD0CE}"/>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5" name="Footer Placeholder 4">
            <a:extLst>
              <a:ext uri="{FF2B5EF4-FFF2-40B4-BE49-F238E27FC236}">
                <a16:creationId xmlns:a16="http://schemas.microsoft.com/office/drawing/2014/main" id="{99C2AFC6-D479-484F-BBCD-8777319F4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4A327-2465-4E80-85DA-392053621718}"/>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244754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F2D2-C0FE-4FE3-92B2-2E9EE7A95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70D9D-6C80-4949-AD16-E4CCA58809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FD4126-2EC4-43F6-AC32-FC0CA0BE87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C7E10A-2C70-4AB7-8F4E-1FAFBCE8B965}"/>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6" name="Footer Placeholder 5">
            <a:extLst>
              <a:ext uri="{FF2B5EF4-FFF2-40B4-BE49-F238E27FC236}">
                <a16:creationId xmlns:a16="http://schemas.microsoft.com/office/drawing/2014/main" id="{0CDEF451-2233-410E-806E-5BF91191AE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A590E-3C49-4165-A031-9E5926F50015}"/>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247923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3BF5-427E-4FE6-B164-393EB79595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1A6218-16CE-44CB-8668-59EB5192B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B340AD-ED4F-4711-958C-008CE03685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EDF709-3867-4AD9-9E98-2F88CFE20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FD3D2B-3E0F-4227-881A-E1F1638355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276B80-3AD7-448C-9DDC-0A6E911F2EA4}"/>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8" name="Footer Placeholder 7">
            <a:extLst>
              <a:ext uri="{FF2B5EF4-FFF2-40B4-BE49-F238E27FC236}">
                <a16:creationId xmlns:a16="http://schemas.microsoft.com/office/drawing/2014/main" id="{7A59136E-7F82-4185-9842-5880DB495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D3CA43-E40D-4A5D-995F-6922F35AD346}"/>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255584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1A06-0A76-4099-8256-E77FF04E3D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1D0E07-7082-40DB-B4EA-7CDC8DD0DA06}"/>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4" name="Footer Placeholder 3">
            <a:extLst>
              <a:ext uri="{FF2B5EF4-FFF2-40B4-BE49-F238E27FC236}">
                <a16:creationId xmlns:a16="http://schemas.microsoft.com/office/drawing/2014/main" id="{B39A7B87-5529-40DA-9FC6-1FC9571A4D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BF4F4A-7203-40ED-86A8-E542CBFF7DFC}"/>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314522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48430-6DE2-486C-B5D3-8C4AA2ABF26F}"/>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3" name="Footer Placeholder 2">
            <a:extLst>
              <a:ext uri="{FF2B5EF4-FFF2-40B4-BE49-F238E27FC236}">
                <a16:creationId xmlns:a16="http://schemas.microsoft.com/office/drawing/2014/main" id="{481A89A4-C2A8-4D5D-AF9D-A1FFF49D02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A483F4-257C-4719-9DDC-CEFA40D88ADB}"/>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322794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529C-3CA5-4EA2-9F6E-819A03729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D99D0D-4B5F-45CC-99AE-0DD9D60DC5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4B501-1235-4FC2-9D45-E9988D449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5257B0-3CE6-4F92-B570-C82B948F210E}"/>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6" name="Footer Placeholder 5">
            <a:extLst>
              <a:ext uri="{FF2B5EF4-FFF2-40B4-BE49-F238E27FC236}">
                <a16:creationId xmlns:a16="http://schemas.microsoft.com/office/drawing/2014/main" id="{9819CFC1-7F41-422E-A4D0-78FDD9B0F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5B224-99A5-4607-9E02-0426077ADE33}"/>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234043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6CED-EED9-46CA-9275-DC1235E3C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21C431-E1AB-4C18-B8B4-B00322879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883920-3219-4463-B2B2-449D37F6E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7C4AD2-186D-4C8B-92AB-582DD88AD547}"/>
              </a:ext>
            </a:extLst>
          </p:cNvPr>
          <p:cNvSpPr>
            <a:spLocks noGrp="1"/>
          </p:cNvSpPr>
          <p:nvPr>
            <p:ph type="dt" sz="half" idx="10"/>
          </p:nvPr>
        </p:nvSpPr>
        <p:spPr/>
        <p:txBody>
          <a:bodyPr/>
          <a:lstStyle/>
          <a:p>
            <a:fld id="{50211BFF-8852-4EE6-B431-85B3D77E4CCD}" type="datetimeFigureOut">
              <a:rPr lang="en-IN" smtClean="0"/>
              <a:t>30-07-2024</a:t>
            </a:fld>
            <a:endParaRPr lang="en-IN"/>
          </a:p>
        </p:txBody>
      </p:sp>
      <p:sp>
        <p:nvSpPr>
          <p:cNvPr id="6" name="Footer Placeholder 5">
            <a:extLst>
              <a:ext uri="{FF2B5EF4-FFF2-40B4-BE49-F238E27FC236}">
                <a16:creationId xmlns:a16="http://schemas.microsoft.com/office/drawing/2014/main" id="{6DAF7E2C-6A25-476F-94CC-8A78789D06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A78B9C-2DF1-4F81-989B-41CE835F26BB}"/>
              </a:ext>
            </a:extLst>
          </p:cNvPr>
          <p:cNvSpPr>
            <a:spLocks noGrp="1"/>
          </p:cNvSpPr>
          <p:nvPr>
            <p:ph type="sldNum" sz="quarter" idx="12"/>
          </p:nvPr>
        </p:nvSpPr>
        <p:spPr/>
        <p:txBody>
          <a:bodyPr/>
          <a:lstStyle/>
          <a:p>
            <a:fld id="{29E75FD9-CDE7-494B-A7A3-CE6B1F71F785}" type="slidenum">
              <a:rPr lang="en-IN" smtClean="0"/>
              <a:t>‹#›</a:t>
            </a:fld>
            <a:endParaRPr lang="en-IN"/>
          </a:p>
        </p:txBody>
      </p:sp>
    </p:spTree>
    <p:extLst>
      <p:ext uri="{BB962C8B-B14F-4D97-AF65-F5344CB8AC3E}">
        <p14:creationId xmlns:p14="http://schemas.microsoft.com/office/powerpoint/2010/main" val="120615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1ED0BC-5341-4F65-890B-D2A3EC70D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4DCF30-6CF1-4D8F-AC26-875FE09F1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1D847-71FD-4611-A949-FA98BFD78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11BFF-8852-4EE6-B431-85B3D77E4CCD}" type="datetimeFigureOut">
              <a:rPr lang="en-IN" smtClean="0"/>
              <a:t>30-07-2024</a:t>
            </a:fld>
            <a:endParaRPr lang="en-IN"/>
          </a:p>
        </p:txBody>
      </p:sp>
      <p:sp>
        <p:nvSpPr>
          <p:cNvPr id="5" name="Footer Placeholder 4">
            <a:extLst>
              <a:ext uri="{FF2B5EF4-FFF2-40B4-BE49-F238E27FC236}">
                <a16:creationId xmlns:a16="http://schemas.microsoft.com/office/drawing/2014/main" id="{47533F9D-A558-4BA0-BF67-68B257ACE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0456B9-1322-408B-A56D-7726F9774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75FD9-CDE7-494B-A7A3-CE6B1F71F785}" type="slidenum">
              <a:rPr lang="en-IN" smtClean="0"/>
              <a:t>‹#›</a:t>
            </a:fld>
            <a:endParaRPr lang="en-IN"/>
          </a:p>
        </p:txBody>
      </p:sp>
    </p:spTree>
    <p:extLst>
      <p:ext uri="{BB962C8B-B14F-4D97-AF65-F5344CB8AC3E}">
        <p14:creationId xmlns:p14="http://schemas.microsoft.com/office/powerpoint/2010/main" val="275935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FC4-48ED-437F-A0F4-23877B22B310}"/>
              </a:ext>
            </a:extLst>
          </p:cNvPr>
          <p:cNvSpPr>
            <a:spLocks noGrp="1"/>
          </p:cNvSpPr>
          <p:nvPr>
            <p:ph type="ctrTitle"/>
          </p:nvPr>
        </p:nvSpPr>
        <p:spPr>
          <a:xfrm>
            <a:off x="675251" y="404536"/>
            <a:ext cx="10480432" cy="1655762"/>
          </a:xfrm>
        </p:spPr>
        <p:txBody>
          <a:bodyPr>
            <a:noAutofit/>
          </a:bodyPr>
          <a:lstStyle/>
          <a:p>
            <a:r>
              <a:rPr lang="en-US" dirty="0">
                <a:solidFill>
                  <a:schemeClr val="accent4">
                    <a:lumMod val="40000"/>
                    <a:lumOff val="60000"/>
                  </a:schemeClr>
                </a:solidFill>
                <a:latin typeface="Papyrus" panose="03070502060502030205" pitchFamily="66" charset="0"/>
                <a:cs typeface="Times New Roman" panose="02020603050405020304" pitchFamily="18" charset="0"/>
              </a:rPr>
              <a:t>Urban Air Quality Analysis for Sustainable Cities</a:t>
            </a:r>
            <a:endParaRPr lang="en-IN" dirty="0">
              <a:solidFill>
                <a:schemeClr val="accent4">
                  <a:lumMod val="40000"/>
                  <a:lumOff val="60000"/>
                </a:schemeClr>
              </a:solidFill>
              <a:latin typeface="Papyrus" panose="03070502060502030205" pitchFamily="66" charset="0"/>
              <a:cs typeface="Times New Roman" panose="02020603050405020304" pitchFamily="18" charset="0"/>
            </a:endParaRPr>
          </a:p>
        </p:txBody>
      </p:sp>
      <p:sp>
        <p:nvSpPr>
          <p:cNvPr id="3" name="Subtitle 2">
            <a:extLst>
              <a:ext uri="{FF2B5EF4-FFF2-40B4-BE49-F238E27FC236}">
                <a16:creationId xmlns:a16="http://schemas.microsoft.com/office/drawing/2014/main" id="{26F64588-CE98-4C0F-82FC-2A58DC8E46DD}"/>
              </a:ext>
            </a:extLst>
          </p:cNvPr>
          <p:cNvSpPr>
            <a:spLocks noGrp="1"/>
          </p:cNvSpPr>
          <p:nvPr>
            <p:ph type="subTitle" idx="1"/>
          </p:nvPr>
        </p:nvSpPr>
        <p:spPr>
          <a:xfrm>
            <a:off x="1523999" y="2627359"/>
            <a:ext cx="9144000" cy="909946"/>
          </a:xfrm>
        </p:spPr>
        <p:txBody>
          <a:bodyPr>
            <a:normAutofit fontScale="92500" lnSpcReduction="20000"/>
          </a:bodyPr>
          <a:lstStyle/>
          <a:p>
            <a:r>
              <a:rPr lang="en-US" sz="3200" dirty="0">
                <a:solidFill>
                  <a:schemeClr val="bg1"/>
                </a:solidFill>
                <a:latin typeface="Times New Roman" panose="02020603050405020304" pitchFamily="18" charset="0"/>
                <a:cs typeface="Times New Roman" panose="02020603050405020304" pitchFamily="18" charset="0"/>
              </a:rPr>
              <a:t>Collage:- Jaipur National University </a:t>
            </a:r>
          </a:p>
          <a:p>
            <a:r>
              <a:rPr lang="en-US" sz="3200" dirty="0">
                <a:solidFill>
                  <a:schemeClr val="bg1"/>
                </a:solidFill>
                <a:latin typeface="Times New Roman" panose="02020603050405020304" pitchFamily="18" charset="0"/>
                <a:cs typeface="Times New Roman" panose="02020603050405020304" pitchFamily="18" charset="0"/>
              </a:rPr>
              <a:t>Team:- </a:t>
            </a:r>
            <a:r>
              <a:rPr lang="en-IN" sz="3200" dirty="0">
                <a:solidFill>
                  <a:schemeClr val="bg1"/>
                </a:solidFill>
                <a:latin typeface="Times New Roman" panose="02020603050405020304" pitchFamily="18" charset="0"/>
                <a:cs typeface="Times New Roman" panose="02020603050405020304" pitchFamily="18" charset="0"/>
              </a:rPr>
              <a:t>Divines</a:t>
            </a:r>
          </a:p>
          <a:p>
            <a:endParaRPr lang="en-IN" dirty="0"/>
          </a:p>
        </p:txBody>
      </p:sp>
      <p:sp>
        <p:nvSpPr>
          <p:cNvPr id="6" name="TextBox 5">
            <a:extLst>
              <a:ext uri="{FF2B5EF4-FFF2-40B4-BE49-F238E27FC236}">
                <a16:creationId xmlns:a16="http://schemas.microsoft.com/office/drawing/2014/main" id="{CCA3DEB3-8636-4650-B384-1CC008460980}"/>
              </a:ext>
            </a:extLst>
          </p:cNvPr>
          <p:cNvSpPr txBox="1"/>
          <p:nvPr/>
        </p:nvSpPr>
        <p:spPr>
          <a:xfrm>
            <a:off x="3352799" y="3775320"/>
            <a:ext cx="5486399" cy="1477328"/>
          </a:xfrm>
          <a:prstGeom prst="rect">
            <a:avLst/>
          </a:prstGeom>
          <a:noFill/>
        </p:spPr>
        <p:txBody>
          <a:bodyPr wrap="square" rtlCol="0">
            <a:spAutoFit/>
          </a:bodyPr>
          <a:lstStyle/>
          <a:p>
            <a:pPr algn="ctr"/>
            <a:r>
              <a:rPr lang="en-US" sz="2400" dirty="0">
                <a:solidFill>
                  <a:schemeClr val="bg1"/>
                </a:solidFill>
              </a:rPr>
              <a:t>Submitted by:- </a:t>
            </a:r>
            <a:br>
              <a:rPr lang="en-US" sz="2400" dirty="0">
                <a:solidFill>
                  <a:schemeClr val="bg1"/>
                </a:solidFill>
              </a:rPr>
            </a:br>
            <a:r>
              <a:rPr lang="en-US" sz="2400" dirty="0">
                <a:solidFill>
                  <a:schemeClr val="bg1"/>
                </a:solidFill>
              </a:rPr>
              <a:t>Ritika Kaushal, Suraj Kumar, </a:t>
            </a:r>
            <a:r>
              <a:rPr lang="en-US" sz="2400" dirty="0">
                <a:solidFill>
                  <a:schemeClr val="bg1"/>
                </a:solidFill>
                <a:cs typeface="Calibri" panose="020F0502020204030204" pitchFamily="34" charset="0"/>
              </a:rPr>
              <a:t>Anjali </a:t>
            </a:r>
            <a:r>
              <a:rPr lang="en-US" sz="2400" dirty="0" err="1">
                <a:solidFill>
                  <a:schemeClr val="bg1"/>
                </a:solidFill>
                <a:cs typeface="Calibri" panose="020F0502020204030204" pitchFamily="34" charset="0"/>
              </a:rPr>
              <a:t>Banthia</a:t>
            </a:r>
            <a:endParaRPr lang="en-IN" sz="2400" dirty="0">
              <a:solidFill>
                <a:schemeClr val="bg1"/>
              </a:solidFill>
              <a:cs typeface="Calibri" panose="020F0502020204030204" pitchFamily="34" charset="0"/>
            </a:endParaRPr>
          </a:p>
          <a:p>
            <a:pPr algn="ctr"/>
            <a:r>
              <a:rPr lang="en-US" sz="2400" dirty="0">
                <a:solidFill>
                  <a:schemeClr val="bg1"/>
                </a:solidFill>
                <a:cs typeface="Calibri" panose="020F0502020204030204" pitchFamily="34" charset="0"/>
              </a:rPr>
              <a:t>A</a:t>
            </a:r>
            <a:r>
              <a:rPr lang="en-IN" sz="2400" dirty="0" err="1">
                <a:solidFill>
                  <a:schemeClr val="bg1"/>
                </a:solidFill>
                <a:cs typeface="Calibri" panose="020F0502020204030204" pitchFamily="34" charset="0"/>
              </a:rPr>
              <a:t>ditya</a:t>
            </a:r>
            <a:r>
              <a:rPr lang="en-IN" sz="2400" dirty="0">
                <a:solidFill>
                  <a:schemeClr val="bg1"/>
                </a:solidFill>
                <a:cs typeface="Calibri" panose="020F0502020204030204" pitchFamily="34" charset="0"/>
              </a:rPr>
              <a:t> Kumar Jha, </a:t>
            </a:r>
            <a:r>
              <a:rPr lang="en-US" sz="2400" dirty="0">
                <a:solidFill>
                  <a:schemeClr val="bg1"/>
                </a:solidFill>
                <a:cs typeface="Calibri" panose="020F0502020204030204" pitchFamily="34" charset="0"/>
              </a:rPr>
              <a:t>Y</a:t>
            </a:r>
            <a:r>
              <a:rPr lang="en-IN" sz="2400" dirty="0" err="1">
                <a:solidFill>
                  <a:schemeClr val="bg1"/>
                </a:solidFill>
                <a:cs typeface="Calibri" panose="020F0502020204030204" pitchFamily="34" charset="0"/>
              </a:rPr>
              <a:t>ashi</a:t>
            </a:r>
            <a:r>
              <a:rPr lang="en-IN" sz="2400" dirty="0">
                <a:solidFill>
                  <a:schemeClr val="bg1"/>
                </a:solidFill>
                <a:cs typeface="Calibri" panose="020F0502020204030204" pitchFamily="34" charset="0"/>
              </a:rPr>
              <a:t> </a:t>
            </a:r>
            <a:r>
              <a:rPr lang="en-IN" sz="2400" dirty="0" err="1">
                <a:solidFill>
                  <a:schemeClr val="bg1"/>
                </a:solidFill>
                <a:cs typeface="Calibri" panose="020F0502020204030204" pitchFamily="34" charset="0"/>
              </a:rPr>
              <a:t>Audichya</a:t>
            </a:r>
            <a:endParaRPr lang="en-IN" sz="2400" dirty="0">
              <a:solidFill>
                <a:schemeClr val="bg1"/>
              </a:solidFill>
              <a:cs typeface="Calibri" panose="020F0502020204030204" pitchFamily="34" charset="0"/>
            </a:endParaRPr>
          </a:p>
          <a:p>
            <a:r>
              <a:rPr lang="en-US" dirty="0"/>
              <a:t> </a:t>
            </a:r>
            <a:endParaRPr lang="en-IN" dirty="0"/>
          </a:p>
        </p:txBody>
      </p:sp>
    </p:spTree>
    <p:extLst>
      <p:ext uri="{BB962C8B-B14F-4D97-AF65-F5344CB8AC3E}">
        <p14:creationId xmlns:p14="http://schemas.microsoft.com/office/powerpoint/2010/main" val="30769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62DC-2800-4F1A-8D25-4CA40C4474E1}"/>
              </a:ext>
            </a:extLst>
          </p:cNvPr>
          <p:cNvSpPr>
            <a:spLocks noGrp="1"/>
          </p:cNvSpPr>
          <p:nvPr>
            <p:ph type="title"/>
          </p:nvPr>
        </p:nvSpPr>
        <p:spPr>
          <a:xfrm>
            <a:off x="687456" y="491735"/>
            <a:ext cx="10515600" cy="1325563"/>
          </a:xfrm>
        </p:spPr>
        <p:txBody>
          <a:bodyPr/>
          <a:lstStyle/>
          <a:p>
            <a:pPr algn="ctr"/>
            <a:r>
              <a:rPr lang="en-US" b="1" dirty="0">
                <a:latin typeface="Bell MT" panose="02020503060305020303" pitchFamily="18" charset="0"/>
              </a:rPr>
              <a:t>Findings - Key Insights from the Bar Plot</a:t>
            </a:r>
            <a:endParaRPr lang="en-IN" b="1" dirty="0">
              <a:latin typeface="Bell MT" panose="02020503060305020303" pitchFamily="18" charset="0"/>
            </a:endParaRPr>
          </a:p>
        </p:txBody>
      </p:sp>
      <p:sp>
        <p:nvSpPr>
          <p:cNvPr id="4" name="Rectangle 1">
            <a:extLst>
              <a:ext uri="{FF2B5EF4-FFF2-40B4-BE49-F238E27FC236}">
                <a16:creationId xmlns:a16="http://schemas.microsoft.com/office/drawing/2014/main" id="{5C245053-3491-41E2-AF08-42772367119B}"/>
              </a:ext>
            </a:extLst>
          </p:cNvPr>
          <p:cNvSpPr>
            <a:spLocks noGrp="1" noChangeArrowheads="1"/>
          </p:cNvSpPr>
          <p:nvPr>
            <p:ph idx="1"/>
          </p:nvPr>
        </p:nvSpPr>
        <p:spPr bwMode="auto">
          <a:xfrm>
            <a:off x="838200" y="1690688"/>
            <a:ext cx="1021411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Industrial Activity Analysis: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Delhi and Karnataka have the highest average number of industries, indicating a higher potential for industrial pollution.</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Sikkim has the lowest average number of industries, suggesting lower industrial pollution levels.</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State-wise Comparison:</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Significant variation in industrial activity across states.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Implications for state-specific air quality management strategies.</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Policy Implications: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Need for stricter industrial emission regulations in states with high industrial activity.</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Promotion of cleaner industrial technologies to reduce pollution.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59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EE8502-D6B8-4E50-A692-E2903C3EC260}"/>
              </a:ext>
            </a:extLst>
          </p:cNvPr>
          <p:cNvSpPr>
            <a:spLocks noGrp="1"/>
          </p:cNvSpPr>
          <p:nvPr>
            <p:ph type="title"/>
          </p:nvPr>
        </p:nvSpPr>
        <p:spPr>
          <a:xfrm>
            <a:off x="536814" y="825380"/>
            <a:ext cx="11005829" cy="1325563"/>
          </a:xfrm>
        </p:spPr>
        <p:txBody>
          <a:bodyPr/>
          <a:lstStyle/>
          <a:p>
            <a:pPr algn="ctr"/>
            <a:r>
              <a:rPr lang="en-US" b="1" dirty="0">
                <a:latin typeface="Bell MT" panose="02020503060305020303" pitchFamily="18" charset="0"/>
              </a:rPr>
              <a:t>Findings - Trends Observed in the Line Graph</a:t>
            </a:r>
            <a:endParaRPr lang="en-IN" b="1" dirty="0">
              <a:latin typeface="Bell MT" panose="02020503060305020303" pitchFamily="18" charset="0"/>
            </a:endParaRPr>
          </a:p>
        </p:txBody>
      </p:sp>
      <p:sp>
        <p:nvSpPr>
          <p:cNvPr id="10" name="Rectangle 5">
            <a:extLst>
              <a:ext uri="{FF2B5EF4-FFF2-40B4-BE49-F238E27FC236}">
                <a16:creationId xmlns:a16="http://schemas.microsoft.com/office/drawing/2014/main" id="{727BF570-6023-4820-9AC0-1A1B66FA474E}"/>
              </a:ext>
            </a:extLst>
          </p:cNvPr>
          <p:cNvSpPr>
            <a:spLocks noGrp="1" noChangeArrowheads="1"/>
          </p:cNvSpPr>
          <p:nvPr>
            <p:ph idx="1"/>
          </p:nvPr>
        </p:nvSpPr>
        <p:spPr bwMode="auto">
          <a:xfrm>
            <a:off x="970671" y="1969969"/>
            <a:ext cx="1038312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Temporal Trends: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Increasing industrial activity observed in most states over the years, with some states showing more significant growth than others.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Seasonal or annual fluctuations in industrial activity can be observed.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Impact on Air Quality:</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Correlation between industrial activity trends and changes in air quality.</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Identification of periods with significant air quality deterioration.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Recommendations: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Implementation of air quality monitoring systems to track industrial emissions.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Regular audits and compliance checks for industries.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39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221B-4E54-4E47-A551-F89F328DADE3}"/>
              </a:ext>
            </a:extLst>
          </p:cNvPr>
          <p:cNvSpPr>
            <a:spLocks noGrp="1"/>
          </p:cNvSpPr>
          <p:nvPr>
            <p:ph type="title"/>
          </p:nvPr>
        </p:nvSpPr>
        <p:spPr>
          <a:xfrm>
            <a:off x="838200" y="500062"/>
            <a:ext cx="10028583" cy="1325563"/>
          </a:xfrm>
        </p:spPr>
        <p:txBody>
          <a:bodyPr/>
          <a:lstStyle/>
          <a:p>
            <a:pPr algn="ctr"/>
            <a:r>
              <a:rPr lang="en-IN" b="1" dirty="0">
                <a:latin typeface="Bell MT" panose="02020503060305020303" pitchFamily="18" charset="0"/>
              </a:rPr>
              <a:t>Conclusion</a:t>
            </a:r>
          </a:p>
        </p:txBody>
      </p:sp>
      <p:sp>
        <p:nvSpPr>
          <p:cNvPr id="3" name="Content Placeholder 2">
            <a:extLst>
              <a:ext uri="{FF2B5EF4-FFF2-40B4-BE49-F238E27FC236}">
                <a16:creationId xmlns:a16="http://schemas.microsoft.com/office/drawing/2014/main" id="{7F0FB0A5-D635-4B85-965F-B908381358B0}"/>
              </a:ext>
            </a:extLst>
          </p:cNvPr>
          <p:cNvSpPr>
            <a:spLocks noGrp="1"/>
          </p:cNvSpPr>
          <p:nvPr>
            <p:ph idx="1"/>
          </p:nvPr>
        </p:nvSpPr>
        <p:spPr>
          <a:xfrm>
            <a:off x="1139482" y="1825625"/>
            <a:ext cx="10214317" cy="4351338"/>
          </a:xfrm>
        </p:spPr>
        <p:txBody>
          <a:bodyPr>
            <a:normAutofit lnSpcReduction="10000"/>
          </a:bodyPr>
          <a:lstStyle/>
          <a:p>
            <a:pPr marL="0" indent="0">
              <a:buNone/>
            </a:pPr>
            <a:r>
              <a:rPr lang="en-US" sz="2000" b="1" dirty="0"/>
              <a:t>Potential Further Analyses:</a:t>
            </a:r>
            <a:endParaRPr lang="en-US" sz="2000" dirty="0"/>
          </a:p>
          <a:p>
            <a:pPr lvl="1"/>
            <a:r>
              <a:rPr lang="en-US" sz="2000" dirty="0"/>
              <a:t>Detailed analysis of specific pollutants and their sources.</a:t>
            </a:r>
          </a:p>
          <a:p>
            <a:pPr lvl="1"/>
            <a:r>
              <a:rPr lang="en-US" sz="2000" dirty="0"/>
              <a:t>Impact assessment of air quality improvement initiatives over time.</a:t>
            </a:r>
          </a:p>
          <a:p>
            <a:pPr marL="457200" lvl="1" indent="0">
              <a:buNone/>
            </a:pPr>
            <a:endParaRPr lang="en-US" sz="2000" dirty="0"/>
          </a:p>
          <a:p>
            <a:pPr marL="0" indent="0">
              <a:buNone/>
            </a:pPr>
            <a:r>
              <a:rPr lang="en-US" sz="2000" b="1" dirty="0"/>
              <a:t>Recommendations for Policymakers:</a:t>
            </a:r>
            <a:endParaRPr lang="en-US" sz="2000" dirty="0"/>
          </a:p>
          <a:p>
            <a:pPr lvl="1"/>
            <a:r>
              <a:rPr lang="en-US" sz="2000" dirty="0"/>
              <a:t>Implement more rigorous air quality monitoring in high-risk areas.</a:t>
            </a:r>
          </a:p>
          <a:p>
            <a:pPr lvl="1"/>
            <a:r>
              <a:rPr lang="en-US" sz="2000" dirty="0"/>
              <a:t>Encourage industries to adopt greener technologies.</a:t>
            </a:r>
          </a:p>
          <a:p>
            <a:pPr lvl="1"/>
            <a:r>
              <a:rPr lang="en-US" sz="2000" dirty="0"/>
              <a:t>Promote public awareness about the health impacts of air pollution.</a:t>
            </a:r>
          </a:p>
          <a:p>
            <a:pPr marL="457200" lvl="1" indent="0">
              <a:buNone/>
            </a:pPr>
            <a:endParaRPr lang="en-US" sz="2000" dirty="0"/>
          </a:p>
          <a:p>
            <a:pPr marL="0" indent="0">
              <a:buNone/>
            </a:pPr>
            <a:r>
              <a:rPr lang="en-US" sz="2000" b="1" dirty="0"/>
              <a:t>Collaborative Efforts:</a:t>
            </a:r>
            <a:endParaRPr lang="en-US" sz="2000" dirty="0"/>
          </a:p>
          <a:p>
            <a:pPr lvl="1"/>
            <a:r>
              <a:rPr lang="en-US" sz="2000" dirty="0"/>
              <a:t>Collaboration between government, industries, and communities to develop and implement effective air quality management strategies.</a:t>
            </a:r>
          </a:p>
          <a:p>
            <a:pPr lvl="1"/>
            <a:r>
              <a:rPr lang="en-US" sz="2000" dirty="0"/>
              <a:t>Investment in research and development for innovative pollution control technologies.</a:t>
            </a:r>
          </a:p>
          <a:p>
            <a:endParaRPr lang="en-IN" dirty="0"/>
          </a:p>
        </p:txBody>
      </p:sp>
    </p:spTree>
    <p:extLst>
      <p:ext uri="{BB962C8B-B14F-4D97-AF65-F5344CB8AC3E}">
        <p14:creationId xmlns:p14="http://schemas.microsoft.com/office/powerpoint/2010/main" val="177255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904E-68D0-4902-B80F-C62368F82FF9}"/>
              </a:ext>
            </a:extLst>
          </p:cNvPr>
          <p:cNvSpPr>
            <a:spLocks noGrp="1"/>
          </p:cNvSpPr>
          <p:nvPr>
            <p:ph type="title"/>
          </p:nvPr>
        </p:nvSpPr>
        <p:spPr>
          <a:xfrm>
            <a:off x="838200" y="500062"/>
            <a:ext cx="10515600" cy="1325563"/>
          </a:xfrm>
        </p:spPr>
        <p:txBody>
          <a:bodyPr/>
          <a:lstStyle/>
          <a:p>
            <a:pPr algn="ctr"/>
            <a:r>
              <a:rPr lang="en-IN" b="1" dirty="0">
                <a:latin typeface="Bell MT" panose="02020503060305020303" pitchFamily="18" charset="0"/>
              </a:rPr>
              <a:t>Future Work</a:t>
            </a:r>
          </a:p>
        </p:txBody>
      </p:sp>
      <p:sp>
        <p:nvSpPr>
          <p:cNvPr id="3" name="Content Placeholder 2">
            <a:extLst>
              <a:ext uri="{FF2B5EF4-FFF2-40B4-BE49-F238E27FC236}">
                <a16:creationId xmlns:a16="http://schemas.microsoft.com/office/drawing/2014/main" id="{B6CB09C6-2F11-4E51-A9F3-C671299998F4}"/>
              </a:ext>
            </a:extLst>
          </p:cNvPr>
          <p:cNvSpPr>
            <a:spLocks noGrp="1"/>
          </p:cNvSpPr>
          <p:nvPr>
            <p:ph idx="1"/>
          </p:nvPr>
        </p:nvSpPr>
        <p:spPr>
          <a:xfrm>
            <a:off x="1097280" y="1825625"/>
            <a:ext cx="10256520" cy="4351338"/>
          </a:xfrm>
        </p:spPr>
        <p:txBody>
          <a:bodyPr>
            <a:normAutofit/>
          </a:bodyPr>
          <a:lstStyle/>
          <a:p>
            <a:pPr marL="0" indent="0">
              <a:buNone/>
            </a:pPr>
            <a:r>
              <a:rPr lang="en-US" sz="2000" b="1" dirty="0"/>
              <a:t>Potential Further Analyses:</a:t>
            </a:r>
            <a:endParaRPr lang="en-US" sz="2000" dirty="0"/>
          </a:p>
          <a:p>
            <a:pPr lvl="1"/>
            <a:r>
              <a:rPr lang="en-US" sz="2000" dirty="0"/>
              <a:t>Detailed analysis of specific pollutants and their sources.</a:t>
            </a:r>
          </a:p>
          <a:p>
            <a:pPr lvl="1"/>
            <a:r>
              <a:rPr lang="en-US" sz="2000" dirty="0"/>
              <a:t>Impact assessment of air quality improvement initiatives over time.</a:t>
            </a:r>
          </a:p>
          <a:p>
            <a:pPr marL="0" indent="0">
              <a:buNone/>
            </a:pPr>
            <a:r>
              <a:rPr lang="en-US" sz="2000" b="1" dirty="0"/>
              <a:t>Recommendations for Policymakers:</a:t>
            </a:r>
            <a:endParaRPr lang="en-US" sz="2000" dirty="0"/>
          </a:p>
          <a:p>
            <a:pPr lvl="1"/>
            <a:r>
              <a:rPr lang="en-US" sz="2000" dirty="0"/>
              <a:t>Implement more rigorous air quality monitoring in high-risk areas.</a:t>
            </a:r>
          </a:p>
          <a:p>
            <a:pPr lvl="1"/>
            <a:r>
              <a:rPr lang="en-US" sz="2000" dirty="0"/>
              <a:t>Encourage industries to adopt greener technologies.</a:t>
            </a:r>
          </a:p>
          <a:p>
            <a:pPr lvl="1"/>
            <a:r>
              <a:rPr lang="en-US" sz="2000" dirty="0"/>
              <a:t>Promote public awareness about the health impacts of air pollution.</a:t>
            </a:r>
          </a:p>
          <a:p>
            <a:pPr marL="0" indent="0">
              <a:buNone/>
            </a:pPr>
            <a:r>
              <a:rPr lang="en-US" sz="2000" b="1" dirty="0"/>
              <a:t>Collaborative Efforts:</a:t>
            </a:r>
            <a:endParaRPr lang="en-US" sz="2000" dirty="0"/>
          </a:p>
          <a:p>
            <a:pPr lvl="1"/>
            <a:r>
              <a:rPr lang="en-US" sz="2000" dirty="0"/>
              <a:t>Collaboration between government, industries, and communities to develop and implement effective air quality management strategies.</a:t>
            </a:r>
          </a:p>
          <a:p>
            <a:pPr lvl="1"/>
            <a:r>
              <a:rPr lang="en-US" sz="2000" dirty="0"/>
              <a:t>Investment in research and development for innovative pollution control technologies.</a:t>
            </a:r>
          </a:p>
          <a:p>
            <a:endParaRPr lang="en-IN" sz="2000" dirty="0"/>
          </a:p>
        </p:txBody>
      </p:sp>
    </p:spTree>
    <p:extLst>
      <p:ext uri="{BB962C8B-B14F-4D97-AF65-F5344CB8AC3E}">
        <p14:creationId xmlns:p14="http://schemas.microsoft.com/office/powerpoint/2010/main" val="2505248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3FFC-37A3-4435-AF43-8AD44F56AB24}"/>
              </a:ext>
            </a:extLst>
          </p:cNvPr>
          <p:cNvSpPr>
            <a:spLocks noGrp="1"/>
          </p:cNvSpPr>
          <p:nvPr>
            <p:ph type="title"/>
          </p:nvPr>
        </p:nvSpPr>
        <p:spPr>
          <a:xfrm>
            <a:off x="838200" y="526754"/>
            <a:ext cx="10515600" cy="1325563"/>
          </a:xfrm>
        </p:spPr>
        <p:txBody>
          <a:bodyPr/>
          <a:lstStyle/>
          <a:p>
            <a:pPr algn="ctr"/>
            <a:r>
              <a:rPr lang="en-IN" b="1" dirty="0">
                <a:latin typeface="Bell MT" panose="02020503060305020303" pitchFamily="18" charset="0"/>
              </a:rPr>
              <a:t>Case Studies</a:t>
            </a:r>
          </a:p>
        </p:txBody>
      </p:sp>
      <p:sp>
        <p:nvSpPr>
          <p:cNvPr id="3" name="Content Placeholder 2">
            <a:extLst>
              <a:ext uri="{FF2B5EF4-FFF2-40B4-BE49-F238E27FC236}">
                <a16:creationId xmlns:a16="http://schemas.microsoft.com/office/drawing/2014/main" id="{555B9C03-56BF-4145-8618-C96EF329044E}"/>
              </a:ext>
            </a:extLst>
          </p:cNvPr>
          <p:cNvSpPr>
            <a:spLocks noGrp="1"/>
          </p:cNvSpPr>
          <p:nvPr>
            <p:ph idx="1"/>
          </p:nvPr>
        </p:nvSpPr>
        <p:spPr>
          <a:xfrm>
            <a:off x="1181686" y="1994437"/>
            <a:ext cx="10172114" cy="3674027"/>
          </a:xfrm>
        </p:spPr>
        <p:txBody>
          <a:bodyPr>
            <a:normAutofit/>
          </a:bodyPr>
          <a:lstStyle/>
          <a:p>
            <a:pPr marL="0" indent="0">
              <a:buNone/>
            </a:pPr>
            <a:r>
              <a:rPr lang="en-US" sz="2000" b="1" dirty="0"/>
              <a:t>Successful Air Quality Improvement Initiatives:</a:t>
            </a:r>
            <a:endParaRPr lang="en-US" sz="2000" dirty="0"/>
          </a:p>
          <a:p>
            <a:pPr lvl="1"/>
            <a:r>
              <a:rPr lang="en-US" sz="2000" dirty="0"/>
              <a:t>Examples of cities that have successfully improved air quality through targeted interventions.</a:t>
            </a:r>
          </a:p>
          <a:p>
            <a:pPr lvl="1"/>
            <a:r>
              <a:rPr lang="en-US" sz="2000" dirty="0"/>
              <a:t>Strategies adopted and their outcomes.</a:t>
            </a:r>
          </a:p>
          <a:p>
            <a:pPr marL="0" indent="0">
              <a:buNone/>
            </a:pPr>
            <a:r>
              <a:rPr lang="en-US" sz="2000" b="1" dirty="0"/>
              <a:t>Lessons Learned:</a:t>
            </a:r>
            <a:endParaRPr lang="en-US" sz="2000" dirty="0"/>
          </a:p>
          <a:p>
            <a:pPr lvl="1"/>
            <a:r>
              <a:rPr lang="en-US" sz="2000" dirty="0"/>
              <a:t>Key takeaways from successful case studies.</a:t>
            </a:r>
          </a:p>
          <a:p>
            <a:pPr lvl="1"/>
            <a:r>
              <a:rPr lang="en-US" sz="2000" dirty="0"/>
              <a:t>How these lessons can be applied to other cities facing similar challenges.</a:t>
            </a:r>
          </a:p>
          <a:p>
            <a:pPr marL="0" indent="0">
              <a:buNone/>
            </a:pPr>
            <a:r>
              <a:rPr lang="en-US" sz="2000" b="1" dirty="0"/>
              <a:t>Policy and Implementation:</a:t>
            </a:r>
            <a:endParaRPr lang="en-US" sz="2000" dirty="0"/>
          </a:p>
          <a:p>
            <a:pPr lvl="1"/>
            <a:r>
              <a:rPr lang="en-US" sz="2000" dirty="0"/>
              <a:t>Role of government policies in driving air quality improvements.</a:t>
            </a:r>
          </a:p>
          <a:p>
            <a:pPr lvl="1"/>
            <a:r>
              <a:rPr lang="en-US" sz="2000" dirty="0"/>
              <a:t>Importance of stakeholder engagement and community participation.</a:t>
            </a:r>
          </a:p>
          <a:p>
            <a:endParaRPr lang="en-IN" sz="2000" dirty="0"/>
          </a:p>
        </p:txBody>
      </p:sp>
    </p:spTree>
    <p:extLst>
      <p:ext uri="{BB962C8B-B14F-4D97-AF65-F5344CB8AC3E}">
        <p14:creationId xmlns:p14="http://schemas.microsoft.com/office/powerpoint/2010/main" val="62446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9332-4D63-4191-9D80-C8573EFEA442}"/>
              </a:ext>
            </a:extLst>
          </p:cNvPr>
          <p:cNvSpPr>
            <a:spLocks noGrp="1"/>
          </p:cNvSpPr>
          <p:nvPr>
            <p:ph type="title"/>
          </p:nvPr>
        </p:nvSpPr>
        <p:spPr>
          <a:xfrm>
            <a:off x="689164" y="467472"/>
            <a:ext cx="10515600" cy="1325563"/>
          </a:xfrm>
        </p:spPr>
        <p:txBody>
          <a:bodyPr/>
          <a:lstStyle/>
          <a:p>
            <a:pPr algn="ctr"/>
            <a:r>
              <a:rPr lang="en-IN" b="1" dirty="0">
                <a:latin typeface="Bell MT" panose="02020503060305020303" pitchFamily="18" charset="0"/>
              </a:rPr>
              <a:t>Q&amp;A</a:t>
            </a:r>
          </a:p>
        </p:txBody>
      </p:sp>
      <p:sp>
        <p:nvSpPr>
          <p:cNvPr id="3" name="Content Placeholder 2">
            <a:extLst>
              <a:ext uri="{FF2B5EF4-FFF2-40B4-BE49-F238E27FC236}">
                <a16:creationId xmlns:a16="http://schemas.microsoft.com/office/drawing/2014/main" id="{1E7DA5AD-0C86-4DF9-98E9-DE58EE916FAA}"/>
              </a:ext>
            </a:extLst>
          </p:cNvPr>
          <p:cNvSpPr>
            <a:spLocks noGrp="1"/>
          </p:cNvSpPr>
          <p:nvPr>
            <p:ph idx="1"/>
          </p:nvPr>
        </p:nvSpPr>
        <p:spPr>
          <a:xfrm>
            <a:off x="1350498" y="1793035"/>
            <a:ext cx="9467557" cy="4351338"/>
          </a:xfrm>
        </p:spPr>
        <p:txBody>
          <a:bodyPr>
            <a:normAutofit/>
          </a:bodyPr>
          <a:lstStyle/>
          <a:p>
            <a:pPr marL="0" indent="0">
              <a:buNone/>
            </a:pPr>
            <a:r>
              <a:rPr lang="en-US" sz="2000" b="1" dirty="0"/>
              <a:t>Invitation for Questions:</a:t>
            </a:r>
            <a:endParaRPr lang="en-US" sz="2000" dirty="0"/>
          </a:p>
          <a:p>
            <a:pPr lvl="1"/>
            <a:r>
              <a:rPr lang="en-US" sz="2000" dirty="0"/>
              <a:t>Please feel free to ask any questions or provide feedback on the analysis and findings.</a:t>
            </a:r>
          </a:p>
          <a:p>
            <a:pPr marL="0" indent="0">
              <a:buNone/>
            </a:pPr>
            <a:r>
              <a:rPr lang="en-US" sz="2000" b="1" dirty="0"/>
              <a:t>Discussion Points:</a:t>
            </a:r>
            <a:endParaRPr lang="en-US" sz="2000" dirty="0"/>
          </a:p>
          <a:p>
            <a:pPr lvl="1"/>
            <a:r>
              <a:rPr lang="en-US" sz="2000" dirty="0"/>
              <a:t>Open floor for discussion on potential solutions, challenges, and future directions for urban air quality management.</a:t>
            </a:r>
          </a:p>
          <a:p>
            <a:endParaRPr lang="en-IN" sz="2000" dirty="0"/>
          </a:p>
        </p:txBody>
      </p:sp>
    </p:spTree>
    <p:extLst>
      <p:ext uri="{BB962C8B-B14F-4D97-AF65-F5344CB8AC3E}">
        <p14:creationId xmlns:p14="http://schemas.microsoft.com/office/powerpoint/2010/main" val="115689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D8D8A5-78EB-47BD-8F4B-5077784B3B70}"/>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248942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248A-6E19-482F-807D-7F5C30C20D28}"/>
              </a:ext>
            </a:extLst>
          </p:cNvPr>
          <p:cNvSpPr>
            <a:spLocks noGrp="1"/>
          </p:cNvSpPr>
          <p:nvPr>
            <p:ph type="title"/>
          </p:nvPr>
        </p:nvSpPr>
        <p:spPr>
          <a:xfrm>
            <a:off x="626166" y="472981"/>
            <a:ext cx="10823712" cy="1325563"/>
          </a:xfrm>
        </p:spPr>
        <p:txBody>
          <a:bodyPr/>
          <a:lstStyle/>
          <a:p>
            <a:pPr algn="ctr"/>
            <a:r>
              <a:rPr lang="en-IN" b="1" dirty="0">
                <a:latin typeface="Bell MT" panose="02020503060305020303" pitchFamily="18" charset="0"/>
              </a:rPr>
              <a:t>Introduction</a:t>
            </a:r>
          </a:p>
        </p:txBody>
      </p:sp>
      <p:sp>
        <p:nvSpPr>
          <p:cNvPr id="4" name="Rectangle 1">
            <a:extLst>
              <a:ext uri="{FF2B5EF4-FFF2-40B4-BE49-F238E27FC236}">
                <a16:creationId xmlns:a16="http://schemas.microsoft.com/office/drawing/2014/main" id="{B8763C96-115C-4F5A-A61E-5B2BEBEF6498}"/>
              </a:ext>
            </a:extLst>
          </p:cNvPr>
          <p:cNvSpPr>
            <a:spLocks noGrp="1" noChangeArrowheads="1"/>
          </p:cNvSpPr>
          <p:nvPr>
            <p:ph idx="1"/>
          </p:nvPr>
        </p:nvSpPr>
        <p:spPr bwMode="auto">
          <a:xfrm>
            <a:off x="984738" y="1628809"/>
            <a:ext cx="101428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Background on Urban Air Quality:</a:t>
            </a:r>
            <a:r>
              <a:rPr kumimoji="0" lang="en-US" altLang="en-US" sz="2000" b="0" i="0" u="none" strike="noStrike" cap="none" normalizeH="0" baseline="0" dirty="0">
                <a:ln>
                  <a:noFill/>
                </a:ln>
                <a:solidFill>
                  <a:schemeClr val="tx1"/>
                </a:solidFill>
                <a:effectLst/>
              </a:rPr>
              <a:t> Urban air quality is a critical factor affecting the health and well-being of city inhabitants. Rapid urbanization, industrialization, and vehicular emissions contribute significantly to air pollution in cities. Poor air quality is linked to respiratory and cardiovascular diseases, premature deaths, and reduced quality of life.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Importance of Sustainable Cities:</a:t>
            </a:r>
            <a:r>
              <a:rPr kumimoji="0" lang="en-US" altLang="en-US" sz="2000" b="0" i="0" u="none" strike="noStrike" cap="none" normalizeH="0" baseline="0" dirty="0">
                <a:ln>
                  <a:noFill/>
                </a:ln>
                <a:solidFill>
                  <a:schemeClr val="tx1"/>
                </a:solidFill>
                <a:effectLst/>
              </a:rPr>
              <a:t> Sustainable cities aim to achieve a balance between economic development, environmental sustainability, and social equity. Improving air quality is vital for sustainability as it directly impacts public health, the environment, and the overall quality of life.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Objectives of the Analysis:</a:t>
            </a:r>
            <a:r>
              <a:rPr kumimoji="0" lang="en-US" altLang="en-US" sz="2000" b="0" i="0" u="none" strike="noStrike" cap="none" normalizeH="0" baseline="0" dirty="0">
                <a:ln>
                  <a:noFill/>
                </a:ln>
                <a:solidFill>
                  <a:schemeClr val="tx1"/>
                </a:solidFill>
                <a:effectLst/>
              </a:rPr>
              <a:t> This project aims to analyze urban air quality data from various states in India, identify trends and patterns, understand the sources of pollution, and provide insights that can help in formulating strategies for improving air quality and achieving sustainability.</a:t>
            </a:r>
          </a:p>
        </p:txBody>
      </p:sp>
    </p:spTree>
    <p:extLst>
      <p:ext uri="{BB962C8B-B14F-4D97-AF65-F5344CB8AC3E}">
        <p14:creationId xmlns:p14="http://schemas.microsoft.com/office/powerpoint/2010/main" val="120815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76C6-497F-4F3A-878F-7406BF6CB64A}"/>
              </a:ext>
            </a:extLst>
          </p:cNvPr>
          <p:cNvSpPr>
            <a:spLocks noGrp="1"/>
          </p:cNvSpPr>
          <p:nvPr>
            <p:ph type="title"/>
          </p:nvPr>
        </p:nvSpPr>
        <p:spPr>
          <a:xfrm>
            <a:off x="838200" y="526806"/>
            <a:ext cx="10293626" cy="1325563"/>
          </a:xfrm>
        </p:spPr>
        <p:txBody>
          <a:bodyPr/>
          <a:lstStyle/>
          <a:p>
            <a:pPr algn="ctr"/>
            <a:r>
              <a:rPr lang="en-IN" b="1" dirty="0">
                <a:latin typeface="Bell MT" panose="02020503060305020303" pitchFamily="18" charset="0"/>
              </a:rPr>
              <a:t>Literature Review</a:t>
            </a:r>
          </a:p>
        </p:txBody>
      </p:sp>
      <p:sp>
        <p:nvSpPr>
          <p:cNvPr id="5" name="Rectangle 2">
            <a:extLst>
              <a:ext uri="{FF2B5EF4-FFF2-40B4-BE49-F238E27FC236}">
                <a16:creationId xmlns:a16="http://schemas.microsoft.com/office/drawing/2014/main" id="{3D1B2B3F-30C1-4F81-A910-8FF5D7962A60}"/>
              </a:ext>
            </a:extLst>
          </p:cNvPr>
          <p:cNvSpPr>
            <a:spLocks noGrp="1" noChangeArrowheads="1"/>
          </p:cNvSpPr>
          <p:nvPr>
            <p:ph idx="1"/>
          </p:nvPr>
        </p:nvSpPr>
        <p:spPr bwMode="auto">
          <a:xfrm>
            <a:off x="838200" y="1852369"/>
            <a:ext cx="105156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Previous Studies on Urban Air Quality:</a:t>
            </a:r>
            <a:r>
              <a:rPr kumimoji="0" lang="en-US" altLang="en-US" sz="2000" b="0" i="0" u="none" strike="noStrike" cap="none" normalizeH="0" baseline="0" dirty="0">
                <a:ln>
                  <a:noFill/>
                </a:ln>
                <a:solidFill>
                  <a:schemeClr val="tx1"/>
                </a:solidFill>
                <a:effectLst/>
              </a:rPr>
              <a:t> Several studies have highlighted the adverse effects of air pollution on health and the environment. Research has shown that cities with high levels of industrial and vehicular emissions experience severe air quality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Sustainability and Urban Development:</a:t>
            </a:r>
            <a:r>
              <a:rPr kumimoji="0" lang="en-US" altLang="en-US" sz="2000" b="0" i="0" u="none" strike="noStrike" cap="none" normalizeH="0" baseline="0" dirty="0">
                <a:ln>
                  <a:noFill/>
                </a:ln>
                <a:solidFill>
                  <a:schemeClr val="tx1"/>
                </a:solidFill>
                <a:effectLst/>
              </a:rPr>
              <a:t> Literature on sustainable urban development emphasizes the need for integrated policies that address air quality, transportation, energy use, and urban planning to create healthier living environments.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Gaps in Existing Research:</a:t>
            </a:r>
            <a:r>
              <a:rPr kumimoji="0" lang="en-US" altLang="en-US" sz="2000" b="0" i="0" u="none" strike="noStrike" cap="none" normalizeH="0" baseline="0" dirty="0">
                <a:ln>
                  <a:noFill/>
                </a:ln>
                <a:solidFill>
                  <a:schemeClr val="tx1"/>
                </a:solidFill>
                <a:effectLst/>
              </a:rPr>
              <a:t> While there is substantial research on air quality, there is a need for more localized studies that consider the specific industrial and environmental context of different regions, particularly in developing countries like India.</a:t>
            </a:r>
          </a:p>
        </p:txBody>
      </p:sp>
    </p:spTree>
    <p:extLst>
      <p:ext uri="{BB962C8B-B14F-4D97-AF65-F5344CB8AC3E}">
        <p14:creationId xmlns:p14="http://schemas.microsoft.com/office/powerpoint/2010/main" val="384899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308C-4933-4C41-AE6E-BE8F3D2DED5F}"/>
              </a:ext>
            </a:extLst>
          </p:cNvPr>
          <p:cNvSpPr>
            <a:spLocks noGrp="1"/>
          </p:cNvSpPr>
          <p:nvPr>
            <p:ph type="title"/>
          </p:nvPr>
        </p:nvSpPr>
        <p:spPr>
          <a:xfrm>
            <a:off x="742122" y="435463"/>
            <a:ext cx="10323443" cy="1325563"/>
          </a:xfrm>
        </p:spPr>
        <p:txBody>
          <a:bodyPr/>
          <a:lstStyle/>
          <a:p>
            <a:pPr algn="ctr"/>
            <a:r>
              <a:rPr lang="en-IN" b="1" dirty="0">
                <a:latin typeface="Bell MT" panose="02020503060305020303" pitchFamily="18" charset="0"/>
              </a:rPr>
              <a:t>Data Overview</a:t>
            </a:r>
          </a:p>
        </p:txBody>
      </p:sp>
      <p:sp>
        <p:nvSpPr>
          <p:cNvPr id="6" name="Rectangle 3">
            <a:extLst>
              <a:ext uri="{FF2B5EF4-FFF2-40B4-BE49-F238E27FC236}">
                <a16:creationId xmlns:a16="http://schemas.microsoft.com/office/drawing/2014/main" id="{E037CCCB-2DD5-42AE-A089-54B4E6675E0C}"/>
              </a:ext>
            </a:extLst>
          </p:cNvPr>
          <p:cNvSpPr>
            <a:spLocks noGrp="1" noChangeArrowheads="1"/>
          </p:cNvSpPr>
          <p:nvPr>
            <p:ph idx="1"/>
          </p:nvPr>
        </p:nvSpPr>
        <p:spPr bwMode="auto">
          <a:xfrm>
            <a:off x="1007547" y="1550011"/>
            <a:ext cx="10176905"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Dataset Description:</a:t>
            </a:r>
            <a:r>
              <a:rPr kumimoji="0" lang="en-US" altLang="en-US" sz="2000" b="0" i="0" u="none" strike="noStrike" cap="none" normalizeH="0" baseline="0" dirty="0">
                <a:ln>
                  <a:noFill/>
                </a:ln>
                <a:solidFill>
                  <a:schemeClr val="tx1"/>
                </a:solidFill>
                <a:effectLst/>
              </a:rPr>
              <a:t> The dataset used in this analysis contains air quality measurements from various states in India, recorded from 2008 to 2012. The data includes concentrations of key pollutants such as PM2.5, PM10, NO2, SO2, and CO, as well as information on sources like industries and vehicular emissions.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Sources of Data:</a:t>
            </a:r>
            <a:r>
              <a:rPr kumimoji="0" lang="en-US" altLang="en-US" sz="2000" b="0" i="0" u="none" strike="noStrike" cap="none" normalizeH="0" baseline="0" dirty="0">
                <a:ln>
                  <a:noFill/>
                </a:ln>
                <a:solidFill>
                  <a:schemeClr val="tx1"/>
                </a:solidFill>
                <a:effectLst/>
              </a:rPr>
              <a:t> The data was sourced from government air quality monitoring agencies, environmental research institutions, and public health organizations. It provides comprehensive coverage of urban air quality across multiple states.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Variables Included:</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State and Year</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Pollutant Concentrations (PM2.5, PM10, NO2, SO2, CO)</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Number of Industries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Vehicular Emissions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48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17E0-4AC2-41CC-B8B4-5459E4719DAF}"/>
              </a:ext>
            </a:extLst>
          </p:cNvPr>
          <p:cNvSpPr>
            <a:spLocks noGrp="1"/>
          </p:cNvSpPr>
          <p:nvPr>
            <p:ph type="title"/>
          </p:nvPr>
        </p:nvSpPr>
        <p:spPr>
          <a:xfrm>
            <a:off x="682389" y="523420"/>
            <a:ext cx="10536072" cy="1325563"/>
          </a:xfrm>
        </p:spPr>
        <p:txBody>
          <a:bodyPr/>
          <a:lstStyle/>
          <a:p>
            <a:pPr algn="ctr"/>
            <a:r>
              <a:rPr lang="en-IN" b="1" dirty="0">
                <a:latin typeface="Bell MT" panose="02020503060305020303" pitchFamily="18" charset="0"/>
              </a:rPr>
              <a:t>Data Preparation</a:t>
            </a:r>
          </a:p>
        </p:txBody>
      </p:sp>
      <p:sp>
        <p:nvSpPr>
          <p:cNvPr id="7" name="Rectangle 4">
            <a:extLst>
              <a:ext uri="{FF2B5EF4-FFF2-40B4-BE49-F238E27FC236}">
                <a16:creationId xmlns:a16="http://schemas.microsoft.com/office/drawing/2014/main" id="{CBC09A5A-4315-484A-A286-BE8C65700EBA}"/>
              </a:ext>
            </a:extLst>
          </p:cNvPr>
          <p:cNvSpPr>
            <a:spLocks noGrp="1" noChangeArrowheads="1"/>
          </p:cNvSpPr>
          <p:nvPr>
            <p:ph idx="1"/>
          </p:nvPr>
        </p:nvSpPr>
        <p:spPr bwMode="auto">
          <a:xfrm>
            <a:off x="956603" y="1848983"/>
            <a:ext cx="1026185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Data Cleaning:</a:t>
            </a:r>
            <a:r>
              <a:rPr kumimoji="0" lang="en-US" altLang="en-US" sz="2000" b="0" i="0" u="none" strike="noStrike" cap="none" normalizeH="0" baseline="0" dirty="0">
                <a:ln>
                  <a:noFill/>
                </a:ln>
                <a:solidFill>
                  <a:schemeClr val="tx1"/>
                </a:solidFill>
                <a:effectLst/>
              </a:rPr>
              <a:t> The raw data was cleaned to remove any inconsistencies, missing values, and outliers. This involved standardizing pollutant concentration units, handling missing values through interpolation, and ensuring data integrity.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rPr>
              <a:t>Subsetting</a:t>
            </a:r>
            <a:r>
              <a:rPr kumimoji="0" lang="en-US" altLang="en-US" sz="2000" b="1" i="0" u="none" strike="noStrike" cap="none" normalizeH="0" baseline="0" dirty="0">
                <a:ln>
                  <a:noFill/>
                </a:ln>
                <a:solidFill>
                  <a:schemeClr val="tx1"/>
                </a:solidFill>
                <a:effectLst/>
              </a:rPr>
              <a:t> Data:</a:t>
            </a:r>
            <a:r>
              <a:rPr kumimoji="0" lang="en-US" altLang="en-US" sz="2000" b="0" i="0" u="none" strike="noStrike" cap="none" normalizeH="0" baseline="0" dirty="0">
                <a:ln>
                  <a:noFill/>
                </a:ln>
                <a:solidFill>
                  <a:schemeClr val="tx1"/>
                </a:solidFill>
                <a:effectLst/>
              </a:rPr>
              <a:t> The dataset was divided into subsets based on each state and each year to facilitate a more detailed analysis. This allows for comparison of air quality trends across different states and over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Calculating Mean Values:</a:t>
            </a:r>
            <a:r>
              <a:rPr kumimoji="0" lang="en-US" altLang="en-US" sz="2000" b="0" i="0" u="none" strike="noStrike" cap="none" normalizeH="0" baseline="0" dirty="0">
                <a:ln>
                  <a:noFill/>
                </a:ln>
                <a:solidFill>
                  <a:schemeClr val="tx1"/>
                </a:solidFill>
                <a:effectLst/>
              </a:rPr>
              <a:t> The mean values of pollutant concentrations and the number of industries for each state were calculated for the period from 2008 to 2012. This helps in understanding the overall air quality and industrial activity in each state.</a:t>
            </a:r>
          </a:p>
        </p:txBody>
      </p:sp>
    </p:spTree>
    <p:extLst>
      <p:ext uri="{BB962C8B-B14F-4D97-AF65-F5344CB8AC3E}">
        <p14:creationId xmlns:p14="http://schemas.microsoft.com/office/powerpoint/2010/main" val="23911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211A-A9D0-48ED-8109-D1A87C5253CC}"/>
              </a:ext>
            </a:extLst>
          </p:cNvPr>
          <p:cNvSpPr>
            <a:spLocks noGrp="1"/>
          </p:cNvSpPr>
          <p:nvPr>
            <p:ph type="title"/>
          </p:nvPr>
        </p:nvSpPr>
        <p:spPr>
          <a:xfrm>
            <a:off x="614149" y="535673"/>
            <a:ext cx="10739651" cy="1325563"/>
          </a:xfrm>
        </p:spPr>
        <p:txBody>
          <a:bodyPr/>
          <a:lstStyle/>
          <a:p>
            <a:pPr algn="ctr"/>
            <a:r>
              <a:rPr lang="en-IN" b="1" dirty="0">
                <a:latin typeface="Bell MT" panose="02020503060305020303" pitchFamily="18" charset="0"/>
              </a:rPr>
              <a:t>Descriptive Statistics</a:t>
            </a:r>
          </a:p>
        </p:txBody>
      </p:sp>
      <p:sp>
        <p:nvSpPr>
          <p:cNvPr id="4" name="Rectangle 1">
            <a:extLst>
              <a:ext uri="{FF2B5EF4-FFF2-40B4-BE49-F238E27FC236}">
                <a16:creationId xmlns:a16="http://schemas.microsoft.com/office/drawing/2014/main" id="{536274B6-A644-4B40-8673-F76085931660}"/>
              </a:ext>
            </a:extLst>
          </p:cNvPr>
          <p:cNvSpPr>
            <a:spLocks noGrp="1" noChangeArrowheads="1"/>
          </p:cNvSpPr>
          <p:nvPr>
            <p:ph idx="1"/>
          </p:nvPr>
        </p:nvSpPr>
        <p:spPr bwMode="auto">
          <a:xfrm>
            <a:off x="1041009" y="1959710"/>
            <a:ext cx="10312791"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Summary Statistics: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Mean, median, and standard deviation of pollutant concentrations for each state.</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Comparison of industrial activity across states.</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State-wise Analysis: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Detailed statistical analysis for each state to identify patterns and anomalies in the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Visualization of Key Statistics: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Graphs and charts to illustrate the distribution of pollutants and industrial activity across different states.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530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36D5-D7A2-4323-B2A4-694956052CEC}"/>
              </a:ext>
            </a:extLst>
          </p:cNvPr>
          <p:cNvSpPr>
            <a:spLocks noGrp="1"/>
          </p:cNvSpPr>
          <p:nvPr>
            <p:ph type="title"/>
          </p:nvPr>
        </p:nvSpPr>
        <p:spPr>
          <a:xfrm>
            <a:off x="565359" y="498045"/>
            <a:ext cx="10575233" cy="1325563"/>
          </a:xfrm>
        </p:spPr>
        <p:txBody>
          <a:bodyPr/>
          <a:lstStyle/>
          <a:p>
            <a:pPr algn="ctr"/>
            <a:r>
              <a:rPr lang="en-IN" b="1" dirty="0">
                <a:latin typeface="Bell MT" panose="02020503060305020303" pitchFamily="18" charset="0"/>
              </a:rPr>
              <a:t>Data Visualization</a:t>
            </a:r>
          </a:p>
        </p:txBody>
      </p:sp>
      <p:sp>
        <p:nvSpPr>
          <p:cNvPr id="9" name="Rectangle 6">
            <a:extLst>
              <a:ext uri="{FF2B5EF4-FFF2-40B4-BE49-F238E27FC236}">
                <a16:creationId xmlns:a16="http://schemas.microsoft.com/office/drawing/2014/main" id="{356E6351-1E91-41A3-91A6-CDFA388F98BD}"/>
              </a:ext>
            </a:extLst>
          </p:cNvPr>
          <p:cNvSpPr>
            <a:spLocks noGrp="1" noChangeArrowheads="1"/>
          </p:cNvSpPr>
          <p:nvPr>
            <p:ph idx="1"/>
          </p:nvPr>
        </p:nvSpPr>
        <p:spPr bwMode="auto">
          <a:xfrm>
            <a:off x="1051407" y="1911521"/>
            <a:ext cx="1008918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Bar Plot of Mean Industries by State (2008-2012):</a:t>
            </a:r>
            <a:r>
              <a:rPr kumimoji="0" lang="en-US" altLang="en-US" sz="2000" b="0" i="0" u="none" strike="noStrike" cap="none" normalizeH="0" baseline="0" dirty="0">
                <a:ln>
                  <a:noFill/>
                </a:ln>
                <a:solidFill>
                  <a:schemeClr val="tx1"/>
                </a:solidFill>
                <a:effectLst/>
              </a:rPr>
              <a:t> A bar plot was created to show the average number of industries in each state over the five-year period. This helps identify which states have higher industrial activity and potential pollution 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Line Graph of Industries Over Time for Each State:</a:t>
            </a:r>
            <a:r>
              <a:rPr kumimoji="0" lang="en-US" altLang="en-US" sz="2000" b="0" i="0" u="none" strike="noStrike" cap="none" normalizeH="0" baseline="0" dirty="0">
                <a:ln>
                  <a:noFill/>
                </a:ln>
                <a:solidFill>
                  <a:schemeClr val="tx1"/>
                </a:solidFill>
                <a:effectLst/>
              </a:rPr>
              <a:t> A line graph was plotted to visualize the trend of industrial activity over the years 2008 to 2012 for each state. This reveals how industrialization has changed over time in each state.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Pollutant Concentration Trends: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Time series plots showing the trends in pollutant concentrations over the five-year period.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Comparison of trends across different states to identify areas with persistent air quality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5770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7BE9-4A05-4B27-9B08-93BE8C7D6530}"/>
              </a:ext>
            </a:extLst>
          </p:cNvPr>
          <p:cNvSpPr>
            <a:spLocks noGrp="1"/>
          </p:cNvSpPr>
          <p:nvPr>
            <p:ph type="title"/>
          </p:nvPr>
        </p:nvSpPr>
        <p:spPr>
          <a:xfrm>
            <a:off x="880966" y="491359"/>
            <a:ext cx="10204174" cy="1325563"/>
          </a:xfrm>
        </p:spPr>
        <p:txBody>
          <a:bodyPr/>
          <a:lstStyle/>
          <a:p>
            <a:pPr algn="ctr"/>
            <a:r>
              <a:rPr lang="en-IN" b="1" dirty="0">
                <a:latin typeface="Bell MT" panose="02020503060305020303" pitchFamily="18" charset="0"/>
              </a:rPr>
              <a:t>Spatial Analysis</a:t>
            </a:r>
          </a:p>
        </p:txBody>
      </p:sp>
      <p:sp>
        <p:nvSpPr>
          <p:cNvPr id="4" name="Rectangle 1">
            <a:extLst>
              <a:ext uri="{FF2B5EF4-FFF2-40B4-BE49-F238E27FC236}">
                <a16:creationId xmlns:a16="http://schemas.microsoft.com/office/drawing/2014/main" id="{61E79ACC-A6F0-4B51-8E00-8D6566F973C8}"/>
              </a:ext>
            </a:extLst>
          </p:cNvPr>
          <p:cNvSpPr>
            <a:spLocks noGrp="1" noChangeArrowheads="1"/>
          </p:cNvSpPr>
          <p:nvPr>
            <p:ph idx="1"/>
          </p:nvPr>
        </p:nvSpPr>
        <p:spPr bwMode="auto">
          <a:xfrm>
            <a:off x="993913" y="1918207"/>
            <a:ext cx="1020417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Geographical Distribution of Pollutants: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Heatmaps and geographical plots showing the distribution of pollutant concentrations across different states.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Identification of Pollution Hotspots: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Areas with consistently high pollutant levels identified as pollution hotspots.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Analysis of factors contributing to high pollution levels in these areas.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Impact of Industrial Clusters:</a:t>
            </a:r>
            <a:endParaRPr kumimoji="0" lang="en-US" altLang="en-U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Spatial correlation between industrial clusters and air quality.</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Assessment of how industrial activity impacts nearby residential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324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F611-5448-4A62-9AB7-18497223F900}"/>
              </a:ext>
            </a:extLst>
          </p:cNvPr>
          <p:cNvSpPr>
            <a:spLocks noGrp="1"/>
          </p:cNvSpPr>
          <p:nvPr>
            <p:ph type="title"/>
          </p:nvPr>
        </p:nvSpPr>
        <p:spPr>
          <a:xfrm>
            <a:off x="593749" y="490307"/>
            <a:ext cx="10108096" cy="1325563"/>
          </a:xfrm>
        </p:spPr>
        <p:txBody>
          <a:bodyPr/>
          <a:lstStyle/>
          <a:p>
            <a:pPr algn="ctr"/>
            <a:r>
              <a:rPr lang="en-IN" b="1" dirty="0">
                <a:latin typeface="Bell MT" panose="02020503060305020303" pitchFamily="18" charset="0"/>
              </a:rPr>
              <a:t>Temporal Analysis</a:t>
            </a:r>
          </a:p>
        </p:txBody>
      </p:sp>
      <p:sp>
        <p:nvSpPr>
          <p:cNvPr id="3" name="Content Placeholder 2">
            <a:extLst>
              <a:ext uri="{FF2B5EF4-FFF2-40B4-BE49-F238E27FC236}">
                <a16:creationId xmlns:a16="http://schemas.microsoft.com/office/drawing/2014/main" id="{FA4315DE-67D9-47BA-AC10-B43B45F94FC1}"/>
              </a:ext>
            </a:extLst>
          </p:cNvPr>
          <p:cNvSpPr>
            <a:spLocks noGrp="1"/>
          </p:cNvSpPr>
          <p:nvPr>
            <p:ph idx="1"/>
          </p:nvPr>
        </p:nvSpPr>
        <p:spPr>
          <a:xfrm>
            <a:off x="1041951" y="1815870"/>
            <a:ext cx="10108097" cy="4351338"/>
          </a:xfrm>
        </p:spPr>
        <p:txBody>
          <a:bodyPr>
            <a:normAutofit/>
          </a:bodyPr>
          <a:lstStyle/>
          <a:p>
            <a:pPr marL="0" indent="0">
              <a:buNone/>
            </a:pPr>
            <a:r>
              <a:rPr lang="en-US" sz="2000" b="1" dirty="0"/>
              <a:t>Seasonal Variation in Air Quality:</a:t>
            </a:r>
            <a:endParaRPr lang="en-US" sz="2000" dirty="0"/>
          </a:p>
          <a:p>
            <a:pPr lvl="1"/>
            <a:r>
              <a:rPr lang="en-US" sz="2000" dirty="0"/>
              <a:t>Analysis of how air quality varies with seasons (e.g., winter, summer, monsoon).</a:t>
            </a:r>
          </a:p>
          <a:p>
            <a:pPr lvl="1"/>
            <a:r>
              <a:rPr lang="en-US" sz="2000" dirty="0"/>
              <a:t>Identification of periods with the worst air quality.</a:t>
            </a:r>
          </a:p>
          <a:p>
            <a:pPr marL="457200" lvl="1" indent="0">
              <a:buNone/>
            </a:pPr>
            <a:endParaRPr lang="en-US" sz="2000" dirty="0"/>
          </a:p>
          <a:p>
            <a:pPr marL="0" indent="0">
              <a:buNone/>
            </a:pPr>
            <a:r>
              <a:rPr lang="en-US" sz="2000" b="1" dirty="0"/>
              <a:t>Year-over-Year Trends:</a:t>
            </a:r>
            <a:endParaRPr lang="en-US" sz="2000" dirty="0"/>
          </a:p>
          <a:p>
            <a:pPr lvl="1"/>
            <a:r>
              <a:rPr lang="en-US" sz="2000" dirty="0"/>
              <a:t>Longitudinal analysis of air quality trends over the five-year period.</a:t>
            </a:r>
          </a:p>
          <a:p>
            <a:pPr lvl="1"/>
            <a:r>
              <a:rPr lang="en-US" sz="2000" dirty="0"/>
              <a:t>Comparison of annual variations to identify improvement or deterioration in air quality.</a:t>
            </a:r>
          </a:p>
          <a:p>
            <a:pPr marL="457200" lvl="1" indent="0">
              <a:buNone/>
            </a:pPr>
            <a:endParaRPr lang="en-US" sz="2000" dirty="0"/>
          </a:p>
          <a:p>
            <a:pPr marL="0" indent="0">
              <a:buNone/>
            </a:pPr>
            <a:r>
              <a:rPr lang="en-US" sz="2000" b="1" dirty="0"/>
              <a:t>Correlation with Meteorological Factors:</a:t>
            </a:r>
            <a:endParaRPr lang="en-US" sz="2000" dirty="0"/>
          </a:p>
          <a:p>
            <a:pPr lvl="1"/>
            <a:r>
              <a:rPr lang="en-US" sz="2000" dirty="0"/>
              <a:t>Study of how weather conditions (e.g., temperature, humidity, wind speed) affect air quality.</a:t>
            </a:r>
          </a:p>
          <a:p>
            <a:pPr lvl="1"/>
            <a:r>
              <a:rPr lang="en-US" sz="2000" dirty="0"/>
              <a:t>Insights into the role of meteorological factors in pollution dispersion.</a:t>
            </a:r>
          </a:p>
        </p:txBody>
      </p:sp>
    </p:spTree>
    <p:extLst>
      <p:ext uri="{BB962C8B-B14F-4D97-AF65-F5344CB8AC3E}">
        <p14:creationId xmlns:p14="http://schemas.microsoft.com/office/powerpoint/2010/main" val="2303269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1383</Words>
  <Application>Microsoft Office PowerPoint</Application>
  <PresentationFormat>Widescreen</PresentationFormat>
  <Paragraphs>138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Bell MT</vt:lpstr>
      <vt:lpstr>Calibri</vt:lpstr>
      <vt:lpstr>Calibri Light</vt:lpstr>
      <vt:lpstr>Papyrus</vt:lpstr>
      <vt:lpstr>Times New Roman</vt:lpstr>
      <vt:lpstr>Office Theme</vt:lpstr>
      <vt:lpstr>Urban Air Quality Analysis for Sustainable Cities</vt:lpstr>
      <vt:lpstr>Introduction</vt:lpstr>
      <vt:lpstr>Literature Review</vt:lpstr>
      <vt:lpstr>Data Overview</vt:lpstr>
      <vt:lpstr>Data Preparation</vt:lpstr>
      <vt:lpstr>Descriptive Statistics</vt:lpstr>
      <vt:lpstr>Data Visualization</vt:lpstr>
      <vt:lpstr>Spatial Analysis</vt:lpstr>
      <vt:lpstr>Temporal Analysis</vt:lpstr>
      <vt:lpstr>Findings - Key Insights from the Bar Plot</vt:lpstr>
      <vt:lpstr>Findings - Trends Observed in the Line Graph</vt:lpstr>
      <vt:lpstr>Conclusion</vt:lpstr>
      <vt:lpstr>Future Work</vt:lpstr>
      <vt:lpstr>Case Studies</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Air Quality Analysis for Sustainable Cities</dc:title>
  <dc:creator>OS</dc:creator>
  <cp:lastModifiedBy>OS</cp:lastModifiedBy>
  <cp:revision>14</cp:revision>
  <dcterms:created xsi:type="dcterms:W3CDTF">2024-07-28T10:25:38Z</dcterms:created>
  <dcterms:modified xsi:type="dcterms:W3CDTF">2024-07-30T08:56:07Z</dcterms:modified>
</cp:coreProperties>
</file>