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58" r:id="rId4"/>
    <p:sldId id="257" r:id="rId5"/>
    <p:sldId id="297" r:id="rId6"/>
    <p:sldId id="282" r:id="rId7"/>
    <p:sldId id="286" r:id="rId8"/>
    <p:sldId id="272" r:id="rId9"/>
    <p:sldId id="296" r:id="rId10"/>
    <p:sldId id="280" r:id="rId11"/>
    <p:sldId id="298" r:id="rId12"/>
    <p:sldId id="283" r:id="rId13"/>
    <p:sldId id="299" r:id="rId14"/>
    <p:sldId id="284" r:id="rId15"/>
    <p:sldId id="300" r:id="rId16"/>
    <p:sldId id="301" r:id="rId17"/>
    <p:sldId id="302" r:id="rId18"/>
    <p:sldId id="276" r:id="rId19"/>
    <p:sldId id="303" r:id="rId20"/>
    <p:sldId id="293" r:id="rId21"/>
    <p:sldId id="304" r:id="rId22"/>
    <p:sldId id="305" r:id="rId23"/>
    <p:sldId id="277" r:id="rId24"/>
    <p:sldId id="29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4C13C4-1182-45AC-B46F-E820EE51129F}">
          <p14:sldIdLst>
            <p14:sldId id="256"/>
            <p14:sldId id="271"/>
            <p14:sldId id="258"/>
            <p14:sldId id="257"/>
            <p14:sldId id="297"/>
            <p14:sldId id="282"/>
            <p14:sldId id="286"/>
          </p14:sldIdLst>
        </p14:section>
        <p14:section name="Untitled Section" id="{CFF36F06-F336-4BD9-BDCA-705CEB7C12D3}">
          <p14:sldIdLst>
            <p14:sldId id="272"/>
            <p14:sldId id="296"/>
            <p14:sldId id="280"/>
            <p14:sldId id="298"/>
            <p14:sldId id="283"/>
            <p14:sldId id="299"/>
            <p14:sldId id="284"/>
            <p14:sldId id="300"/>
            <p14:sldId id="301"/>
            <p14:sldId id="302"/>
            <p14:sldId id="276"/>
            <p14:sldId id="303"/>
            <p14:sldId id="293"/>
            <p14:sldId id="304"/>
            <p14:sldId id="305"/>
            <p14:sldId id="277"/>
            <p14:sldId id="29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48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8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F683-AD78-48D9-BB4E-BD8433A6C43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BDB17E-DF98-49D5-A8DC-20D1AE4EF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pen writing on a chart">
            <a:extLst>
              <a:ext uri="{FF2B5EF4-FFF2-40B4-BE49-F238E27FC236}">
                <a16:creationId xmlns:a16="http://schemas.microsoft.com/office/drawing/2014/main" id="{DEFAC4B2-530F-85C9-E595-F925D02E3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4487736"/>
            <a:ext cx="7552267" cy="2370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696E-3935-4B39-87A5-677EF747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" y="544486"/>
            <a:ext cx="4624490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News Sentimental Analysis</a:t>
            </a:r>
            <a:br>
              <a:rPr lang="en-US" sz="4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NLP and Machine Learning 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88A55-332F-4EEA-B085-69E45470A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" b="1">
                <a:solidFill>
                  <a:srgbClr val="FEFFFF"/>
                </a:solidFill>
              </a:rPr>
              <a:t>Batch 3</a:t>
            </a:r>
            <a:endParaRPr lang="en-US" sz="40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00" b="1" u="sng">
                <a:solidFill>
                  <a:srgbClr val="FEFFFF"/>
                </a:solidFill>
              </a:rPr>
              <a:t>Team:</a:t>
            </a:r>
          </a:p>
          <a:p>
            <a:pPr>
              <a:lnSpc>
                <a:spcPct val="90000"/>
              </a:lnSpc>
            </a:pPr>
            <a:r>
              <a:rPr lang="en-US" sz="400">
                <a:solidFill>
                  <a:srgbClr val="FEFFFF"/>
                </a:solidFill>
              </a:rPr>
              <a:t>Sreenivas 	</a:t>
            </a:r>
          </a:p>
          <a:p>
            <a:pPr>
              <a:lnSpc>
                <a:spcPct val="90000"/>
              </a:lnSpc>
            </a:pPr>
            <a:r>
              <a:rPr lang="en-US" sz="400">
                <a:solidFill>
                  <a:srgbClr val="FEFFFF"/>
                </a:solidFill>
              </a:rPr>
              <a:t>Vincent		</a:t>
            </a:r>
          </a:p>
          <a:p>
            <a:pPr>
              <a:lnSpc>
                <a:spcPct val="90000"/>
              </a:lnSpc>
            </a:pPr>
            <a:r>
              <a:rPr lang="en-US" sz="400">
                <a:solidFill>
                  <a:srgbClr val="FEFFFF"/>
                </a:solidFill>
              </a:rPr>
              <a:t>Madhu	</a:t>
            </a:r>
          </a:p>
          <a:p>
            <a:pPr>
              <a:lnSpc>
                <a:spcPct val="90000"/>
              </a:lnSpc>
            </a:pPr>
            <a:r>
              <a:rPr lang="en-US" sz="400">
                <a:solidFill>
                  <a:srgbClr val="FEFFFF"/>
                </a:solidFill>
              </a:rPr>
              <a:t>Mahesh</a:t>
            </a:r>
          </a:p>
        </p:txBody>
      </p:sp>
      <p:pic>
        <p:nvPicPr>
          <p:cNvPr id="15" name="Picture 14" descr="Magnifying glass showing decling performance">
            <a:extLst>
              <a:ext uri="{FF2B5EF4-FFF2-40B4-BE49-F238E27FC236}">
                <a16:creationId xmlns:a16="http://schemas.microsoft.com/office/drawing/2014/main" id="{8320B3F8-FEEA-D6ED-85AA-134B2346B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4748"/>
            <a:ext cx="7537023" cy="49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213B0-E1C1-95A6-92D1-9971D02D8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13B8E2-2A85-44C0-AF25-4D840526DE54}"/>
              </a:ext>
            </a:extLst>
          </p:cNvPr>
          <p:cNvSpPr txBox="1">
            <a:spLocks/>
          </p:cNvSpPr>
          <p:nvPr/>
        </p:nvSpPr>
        <p:spPr>
          <a:xfrm>
            <a:off x="1490686" y="1131856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50C70-65EE-A8E3-B0E4-85DAB792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86" y="1531248"/>
            <a:ext cx="10460549" cy="2599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0D73C-765B-B77F-02F2-C86B031C51A0}"/>
              </a:ext>
            </a:extLst>
          </p:cNvPr>
          <p:cNvSpPr txBox="1"/>
          <p:nvPr/>
        </p:nvSpPr>
        <p:spPr>
          <a:xfrm>
            <a:off x="4043265" y="4861249"/>
            <a:ext cx="5543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process of Data Cleaning</a:t>
            </a:r>
          </a:p>
        </p:txBody>
      </p:sp>
    </p:spTree>
    <p:extLst>
      <p:ext uri="{BB962C8B-B14F-4D97-AF65-F5344CB8AC3E}">
        <p14:creationId xmlns:p14="http://schemas.microsoft.com/office/powerpoint/2010/main" val="127962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7BCD-09DF-DD17-09E5-142DACA1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137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2FA4-F1CF-9AF1-34FF-8B8CB149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126" y="946778"/>
            <a:ext cx="8915400" cy="139520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determining the overall sentiment of a text, phrase, or 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in machine learning refers to the sentiment orientation of a given text, indicating whether the sentiment is positive, negative, or neutral.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400AA5-EA65-9A3E-4C52-68CDF149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95" y="2736630"/>
            <a:ext cx="5318450" cy="374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5CB10-AA9B-BBAF-25A3-3ED965A339E8}"/>
              </a:ext>
            </a:extLst>
          </p:cNvPr>
          <p:cNvSpPr txBox="1"/>
          <p:nvPr/>
        </p:nvSpPr>
        <p:spPr>
          <a:xfrm>
            <a:off x="1427584" y="3429000"/>
            <a:ext cx="4087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Polarity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B998-FC7F-264E-770F-1EAF002CDB9C}"/>
              </a:ext>
            </a:extLst>
          </p:cNvPr>
          <p:cNvSpPr txBox="1"/>
          <p:nvPr/>
        </p:nvSpPr>
        <p:spPr>
          <a:xfrm>
            <a:off x="1357093" y="4254406"/>
            <a:ext cx="5486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with respect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 data is neutral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kind of data is in positive also that may cause in wrong prediction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6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A6D08-4C34-4C5A-A5E1-FCB3706D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552-7252-77BD-0CC4-CFCF73A2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512" y="244291"/>
            <a:ext cx="10147661" cy="6451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Distribution of Polarity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513E7E-6CD7-57C8-A77D-A5870B2558AB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9F423-A55A-5F11-8ABE-8A3EA88A48B2}"/>
              </a:ext>
            </a:extLst>
          </p:cNvPr>
          <p:cNvSpPr txBox="1"/>
          <p:nvPr/>
        </p:nvSpPr>
        <p:spPr>
          <a:xfrm>
            <a:off x="1827359" y="5625454"/>
            <a:ext cx="10046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that most of our message sentiment lies in -0.01 to +0.01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46E0DD-0A4A-970E-0A2F-E57B5EC4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90" y="1001713"/>
            <a:ext cx="55245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1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A6D08-4C34-4C5A-A5E1-FCB3706D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552-7252-77BD-0CC4-CFCF73A2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512" y="244291"/>
            <a:ext cx="10147661" cy="645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visualization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513E7E-6CD7-57C8-A77D-A5870B2558AB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9F423-A55A-5F11-8ABE-8A3EA88A48B2}"/>
              </a:ext>
            </a:extLst>
          </p:cNvPr>
          <p:cNvSpPr txBox="1"/>
          <p:nvPr/>
        </p:nvSpPr>
        <p:spPr>
          <a:xfrm>
            <a:off x="2577465" y="4791404"/>
            <a:ext cx="100464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most common words in the Given Message data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1D9F11-1F9F-4073-0006-6E19E403E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65" y="961708"/>
            <a:ext cx="7524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DEBFE1E-0AE2-F0AB-8BBB-30B45001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40" y="5542349"/>
            <a:ext cx="93167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word clouds for positive, negative, and neutral sentiments, showcasing the most prominent terms after the removal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721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7ACF-7D96-BF9D-2AFE-E444899F7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780713-350A-A45E-ECA9-F2EF96679246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034D9-2404-61F4-FF9F-765A7FEA05B7}"/>
              </a:ext>
            </a:extLst>
          </p:cNvPr>
          <p:cNvSpPr txBox="1"/>
          <p:nvPr/>
        </p:nvSpPr>
        <p:spPr>
          <a:xfrm>
            <a:off x="2061751" y="4537226"/>
            <a:ext cx="9510489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word clouds for Positive sentiment Data and showcasing the most prominent terms both before and after the removal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EE76307-D723-4148-5F81-4DF9380F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1137083"/>
            <a:ext cx="11551920" cy="29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7ACF-7D96-BF9D-2AFE-E444899F7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780713-350A-A45E-ECA9-F2EF96679246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034D9-2404-61F4-FF9F-765A7FEA05B7}"/>
              </a:ext>
            </a:extLst>
          </p:cNvPr>
          <p:cNvSpPr txBox="1"/>
          <p:nvPr/>
        </p:nvSpPr>
        <p:spPr>
          <a:xfrm>
            <a:off x="2061751" y="4537226"/>
            <a:ext cx="9510489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word clouds 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sentiment Data and showcasing the most prominent terms both before and after the removal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BE0306-4ABF-ADDF-8063-41C11574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779470"/>
            <a:ext cx="11277600" cy="28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3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7ACF-7D96-BF9D-2AFE-E444899F7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780713-350A-A45E-ECA9-F2EF96679246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034D9-2404-61F4-FF9F-765A7FEA05B7}"/>
              </a:ext>
            </a:extLst>
          </p:cNvPr>
          <p:cNvSpPr txBox="1"/>
          <p:nvPr/>
        </p:nvSpPr>
        <p:spPr>
          <a:xfrm>
            <a:off x="2061751" y="4537226"/>
            <a:ext cx="9510489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Sentiment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word clouds for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sentiment Data and showcasing the most prominent terms both before and after the removal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02A04C0-12EA-B924-E7C7-426A46AE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750216"/>
            <a:ext cx="10891520" cy="273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0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7ACF-7D96-BF9D-2AFE-E444899F7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780713-350A-A45E-ECA9-F2EF96679246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3DB3261-705E-B272-9977-E59EAFAF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8" y="1788160"/>
            <a:ext cx="5763422" cy="50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E7ED2B8-5820-AFE9-C872-CA2DD530E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560" y="1877992"/>
            <a:ext cx="6092440" cy="49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2DE68-D30D-4FD1-D168-45A8285B5934}"/>
              </a:ext>
            </a:extLst>
          </p:cNvPr>
          <p:cNvSpPr txBox="1"/>
          <p:nvPr/>
        </p:nvSpPr>
        <p:spPr>
          <a:xfrm>
            <a:off x="782320" y="751840"/>
            <a:ext cx="510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words Bi-gram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E4DEA-9282-9833-A1CB-B247578AAB0E}"/>
              </a:ext>
            </a:extLst>
          </p:cNvPr>
          <p:cNvSpPr txBox="1"/>
          <p:nvPr/>
        </p:nvSpPr>
        <p:spPr>
          <a:xfrm>
            <a:off x="6822869" y="751840"/>
            <a:ext cx="5209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words Tri-gram Visualization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6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243B6-DE67-9EE0-322C-ACB45FA3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50ADB-961F-6606-4259-BE2A15F09704}"/>
              </a:ext>
            </a:extLst>
          </p:cNvPr>
          <p:cNvSpPr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72B82-0FC6-3A51-7191-8EF393753586}"/>
              </a:ext>
            </a:extLst>
          </p:cNvPr>
          <p:cNvSpPr/>
          <p:nvPr/>
        </p:nvSpPr>
        <p:spPr>
          <a:xfrm>
            <a:off x="-1" y="0"/>
            <a:ext cx="4040555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BC0F-1CC2-4082-6C0A-1255D8D85796}"/>
              </a:ext>
            </a:extLst>
          </p:cNvPr>
          <p:cNvSpPr txBox="1"/>
          <p:nvPr/>
        </p:nvSpPr>
        <p:spPr>
          <a:xfrm>
            <a:off x="4300177" y="221299"/>
            <a:ext cx="51564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4DBD6-C001-71AA-A3A2-B749DBA6D987}"/>
              </a:ext>
            </a:extLst>
          </p:cNvPr>
          <p:cNvSpPr txBox="1"/>
          <p:nvPr/>
        </p:nvSpPr>
        <p:spPr>
          <a:xfrm>
            <a:off x="4584656" y="782094"/>
            <a:ext cx="8013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is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text data into numerical representations, enabling machine learning algorithms to process textual information. These techniques help capture word importance, frequency, context, and semantic relationships essential for model training.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9007-3B8C-EC30-58D9-51675B22F224}"/>
              </a:ext>
            </a:extLst>
          </p:cNvPr>
          <p:cNvSpPr txBox="1"/>
          <p:nvPr/>
        </p:nvSpPr>
        <p:spPr>
          <a:xfrm>
            <a:off x="4784029" y="2255963"/>
            <a:ext cx="6798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TF-IDF (Term Frequency-Inverse Document Frequency)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Measures the importance of a word in a document relative to the entire corpus. It helps in identifying words that are both frequent and discriminative.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Word2Vec (W2V):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neural network-based technique that captures word semantics by representing words in a continuous vector space. It preserves word context and relationships, making it effective for capturing meaning.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Doc2Vec (D2V):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training a neural network to predict words in a context given a unique document ID, effectively embedding the entire document into a continuous vector space. This vector captures the semantic meaning of the document, allowing for comparison and analysis across different texts.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6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243B6-DE67-9EE0-322C-ACB45FA3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50ADB-961F-6606-4259-BE2A15F09704}"/>
              </a:ext>
            </a:extLst>
          </p:cNvPr>
          <p:cNvSpPr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72B82-0FC6-3A51-7191-8EF393753586}"/>
              </a:ext>
            </a:extLst>
          </p:cNvPr>
          <p:cNvSpPr/>
          <p:nvPr/>
        </p:nvSpPr>
        <p:spPr>
          <a:xfrm>
            <a:off x="-1" y="0"/>
            <a:ext cx="4040555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Validation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BC0F-1CC2-4082-6C0A-1255D8D85796}"/>
              </a:ext>
            </a:extLst>
          </p:cNvPr>
          <p:cNvSpPr txBox="1"/>
          <p:nvPr/>
        </p:nvSpPr>
        <p:spPr>
          <a:xfrm>
            <a:off x="4531360" y="1076960"/>
            <a:ext cx="6898640" cy="474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5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Logistic Regression:</a:t>
            </a:r>
            <a:r>
              <a:rPr lang="en-US" b="0" i="0" dirty="0">
                <a:solidFill>
                  <a:srgbClr val="21212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 Demonstrated effectiveness in binary classification, offering clear interpretability and performing reasonably well in distinguishing between sentiment categories.</a:t>
            </a:r>
          </a:p>
          <a:p>
            <a:pPr marL="342900" indent="-342900" algn="just">
              <a:spcBef>
                <a:spcPts val="500"/>
              </a:spcBef>
              <a:spcAft>
                <a:spcPts val="400"/>
              </a:spcAft>
              <a:buFont typeface="+mj-lt"/>
              <a:buAutoNum type="arabicPeriod"/>
            </a:pPr>
            <a:endParaRPr lang="en-US" b="0" i="0" dirty="0">
              <a:solidFill>
                <a:srgbClr val="21212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5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b="1" dirty="0">
                <a:solidFill>
                  <a:srgbClr val="21212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classifier is a collection of many decision trees that work together to improve the accuracy of predictions. It looks at different subsets of data and combines their results to make a final decision, making it more reliable than using just one decision tree.</a:t>
            </a:r>
          </a:p>
          <a:p>
            <a:pPr marL="342900" indent="-342900" algn="just">
              <a:spcBef>
                <a:spcPts val="500"/>
              </a:spcBef>
              <a:spcAft>
                <a:spcPts val="400"/>
              </a:spcAft>
              <a:buFont typeface="+mj-lt"/>
              <a:buAutoNum type="arabicPeriod"/>
            </a:pPr>
            <a:endParaRPr lang="en-US" b="0" i="0" dirty="0">
              <a:solidFill>
                <a:srgbClr val="21212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5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Support Vector Classifier (SVC): </a:t>
            </a:r>
            <a:r>
              <a:rPr lang="en-US" b="0" i="0" dirty="0">
                <a:solidFill>
                  <a:srgbClr val="21212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Outperformed other models with its ability to find optimal hyperplanes, providing robust performance in separating positive, negative, and neutral sentiments.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B839-01CF-1A2E-A8C5-CEED6D5A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Visualization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Validation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Learning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37A66-172E-E85E-6FFD-1100B93B5D90}"/>
              </a:ext>
            </a:extLst>
          </p:cNvPr>
          <p:cNvSpPr txBox="1"/>
          <p:nvPr/>
        </p:nvSpPr>
        <p:spPr>
          <a:xfrm>
            <a:off x="2032000" y="1290320"/>
            <a:ext cx="3076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6962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AA1E-EB2B-AD0B-12CE-4AEFA827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651C6-7A20-EBDB-2CF4-654133DF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46" y="288144"/>
            <a:ext cx="4982005" cy="195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5DC11-19C1-27E8-A531-85363C9F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72" y="2429042"/>
            <a:ext cx="5031747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D634-136F-21CE-0AF6-D33D39B7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8" y="4680759"/>
            <a:ext cx="5106113" cy="2048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481A3E-72F4-7BC6-1E5C-A4EA256CD564}"/>
              </a:ext>
            </a:extLst>
          </p:cNvPr>
          <p:cNvSpPr txBox="1"/>
          <p:nvPr/>
        </p:nvSpPr>
        <p:spPr>
          <a:xfrm>
            <a:off x="858148" y="375920"/>
            <a:ext cx="4658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model after vectorization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F1FE7-F5E7-75F3-0192-43958DDE370E}"/>
              </a:ext>
            </a:extLst>
          </p:cNvPr>
          <p:cNvSpPr txBox="1"/>
          <p:nvPr/>
        </p:nvSpPr>
        <p:spPr>
          <a:xfrm>
            <a:off x="3214646" y="1463040"/>
            <a:ext cx="214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Vectorization: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E6620-31C0-F02B-3046-06F5FB77A664}"/>
              </a:ext>
            </a:extLst>
          </p:cNvPr>
          <p:cNvSpPr txBox="1"/>
          <p:nvPr/>
        </p:nvSpPr>
        <p:spPr>
          <a:xfrm>
            <a:off x="3187513" y="2859981"/>
            <a:ext cx="2560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Vectorization: 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2E15-4D45-8B18-80A5-44FAB749DC89}"/>
              </a:ext>
            </a:extLst>
          </p:cNvPr>
          <p:cNvSpPr txBox="1"/>
          <p:nvPr/>
        </p:nvSpPr>
        <p:spPr>
          <a:xfrm>
            <a:off x="3214646" y="4677758"/>
            <a:ext cx="238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Doc2VecVectorization: </a:t>
            </a:r>
          </a:p>
        </p:txBody>
      </p:sp>
    </p:spTree>
    <p:extLst>
      <p:ext uri="{BB962C8B-B14F-4D97-AF65-F5344CB8AC3E}">
        <p14:creationId xmlns:p14="http://schemas.microsoft.com/office/powerpoint/2010/main" val="99574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AA1E-EB2B-AD0B-12CE-4AEFA827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9A8F5-B72B-94D6-07B0-54568BA0106A}"/>
              </a:ext>
            </a:extLst>
          </p:cNvPr>
          <p:cNvSpPr txBox="1"/>
          <p:nvPr/>
        </p:nvSpPr>
        <p:spPr>
          <a:xfrm>
            <a:off x="1066800" y="42672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372E5-EA79-596B-7C7D-1E93D59C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73" y="4030645"/>
            <a:ext cx="5677692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7140A-44C4-ABD2-6190-487FE151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573" y="888385"/>
            <a:ext cx="5858693" cy="249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53244A-3857-C6BD-27D2-FA85582D6381}"/>
              </a:ext>
            </a:extLst>
          </p:cNvPr>
          <p:cNvSpPr txBox="1"/>
          <p:nvPr/>
        </p:nvSpPr>
        <p:spPr>
          <a:xfrm>
            <a:off x="2814320" y="2580640"/>
            <a:ext cx="2091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6613B-E563-7A86-16B4-1C1B0FB263CC}"/>
              </a:ext>
            </a:extLst>
          </p:cNvPr>
          <p:cNvSpPr txBox="1"/>
          <p:nvPr/>
        </p:nvSpPr>
        <p:spPr>
          <a:xfrm>
            <a:off x="2814320" y="4584631"/>
            <a:ext cx="209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Data: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7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AA1E-EB2B-AD0B-12CE-4AEFA827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9A8F5-B72B-94D6-07B0-54568BA0106A}"/>
              </a:ext>
            </a:extLst>
          </p:cNvPr>
          <p:cNvSpPr txBox="1"/>
          <p:nvPr/>
        </p:nvSpPr>
        <p:spPr>
          <a:xfrm>
            <a:off x="1066800" y="426720"/>
            <a:ext cx="172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81829-C739-4E40-3F2F-6E0A988B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79" y="1403200"/>
            <a:ext cx="7074121" cy="1512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095798-38EA-B360-7914-8AFD1219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51" y="3293835"/>
            <a:ext cx="7563906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7FA4C-9F79-B88D-DC9A-868B8CB0E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084" y="4730109"/>
            <a:ext cx="995501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9A74-80CD-0FB0-FB08-A6067FB0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378E05-7801-9ABF-160F-E9C40B24FC50}"/>
              </a:ext>
            </a:extLst>
          </p:cNvPr>
          <p:cNvSpPr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9E7452-605D-9327-3A82-711C6D7AE49C}"/>
              </a:ext>
            </a:extLst>
          </p:cNvPr>
          <p:cNvSpPr/>
          <p:nvPr/>
        </p:nvSpPr>
        <p:spPr>
          <a:xfrm>
            <a:off x="-1" y="0"/>
            <a:ext cx="4040555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A17A9-F3B8-E87F-EC1A-7DD96B22CE0C}"/>
              </a:ext>
            </a:extLst>
          </p:cNvPr>
          <p:cNvSpPr txBox="1"/>
          <p:nvPr/>
        </p:nvSpPr>
        <p:spPr>
          <a:xfrm>
            <a:off x="4706578" y="1588478"/>
            <a:ext cx="67980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Generalization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Ensuring the model performs well across diverse scenarios and is not overfitted to the training data.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Financial Environments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Adapting to shifts in the financial market and regulatory environments that could affect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7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0FFCB-5C02-4B6A-DFEB-6B3629AF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A50-8780-574F-0B0A-6EF49609EF52}"/>
              </a:ext>
            </a:extLst>
          </p:cNvPr>
          <p:cNvSpPr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C016B-8613-7DE1-0E79-3D382AC93105}"/>
              </a:ext>
            </a:extLst>
          </p:cNvPr>
          <p:cNvSpPr/>
          <p:nvPr/>
        </p:nvSpPr>
        <p:spPr>
          <a:xfrm>
            <a:off x="-1" y="0"/>
            <a:ext cx="4040555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E73BB-C7D8-6356-2EDA-493F04BD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560" y="1536175"/>
            <a:ext cx="67980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financial sentiment analysis, we used TF-IDF vectorization to convert text data into numerical values that highlight the significance of words based on their frequency. By applying a Random Forest classifier, we effectively classified sentiments as positive, negative, or neutral.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improves our understanding of market sentiment and provides stakeholders with useful insights for better investment decisions. Overall, combining TF-IDF with Random Forest proves to be a strong approach for analyzing financial sentiments and predicting market trends.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2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0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2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D69D31-E099-4894-AC82-4780F48E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7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696E-3935-4B39-87A5-677EF747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448" y="2857289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8D488-F711-4EE0-8F1D-08CAEA59DD34}"/>
              </a:ext>
            </a:extLst>
          </p:cNvPr>
          <p:cNvSpPr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E7AF9-81AC-E9AF-8CF0-AA731AAD45A2}"/>
              </a:ext>
            </a:extLst>
          </p:cNvPr>
          <p:cNvSpPr txBox="1"/>
          <p:nvPr/>
        </p:nvSpPr>
        <p:spPr>
          <a:xfrm>
            <a:off x="4300165" y="1123766"/>
            <a:ext cx="73415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financial firm plans to evaluate market sentiment by analyzing both news articles and stock price trends.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includes collecting relevant economic data, cleaning and processing it, and employing machine learning models to categorize the sentiment as positive, negative, or neutral.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sentiment analysis will enable the company to make smarter investment decisions and gain deeper insights into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380607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696E-3935-4B39-87A5-677EF747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92" y="3101093"/>
            <a:ext cx="2600907" cy="7987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8D488-F711-4EE0-8F1D-08CAEA59DD34}"/>
              </a:ext>
            </a:extLst>
          </p:cNvPr>
          <p:cNvSpPr/>
          <p:nvPr/>
        </p:nvSpPr>
        <p:spPr>
          <a:xfrm>
            <a:off x="4426244" y="2067891"/>
            <a:ext cx="7297853" cy="3104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financial sentiment to support the company in making better investment decisions. Sentiment analysis plays a key role in finance, as it helps gauge market emotions, which can impact stock prices and overall financial stability.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involve building a machine learning model to analyze news articles and classify market sentiment as positive, negative, or neutral. The insights gained will guide strategic financial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7983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696E-3935-4B39-87A5-677EF747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108" y="2884971"/>
            <a:ext cx="3040530" cy="7987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Data</a:t>
            </a:r>
            <a:b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bg1"/>
                </a:solidFill>
                <a:latin typeface="+mj-lt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8D488-F711-4EE0-8F1D-08CAEA59DD34}"/>
              </a:ext>
            </a:extLst>
          </p:cNvPr>
          <p:cNvSpPr/>
          <p:nvPr/>
        </p:nvSpPr>
        <p:spPr>
          <a:xfrm>
            <a:off x="4378591" y="4603436"/>
            <a:ext cx="7396264" cy="195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two features: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a total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4,845 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 of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 contains the actual content being analyzed for sentiment. Based on the nature of this text, the sentiment is classified into three categories: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0F9F0-15B8-8F06-F1D9-EE3CABC6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07" y="1221672"/>
            <a:ext cx="4501610" cy="226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4CEB3-133F-2575-BBEE-0238A84C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10" y="63584"/>
            <a:ext cx="3381604" cy="4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86CEB-8E0D-1737-4BD0-58B2F5B65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DA80-A8FA-277E-50DD-83CA197C1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139" y="537647"/>
            <a:ext cx="8509338" cy="798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7BBD7A-45F7-A746-172D-DF4653AC659D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226B10-B5C9-2BBF-AB65-A4F2F190E541}"/>
              </a:ext>
            </a:extLst>
          </p:cNvPr>
          <p:cNvSpPr txBox="1">
            <a:spLocks/>
          </p:cNvSpPr>
          <p:nvPr/>
        </p:nvSpPr>
        <p:spPr>
          <a:xfrm>
            <a:off x="1617786" y="2039815"/>
            <a:ext cx="9942844" cy="964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Null Values in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0B789-154E-2DD5-BBE3-193435A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930" t="5676" r="4416" b="8862"/>
          <a:stretch/>
        </p:blipFill>
        <p:spPr>
          <a:xfrm>
            <a:off x="4229567" y="3004457"/>
            <a:ext cx="2359641" cy="17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01CD-2DA4-A90A-D2E9-DB7233F7D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3459-D18B-A002-095A-18A3B0EE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647" y="121255"/>
            <a:ext cx="6477338" cy="798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1FB1A2-2205-17EC-B652-F4D0A4AE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49" y="1041104"/>
            <a:ext cx="4746241" cy="35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88AEB3-6CD8-EA6B-9EB3-2B5546CC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15" y="1041104"/>
            <a:ext cx="4231531" cy="332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A237BA49-276F-D97F-8BD7-2C1F43B18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461" y="4953840"/>
            <a:ext cx="94425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plot displays the distribution of sentiment data for the messages, showing that neutral sentiments are more prevalent than positive and negative ones.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plot illustrates the proportions of positive, negative, and neutral sentiments.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5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8B52B-863C-2F95-9742-700A01C8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E9FC2D-CC5F-A976-5119-6955E27F31AB}"/>
              </a:ext>
            </a:extLst>
          </p:cNvPr>
          <p:cNvSpPr txBox="1">
            <a:spLocks/>
          </p:cNvSpPr>
          <p:nvPr/>
        </p:nvSpPr>
        <p:spPr>
          <a:xfrm>
            <a:off x="1080139" y="1635709"/>
            <a:ext cx="8509338" cy="798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4B590-41B5-D987-78D0-FA852117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672" y="741012"/>
            <a:ext cx="926043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analysis of the dataset, we categorized sentiment into three primary classes based on the presence of specific words and phrases in the text: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Texts that include words such as “increase,” “growth,” “successful,” and “well-received” are classified as positive, indicating favorable outcomes.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Texts that contain words like “planning,” “proposed,” and “reported” fall into the neutral category, as these words do not strongly convey favorable or unfavorable outcomes.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Texts featuring words such as “decline,” “loss,” “layoff,” and “decrease” are classified as negative, reflecting unfavorable outcomes.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2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696E-3935-4B39-87A5-677EF747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772" y="2838598"/>
            <a:ext cx="3838425" cy="7987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Visualization</a:t>
            </a:r>
            <a:b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bg1"/>
                </a:solidFill>
                <a:latin typeface="+mj-lt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22AF6D-0C79-4703-4B24-E2C0B6476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063" y="228600"/>
            <a:ext cx="7408187" cy="656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Eliminating irrelevant or noisy data to enhance model performance.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Removing Unnecessary and Special Characters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text by removing symbols and unwanted characters for clearer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Lowercasing 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all text to lowercase to ensure uniformity during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text into individual words or tokens for detailed examination.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Stop Words: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common words that do not contribute to sentiment.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Lemmatization: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Converting words to their base form to reduce redundancy.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Handling Missing Values: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Addressing any gaps in the data to avoid errors during model training.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051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1231</Words>
  <Application>Microsoft Office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 Light Condensed</vt:lpstr>
      <vt:lpstr>Century Gothic</vt:lpstr>
      <vt:lpstr>Times New Roman</vt:lpstr>
      <vt:lpstr>Wingdings 3</vt:lpstr>
      <vt:lpstr>Wisp</vt:lpstr>
      <vt:lpstr>Financial News Sentimental Analysis Using NLP and Machine Learning </vt:lpstr>
      <vt:lpstr>PowerPoint Presentation</vt:lpstr>
      <vt:lpstr>Problem Statement</vt:lpstr>
      <vt:lpstr>Introduction </vt:lpstr>
      <vt:lpstr> Understanding the Data  </vt:lpstr>
      <vt:lpstr>Handling Null Values</vt:lpstr>
      <vt:lpstr>EDA (Exploratory Data Analysis) </vt:lpstr>
      <vt:lpstr>PowerPoint Presentation</vt:lpstr>
      <vt:lpstr>Data Analytics and Visualization  </vt:lpstr>
      <vt:lpstr>PowerPoint Presentation</vt:lpstr>
      <vt:lpstr>Polarity:</vt:lpstr>
      <vt:lpstr>Distribution of Polarity 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Classification of Action Recognition - AIML</dc:title>
  <dc:creator>Mallika Mahesh</dc:creator>
  <cp:lastModifiedBy>Pravallika Cheedella</cp:lastModifiedBy>
  <cp:revision>11</cp:revision>
  <dcterms:created xsi:type="dcterms:W3CDTF">2019-12-21T12:27:02Z</dcterms:created>
  <dcterms:modified xsi:type="dcterms:W3CDTF">2024-10-03T11:31:37Z</dcterms:modified>
</cp:coreProperties>
</file>